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78" r:id="rId2"/>
    <p:sldId id="618" r:id="rId3"/>
    <p:sldId id="4042" r:id="rId4"/>
    <p:sldId id="3575" r:id="rId5"/>
    <p:sldId id="4057" r:id="rId6"/>
    <p:sldId id="619" r:id="rId7"/>
    <p:sldId id="620" r:id="rId8"/>
    <p:sldId id="621" r:id="rId9"/>
    <p:sldId id="4058" r:id="rId10"/>
    <p:sldId id="4059" r:id="rId11"/>
    <p:sldId id="4060" r:id="rId12"/>
    <p:sldId id="409" r:id="rId13"/>
    <p:sldId id="420" r:id="rId14"/>
    <p:sldId id="4061" r:id="rId15"/>
    <p:sldId id="689" r:id="rId16"/>
    <p:sldId id="4062" r:id="rId17"/>
    <p:sldId id="626" r:id="rId18"/>
    <p:sldId id="628" r:id="rId19"/>
    <p:sldId id="622" r:id="rId20"/>
    <p:sldId id="3573" r:id="rId21"/>
    <p:sldId id="1965" r:id="rId22"/>
    <p:sldId id="4043" r:id="rId23"/>
    <p:sldId id="658" r:id="rId24"/>
    <p:sldId id="659" r:id="rId25"/>
    <p:sldId id="3579" r:id="rId26"/>
    <p:sldId id="4066" r:id="rId27"/>
    <p:sldId id="4067" r:id="rId28"/>
    <p:sldId id="4068" r:id="rId29"/>
    <p:sldId id="4063" r:id="rId30"/>
    <p:sldId id="660" r:id="rId31"/>
    <p:sldId id="4065" r:id="rId32"/>
    <p:sldId id="4069" r:id="rId33"/>
    <p:sldId id="746" r:id="rId34"/>
    <p:sldId id="4052" r:id="rId35"/>
    <p:sldId id="4070" r:id="rId36"/>
    <p:sldId id="4071" r:id="rId37"/>
    <p:sldId id="4072" r:id="rId38"/>
    <p:sldId id="4073" r:id="rId39"/>
    <p:sldId id="4046" r:id="rId40"/>
    <p:sldId id="4017" r:id="rId41"/>
    <p:sldId id="3416" r:id="rId42"/>
    <p:sldId id="3419" r:id="rId43"/>
    <p:sldId id="3423" r:id="rId44"/>
    <p:sldId id="3420" r:id="rId45"/>
    <p:sldId id="3421" r:id="rId46"/>
    <p:sldId id="3422" r:id="rId47"/>
    <p:sldId id="4075" r:id="rId48"/>
    <p:sldId id="4055" r:id="rId49"/>
    <p:sldId id="4056" r:id="rId50"/>
    <p:sldId id="4051" r:id="rId51"/>
    <p:sldId id="4054" r:id="rId52"/>
    <p:sldId id="4074" r:id="rId53"/>
    <p:sldId id="613" r:id="rId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E857A-679E-46EF-8206-A056A7409E1C}" v="105" dt="2023-06-07T07:10:18.582"/>
  </p1510:revLst>
</p1510:revInfo>
</file>

<file path=ppt/tableStyles.xml><?xml version="1.0" encoding="utf-8"?>
<a:tblStyleLst xmlns:a="http://schemas.openxmlformats.org/drawingml/2006/main" def="{22760E81-C7A0-47F2-B41E-5F1ABE7F7DB3}">
  <a:tblStyle styleId="{22760E81-C7A0-47F2-B41E-5F1ABE7F7DB3}" styleName="Dark Table">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lastRow>
      <a:tcTxStyle b="on" i="off">
        <a:fontRef idx="minor"/>
        <a:schemeClr val="tx1"/>
      </a:tcTxStyle>
      <a:tcStyle>
        <a:tcBdr/>
        <a:fill>
          <a:solidFill>
            <a:schemeClr val="accent6"/>
          </a:solidFill>
        </a:fill>
      </a:tcStyle>
    </a:lastRow>
    <a:firstRow>
      <a:tcTxStyle b="off" i="off">
        <a:fontRef idx="minor"/>
        <a:schemeClr val="lt1"/>
      </a:tcTxStyle>
      <a:tcStyle>
        <a:tcBdr>
          <a:left>
            <a:ln>
              <a:noFill/>
            </a:ln>
          </a:left>
          <a:right>
            <a:ln>
              <a:noFill/>
            </a:ln>
          </a:right>
          <a:top>
            <a:ln>
              <a:noFill/>
            </a:ln>
          </a:top>
          <a:bottom>
            <a:ln w="16933" cap="flat" cmpd="sng" algn="ctr">
              <a:solidFill>
                <a:schemeClr val="accent1"/>
              </a:solidFill>
              <a:prstDash val="solid"/>
            </a:ln>
          </a:bottom>
          <a:insideH>
            <a:ln>
              <a:noFill/>
            </a:ln>
          </a:insideH>
          <a:insideV>
            <a:ln>
              <a:noFill/>
            </a:ln>
          </a:insideV>
          <a:tl2br>
            <a:ln>
              <a:noFill/>
            </a:ln>
          </a:tl2br>
          <a:tr2bl>
            <a:ln>
              <a:noFill/>
            </a:ln>
          </a:tr2bl>
        </a:tcBdr>
        <a:fill>
          <a:solidFill>
            <a:schemeClr val="dk1"/>
          </a:solidFill>
        </a:fill>
      </a:tcStyle>
    </a:firstRow>
  </a:tblStyle>
  <a:tblStyle styleId="{41C09AC8-6816-4F9D-AC04-E02F16A7E0A8}" styleName="Light Table">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solidFill>
            <a:schemeClr val="lt1"/>
          </a:solidFill>
        </a:fill>
      </a:tcStyle>
    </a:wholeTbl>
    <a:lastRow>
      <a:tcTxStyle b="on" i="off">
        <a:fontRef idx="minor"/>
        <a:schemeClr val="tx1"/>
      </a:tcTxStyle>
      <a:tcStyle>
        <a:tcBdr/>
        <a:fill>
          <a:solidFill>
            <a:schemeClr val="accent6"/>
          </a:solidFill>
        </a:fill>
      </a:tcStyle>
    </a:lastRow>
    <a:firstRow>
      <a:tcTxStyle b="off" i="off">
        <a:fontRef idx="minor"/>
        <a:schemeClr val="dk1"/>
      </a:tcTxStyle>
      <a:tcStyle>
        <a:tcBdr>
          <a:left>
            <a:ln>
              <a:noFill/>
            </a:ln>
          </a:left>
          <a:right>
            <a:ln>
              <a:noFill/>
            </a:ln>
          </a:right>
          <a:top>
            <a:ln>
              <a:noFill/>
            </a:ln>
          </a:top>
          <a:bottom>
            <a:ln w="16933" cap="flat" cmpd="sng" algn="ctr">
              <a:solidFill>
                <a:schemeClr val="accent1"/>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8" autoAdjust="0"/>
    <p:restoredTop sz="96233" autoAdjust="0"/>
  </p:normalViewPr>
  <p:slideViewPr>
    <p:cSldViewPr snapToGrid="0">
      <p:cViewPr varScale="1">
        <p:scale>
          <a:sx n="112" d="100"/>
          <a:sy n="112" d="100"/>
        </p:scale>
        <p:origin x="414" y="10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eve.Partridge\Downloads\PWLBNewMAT%20(2).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ga%20arch%20nfa%20local%20folder/rtb%20sales%20values%20and%20discounts%20national%20to%20202122.ods"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ga%20arch%20nfa%20local%20folder/rtb%20national%20model%20-%20lga%202022%20-%2015dec22.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ga%20arch%20nfa%20local%20folder/rtb%20national%20model%20-%20lga%202022%20-%2015dec2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eve.Partridge\Documents\workfiles\lga%20arch%20nfa%20local%20folder\national%20projection%20-%20projection%20v3%20-%201%20year%20ca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eve.Partridge\Documents\workfiles\lga%20arch%20nfa%20local%20folder\national%20projection%20-%20projection%20v3%20-%201%20year%20ca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teve.Partridge\Documents\workfiles\lga%20arch%20nfa%20local%20folder\national%20projection%20-%20projection%20v3%20-%201%20year%20cap.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teve.Partridge\Documents\workfiles\lga%20arch%20nfa%20local%20folder\national%20projection%20-%20projection%20v3%20-%201%20year%20cap.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ga%20arch%20nfa%20local%20folder/national%20projection%20-%20projection%20v3%20-%201%20year%20cap.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teve.Partridge\Documents\workfiles\lga%20arch%20nfa%20local%20folder\lga%20exp%20analysis%20initial%201.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teve.Partridge\Documents\workfiles\lga%20arch%20nfa%20local%20folder\household%20spending%20analysis%20v1.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teve.Partridge\Documents\workfiles\lga%20arch%20nfa%20local%20folder\household%20spending%20analysis%20v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PWLB 50 yr maturity Jan-21 - Jun-23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Sheet1!$DC$2:$DC$1185</c:f>
              <c:numCache>
                <c:formatCode>#,##0.00</c:formatCode>
                <c:ptCount val="1184"/>
                <c:pt idx="0">
                  <c:v>1.77</c:v>
                </c:pt>
                <c:pt idx="1">
                  <c:v>1.75</c:v>
                </c:pt>
                <c:pt idx="2">
                  <c:v>1.74</c:v>
                </c:pt>
                <c:pt idx="3">
                  <c:v>1.72</c:v>
                </c:pt>
                <c:pt idx="4">
                  <c:v>1.7</c:v>
                </c:pt>
                <c:pt idx="5">
                  <c:v>1.7</c:v>
                </c:pt>
                <c:pt idx="6">
                  <c:v>1.7</c:v>
                </c:pt>
                <c:pt idx="7">
                  <c:v>1.69</c:v>
                </c:pt>
                <c:pt idx="8">
                  <c:v>1.65</c:v>
                </c:pt>
                <c:pt idx="9">
                  <c:v>1.66</c:v>
                </c:pt>
                <c:pt idx="10">
                  <c:v>1.71</c:v>
                </c:pt>
                <c:pt idx="11">
                  <c:v>1.73</c:v>
                </c:pt>
                <c:pt idx="12">
                  <c:v>1.75</c:v>
                </c:pt>
                <c:pt idx="13">
                  <c:v>1.74</c:v>
                </c:pt>
                <c:pt idx="14">
                  <c:v>1.76</c:v>
                </c:pt>
                <c:pt idx="15">
                  <c:v>1.77</c:v>
                </c:pt>
                <c:pt idx="16">
                  <c:v>1.78</c:v>
                </c:pt>
                <c:pt idx="17">
                  <c:v>1.78</c:v>
                </c:pt>
                <c:pt idx="18">
                  <c:v>1.8</c:v>
                </c:pt>
                <c:pt idx="19">
                  <c:v>1.78</c:v>
                </c:pt>
                <c:pt idx="20">
                  <c:v>1.88</c:v>
                </c:pt>
                <c:pt idx="21">
                  <c:v>1.96</c:v>
                </c:pt>
                <c:pt idx="22">
                  <c:v>1.97</c:v>
                </c:pt>
                <c:pt idx="23">
                  <c:v>1.95</c:v>
                </c:pt>
                <c:pt idx="24">
                  <c:v>1.9</c:v>
                </c:pt>
                <c:pt idx="25">
                  <c:v>1.91</c:v>
                </c:pt>
                <c:pt idx="26">
                  <c:v>1.9</c:v>
                </c:pt>
                <c:pt idx="27">
                  <c:v>1.92</c:v>
                </c:pt>
                <c:pt idx="28">
                  <c:v>1.9</c:v>
                </c:pt>
                <c:pt idx="29">
                  <c:v>1.92</c:v>
                </c:pt>
                <c:pt idx="30">
                  <c:v>1.92</c:v>
                </c:pt>
                <c:pt idx="31">
                  <c:v>1.92</c:v>
                </c:pt>
                <c:pt idx="32">
                  <c:v>2.0299999999999998</c:v>
                </c:pt>
                <c:pt idx="33">
                  <c:v>2.04</c:v>
                </c:pt>
                <c:pt idx="34">
                  <c:v>2.0299999999999998</c:v>
                </c:pt>
                <c:pt idx="35">
                  <c:v>2.09</c:v>
                </c:pt>
                <c:pt idx="36">
                  <c:v>2.0699999999999998</c:v>
                </c:pt>
                <c:pt idx="37">
                  <c:v>2.06</c:v>
                </c:pt>
                <c:pt idx="38">
                  <c:v>2.0299999999999998</c:v>
                </c:pt>
                <c:pt idx="39">
                  <c:v>2.06</c:v>
                </c:pt>
                <c:pt idx="40">
                  <c:v>2.08</c:v>
                </c:pt>
                <c:pt idx="41">
                  <c:v>2.08</c:v>
                </c:pt>
                <c:pt idx="42">
                  <c:v>2.13</c:v>
                </c:pt>
                <c:pt idx="43">
                  <c:v>2.14</c:v>
                </c:pt>
                <c:pt idx="44">
                  <c:v>2.15</c:v>
                </c:pt>
                <c:pt idx="45">
                  <c:v>2.15</c:v>
                </c:pt>
                <c:pt idx="46">
                  <c:v>2.21</c:v>
                </c:pt>
                <c:pt idx="47">
                  <c:v>2.23</c:v>
                </c:pt>
                <c:pt idx="48">
                  <c:v>2.31</c:v>
                </c:pt>
                <c:pt idx="49">
                  <c:v>2.33</c:v>
                </c:pt>
                <c:pt idx="50">
                  <c:v>2.19</c:v>
                </c:pt>
                <c:pt idx="51">
                  <c:v>2.25</c:v>
                </c:pt>
                <c:pt idx="52">
                  <c:v>2.2200000000000002</c:v>
                </c:pt>
                <c:pt idx="53">
                  <c:v>2.2200000000000002</c:v>
                </c:pt>
                <c:pt idx="54">
                  <c:v>2.2200000000000002</c:v>
                </c:pt>
                <c:pt idx="55">
                  <c:v>2.1800000000000002</c:v>
                </c:pt>
                <c:pt idx="56">
                  <c:v>2.2000000000000002</c:v>
                </c:pt>
                <c:pt idx="57">
                  <c:v>2.15</c:v>
                </c:pt>
                <c:pt idx="58">
                  <c:v>2.12</c:v>
                </c:pt>
                <c:pt idx="59">
                  <c:v>2.16</c:v>
                </c:pt>
                <c:pt idx="60">
                  <c:v>2.14</c:v>
                </c:pt>
                <c:pt idx="61">
                  <c:v>2.16</c:v>
                </c:pt>
                <c:pt idx="62">
                  <c:v>2.14</c:v>
                </c:pt>
                <c:pt idx="63">
                  <c:v>2.14</c:v>
                </c:pt>
                <c:pt idx="64">
                  <c:v>2.13</c:v>
                </c:pt>
                <c:pt idx="65">
                  <c:v>2.11</c:v>
                </c:pt>
                <c:pt idx="66">
                  <c:v>2.08</c:v>
                </c:pt>
                <c:pt idx="67">
                  <c:v>2.08</c:v>
                </c:pt>
                <c:pt idx="68">
                  <c:v>2.08</c:v>
                </c:pt>
                <c:pt idx="69">
                  <c:v>2.0499999999999998</c:v>
                </c:pt>
                <c:pt idx="70">
                  <c:v>2.0699999999999998</c:v>
                </c:pt>
                <c:pt idx="71">
                  <c:v>2.16</c:v>
                </c:pt>
                <c:pt idx="72">
                  <c:v>2.17</c:v>
                </c:pt>
                <c:pt idx="73">
                  <c:v>2.2000000000000002</c:v>
                </c:pt>
                <c:pt idx="74">
                  <c:v>2.2400000000000002</c:v>
                </c:pt>
                <c:pt idx="75">
                  <c:v>2.1800000000000002</c:v>
                </c:pt>
                <c:pt idx="76">
                  <c:v>2.17</c:v>
                </c:pt>
                <c:pt idx="77">
                  <c:v>2.21</c:v>
                </c:pt>
                <c:pt idx="78">
                  <c:v>2.23</c:v>
                </c:pt>
                <c:pt idx="79">
                  <c:v>2.2599999999999998</c:v>
                </c:pt>
                <c:pt idx="80">
                  <c:v>2.29</c:v>
                </c:pt>
                <c:pt idx="81">
                  <c:v>2.19</c:v>
                </c:pt>
                <c:pt idx="82">
                  <c:v>2.1800000000000002</c:v>
                </c:pt>
                <c:pt idx="83">
                  <c:v>2.1800000000000002</c:v>
                </c:pt>
                <c:pt idx="84">
                  <c:v>2.1800000000000002</c:v>
                </c:pt>
                <c:pt idx="85">
                  <c:v>2.15</c:v>
                </c:pt>
                <c:pt idx="86">
                  <c:v>2.14</c:v>
                </c:pt>
                <c:pt idx="87">
                  <c:v>2.09</c:v>
                </c:pt>
                <c:pt idx="88">
                  <c:v>2.1</c:v>
                </c:pt>
                <c:pt idx="89">
                  <c:v>2.08</c:v>
                </c:pt>
                <c:pt idx="90">
                  <c:v>2.0699999999999998</c:v>
                </c:pt>
                <c:pt idx="91">
                  <c:v>2.11</c:v>
                </c:pt>
                <c:pt idx="92">
                  <c:v>2.13</c:v>
                </c:pt>
                <c:pt idx="93">
                  <c:v>2.12</c:v>
                </c:pt>
                <c:pt idx="94">
                  <c:v>2.11</c:v>
                </c:pt>
                <c:pt idx="95">
                  <c:v>2.19</c:v>
                </c:pt>
                <c:pt idx="96">
                  <c:v>2.21</c:v>
                </c:pt>
                <c:pt idx="97">
                  <c:v>2.2000000000000002</c:v>
                </c:pt>
                <c:pt idx="98">
                  <c:v>2.19</c:v>
                </c:pt>
                <c:pt idx="99">
                  <c:v>2.23</c:v>
                </c:pt>
                <c:pt idx="100">
                  <c:v>2.19</c:v>
                </c:pt>
                <c:pt idx="101">
                  <c:v>2.21</c:v>
                </c:pt>
                <c:pt idx="102">
                  <c:v>2.2000000000000002</c:v>
                </c:pt>
                <c:pt idx="103">
                  <c:v>2.14</c:v>
                </c:pt>
                <c:pt idx="104">
                  <c:v>2.15</c:v>
                </c:pt>
                <c:pt idx="105">
                  <c:v>2.16</c:v>
                </c:pt>
                <c:pt idx="106">
                  <c:v>2.14</c:v>
                </c:pt>
                <c:pt idx="107">
                  <c:v>2.15</c:v>
                </c:pt>
                <c:pt idx="108">
                  <c:v>2.15</c:v>
                </c:pt>
                <c:pt idx="109">
                  <c:v>2.12</c:v>
                </c:pt>
                <c:pt idx="110">
                  <c:v>2.14</c:v>
                </c:pt>
                <c:pt idx="111">
                  <c:v>2.14</c:v>
                </c:pt>
                <c:pt idx="112">
                  <c:v>2.13</c:v>
                </c:pt>
                <c:pt idx="113">
                  <c:v>2.12</c:v>
                </c:pt>
                <c:pt idx="114">
                  <c:v>2.14</c:v>
                </c:pt>
                <c:pt idx="115">
                  <c:v>2.16</c:v>
                </c:pt>
                <c:pt idx="116">
                  <c:v>2.13</c:v>
                </c:pt>
                <c:pt idx="117">
                  <c:v>2.14</c:v>
                </c:pt>
                <c:pt idx="118">
                  <c:v>2.12</c:v>
                </c:pt>
                <c:pt idx="119">
                  <c:v>2.12</c:v>
                </c:pt>
                <c:pt idx="120">
                  <c:v>2.12</c:v>
                </c:pt>
                <c:pt idx="121">
                  <c:v>2.13</c:v>
                </c:pt>
                <c:pt idx="122">
                  <c:v>2.11</c:v>
                </c:pt>
                <c:pt idx="123">
                  <c:v>2.11</c:v>
                </c:pt>
                <c:pt idx="124">
                  <c:v>2.11</c:v>
                </c:pt>
                <c:pt idx="125">
                  <c:v>2.09</c:v>
                </c:pt>
                <c:pt idx="126">
                  <c:v>2.09</c:v>
                </c:pt>
                <c:pt idx="127">
                  <c:v>2.09</c:v>
                </c:pt>
                <c:pt idx="128">
                  <c:v>2.0699999999999998</c:v>
                </c:pt>
                <c:pt idx="129">
                  <c:v>2.1</c:v>
                </c:pt>
                <c:pt idx="130">
                  <c:v>2.1</c:v>
                </c:pt>
                <c:pt idx="131">
                  <c:v>2.11</c:v>
                </c:pt>
                <c:pt idx="132">
                  <c:v>2.11</c:v>
                </c:pt>
                <c:pt idx="133">
                  <c:v>2.16</c:v>
                </c:pt>
                <c:pt idx="134">
                  <c:v>2.16</c:v>
                </c:pt>
                <c:pt idx="135">
                  <c:v>2.15</c:v>
                </c:pt>
                <c:pt idx="136">
                  <c:v>2.15</c:v>
                </c:pt>
                <c:pt idx="137">
                  <c:v>2.15</c:v>
                </c:pt>
                <c:pt idx="138">
                  <c:v>2.14</c:v>
                </c:pt>
                <c:pt idx="139">
                  <c:v>2.13</c:v>
                </c:pt>
                <c:pt idx="140">
                  <c:v>2.14</c:v>
                </c:pt>
                <c:pt idx="141">
                  <c:v>2.1</c:v>
                </c:pt>
                <c:pt idx="142">
                  <c:v>2.13</c:v>
                </c:pt>
                <c:pt idx="143">
                  <c:v>2.12</c:v>
                </c:pt>
                <c:pt idx="144">
                  <c:v>2.11</c:v>
                </c:pt>
                <c:pt idx="145">
                  <c:v>2.14</c:v>
                </c:pt>
                <c:pt idx="146">
                  <c:v>2.13</c:v>
                </c:pt>
                <c:pt idx="147">
                  <c:v>2.16</c:v>
                </c:pt>
                <c:pt idx="148">
                  <c:v>2.15</c:v>
                </c:pt>
                <c:pt idx="149">
                  <c:v>2.1800000000000002</c:v>
                </c:pt>
                <c:pt idx="150">
                  <c:v>2.1800000000000002</c:v>
                </c:pt>
                <c:pt idx="151">
                  <c:v>2.19</c:v>
                </c:pt>
                <c:pt idx="152">
                  <c:v>2.17</c:v>
                </c:pt>
                <c:pt idx="153">
                  <c:v>2.2599999999999998</c:v>
                </c:pt>
                <c:pt idx="154">
                  <c:v>2.2599999999999998</c:v>
                </c:pt>
                <c:pt idx="155">
                  <c:v>2.25</c:v>
                </c:pt>
                <c:pt idx="156">
                  <c:v>2.2200000000000002</c:v>
                </c:pt>
                <c:pt idx="157">
                  <c:v>2.2000000000000002</c:v>
                </c:pt>
                <c:pt idx="158">
                  <c:v>2.2200000000000002</c:v>
                </c:pt>
                <c:pt idx="159">
                  <c:v>2.23</c:v>
                </c:pt>
                <c:pt idx="160">
                  <c:v>2.2200000000000002</c:v>
                </c:pt>
                <c:pt idx="161">
                  <c:v>2.25</c:v>
                </c:pt>
                <c:pt idx="162">
                  <c:v>2.25</c:v>
                </c:pt>
                <c:pt idx="163">
                  <c:v>2.2200000000000002</c:v>
                </c:pt>
                <c:pt idx="164">
                  <c:v>2.2200000000000002</c:v>
                </c:pt>
                <c:pt idx="165">
                  <c:v>2.19</c:v>
                </c:pt>
                <c:pt idx="166">
                  <c:v>2.21</c:v>
                </c:pt>
                <c:pt idx="167">
                  <c:v>2.1800000000000002</c:v>
                </c:pt>
                <c:pt idx="168">
                  <c:v>2.17</c:v>
                </c:pt>
                <c:pt idx="169">
                  <c:v>2.16</c:v>
                </c:pt>
                <c:pt idx="170">
                  <c:v>2.15</c:v>
                </c:pt>
                <c:pt idx="171">
                  <c:v>2.11</c:v>
                </c:pt>
                <c:pt idx="172">
                  <c:v>2.09</c:v>
                </c:pt>
                <c:pt idx="173">
                  <c:v>2.11</c:v>
                </c:pt>
                <c:pt idx="174">
                  <c:v>2.11</c:v>
                </c:pt>
                <c:pt idx="175">
                  <c:v>2.16</c:v>
                </c:pt>
                <c:pt idx="176">
                  <c:v>2.16</c:v>
                </c:pt>
                <c:pt idx="177">
                  <c:v>2.17</c:v>
                </c:pt>
                <c:pt idx="178">
                  <c:v>2.15</c:v>
                </c:pt>
                <c:pt idx="179">
                  <c:v>2.1800000000000002</c:v>
                </c:pt>
                <c:pt idx="180">
                  <c:v>2.17</c:v>
                </c:pt>
                <c:pt idx="181">
                  <c:v>2.1800000000000002</c:v>
                </c:pt>
                <c:pt idx="182">
                  <c:v>2.2000000000000002</c:v>
                </c:pt>
                <c:pt idx="183">
                  <c:v>2.2000000000000002</c:v>
                </c:pt>
                <c:pt idx="184">
                  <c:v>2.2000000000000002</c:v>
                </c:pt>
                <c:pt idx="185">
                  <c:v>2.1800000000000002</c:v>
                </c:pt>
                <c:pt idx="186">
                  <c:v>2.1800000000000002</c:v>
                </c:pt>
                <c:pt idx="187">
                  <c:v>2.1800000000000002</c:v>
                </c:pt>
                <c:pt idx="188">
                  <c:v>2.1800000000000002</c:v>
                </c:pt>
                <c:pt idx="189">
                  <c:v>2.14</c:v>
                </c:pt>
                <c:pt idx="190">
                  <c:v>2.13</c:v>
                </c:pt>
                <c:pt idx="191">
                  <c:v>2.12</c:v>
                </c:pt>
                <c:pt idx="192">
                  <c:v>2.11</c:v>
                </c:pt>
                <c:pt idx="193">
                  <c:v>2.1</c:v>
                </c:pt>
                <c:pt idx="194">
                  <c:v>2.09</c:v>
                </c:pt>
                <c:pt idx="195">
                  <c:v>2.11</c:v>
                </c:pt>
                <c:pt idx="196">
                  <c:v>2.09</c:v>
                </c:pt>
                <c:pt idx="197">
                  <c:v>2.12</c:v>
                </c:pt>
                <c:pt idx="198">
                  <c:v>2.11</c:v>
                </c:pt>
                <c:pt idx="199">
                  <c:v>2.12</c:v>
                </c:pt>
                <c:pt idx="200">
                  <c:v>2.11</c:v>
                </c:pt>
                <c:pt idx="201">
                  <c:v>2.13</c:v>
                </c:pt>
                <c:pt idx="202">
                  <c:v>2.13</c:v>
                </c:pt>
                <c:pt idx="203">
                  <c:v>2.0699999999999998</c:v>
                </c:pt>
                <c:pt idx="204">
                  <c:v>2.06</c:v>
                </c:pt>
                <c:pt idx="205">
                  <c:v>2.0299999999999998</c:v>
                </c:pt>
                <c:pt idx="206">
                  <c:v>2.0299999999999998</c:v>
                </c:pt>
                <c:pt idx="207">
                  <c:v>2.08</c:v>
                </c:pt>
                <c:pt idx="208">
                  <c:v>2.0499999999999998</c:v>
                </c:pt>
                <c:pt idx="209">
                  <c:v>2.12</c:v>
                </c:pt>
                <c:pt idx="210">
                  <c:v>2.11</c:v>
                </c:pt>
                <c:pt idx="211">
                  <c:v>2.12</c:v>
                </c:pt>
                <c:pt idx="212">
                  <c:v>2.11</c:v>
                </c:pt>
                <c:pt idx="213">
                  <c:v>2.09</c:v>
                </c:pt>
                <c:pt idx="214">
                  <c:v>2.09</c:v>
                </c:pt>
                <c:pt idx="215">
                  <c:v>2.11</c:v>
                </c:pt>
                <c:pt idx="216">
                  <c:v>2.11</c:v>
                </c:pt>
                <c:pt idx="217">
                  <c:v>2.09</c:v>
                </c:pt>
                <c:pt idx="218">
                  <c:v>2.0699999999999998</c:v>
                </c:pt>
                <c:pt idx="219">
                  <c:v>2.09</c:v>
                </c:pt>
                <c:pt idx="220">
                  <c:v>2.0699999999999998</c:v>
                </c:pt>
                <c:pt idx="221">
                  <c:v>2.1</c:v>
                </c:pt>
                <c:pt idx="222">
                  <c:v>2.11</c:v>
                </c:pt>
                <c:pt idx="223">
                  <c:v>2.06</c:v>
                </c:pt>
                <c:pt idx="224">
                  <c:v>2.0499999999999998</c:v>
                </c:pt>
                <c:pt idx="225">
                  <c:v>2.08</c:v>
                </c:pt>
                <c:pt idx="226">
                  <c:v>2.08</c:v>
                </c:pt>
                <c:pt idx="227">
                  <c:v>2.08</c:v>
                </c:pt>
                <c:pt idx="228">
                  <c:v>2.06</c:v>
                </c:pt>
                <c:pt idx="229">
                  <c:v>2</c:v>
                </c:pt>
                <c:pt idx="230">
                  <c:v>2.0099999999999998</c:v>
                </c:pt>
                <c:pt idx="231">
                  <c:v>1.94</c:v>
                </c:pt>
                <c:pt idx="232">
                  <c:v>1.91</c:v>
                </c:pt>
                <c:pt idx="233">
                  <c:v>2.0099999999999998</c:v>
                </c:pt>
                <c:pt idx="234">
                  <c:v>2.02</c:v>
                </c:pt>
                <c:pt idx="235">
                  <c:v>2</c:v>
                </c:pt>
                <c:pt idx="236">
                  <c:v>2</c:v>
                </c:pt>
                <c:pt idx="237">
                  <c:v>2</c:v>
                </c:pt>
                <c:pt idx="238">
                  <c:v>1.98</c:v>
                </c:pt>
                <c:pt idx="239">
                  <c:v>2.0099999999999998</c:v>
                </c:pt>
                <c:pt idx="240">
                  <c:v>2.0099999999999998</c:v>
                </c:pt>
                <c:pt idx="241">
                  <c:v>1.92</c:v>
                </c:pt>
                <c:pt idx="242">
                  <c:v>1.97</c:v>
                </c:pt>
                <c:pt idx="243">
                  <c:v>1.98</c:v>
                </c:pt>
                <c:pt idx="244">
                  <c:v>1.98</c:v>
                </c:pt>
                <c:pt idx="245">
                  <c:v>1.95</c:v>
                </c:pt>
                <c:pt idx="246">
                  <c:v>1.92</c:v>
                </c:pt>
                <c:pt idx="247">
                  <c:v>1.87</c:v>
                </c:pt>
                <c:pt idx="248">
                  <c:v>1.84</c:v>
                </c:pt>
                <c:pt idx="249">
                  <c:v>1.86</c:v>
                </c:pt>
                <c:pt idx="250">
                  <c:v>1.87</c:v>
                </c:pt>
                <c:pt idx="251">
                  <c:v>1.88</c:v>
                </c:pt>
                <c:pt idx="252">
                  <c:v>1.91</c:v>
                </c:pt>
                <c:pt idx="253">
                  <c:v>1.84</c:v>
                </c:pt>
                <c:pt idx="254">
                  <c:v>1.85</c:v>
                </c:pt>
                <c:pt idx="255">
                  <c:v>1.8</c:v>
                </c:pt>
                <c:pt idx="256">
                  <c:v>1.82</c:v>
                </c:pt>
                <c:pt idx="257">
                  <c:v>1.8</c:v>
                </c:pt>
                <c:pt idx="258">
                  <c:v>1.79</c:v>
                </c:pt>
                <c:pt idx="259">
                  <c:v>1.8</c:v>
                </c:pt>
                <c:pt idx="260">
                  <c:v>1.81</c:v>
                </c:pt>
                <c:pt idx="261">
                  <c:v>1.81</c:v>
                </c:pt>
                <c:pt idx="262">
                  <c:v>1.84</c:v>
                </c:pt>
                <c:pt idx="263">
                  <c:v>1.82</c:v>
                </c:pt>
                <c:pt idx="264">
                  <c:v>1.8</c:v>
                </c:pt>
                <c:pt idx="265">
                  <c:v>1.82</c:v>
                </c:pt>
                <c:pt idx="266">
                  <c:v>1.8</c:v>
                </c:pt>
                <c:pt idx="267">
                  <c:v>1.77</c:v>
                </c:pt>
                <c:pt idx="268">
                  <c:v>1.77</c:v>
                </c:pt>
                <c:pt idx="269">
                  <c:v>1.75</c:v>
                </c:pt>
                <c:pt idx="270">
                  <c:v>1.74</c:v>
                </c:pt>
                <c:pt idx="271">
                  <c:v>1.73</c:v>
                </c:pt>
                <c:pt idx="272">
                  <c:v>1.72</c:v>
                </c:pt>
                <c:pt idx="273">
                  <c:v>1.75</c:v>
                </c:pt>
                <c:pt idx="274">
                  <c:v>1.75</c:v>
                </c:pt>
                <c:pt idx="275">
                  <c:v>1.78</c:v>
                </c:pt>
                <c:pt idx="276">
                  <c:v>1.76</c:v>
                </c:pt>
                <c:pt idx="277">
                  <c:v>1.72</c:v>
                </c:pt>
                <c:pt idx="278">
                  <c:v>1.69</c:v>
                </c:pt>
                <c:pt idx="279">
                  <c:v>1.74</c:v>
                </c:pt>
                <c:pt idx="280">
                  <c:v>1.74</c:v>
                </c:pt>
                <c:pt idx="281">
                  <c:v>1.73</c:v>
                </c:pt>
                <c:pt idx="282">
                  <c:v>1.75</c:v>
                </c:pt>
                <c:pt idx="283">
                  <c:v>1.76</c:v>
                </c:pt>
                <c:pt idx="284">
                  <c:v>1.76</c:v>
                </c:pt>
                <c:pt idx="285">
                  <c:v>1.75</c:v>
                </c:pt>
                <c:pt idx="286">
                  <c:v>1.76</c:v>
                </c:pt>
                <c:pt idx="287">
                  <c:v>1.73</c:v>
                </c:pt>
                <c:pt idx="288">
                  <c:v>1.71</c:v>
                </c:pt>
                <c:pt idx="289">
                  <c:v>1.72</c:v>
                </c:pt>
                <c:pt idx="290">
                  <c:v>1.74</c:v>
                </c:pt>
                <c:pt idx="291">
                  <c:v>1.74</c:v>
                </c:pt>
                <c:pt idx="292">
                  <c:v>1.74</c:v>
                </c:pt>
                <c:pt idx="293">
                  <c:v>1.74</c:v>
                </c:pt>
                <c:pt idx="294">
                  <c:v>1.74</c:v>
                </c:pt>
                <c:pt idx="295">
                  <c:v>1.78</c:v>
                </c:pt>
                <c:pt idx="296">
                  <c:v>1.78</c:v>
                </c:pt>
                <c:pt idx="297">
                  <c:v>1.75</c:v>
                </c:pt>
                <c:pt idx="298">
                  <c:v>1.74</c:v>
                </c:pt>
                <c:pt idx="299">
                  <c:v>1.77</c:v>
                </c:pt>
                <c:pt idx="300">
                  <c:v>1.79</c:v>
                </c:pt>
                <c:pt idx="301">
                  <c:v>1.83</c:v>
                </c:pt>
                <c:pt idx="302">
                  <c:v>1.84</c:v>
                </c:pt>
                <c:pt idx="303">
                  <c:v>1.84</c:v>
                </c:pt>
                <c:pt idx="304">
                  <c:v>1.84</c:v>
                </c:pt>
                <c:pt idx="305">
                  <c:v>1.78</c:v>
                </c:pt>
                <c:pt idx="306">
                  <c:v>1.81</c:v>
                </c:pt>
                <c:pt idx="307">
                  <c:v>1.88</c:v>
                </c:pt>
                <c:pt idx="308">
                  <c:v>1.88</c:v>
                </c:pt>
                <c:pt idx="309">
                  <c:v>1.83</c:v>
                </c:pt>
                <c:pt idx="310">
                  <c:v>1.82</c:v>
                </c:pt>
                <c:pt idx="311">
                  <c:v>1.84</c:v>
                </c:pt>
                <c:pt idx="312">
                  <c:v>1.85</c:v>
                </c:pt>
                <c:pt idx="313">
                  <c:v>1.87</c:v>
                </c:pt>
                <c:pt idx="314">
                  <c:v>1.88</c:v>
                </c:pt>
                <c:pt idx="315">
                  <c:v>1.89</c:v>
                </c:pt>
                <c:pt idx="316">
                  <c:v>1.9</c:v>
                </c:pt>
                <c:pt idx="317">
                  <c:v>1.89</c:v>
                </c:pt>
                <c:pt idx="318">
                  <c:v>1.88</c:v>
                </c:pt>
                <c:pt idx="319">
                  <c:v>1.87</c:v>
                </c:pt>
                <c:pt idx="320">
                  <c:v>1.88</c:v>
                </c:pt>
                <c:pt idx="321">
                  <c:v>1.87</c:v>
                </c:pt>
                <c:pt idx="322">
                  <c:v>1.88</c:v>
                </c:pt>
                <c:pt idx="323">
                  <c:v>1.87</c:v>
                </c:pt>
                <c:pt idx="324">
                  <c:v>1.88</c:v>
                </c:pt>
                <c:pt idx="325">
                  <c:v>1.9</c:v>
                </c:pt>
                <c:pt idx="326">
                  <c:v>1.91</c:v>
                </c:pt>
                <c:pt idx="327">
                  <c:v>1.86</c:v>
                </c:pt>
                <c:pt idx="328">
                  <c:v>1.85</c:v>
                </c:pt>
                <c:pt idx="329">
                  <c:v>1.9</c:v>
                </c:pt>
                <c:pt idx="330">
                  <c:v>1.91</c:v>
                </c:pt>
                <c:pt idx="331">
                  <c:v>1.94</c:v>
                </c:pt>
                <c:pt idx="332">
                  <c:v>1.94</c:v>
                </c:pt>
                <c:pt idx="333">
                  <c:v>1.93</c:v>
                </c:pt>
                <c:pt idx="334">
                  <c:v>1.93</c:v>
                </c:pt>
                <c:pt idx="335">
                  <c:v>1.93</c:v>
                </c:pt>
                <c:pt idx="336">
                  <c:v>1.9</c:v>
                </c:pt>
                <c:pt idx="337">
                  <c:v>1.92</c:v>
                </c:pt>
                <c:pt idx="338">
                  <c:v>1.94</c:v>
                </c:pt>
                <c:pt idx="339">
                  <c:v>1.93</c:v>
                </c:pt>
                <c:pt idx="340">
                  <c:v>1.92</c:v>
                </c:pt>
                <c:pt idx="341">
                  <c:v>2.0499999999999998</c:v>
                </c:pt>
                <c:pt idx="342">
                  <c:v>2.02</c:v>
                </c:pt>
                <c:pt idx="343">
                  <c:v>2.0699999999999998</c:v>
                </c:pt>
                <c:pt idx="344">
                  <c:v>2.09</c:v>
                </c:pt>
                <c:pt idx="345">
                  <c:v>2.14</c:v>
                </c:pt>
                <c:pt idx="346">
                  <c:v>2.16</c:v>
                </c:pt>
                <c:pt idx="347">
                  <c:v>2.12</c:v>
                </c:pt>
                <c:pt idx="348">
                  <c:v>2.11</c:v>
                </c:pt>
                <c:pt idx="349">
                  <c:v>2.16</c:v>
                </c:pt>
                <c:pt idx="350">
                  <c:v>2.17</c:v>
                </c:pt>
                <c:pt idx="351">
                  <c:v>2.19</c:v>
                </c:pt>
                <c:pt idx="352">
                  <c:v>2.17</c:v>
                </c:pt>
                <c:pt idx="353">
                  <c:v>2.2000000000000002</c:v>
                </c:pt>
                <c:pt idx="354">
                  <c:v>2.23</c:v>
                </c:pt>
                <c:pt idx="355">
                  <c:v>2.19</c:v>
                </c:pt>
                <c:pt idx="356">
                  <c:v>2.2200000000000002</c:v>
                </c:pt>
                <c:pt idx="357">
                  <c:v>2.33</c:v>
                </c:pt>
                <c:pt idx="358">
                  <c:v>2.2999999999999998</c:v>
                </c:pt>
                <c:pt idx="359">
                  <c:v>2.23</c:v>
                </c:pt>
                <c:pt idx="360">
                  <c:v>2.23</c:v>
                </c:pt>
                <c:pt idx="361">
                  <c:v>2.29</c:v>
                </c:pt>
                <c:pt idx="362">
                  <c:v>2.29</c:v>
                </c:pt>
                <c:pt idx="363">
                  <c:v>2.36</c:v>
                </c:pt>
                <c:pt idx="364">
                  <c:v>2.37</c:v>
                </c:pt>
                <c:pt idx="365">
                  <c:v>2.35</c:v>
                </c:pt>
                <c:pt idx="366">
                  <c:v>2.3199999999999998</c:v>
                </c:pt>
                <c:pt idx="367">
                  <c:v>2.21</c:v>
                </c:pt>
                <c:pt idx="368">
                  <c:v>2.1800000000000002</c:v>
                </c:pt>
                <c:pt idx="369">
                  <c:v>2.15</c:v>
                </c:pt>
                <c:pt idx="370">
                  <c:v>2.12</c:v>
                </c:pt>
                <c:pt idx="371">
                  <c:v>2.13</c:v>
                </c:pt>
                <c:pt idx="372">
                  <c:v>2.15</c:v>
                </c:pt>
                <c:pt idx="373">
                  <c:v>2.2000000000000002</c:v>
                </c:pt>
                <c:pt idx="374">
                  <c:v>2.19</c:v>
                </c:pt>
                <c:pt idx="375">
                  <c:v>2.16</c:v>
                </c:pt>
                <c:pt idx="376">
                  <c:v>2.15</c:v>
                </c:pt>
                <c:pt idx="377">
                  <c:v>2.16</c:v>
                </c:pt>
                <c:pt idx="378">
                  <c:v>2.14</c:v>
                </c:pt>
                <c:pt idx="379">
                  <c:v>2.19</c:v>
                </c:pt>
                <c:pt idx="380">
                  <c:v>2.21</c:v>
                </c:pt>
                <c:pt idx="381">
                  <c:v>2.21</c:v>
                </c:pt>
                <c:pt idx="382">
                  <c:v>2.21</c:v>
                </c:pt>
                <c:pt idx="383">
                  <c:v>2.14</c:v>
                </c:pt>
                <c:pt idx="384">
                  <c:v>2.13</c:v>
                </c:pt>
                <c:pt idx="385">
                  <c:v>2.12</c:v>
                </c:pt>
                <c:pt idx="386">
                  <c:v>2.08</c:v>
                </c:pt>
                <c:pt idx="387">
                  <c:v>2.0499999999999998</c:v>
                </c:pt>
                <c:pt idx="388">
                  <c:v>2.02</c:v>
                </c:pt>
                <c:pt idx="389">
                  <c:v>1.87</c:v>
                </c:pt>
                <c:pt idx="390">
                  <c:v>1.83</c:v>
                </c:pt>
                <c:pt idx="391">
                  <c:v>1.9</c:v>
                </c:pt>
                <c:pt idx="392">
                  <c:v>1.9</c:v>
                </c:pt>
                <c:pt idx="393">
                  <c:v>1.9</c:v>
                </c:pt>
                <c:pt idx="394">
                  <c:v>1.9</c:v>
                </c:pt>
                <c:pt idx="395">
                  <c:v>1.87</c:v>
                </c:pt>
                <c:pt idx="396">
                  <c:v>1.89</c:v>
                </c:pt>
                <c:pt idx="397">
                  <c:v>1.89</c:v>
                </c:pt>
                <c:pt idx="398">
                  <c:v>1.93</c:v>
                </c:pt>
                <c:pt idx="399">
                  <c:v>1.93</c:v>
                </c:pt>
                <c:pt idx="400">
                  <c:v>1.93</c:v>
                </c:pt>
                <c:pt idx="401">
                  <c:v>1.89</c:v>
                </c:pt>
                <c:pt idx="402">
                  <c:v>1.81</c:v>
                </c:pt>
                <c:pt idx="403">
                  <c:v>1.79</c:v>
                </c:pt>
                <c:pt idx="404">
                  <c:v>1.82</c:v>
                </c:pt>
                <c:pt idx="405">
                  <c:v>1.76</c:v>
                </c:pt>
                <c:pt idx="406">
                  <c:v>1.71</c:v>
                </c:pt>
                <c:pt idx="407">
                  <c:v>1.71</c:v>
                </c:pt>
                <c:pt idx="408">
                  <c:v>1.75</c:v>
                </c:pt>
                <c:pt idx="409">
                  <c:v>1.84</c:v>
                </c:pt>
                <c:pt idx="410">
                  <c:v>1.83</c:v>
                </c:pt>
                <c:pt idx="411">
                  <c:v>1.86</c:v>
                </c:pt>
                <c:pt idx="412">
                  <c:v>1.84</c:v>
                </c:pt>
                <c:pt idx="413">
                  <c:v>1.83</c:v>
                </c:pt>
                <c:pt idx="414">
                  <c:v>1.86</c:v>
                </c:pt>
                <c:pt idx="415">
                  <c:v>1.9</c:v>
                </c:pt>
                <c:pt idx="416">
                  <c:v>1.87</c:v>
                </c:pt>
                <c:pt idx="417">
                  <c:v>1.92</c:v>
                </c:pt>
                <c:pt idx="418">
                  <c:v>1.91</c:v>
                </c:pt>
                <c:pt idx="419">
                  <c:v>1.86</c:v>
                </c:pt>
                <c:pt idx="420">
                  <c:v>1.86</c:v>
                </c:pt>
                <c:pt idx="421">
                  <c:v>1.87</c:v>
                </c:pt>
                <c:pt idx="422">
                  <c:v>1.78</c:v>
                </c:pt>
                <c:pt idx="423">
                  <c:v>1.77</c:v>
                </c:pt>
                <c:pt idx="424">
                  <c:v>1.81</c:v>
                </c:pt>
                <c:pt idx="425">
                  <c:v>1.86</c:v>
                </c:pt>
                <c:pt idx="426">
                  <c:v>1.86</c:v>
                </c:pt>
                <c:pt idx="427">
                  <c:v>1.83</c:v>
                </c:pt>
                <c:pt idx="428">
                  <c:v>1.82</c:v>
                </c:pt>
                <c:pt idx="429">
                  <c:v>1.81</c:v>
                </c:pt>
                <c:pt idx="430">
                  <c:v>1.79</c:v>
                </c:pt>
                <c:pt idx="431">
                  <c:v>1.69</c:v>
                </c:pt>
                <c:pt idx="432">
                  <c:v>1.66</c:v>
                </c:pt>
                <c:pt idx="433">
                  <c:v>1.68</c:v>
                </c:pt>
                <c:pt idx="434">
                  <c:v>1.66</c:v>
                </c:pt>
                <c:pt idx="435">
                  <c:v>1.6</c:v>
                </c:pt>
                <c:pt idx="436">
                  <c:v>1.57</c:v>
                </c:pt>
                <c:pt idx="437">
                  <c:v>1.54</c:v>
                </c:pt>
                <c:pt idx="438">
                  <c:v>1.57</c:v>
                </c:pt>
                <c:pt idx="439">
                  <c:v>1.59</c:v>
                </c:pt>
                <c:pt idx="440">
                  <c:v>1.58</c:v>
                </c:pt>
                <c:pt idx="441">
                  <c:v>1.62</c:v>
                </c:pt>
                <c:pt idx="442">
                  <c:v>1.62</c:v>
                </c:pt>
                <c:pt idx="443">
                  <c:v>1.56</c:v>
                </c:pt>
                <c:pt idx="444">
                  <c:v>1.55</c:v>
                </c:pt>
                <c:pt idx="445">
                  <c:v>1.55</c:v>
                </c:pt>
                <c:pt idx="446">
                  <c:v>1.52</c:v>
                </c:pt>
                <c:pt idx="447">
                  <c:v>1.49</c:v>
                </c:pt>
                <c:pt idx="448">
                  <c:v>1.46</c:v>
                </c:pt>
                <c:pt idx="449">
                  <c:v>1.46</c:v>
                </c:pt>
                <c:pt idx="450">
                  <c:v>1.45</c:v>
                </c:pt>
                <c:pt idx="451">
                  <c:v>1.58</c:v>
                </c:pt>
                <c:pt idx="452">
                  <c:v>1.6</c:v>
                </c:pt>
                <c:pt idx="453">
                  <c:v>1.55</c:v>
                </c:pt>
                <c:pt idx="454">
                  <c:v>1.57</c:v>
                </c:pt>
                <c:pt idx="455">
                  <c:v>1.55</c:v>
                </c:pt>
                <c:pt idx="456">
                  <c:v>1.58</c:v>
                </c:pt>
                <c:pt idx="457">
                  <c:v>1.62</c:v>
                </c:pt>
                <c:pt idx="458">
                  <c:v>1.64</c:v>
                </c:pt>
                <c:pt idx="459">
                  <c:v>1.65</c:v>
                </c:pt>
                <c:pt idx="460">
                  <c:v>1.64</c:v>
                </c:pt>
                <c:pt idx="461">
                  <c:v>1.65</c:v>
                </c:pt>
                <c:pt idx="462">
                  <c:v>1.66</c:v>
                </c:pt>
                <c:pt idx="463">
                  <c:v>1.63</c:v>
                </c:pt>
                <c:pt idx="464">
                  <c:v>1.67</c:v>
                </c:pt>
                <c:pt idx="465">
                  <c:v>1.71</c:v>
                </c:pt>
                <c:pt idx="466">
                  <c:v>1.76</c:v>
                </c:pt>
                <c:pt idx="467">
                  <c:v>1.84</c:v>
                </c:pt>
                <c:pt idx="468">
                  <c:v>1.85</c:v>
                </c:pt>
                <c:pt idx="469">
                  <c:v>1.86</c:v>
                </c:pt>
                <c:pt idx="470">
                  <c:v>1.85</c:v>
                </c:pt>
                <c:pt idx="471">
                  <c:v>1.84</c:v>
                </c:pt>
                <c:pt idx="472">
                  <c:v>1.88</c:v>
                </c:pt>
                <c:pt idx="473">
                  <c:v>1.88</c:v>
                </c:pt>
                <c:pt idx="474">
                  <c:v>1.9</c:v>
                </c:pt>
                <c:pt idx="475">
                  <c:v>1.89</c:v>
                </c:pt>
                <c:pt idx="476">
                  <c:v>1.89</c:v>
                </c:pt>
                <c:pt idx="477">
                  <c:v>1.94</c:v>
                </c:pt>
                <c:pt idx="478">
                  <c:v>1.92</c:v>
                </c:pt>
                <c:pt idx="479">
                  <c:v>1.94</c:v>
                </c:pt>
                <c:pt idx="480">
                  <c:v>1.94</c:v>
                </c:pt>
                <c:pt idx="481">
                  <c:v>1.97</c:v>
                </c:pt>
                <c:pt idx="482">
                  <c:v>1.99</c:v>
                </c:pt>
                <c:pt idx="483">
                  <c:v>2.0299999999999998</c:v>
                </c:pt>
                <c:pt idx="484">
                  <c:v>2.02</c:v>
                </c:pt>
                <c:pt idx="485">
                  <c:v>2.0499999999999998</c:v>
                </c:pt>
                <c:pt idx="486">
                  <c:v>2.0499999999999998</c:v>
                </c:pt>
                <c:pt idx="487">
                  <c:v>2.0299999999999998</c:v>
                </c:pt>
                <c:pt idx="488">
                  <c:v>2.0299999999999998</c:v>
                </c:pt>
                <c:pt idx="489">
                  <c:v>2</c:v>
                </c:pt>
                <c:pt idx="490">
                  <c:v>2</c:v>
                </c:pt>
                <c:pt idx="491">
                  <c:v>2</c:v>
                </c:pt>
                <c:pt idx="492">
                  <c:v>1.98</c:v>
                </c:pt>
                <c:pt idx="493">
                  <c:v>1.98</c:v>
                </c:pt>
                <c:pt idx="494">
                  <c:v>1.98</c:v>
                </c:pt>
                <c:pt idx="495">
                  <c:v>2.02</c:v>
                </c:pt>
                <c:pt idx="496">
                  <c:v>2.0299999999999998</c:v>
                </c:pt>
                <c:pt idx="497">
                  <c:v>2.06</c:v>
                </c:pt>
                <c:pt idx="498">
                  <c:v>2.0499999999999998</c:v>
                </c:pt>
                <c:pt idx="499">
                  <c:v>2.12</c:v>
                </c:pt>
                <c:pt idx="500">
                  <c:v>2.12</c:v>
                </c:pt>
                <c:pt idx="501">
                  <c:v>2.11</c:v>
                </c:pt>
                <c:pt idx="502">
                  <c:v>2.09</c:v>
                </c:pt>
                <c:pt idx="503">
                  <c:v>2.08</c:v>
                </c:pt>
                <c:pt idx="504">
                  <c:v>2.09</c:v>
                </c:pt>
                <c:pt idx="505">
                  <c:v>2</c:v>
                </c:pt>
                <c:pt idx="506">
                  <c:v>2.0099999999999998</c:v>
                </c:pt>
                <c:pt idx="507">
                  <c:v>2.02</c:v>
                </c:pt>
                <c:pt idx="508">
                  <c:v>2.0299999999999998</c:v>
                </c:pt>
                <c:pt idx="509">
                  <c:v>2.0499999999999998</c:v>
                </c:pt>
                <c:pt idx="510">
                  <c:v>2.0699999999999998</c:v>
                </c:pt>
                <c:pt idx="511">
                  <c:v>2.13</c:v>
                </c:pt>
                <c:pt idx="512">
                  <c:v>2.12</c:v>
                </c:pt>
                <c:pt idx="513">
                  <c:v>2.12</c:v>
                </c:pt>
                <c:pt idx="514">
                  <c:v>2.15</c:v>
                </c:pt>
                <c:pt idx="515">
                  <c:v>2.12</c:v>
                </c:pt>
                <c:pt idx="516">
                  <c:v>2.16</c:v>
                </c:pt>
                <c:pt idx="517">
                  <c:v>2.2000000000000002</c:v>
                </c:pt>
                <c:pt idx="518">
                  <c:v>2.1800000000000002</c:v>
                </c:pt>
                <c:pt idx="519">
                  <c:v>2.16</c:v>
                </c:pt>
                <c:pt idx="520">
                  <c:v>2.1800000000000002</c:v>
                </c:pt>
                <c:pt idx="521">
                  <c:v>2.13</c:v>
                </c:pt>
                <c:pt idx="522">
                  <c:v>2.13</c:v>
                </c:pt>
                <c:pt idx="523">
                  <c:v>2.2200000000000002</c:v>
                </c:pt>
                <c:pt idx="524">
                  <c:v>2.15</c:v>
                </c:pt>
                <c:pt idx="525">
                  <c:v>2.2400000000000002</c:v>
                </c:pt>
                <c:pt idx="526">
                  <c:v>2.2599999999999998</c:v>
                </c:pt>
                <c:pt idx="527">
                  <c:v>2.2799999999999998</c:v>
                </c:pt>
                <c:pt idx="528">
                  <c:v>2.31</c:v>
                </c:pt>
                <c:pt idx="529">
                  <c:v>2.29</c:v>
                </c:pt>
                <c:pt idx="530">
                  <c:v>2.2999999999999998</c:v>
                </c:pt>
                <c:pt idx="531">
                  <c:v>2.2999999999999998</c:v>
                </c:pt>
                <c:pt idx="532">
                  <c:v>2.29</c:v>
                </c:pt>
                <c:pt idx="533">
                  <c:v>2.34</c:v>
                </c:pt>
                <c:pt idx="534">
                  <c:v>2.35</c:v>
                </c:pt>
                <c:pt idx="535">
                  <c:v>2.2999999999999998</c:v>
                </c:pt>
                <c:pt idx="536">
                  <c:v>2.3199999999999998</c:v>
                </c:pt>
                <c:pt idx="537">
                  <c:v>2.42</c:v>
                </c:pt>
                <c:pt idx="538">
                  <c:v>2.37</c:v>
                </c:pt>
                <c:pt idx="539">
                  <c:v>2.39</c:v>
                </c:pt>
                <c:pt idx="540">
                  <c:v>2.37</c:v>
                </c:pt>
                <c:pt idx="541">
                  <c:v>2.34</c:v>
                </c:pt>
                <c:pt idx="542">
                  <c:v>2.33</c:v>
                </c:pt>
                <c:pt idx="543">
                  <c:v>2.31</c:v>
                </c:pt>
                <c:pt idx="544">
                  <c:v>2.2799999999999998</c:v>
                </c:pt>
                <c:pt idx="545">
                  <c:v>2.2599999999999998</c:v>
                </c:pt>
                <c:pt idx="546">
                  <c:v>2.2400000000000002</c:v>
                </c:pt>
                <c:pt idx="547">
                  <c:v>2.23</c:v>
                </c:pt>
                <c:pt idx="548">
                  <c:v>2.27</c:v>
                </c:pt>
                <c:pt idx="549">
                  <c:v>2.29</c:v>
                </c:pt>
                <c:pt idx="550">
                  <c:v>2.2799999999999998</c:v>
                </c:pt>
                <c:pt idx="551">
                  <c:v>2.25</c:v>
                </c:pt>
                <c:pt idx="552">
                  <c:v>2.25</c:v>
                </c:pt>
                <c:pt idx="553">
                  <c:v>2.31</c:v>
                </c:pt>
                <c:pt idx="554">
                  <c:v>2.33</c:v>
                </c:pt>
                <c:pt idx="555">
                  <c:v>2.37</c:v>
                </c:pt>
                <c:pt idx="556">
                  <c:v>2.42</c:v>
                </c:pt>
                <c:pt idx="557">
                  <c:v>2.34</c:v>
                </c:pt>
                <c:pt idx="558">
                  <c:v>2.23</c:v>
                </c:pt>
                <c:pt idx="559">
                  <c:v>2.2200000000000002</c:v>
                </c:pt>
                <c:pt idx="560">
                  <c:v>2.2400000000000002</c:v>
                </c:pt>
                <c:pt idx="561">
                  <c:v>2.31</c:v>
                </c:pt>
                <c:pt idx="562">
                  <c:v>2.35</c:v>
                </c:pt>
                <c:pt idx="563">
                  <c:v>2.29</c:v>
                </c:pt>
                <c:pt idx="564">
                  <c:v>2.31</c:v>
                </c:pt>
                <c:pt idx="565">
                  <c:v>2.27</c:v>
                </c:pt>
                <c:pt idx="566">
                  <c:v>2.29</c:v>
                </c:pt>
                <c:pt idx="567">
                  <c:v>2.37</c:v>
                </c:pt>
                <c:pt idx="568">
                  <c:v>2.36</c:v>
                </c:pt>
                <c:pt idx="569">
                  <c:v>2.44</c:v>
                </c:pt>
                <c:pt idx="570">
                  <c:v>2.4900000000000002</c:v>
                </c:pt>
                <c:pt idx="571">
                  <c:v>2.46</c:v>
                </c:pt>
                <c:pt idx="572">
                  <c:v>2.48</c:v>
                </c:pt>
                <c:pt idx="573">
                  <c:v>2.5099999999999998</c:v>
                </c:pt>
                <c:pt idx="574">
                  <c:v>2.54</c:v>
                </c:pt>
                <c:pt idx="575">
                  <c:v>2.5499999999999998</c:v>
                </c:pt>
                <c:pt idx="576">
                  <c:v>2.58</c:v>
                </c:pt>
                <c:pt idx="577">
                  <c:v>2.5499999999999998</c:v>
                </c:pt>
                <c:pt idx="578">
                  <c:v>2.58</c:v>
                </c:pt>
                <c:pt idx="579">
                  <c:v>2.6</c:v>
                </c:pt>
                <c:pt idx="580">
                  <c:v>2.61</c:v>
                </c:pt>
                <c:pt idx="581">
                  <c:v>2.58</c:v>
                </c:pt>
                <c:pt idx="582">
                  <c:v>2.6</c:v>
                </c:pt>
                <c:pt idx="583">
                  <c:v>2.58</c:v>
                </c:pt>
                <c:pt idx="584">
                  <c:v>2.54</c:v>
                </c:pt>
                <c:pt idx="585">
                  <c:v>2.56</c:v>
                </c:pt>
                <c:pt idx="586">
                  <c:v>2.57</c:v>
                </c:pt>
                <c:pt idx="587">
                  <c:v>2.66</c:v>
                </c:pt>
                <c:pt idx="588">
                  <c:v>2.66</c:v>
                </c:pt>
                <c:pt idx="589">
                  <c:v>2.65</c:v>
                </c:pt>
                <c:pt idx="590">
                  <c:v>2.68</c:v>
                </c:pt>
                <c:pt idx="591">
                  <c:v>2.62</c:v>
                </c:pt>
                <c:pt idx="592">
                  <c:v>2.68</c:v>
                </c:pt>
                <c:pt idx="593">
                  <c:v>2.61</c:v>
                </c:pt>
                <c:pt idx="594">
                  <c:v>2.62</c:v>
                </c:pt>
                <c:pt idx="595">
                  <c:v>2.69</c:v>
                </c:pt>
                <c:pt idx="596">
                  <c:v>2.69</c:v>
                </c:pt>
                <c:pt idx="597">
                  <c:v>2.62</c:v>
                </c:pt>
                <c:pt idx="598">
                  <c:v>2.64</c:v>
                </c:pt>
                <c:pt idx="599">
                  <c:v>2.59</c:v>
                </c:pt>
                <c:pt idx="600">
                  <c:v>2.64</c:v>
                </c:pt>
                <c:pt idx="601">
                  <c:v>2.57</c:v>
                </c:pt>
                <c:pt idx="602">
                  <c:v>2.59</c:v>
                </c:pt>
                <c:pt idx="603">
                  <c:v>2.62</c:v>
                </c:pt>
                <c:pt idx="604">
                  <c:v>2.58</c:v>
                </c:pt>
                <c:pt idx="605">
                  <c:v>2.5</c:v>
                </c:pt>
                <c:pt idx="606">
                  <c:v>2.4500000000000002</c:v>
                </c:pt>
                <c:pt idx="607">
                  <c:v>2.5</c:v>
                </c:pt>
                <c:pt idx="608">
                  <c:v>2.5299999999999998</c:v>
                </c:pt>
                <c:pt idx="609">
                  <c:v>2.57</c:v>
                </c:pt>
                <c:pt idx="610">
                  <c:v>2.61</c:v>
                </c:pt>
                <c:pt idx="611">
                  <c:v>2.57</c:v>
                </c:pt>
                <c:pt idx="612">
                  <c:v>2.6</c:v>
                </c:pt>
                <c:pt idx="613">
                  <c:v>2.63</c:v>
                </c:pt>
                <c:pt idx="614">
                  <c:v>2.65</c:v>
                </c:pt>
                <c:pt idx="615">
                  <c:v>2.73</c:v>
                </c:pt>
                <c:pt idx="616">
                  <c:v>2.74</c:v>
                </c:pt>
                <c:pt idx="617">
                  <c:v>2.82</c:v>
                </c:pt>
                <c:pt idx="618">
                  <c:v>2.78</c:v>
                </c:pt>
                <c:pt idx="619">
                  <c:v>2.81</c:v>
                </c:pt>
                <c:pt idx="620">
                  <c:v>2.77</c:v>
                </c:pt>
                <c:pt idx="621">
                  <c:v>2.74</c:v>
                </c:pt>
                <c:pt idx="622">
                  <c:v>2.78</c:v>
                </c:pt>
                <c:pt idx="623">
                  <c:v>2.9</c:v>
                </c:pt>
                <c:pt idx="624">
                  <c:v>2.95</c:v>
                </c:pt>
                <c:pt idx="625">
                  <c:v>2.9</c:v>
                </c:pt>
                <c:pt idx="626">
                  <c:v>2.84</c:v>
                </c:pt>
                <c:pt idx="627">
                  <c:v>2.88</c:v>
                </c:pt>
                <c:pt idx="628">
                  <c:v>2.85</c:v>
                </c:pt>
                <c:pt idx="629">
                  <c:v>2.88</c:v>
                </c:pt>
                <c:pt idx="630">
                  <c:v>2.86</c:v>
                </c:pt>
                <c:pt idx="631">
                  <c:v>2.75</c:v>
                </c:pt>
                <c:pt idx="632">
                  <c:v>2.76</c:v>
                </c:pt>
                <c:pt idx="633">
                  <c:v>2.73</c:v>
                </c:pt>
                <c:pt idx="634">
                  <c:v>2.7</c:v>
                </c:pt>
                <c:pt idx="635">
                  <c:v>2.68</c:v>
                </c:pt>
                <c:pt idx="636">
                  <c:v>2.7</c:v>
                </c:pt>
                <c:pt idx="637">
                  <c:v>2.73</c:v>
                </c:pt>
                <c:pt idx="638">
                  <c:v>2.72</c:v>
                </c:pt>
                <c:pt idx="639">
                  <c:v>2.74</c:v>
                </c:pt>
                <c:pt idx="640">
                  <c:v>2.75</c:v>
                </c:pt>
                <c:pt idx="641">
                  <c:v>2.89</c:v>
                </c:pt>
                <c:pt idx="642">
                  <c:v>2.85</c:v>
                </c:pt>
                <c:pt idx="643">
                  <c:v>2.88</c:v>
                </c:pt>
                <c:pt idx="644">
                  <c:v>2.85</c:v>
                </c:pt>
                <c:pt idx="645">
                  <c:v>2.84</c:v>
                </c:pt>
                <c:pt idx="646">
                  <c:v>2.83</c:v>
                </c:pt>
                <c:pt idx="647">
                  <c:v>2.89</c:v>
                </c:pt>
                <c:pt idx="648">
                  <c:v>2.89</c:v>
                </c:pt>
                <c:pt idx="649">
                  <c:v>2.99</c:v>
                </c:pt>
                <c:pt idx="650">
                  <c:v>3.02</c:v>
                </c:pt>
                <c:pt idx="651">
                  <c:v>2.92</c:v>
                </c:pt>
                <c:pt idx="652">
                  <c:v>2.85</c:v>
                </c:pt>
                <c:pt idx="653">
                  <c:v>2.8</c:v>
                </c:pt>
                <c:pt idx="654">
                  <c:v>2.83</c:v>
                </c:pt>
                <c:pt idx="655">
                  <c:v>2.78</c:v>
                </c:pt>
                <c:pt idx="656">
                  <c:v>2.75</c:v>
                </c:pt>
                <c:pt idx="657">
                  <c:v>2.79</c:v>
                </c:pt>
                <c:pt idx="658">
                  <c:v>2.76</c:v>
                </c:pt>
                <c:pt idx="659">
                  <c:v>2.81</c:v>
                </c:pt>
                <c:pt idx="660">
                  <c:v>2.81</c:v>
                </c:pt>
                <c:pt idx="661">
                  <c:v>2.82</c:v>
                </c:pt>
                <c:pt idx="662">
                  <c:v>2.8</c:v>
                </c:pt>
                <c:pt idx="663">
                  <c:v>2.83</c:v>
                </c:pt>
                <c:pt idx="664">
                  <c:v>2.84</c:v>
                </c:pt>
                <c:pt idx="665">
                  <c:v>2.8</c:v>
                </c:pt>
                <c:pt idx="666">
                  <c:v>2.82</c:v>
                </c:pt>
                <c:pt idx="667">
                  <c:v>2.89</c:v>
                </c:pt>
                <c:pt idx="668">
                  <c:v>2.92</c:v>
                </c:pt>
                <c:pt idx="669">
                  <c:v>2.89</c:v>
                </c:pt>
                <c:pt idx="670">
                  <c:v>2.91</c:v>
                </c:pt>
                <c:pt idx="671">
                  <c:v>2.92</c:v>
                </c:pt>
                <c:pt idx="672">
                  <c:v>2.92</c:v>
                </c:pt>
                <c:pt idx="673">
                  <c:v>2.9</c:v>
                </c:pt>
                <c:pt idx="674">
                  <c:v>2.91</c:v>
                </c:pt>
                <c:pt idx="675">
                  <c:v>2.9</c:v>
                </c:pt>
                <c:pt idx="676">
                  <c:v>3</c:v>
                </c:pt>
                <c:pt idx="677">
                  <c:v>2.99</c:v>
                </c:pt>
                <c:pt idx="678">
                  <c:v>2.97</c:v>
                </c:pt>
                <c:pt idx="679">
                  <c:v>3.04</c:v>
                </c:pt>
                <c:pt idx="680">
                  <c:v>3.03</c:v>
                </c:pt>
                <c:pt idx="681">
                  <c:v>3.04</c:v>
                </c:pt>
                <c:pt idx="682">
                  <c:v>3.08</c:v>
                </c:pt>
                <c:pt idx="683">
                  <c:v>3.22</c:v>
                </c:pt>
                <c:pt idx="684">
                  <c:v>3.18</c:v>
                </c:pt>
                <c:pt idx="685">
                  <c:v>3.28</c:v>
                </c:pt>
                <c:pt idx="686">
                  <c:v>3.23</c:v>
                </c:pt>
                <c:pt idx="687">
                  <c:v>3.31</c:v>
                </c:pt>
                <c:pt idx="688">
                  <c:v>3.29</c:v>
                </c:pt>
                <c:pt idx="689">
                  <c:v>3.26</c:v>
                </c:pt>
                <c:pt idx="690">
                  <c:v>3.26</c:v>
                </c:pt>
                <c:pt idx="691">
                  <c:v>3.27</c:v>
                </c:pt>
                <c:pt idx="692">
                  <c:v>3.27</c:v>
                </c:pt>
                <c:pt idx="693">
                  <c:v>3.27</c:v>
                </c:pt>
                <c:pt idx="694">
                  <c:v>3.26</c:v>
                </c:pt>
                <c:pt idx="695">
                  <c:v>3.36</c:v>
                </c:pt>
                <c:pt idx="696">
                  <c:v>3.38</c:v>
                </c:pt>
                <c:pt idx="697">
                  <c:v>3.37</c:v>
                </c:pt>
                <c:pt idx="698">
                  <c:v>3.35</c:v>
                </c:pt>
                <c:pt idx="699">
                  <c:v>3.49</c:v>
                </c:pt>
                <c:pt idx="700">
                  <c:v>3.46</c:v>
                </c:pt>
                <c:pt idx="701">
                  <c:v>3.43</c:v>
                </c:pt>
                <c:pt idx="702">
                  <c:v>3.53</c:v>
                </c:pt>
                <c:pt idx="703">
                  <c:v>3.44</c:v>
                </c:pt>
                <c:pt idx="704">
                  <c:v>3.4</c:v>
                </c:pt>
                <c:pt idx="705">
                  <c:v>3.49</c:v>
                </c:pt>
                <c:pt idx="706">
                  <c:v>3.51</c:v>
                </c:pt>
                <c:pt idx="707">
                  <c:v>3.61</c:v>
                </c:pt>
                <c:pt idx="708">
                  <c:v>3.68</c:v>
                </c:pt>
                <c:pt idx="709">
                  <c:v>3.64</c:v>
                </c:pt>
                <c:pt idx="710">
                  <c:v>3.58</c:v>
                </c:pt>
                <c:pt idx="711">
                  <c:v>3.48</c:v>
                </c:pt>
                <c:pt idx="712">
                  <c:v>3.46</c:v>
                </c:pt>
                <c:pt idx="713">
                  <c:v>3.35</c:v>
                </c:pt>
                <c:pt idx="714">
                  <c:v>3.4</c:v>
                </c:pt>
                <c:pt idx="715">
                  <c:v>3.41</c:v>
                </c:pt>
                <c:pt idx="716">
                  <c:v>3.44</c:v>
                </c:pt>
                <c:pt idx="717">
                  <c:v>3.49</c:v>
                </c:pt>
                <c:pt idx="718">
                  <c:v>3.53</c:v>
                </c:pt>
                <c:pt idx="719">
                  <c:v>3.51</c:v>
                </c:pt>
                <c:pt idx="720">
                  <c:v>3.51</c:v>
                </c:pt>
                <c:pt idx="721">
                  <c:v>3.42</c:v>
                </c:pt>
                <c:pt idx="722">
                  <c:v>3.47</c:v>
                </c:pt>
                <c:pt idx="723">
                  <c:v>3.39</c:v>
                </c:pt>
                <c:pt idx="724">
                  <c:v>3.36</c:v>
                </c:pt>
                <c:pt idx="725">
                  <c:v>3.33</c:v>
                </c:pt>
                <c:pt idx="726">
                  <c:v>3.33</c:v>
                </c:pt>
                <c:pt idx="727">
                  <c:v>3.39</c:v>
                </c:pt>
                <c:pt idx="728">
                  <c:v>3.36</c:v>
                </c:pt>
                <c:pt idx="729">
                  <c:v>3.32</c:v>
                </c:pt>
                <c:pt idx="730">
                  <c:v>3.31</c:v>
                </c:pt>
                <c:pt idx="731">
                  <c:v>3.37</c:v>
                </c:pt>
                <c:pt idx="732">
                  <c:v>3.39</c:v>
                </c:pt>
                <c:pt idx="733">
                  <c:v>3.37</c:v>
                </c:pt>
                <c:pt idx="734">
                  <c:v>3.37</c:v>
                </c:pt>
                <c:pt idx="735">
                  <c:v>3.4</c:v>
                </c:pt>
                <c:pt idx="736">
                  <c:v>3.43</c:v>
                </c:pt>
                <c:pt idx="737">
                  <c:v>3.4</c:v>
                </c:pt>
                <c:pt idx="738">
                  <c:v>3.32</c:v>
                </c:pt>
                <c:pt idx="739">
                  <c:v>3.42</c:v>
                </c:pt>
                <c:pt idx="740">
                  <c:v>3.45</c:v>
                </c:pt>
                <c:pt idx="741">
                  <c:v>3.43</c:v>
                </c:pt>
                <c:pt idx="742">
                  <c:v>3.43</c:v>
                </c:pt>
                <c:pt idx="743">
                  <c:v>3.41</c:v>
                </c:pt>
                <c:pt idx="744">
                  <c:v>3.45</c:v>
                </c:pt>
                <c:pt idx="745">
                  <c:v>3.48</c:v>
                </c:pt>
                <c:pt idx="746">
                  <c:v>3.51</c:v>
                </c:pt>
                <c:pt idx="747">
                  <c:v>3.5</c:v>
                </c:pt>
                <c:pt idx="748">
                  <c:v>3.46</c:v>
                </c:pt>
                <c:pt idx="749">
                  <c:v>3.49</c:v>
                </c:pt>
                <c:pt idx="750">
                  <c:v>3.46</c:v>
                </c:pt>
                <c:pt idx="751">
                  <c:v>3.52</c:v>
                </c:pt>
                <c:pt idx="752">
                  <c:v>3.5</c:v>
                </c:pt>
                <c:pt idx="753">
                  <c:v>3.28</c:v>
                </c:pt>
                <c:pt idx="754">
                  <c:v>3.25</c:v>
                </c:pt>
                <c:pt idx="755">
                  <c:v>3.27</c:v>
                </c:pt>
                <c:pt idx="756">
                  <c:v>3.29</c:v>
                </c:pt>
                <c:pt idx="757">
                  <c:v>3.35</c:v>
                </c:pt>
                <c:pt idx="758">
                  <c:v>3.36</c:v>
                </c:pt>
                <c:pt idx="759">
                  <c:v>3.37</c:v>
                </c:pt>
                <c:pt idx="760">
                  <c:v>3.41</c:v>
                </c:pt>
                <c:pt idx="761">
                  <c:v>3.45</c:v>
                </c:pt>
                <c:pt idx="762">
                  <c:v>3.44</c:v>
                </c:pt>
                <c:pt idx="763">
                  <c:v>3.35</c:v>
                </c:pt>
                <c:pt idx="764">
                  <c:v>3.37</c:v>
                </c:pt>
                <c:pt idx="765">
                  <c:v>3.28</c:v>
                </c:pt>
                <c:pt idx="766">
                  <c:v>3.24</c:v>
                </c:pt>
                <c:pt idx="767">
                  <c:v>3.02</c:v>
                </c:pt>
                <c:pt idx="768">
                  <c:v>2.99</c:v>
                </c:pt>
                <c:pt idx="769">
                  <c:v>3.12</c:v>
                </c:pt>
                <c:pt idx="770">
                  <c:v>3.17</c:v>
                </c:pt>
                <c:pt idx="771">
                  <c:v>3.12</c:v>
                </c:pt>
                <c:pt idx="772">
                  <c:v>3.1</c:v>
                </c:pt>
                <c:pt idx="773">
                  <c:v>3.12</c:v>
                </c:pt>
                <c:pt idx="774">
                  <c:v>3.12</c:v>
                </c:pt>
                <c:pt idx="775">
                  <c:v>3.19</c:v>
                </c:pt>
                <c:pt idx="776">
                  <c:v>3.21</c:v>
                </c:pt>
                <c:pt idx="777">
                  <c:v>3.19</c:v>
                </c:pt>
                <c:pt idx="778">
                  <c:v>3.19</c:v>
                </c:pt>
                <c:pt idx="779">
                  <c:v>3.16</c:v>
                </c:pt>
                <c:pt idx="780">
                  <c:v>3.15</c:v>
                </c:pt>
                <c:pt idx="781">
                  <c:v>3.19</c:v>
                </c:pt>
                <c:pt idx="782">
                  <c:v>3.23</c:v>
                </c:pt>
                <c:pt idx="783">
                  <c:v>3.35</c:v>
                </c:pt>
                <c:pt idx="784">
                  <c:v>3.35</c:v>
                </c:pt>
                <c:pt idx="785">
                  <c:v>3.38</c:v>
                </c:pt>
                <c:pt idx="786">
                  <c:v>3.34</c:v>
                </c:pt>
                <c:pt idx="787">
                  <c:v>3.32</c:v>
                </c:pt>
                <c:pt idx="788">
                  <c:v>3.3</c:v>
                </c:pt>
                <c:pt idx="789">
                  <c:v>3.43</c:v>
                </c:pt>
                <c:pt idx="790">
                  <c:v>3.46</c:v>
                </c:pt>
                <c:pt idx="791">
                  <c:v>3.47</c:v>
                </c:pt>
                <c:pt idx="792">
                  <c:v>3.45</c:v>
                </c:pt>
                <c:pt idx="793">
                  <c:v>3.49</c:v>
                </c:pt>
                <c:pt idx="794">
                  <c:v>3.57</c:v>
                </c:pt>
                <c:pt idx="795">
                  <c:v>3.53</c:v>
                </c:pt>
                <c:pt idx="796">
                  <c:v>3.61</c:v>
                </c:pt>
                <c:pt idx="797">
                  <c:v>3.67</c:v>
                </c:pt>
                <c:pt idx="798">
                  <c:v>3.71</c:v>
                </c:pt>
                <c:pt idx="799">
                  <c:v>3.73</c:v>
                </c:pt>
                <c:pt idx="800">
                  <c:v>3.72</c:v>
                </c:pt>
                <c:pt idx="801">
                  <c:v>3.69</c:v>
                </c:pt>
                <c:pt idx="802">
                  <c:v>3.7</c:v>
                </c:pt>
                <c:pt idx="803">
                  <c:v>3.71</c:v>
                </c:pt>
                <c:pt idx="804">
                  <c:v>3.71</c:v>
                </c:pt>
                <c:pt idx="805">
                  <c:v>3.73</c:v>
                </c:pt>
                <c:pt idx="806">
                  <c:v>3.74</c:v>
                </c:pt>
                <c:pt idx="807">
                  <c:v>3.79</c:v>
                </c:pt>
                <c:pt idx="808">
                  <c:v>3.87</c:v>
                </c:pt>
                <c:pt idx="809">
                  <c:v>3.92</c:v>
                </c:pt>
                <c:pt idx="810">
                  <c:v>3.9</c:v>
                </c:pt>
                <c:pt idx="811">
                  <c:v>4.0199999999999996</c:v>
                </c:pt>
                <c:pt idx="812">
                  <c:v>4.01</c:v>
                </c:pt>
                <c:pt idx="813">
                  <c:v>4.09</c:v>
                </c:pt>
                <c:pt idx="814">
                  <c:v>4.0599999999999996</c:v>
                </c:pt>
                <c:pt idx="815">
                  <c:v>4.0199999999999996</c:v>
                </c:pt>
                <c:pt idx="816">
                  <c:v>4.0199999999999996</c:v>
                </c:pt>
                <c:pt idx="817">
                  <c:v>4.13</c:v>
                </c:pt>
                <c:pt idx="818">
                  <c:v>4.13</c:v>
                </c:pt>
                <c:pt idx="819">
                  <c:v>4.13</c:v>
                </c:pt>
                <c:pt idx="820">
                  <c:v>4.1399999999999997</c:v>
                </c:pt>
                <c:pt idx="821">
                  <c:v>4.29</c:v>
                </c:pt>
                <c:pt idx="822">
                  <c:v>4.21</c:v>
                </c:pt>
                <c:pt idx="823">
                  <c:v>4.25</c:v>
                </c:pt>
                <c:pt idx="824">
                  <c:v>4.21</c:v>
                </c:pt>
                <c:pt idx="825">
                  <c:v>4.2</c:v>
                </c:pt>
                <c:pt idx="826">
                  <c:v>4.17</c:v>
                </c:pt>
                <c:pt idx="827">
                  <c:v>4.24</c:v>
                </c:pt>
                <c:pt idx="828">
                  <c:v>4.25</c:v>
                </c:pt>
                <c:pt idx="829">
                  <c:v>4.21</c:v>
                </c:pt>
                <c:pt idx="830">
                  <c:v>4.2300000000000004</c:v>
                </c:pt>
                <c:pt idx="831">
                  <c:v>4.2</c:v>
                </c:pt>
                <c:pt idx="832">
                  <c:v>4.2</c:v>
                </c:pt>
                <c:pt idx="833">
                  <c:v>4.24</c:v>
                </c:pt>
                <c:pt idx="834">
                  <c:v>4.29</c:v>
                </c:pt>
                <c:pt idx="835">
                  <c:v>4.2699999999999996</c:v>
                </c:pt>
                <c:pt idx="836">
                  <c:v>4.33</c:v>
                </c:pt>
                <c:pt idx="837">
                  <c:v>4.28</c:v>
                </c:pt>
                <c:pt idx="838">
                  <c:v>4.24</c:v>
                </c:pt>
                <c:pt idx="839">
                  <c:v>4.47</c:v>
                </c:pt>
                <c:pt idx="840">
                  <c:v>4.72</c:v>
                </c:pt>
                <c:pt idx="841">
                  <c:v>4.96</c:v>
                </c:pt>
                <c:pt idx="842">
                  <c:v>5.0199999999999996</c:v>
                </c:pt>
                <c:pt idx="843">
                  <c:v>5.14</c:v>
                </c:pt>
                <c:pt idx="844">
                  <c:v>5.38</c:v>
                </c:pt>
                <c:pt idx="845">
                  <c:v>5.71</c:v>
                </c:pt>
                <c:pt idx="846">
                  <c:v>5.15</c:v>
                </c:pt>
                <c:pt idx="847">
                  <c:v>4.71</c:v>
                </c:pt>
                <c:pt idx="848">
                  <c:v>4.5599999999999996</c:v>
                </c:pt>
                <c:pt idx="849">
                  <c:v>4.43</c:v>
                </c:pt>
                <c:pt idx="850">
                  <c:v>4.3899999999999997</c:v>
                </c:pt>
                <c:pt idx="851">
                  <c:v>4.26</c:v>
                </c:pt>
                <c:pt idx="852">
                  <c:v>4.32</c:v>
                </c:pt>
                <c:pt idx="853">
                  <c:v>4.41</c:v>
                </c:pt>
                <c:pt idx="854">
                  <c:v>4.41</c:v>
                </c:pt>
                <c:pt idx="855">
                  <c:v>4.72</c:v>
                </c:pt>
                <c:pt idx="856">
                  <c:v>4.72</c:v>
                </c:pt>
                <c:pt idx="857">
                  <c:v>4.9000000000000004</c:v>
                </c:pt>
                <c:pt idx="858">
                  <c:v>4.97</c:v>
                </c:pt>
                <c:pt idx="859">
                  <c:v>5.01</c:v>
                </c:pt>
                <c:pt idx="860">
                  <c:v>5.05</c:v>
                </c:pt>
                <c:pt idx="861">
                  <c:v>5.15</c:v>
                </c:pt>
                <c:pt idx="862">
                  <c:v>5.25</c:v>
                </c:pt>
                <c:pt idx="863">
                  <c:v>5.37</c:v>
                </c:pt>
                <c:pt idx="864">
                  <c:v>5.34</c:v>
                </c:pt>
                <c:pt idx="865">
                  <c:v>5.47</c:v>
                </c:pt>
                <c:pt idx="866">
                  <c:v>5.53</c:v>
                </c:pt>
                <c:pt idx="867">
                  <c:v>5.36</c:v>
                </c:pt>
                <c:pt idx="868">
                  <c:v>5.17</c:v>
                </c:pt>
                <c:pt idx="869">
                  <c:v>5.08</c:v>
                </c:pt>
                <c:pt idx="870">
                  <c:v>4.93</c:v>
                </c:pt>
                <c:pt idx="871">
                  <c:v>5.16</c:v>
                </c:pt>
                <c:pt idx="872">
                  <c:v>5.08</c:v>
                </c:pt>
                <c:pt idx="873">
                  <c:v>5.01</c:v>
                </c:pt>
                <c:pt idx="874">
                  <c:v>5.05</c:v>
                </c:pt>
                <c:pt idx="875">
                  <c:v>4.8600000000000003</c:v>
                </c:pt>
                <c:pt idx="876">
                  <c:v>4.76</c:v>
                </c:pt>
                <c:pt idx="877">
                  <c:v>4.5999999999999996</c:v>
                </c:pt>
                <c:pt idx="878">
                  <c:v>4.47</c:v>
                </c:pt>
                <c:pt idx="879">
                  <c:v>4.72</c:v>
                </c:pt>
                <c:pt idx="880">
                  <c:v>4.7</c:v>
                </c:pt>
                <c:pt idx="881">
                  <c:v>4.57</c:v>
                </c:pt>
                <c:pt idx="882">
                  <c:v>4.5199999999999996</c:v>
                </c:pt>
                <c:pt idx="883">
                  <c:v>4.3600000000000003</c:v>
                </c:pt>
                <c:pt idx="884">
                  <c:v>4.3499999999999996</c:v>
                </c:pt>
                <c:pt idx="885">
                  <c:v>4.3</c:v>
                </c:pt>
                <c:pt idx="886">
                  <c:v>4.42</c:v>
                </c:pt>
                <c:pt idx="887">
                  <c:v>4.38</c:v>
                </c:pt>
                <c:pt idx="888">
                  <c:v>4.32</c:v>
                </c:pt>
                <c:pt idx="889">
                  <c:v>4.2300000000000004</c:v>
                </c:pt>
                <c:pt idx="890">
                  <c:v>4.17</c:v>
                </c:pt>
                <c:pt idx="891">
                  <c:v>4.26</c:v>
                </c:pt>
                <c:pt idx="892">
                  <c:v>4.24</c:v>
                </c:pt>
                <c:pt idx="893">
                  <c:v>4.2300000000000004</c:v>
                </c:pt>
                <c:pt idx="894">
                  <c:v>4.25</c:v>
                </c:pt>
                <c:pt idx="895">
                  <c:v>4.26</c:v>
                </c:pt>
                <c:pt idx="896">
                  <c:v>4.26</c:v>
                </c:pt>
                <c:pt idx="897">
                  <c:v>4.2699999999999996</c:v>
                </c:pt>
                <c:pt idx="898">
                  <c:v>4.3</c:v>
                </c:pt>
                <c:pt idx="899">
                  <c:v>4.38</c:v>
                </c:pt>
                <c:pt idx="900">
                  <c:v>4.47</c:v>
                </c:pt>
                <c:pt idx="901">
                  <c:v>4.4800000000000004</c:v>
                </c:pt>
                <c:pt idx="902">
                  <c:v>4.46</c:v>
                </c:pt>
                <c:pt idx="903">
                  <c:v>4.54</c:v>
                </c:pt>
                <c:pt idx="904">
                  <c:v>4.5</c:v>
                </c:pt>
                <c:pt idx="905">
                  <c:v>4.37</c:v>
                </c:pt>
                <c:pt idx="906">
                  <c:v>4.33</c:v>
                </c:pt>
                <c:pt idx="907">
                  <c:v>4.2300000000000004</c:v>
                </c:pt>
                <c:pt idx="908">
                  <c:v>4.1900000000000004</c:v>
                </c:pt>
                <c:pt idx="909">
                  <c:v>4.07</c:v>
                </c:pt>
                <c:pt idx="910">
                  <c:v>4.08</c:v>
                </c:pt>
                <c:pt idx="911">
                  <c:v>4.0599999999999996</c:v>
                </c:pt>
                <c:pt idx="912">
                  <c:v>4.0199999999999996</c:v>
                </c:pt>
                <c:pt idx="913">
                  <c:v>4.1100000000000003</c:v>
                </c:pt>
                <c:pt idx="914">
                  <c:v>4.0599999999999996</c:v>
                </c:pt>
                <c:pt idx="915">
                  <c:v>4.07</c:v>
                </c:pt>
                <c:pt idx="916">
                  <c:v>4</c:v>
                </c:pt>
                <c:pt idx="917">
                  <c:v>3.89</c:v>
                </c:pt>
                <c:pt idx="918">
                  <c:v>3.94</c:v>
                </c:pt>
                <c:pt idx="919">
                  <c:v>4</c:v>
                </c:pt>
                <c:pt idx="920">
                  <c:v>3.97</c:v>
                </c:pt>
                <c:pt idx="921">
                  <c:v>3.95</c:v>
                </c:pt>
                <c:pt idx="922">
                  <c:v>3.95</c:v>
                </c:pt>
                <c:pt idx="923">
                  <c:v>3.89</c:v>
                </c:pt>
                <c:pt idx="924">
                  <c:v>3.9</c:v>
                </c:pt>
                <c:pt idx="925">
                  <c:v>3.88</c:v>
                </c:pt>
                <c:pt idx="926">
                  <c:v>3.85</c:v>
                </c:pt>
                <c:pt idx="927">
                  <c:v>3.76</c:v>
                </c:pt>
                <c:pt idx="928">
                  <c:v>3.78</c:v>
                </c:pt>
                <c:pt idx="929">
                  <c:v>3.9</c:v>
                </c:pt>
                <c:pt idx="930">
                  <c:v>3.93</c:v>
                </c:pt>
                <c:pt idx="931">
                  <c:v>3.93</c:v>
                </c:pt>
                <c:pt idx="932">
                  <c:v>3.97</c:v>
                </c:pt>
                <c:pt idx="933">
                  <c:v>3.93</c:v>
                </c:pt>
                <c:pt idx="934">
                  <c:v>3.98</c:v>
                </c:pt>
                <c:pt idx="935">
                  <c:v>4</c:v>
                </c:pt>
                <c:pt idx="936">
                  <c:v>4.0199999999999996</c:v>
                </c:pt>
                <c:pt idx="937">
                  <c:v>3.99</c:v>
                </c:pt>
                <c:pt idx="938">
                  <c:v>4.0199999999999996</c:v>
                </c:pt>
                <c:pt idx="939">
                  <c:v>3.97</c:v>
                </c:pt>
                <c:pt idx="940">
                  <c:v>3.97</c:v>
                </c:pt>
                <c:pt idx="941">
                  <c:v>4.07</c:v>
                </c:pt>
                <c:pt idx="942">
                  <c:v>4.04</c:v>
                </c:pt>
                <c:pt idx="943">
                  <c:v>4.01</c:v>
                </c:pt>
                <c:pt idx="944">
                  <c:v>4.01</c:v>
                </c:pt>
                <c:pt idx="945">
                  <c:v>4.0199999999999996</c:v>
                </c:pt>
                <c:pt idx="946">
                  <c:v>4.08</c:v>
                </c:pt>
                <c:pt idx="947">
                  <c:v>4.0999999999999996</c:v>
                </c:pt>
                <c:pt idx="948">
                  <c:v>4.09</c:v>
                </c:pt>
                <c:pt idx="949">
                  <c:v>4.16</c:v>
                </c:pt>
                <c:pt idx="950">
                  <c:v>4.18</c:v>
                </c:pt>
                <c:pt idx="951">
                  <c:v>4.21</c:v>
                </c:pt>
                <c:pt idx="952">
                  <c:v>4.16</c:v>
                </c:pt>
                <c:pt idx="953">
                  <c:v>4.33</c:v>
                </c:pt>
                <c:pt idx="954">
                  <c:v>4.37</c:v>
                </c:pt>
                <c:pt idx="955">
                  <c:v>4.45</c:v>
                </c:pt>
                <c:pt idx="956">
                  <c:v>4.5</c:v>
                </c:pt>
                <c:pt idx="957">
                  <c:v>4.34</c:v>
                </c:pt>
                <c:pt idx="958">
                  <c:v>4.3499999999999996</c:v>
                </c:pt>
                <c:pt idx="959">
                  <c:v>4.43</c:v>
                </c:pt>
                <c:pt idx="960">
                  <c:v>4.45</c:v>
                </c:pt>
                <c:pt idx="961">
                  <c:v>4.47</c:v>
                </c:pt>
                <c:pt idx="962">
                  <c:v>4.54</c:v>
                </c:pt>
                <c:pt idx="963">
                  <c:v>4.6399999999999997</c:v>
                </c:pt>
                <c:pt idx="964">
                  <c:v>4.55</c:v>
                </c:pt>
                <c:pt idx="965">
                  <c:v>4.6100000000000003</c:v>
                </c:pt>
                <c:pt idx="966">
                  <c:v>4.5999999999999996</c:v>
                </c:pt>
                <c:pt idx="967">
                  <c:v>4.53</c:v>
                </c:pt>
                <c:pt idx="968">
                  <c:v>4.57</c:v>
                </c:pt>
                <c:pt idx="969">
                  <c:v>4.6399999999999997</c:v>
                </c:pt>
                <c:pt idx="970">
                  <c:v>4.72</c:v>
                </c:pt>
                <c:pt idx="971">
                  <c:v>4.6500000000000004</c:v>
                </c:pt>
                <c:pt idx="972">
                  <c:v>4.6500000000000004</c:v>
                </c:pt>
                <c:pt idx="973">
                  <c:v>4.6900000000000004</c:v>
                </c:pt>
                <c:pt idx="974">
                  <c:v>4.6900000000000004</c:v>
                </c:pt>
                <c:pt idx="975">
                  <c:v>4.6100000000000003</c:v>
                </c:pt>
                <c:pt idx="976">
                  <c:v>4.5599999999999996</c:v>
                </c:pt>
                <c:pt idx="977">
                  <c:v>4.59</c:v>
                </c:pt>
                <c:pt idx="978">
                  <c:v>4.57</c:v>
                </c:pt>
                <c:pt idx="979">
                  <c:v>4.55</c:v>
                </c:pt>
                <c:pt idx="980">
                  <c:v>4.53</c:v>
                </c:pt>
                <c:pt idx="981">
                  <c:v>4.6399999999999997</c:v>
                </c:pt>
                <c:pt idx="982">
                  <c:v>4.6500000000000004</c:v>
                </c:pt>
                <c:pt idx="983">
                  <c:v>4.6500000000000004</c:v>
                </c:pt>
                <c:pt idx="984">
                  <c:v>4.68</c:v>
                </c:pt>
                <c:pt idx="985">
                  <c:v>4.7300000000000004</c:v>
                </c:pt>
                <c:pt idx="986">
                  <c:v>4.7300000000000004</c:v>
                </c:pt>
                <c:pt idx="987">
                  <c:v>4.5199999999999996</c:v>
                </c:pt>
                <c:pt idx="988">
                  <c:v>4.5</c:v>
                </c:pt>
                <c:pt idx="989">
                  <c:v>4.38</c:v>
                </c:pt>
                <c:pt idx="990">
                  <c:v>4.37</c:v>
                </c:pt>
                <c:pt idx="991">
                  <c:v>4.3099999999999996</c:v>
                </c:pt>
                <c:pt idx="992">
                  <c:v>4.37</c:v>
                </c:pt>
                <c:pt idx="993">
                  <c:v>4.46</c:v>
                </c:pt>
                <c:pt idx="994">
                  <c:v>4.4400000000000004</c:v>
                </c:pt>
                <c:pt idx="995">
                  <c:v>4.45</c:v>
                </c:pt>
                <c:pt idx="996">
                  <c:v>4.47</c:v>
                </c:pt>
                <c:pt idx="997">
                  <c:v>4.4000000000000004</c:v>
                </c:pt>
                <c:pt idx="998">
                  <c:v>4.3899999999999997</c:v>
                </c:pt>
                <c:pt idx="999">
                  <c:v>4.3600000000000003</c:v>
                </c:pt>
                <c:pt idx="1000">
                  <c:v>4.42</c:v>
                </c:pt>
                <c:pt idx="1001">
                  <c:v>4.42</c:v>
                </c:pt>
                <c:pt idx="1002">
                  <c:v>4.45</c:v>
                </c:pt>
                <c:pt idx="1003">
                  <c:v>4.42</c:v>
                </c:pt>
                <c:pt idx="1004">
                  <c:v>4.49</c:v>
                </c:pt>
                <c:pt idx="1005">
                  <c:v>4.43</c:v>
                </c:pt>
                <c:pt idx="1006">
                  <c:v>4.4000000000000004</c:v>
                </c:pt>
                <c:pt idx="1007">
                  <c:v>4.34</c:v>
                </c:pt>
                <c:pt idx="1008">
                  <c:v>4.33</c:v>
                </c:pt>
                <c:pt idx="1009">
                  <c:v>4.37</c:v>
                </c:pt>
                <c:pt idx="1010">
                  <c:v>4.41</c:v>
                </c:pt>
                <c:pt idx="1011">
                  <c:v>4.47</c:v>
                </c:pt>
                <c:pt idx="1012">
                  <c:v>4.49</c:v>
                </c:pt>
                <c:pt idx="1013">
                  <c:v>4.54</c:v>
                </c:pt>
                <c:pt idx="1014">
                  <c:v>4.5199999999999996</c:v>
                </c:pt>
                <c:pt idx="1015">
                  <c:v>4.49</c:v>
                </c:pt>
                <c:pt idx="1016">
                  <c:v>4.5199999999999996</c:v>
                </c:pt>
                <c:pt idx="1017">
                  <c:v>4.47</c:v>
                </c:pt>
                <c:pt idx="1018">
                  <c:v>4.5</c:v>
                </c:pt>
                <c:pt idx="1019">
                  <c:v>4.45</c:v>
                </c:pt>
                <c:pt idx="1020">
                  <c:v>4.42</c:v>
                </c:pt>
                <c:pt idx="1021">
                  <c:v>4.3899999999999997</c:v>
                </c:pt>
                <c:pt idx="1022">
                  <c:v>4.37</c:v>
                </c:pt>
                <c:pt idx="1023">
                  <c:v>4.46</c:v>
                </c:pt>
                <c:pt idx="1024">
                  <c:v>4.49</c:v>
                </c:pt>
                <c:pt idx="1025">
                  <c:v>4.49</c:v>
                </c:pt>
                <c:pt idx="1026">
                  <c:v>4.51</c:v>
                </c:pt>
                <c:pt idx="1027">
                  <c:v>4.51</c:v>
                </c:pt>
                <c:pt idx="1028">
                  <c:v>4.53</c:v>
                </c:pt>
                <c:pt idx="1029">
                  <c:v>4.51</c:v>
                </c:pt>
                <c:pt idx="1030">
                  <c:v>4.51</c:v>
                </c:pt>
                <c:pt idx="1031">
                  <c:v>4.59</c:v>
                </c:pt>
                <c:pt idx="1032">
                  <c:v>4.57</c:v>
                </c:pt>
                <c:pt idx="1033">
                  <c:v>4.6100000000000003</c:v>
                </c:pt>
                <c:pt idx="1034">
                  <c:v>4.63</c:v>
                </c:pt>
                <c:pt idx="1035">
                  <c:v>4.59</c:v>
                </c:pt>
                <c:pt idx="1036">
                  <c:v>4.63</c:v>
                </c:pt>
                <c:pt idx="1037">
                  <c:v>4.6100000000000003</c:v>
                </c:pt>
                <c:pt idx="1038">
                  <c:v>4.59</c:v>
                </c:pt>
                <c:pt idx="1039">
                  <c:v>4.63</c:v>
                </c:pt>
                <c:pt idx="1040">
                  <c:v>4.6500000000000004</c:v>
                </c:pt>
                <c:pt idx="1041">
                  <c:v>4.74</c:v>
                </c:pt>
                <c:pt idx="1042">
                  <c:v>4.72</c:v>
                </c:pt>
                <c:pt idx="1043">
                  <c:v>4.67</c:v>
                </c:pt>
                <c:pt idx="1044">
                  <c:v>4.66</c:v>
                </c:pt>
                <c:pt idx="1045">
                  <c:v>4.68</c:v>
                </c:pt>
                <c:pt idx="1046">
                  <c:v>4.74</c:v>
                </c:pt>
                <c:pt idx="1047">
                  <c:v>4.8</c:v>
                </c:pt>
                <c:pt idx="1048">
                  <c:v>4.79</c:v>
                </c:pt>
                <c:pt idx="1049">
                  <c:v>4.78</c:v>
                </c:pt>
                <c:pt idx="1050">
                  <c:v>4.8</c:v>
                </c:pt>
                <c:pt idx="1051">
                  <c:v>4.74</c:v>
                </c:pt>
                <c:pt idx="1052">
                  <c:v>4.76</c:v>
                </c:pt>
                <c:pt idx="1053">
                  <c:v>4.8</c:v>
                </c:pt>
                <c:pt idx="1054">
                  <c:v>4.8499999999999996</c:v>
                </c:pt>
                <c:pt idx="1055">
                  <c:v>4.88</c:v>
                </c:pt>
                <c:pt idx="1056">
                  <c:v>4.88</c:v>
                </c:pt>
                <c:pt idx="1057">
                  <c:v>4.8899999999999997</c:v>
                </c:pt>
                <c:pt idx="1058">
                  <c:v>4.84</c:v>
                </c:pt>
                <c:pt idx="1059">
                  <c:v>4.9400000000000004</c:v>
                </c:pt>
                <c:pt idx="1060">
                  <c:v>4.95</c:v>
                </c:pt>
                <c:pt idx="1061">
                  <c:v>4.9400000000000004</c:v>
                </c:pt>
                <c:pt idx="1062">
                  <c:v>4.9400000000000004</c:v>
                </c:pt>
                <c:pt idx="1063">
                  <c:v>4.91</c:v>
                </c:pt>
                <c:pt idx="1064">
                  <c:v>4.8899999999999997</c:v>
                </c:pt>
                <c:pt idx="1065">
                  <c:v>4.8499999999999996</c:v>
                </c:pt>
                <c:pt idx="1066">
                  <c:v>4.8899999999999997</c:v>
                </c:pt>
                <c:pt idx="1067">
                  <c:v>4.82</c:v>
                </c:pt>
                <c:pt idx="1068">
                  <c:v>4.8099999999999996</c:v>
                </c:pt>
                <c:pt idx="1069">
                  <c:v>4.82</c:v>
                </c:pt>
                <c:pt idx="1070">
                  <c:v>4.7300000000000004</c:v>
                </c:pt>
                <c:pt idx="1071">
                  <c:v>4.74</c:v>
                </c:pt>
                <c:pt idx="1072">
                  <c:v>4.62</c:v>
                </c:pt>
                <c:pt idx="1073">
                  <c:v>4.59</c:v>
                </c:pt>
                <c:pt idx="1074">
                  <c:v>4.63</c:v>
                </c:pt>
                <c:pt idx="1075">
                  <c:v>4.6500000000000004</c:v>
                </c:pt>
                <c:pt idx="1076">
                  <c:v>4.62</c:v>
                </c:pt>
                <c:pt idx="1077">
                  <c:v>4.47</c:v>
                </c:pt>
                <c:pt idx="1078">
                  <c:v>4.54</c:v>
                </c:pt>
                <c:pt idx="1079">
                  <c:v>4.49</c:v>
                </c:pt>
                <c:pt idx="1080">
                  <c:v>4.54</c:v>
                </c:pt>
                <c:pt idx="1081">
                  <c:v>4.46</c:v>
                </c:pt>
                <c:pt idx="1082">
                  <c:v>4.41</c:v>
                </c:pt>
                <c:pt idx="1083">
                  <c:v>4.4800000000000004</c:v>
                </c:pt>
                <c:pt idx="1084">
                  <c:v>4.5999999999999996</c:v>
                </c:pt>
                <c:pt idx="1085">
                  <c:v>4.62</c:v>
                </c:pt>
                <c:pt idx="1086">
                  <c:v>4.66</c:v>
                </c:pt>
                <c:pt idx="1087">
                  <c:v>4.7</c:v>
                </c:pt>
                <c:pt idx="1088">
                  <c:v>4.66</c:v>
                </c:pt>
                <c:pt idx="1089">
                  <c:v>4.6399999999999997</c:v>
                </c:pt>
                <c:pt idx="1090">
                  <c:v>4.5</c:v>
                </c:pt>
                <c:pt idx="1091">
                  <c:v>4.4000000000000004</c:v>
                </c:pt>
                <c:pt idx="1092">
                  <c:v>4.57</c:v>
                </c:pt>
                <c:pt idx="1093">
                  <c:v>4.6399999999999997</c:v>
                </c:pt>
                <c:pt idx="1094">
                  <c:v>4.62</c:v>
                </c:pt>
                <c:pt idx="1095">
                  <c:v>4.6100000000000003</c:v>
                </c:pt>
                <c:pt idx="1096">
                  <c:v>4.5999999999999996</c:v>
                </c:pt>
                <c:pt idx="1097">
                  <c:v>4.5199999999999996</c:v>
                </c:pt>
                <c:pt idx="1098">
                  <c:v>4.5199999999999996</c:v>
                </c:pt>
                <c:pt idx="1099">
                  <c:v>4.51</c:v>
                </c:pt>
                <c:pt idx="1100">
                  <c:v>4.5999999999999996</c:v>
                </c:pt>
                <c:pt idx="1101">
                  <c:v>4.6100000000000003</c:v>
                </c:pt>
                <c:pt idx="1102">
                  <c:v>4.5999999999999996</c:v>
                </c:pt>
                <c:pt idx="1103">
                  <c:v>4.5599999999999996</c:v>
                </c:pt>
                <c:pt idx="1104">
                  <c:v>4.49</c:v>
                </c:pt>
                <c:pt idx="1105">
                  <c:v>4.5199999999999996</c:v>
                </c:pt>
                <c:pt idx="1106">
                  <c:v>4.47</c:v>
                </c:pt>
                <c:pt idx="1107">
                  <c:v>4.51</c:v>
                </c:pt>
                <c:pt idx="1108">
                  <c:v>4.47</c:v>
                </c:pt>
                <c:pt idx="1109">
                  <c:v>4.47</c:v>
                </c:pt>
                <c:pt idx="1110">
                  <c:v>4.51</c:v>
                </c:pt>
                <c:pt idx="1111">
                  <c:v>4.54</c:v>
                </c:pt>
                <c:pt idx="1112">
                  <c:v>4.55</c:v>
                </c:pt>
                <c:pt idx="1113">
                  <c:v>4.55</c:v>
                </c:pt>
                <c:pt idx="1114">
                  <c:v>4.59</c:v>
                </c:pt>
                <c:pt idx="1115">
                  <c:v>4.63</c:v>
                </c:pt>
                <c:pt idx="1116">
                  <c:v>4.66</c:v>
                </c:pt>
                <c:pt idx="1117">
                  <c:v>4.67</c:v>
                </c:pt>
                <c:pt idx="1118">
                  <c:v>4.75</c:v>
                </c:pt>
                <c:pt idx="1119">
                  <c:v>4.74</c:v>
                </c:pt>
                <c:pt idx="1120">
                  <c:v>4.82</c:v>
                </c:pt>
                <c:pt idx="1121">
                  <c:v>4.8099999999999996</c:v>
                </c:pt>
                <c:pt idx="1122">
                  <c:v>4.88</c:v>
                </c:pt>
                <c:pt idx="1123">
                  <c:v>4.91</c:v>
                </c:pt>
                <c:pt idx="1124">
                  <c:v>4.8899999999999997</c:v>
                </c:pt>
                <c:pt idx="1125">
                  <c:v>4.88</c:v>
                </c:pt>
                <c:pt idx="1126">
                  <c:v>4.82</c:v>
                </c:pt>
                <c:pt idx="1127">
                  <c:v>4.79</c:v>
                </c:pt>
                <c:pt idx="1128">
                  <c:v>4.82</c:v>
                </c:pt>
                <c:pt idx="1129">
                  <c:v>4.8499999999999996</c:v>
                </c:pt>
                <c:pt idx="1130">
                  <c:v>4.8099999999999996</c:v>
                </c:pt>
                <c:pt idx="1131">
                  <c:v>4.82</c:v>
                </c:pt>
                <c:pt idx="1132">
                  <c:v>4.74</c:v>
                </c:pt>
                <c:pt idx="1133">
                  <c:v>4.76</c:v>
                </c:pt>
                <c:pt idx="1134">
                  <c:v>4.83</c:v>
                </c:pt>
                <c:pt idx="1135">
                  <c:v>4.8099999999999996</c:v>
                </c:pt>
                <c:pt idx="1136">
                  <c:v>4.8499999999999996</c:v>
                </c:pt>
                <c:pt idx="1137">
                  <c:v>4.84</c:v>
                </c:pt>
                <c:pt idx="1138">
                  <c:v>4.8899999999999997</c:v>
                </c:pt>
                <c:pt idx="1139">
                  <c:v>4.92</c:v>
                </c:pt>
                <c:pt idx="1140">
                  <c:v>4.79</c:v>
                </c:pt>
                <c:pt idx="1141">
                  <c:v>4.8099999999999996</c:v>
                </c:pt>
                <c:pt idx="1142">
                  <c:v>4.87</c:v>
                </c:pt>
                <c:pt idx="1143">
                  <c:v>4.87</c:v>
                </c:pt>
                <c:pt idx="1144">
                  <c:v>4.8600000000000003</c:v>
                </c:pt>
                <c:pt idx="1145">
                  <c:v>4.9000000000000004</c:v>
                </c:pt>
                <c:pt idx="1146">
                  <c:v>4.93</c:v>
                </c:pt>
                <c:pt idx="1147">
                  <c:v>4.95</c:v>
                </c:pt>
                <c:pt idx="1148">
                  <c:v>4.9800000000000004</c:v>
                </c:pt>
                <c:pt idx="1149">
                  <c:v>4.97</c:v>
                </c:pt>
                <c:pt idx="1150">
                  <c:v>4.92</c:v>
                </c:pt>
                <c:pt idx="1151">
                  <c:v>4.9000000000000004</c:v>
                </c:pt>
                <c:pt idx="1152">
                  <c:v>4.8899999999999997</c:v>
                </c:pt>
                <c:pt idx="1153">
                  <c:v>4.9400000000000004</c:v>
                </c:pt>
                <c:pt idx="1154">
                  <c:v>4.99</c:v>
                </c:pt>
                <c:pt idx="1155">
                  <c:v>4.97</c:v>
                </c:pt>
                <c:pt idx="1156">
                  <c:v>4.96</c:v>
                </c:pt>
                <c:pt idx="1157">
                  <c:v>4.97</c:v>
                </c:pt>
                <c:pt idx="1158">
                  <c:v>4.99</c:v>
                </c:pt>
                <c:pt idx="1159">
                  <c:v>4.99</c:v>
                </c:pt>
                <c:pt idx="1160">
                  <c:v>5.05</c:v>
                </c:pt>
                <c:pt idx="1161">
                  <c:v>5.09</c:v>
                </c:pt>
                <c:pt idx="1162">
                  <c:v>5.14</c:v>
                </c:pt>
                <c:pt idx="1163">
                  <c:v>5.21</c:v>
                </c:pt>
                <c:pt idx="1164">
                  <c:v>5.15</c:v>
                </c:pt>
                <c:pt idx="1165">
                  <c:v>5.17</c:v>
                </c:pt>
                <c:pt idx="1166">
                  <c:v>5.25</c:v>
                </c:pt>
                <c:pt idx="1167">
                  <c:v>5.3</c:v>
                </c:pt>
                <c:pt idx="1168">
                  <c:v>5.4</c:v>
                </c:pt>
                <c:pt idx="1169">
                  <c:v>5.29</c:v>
                </c:pt>
                <c:pt idx="1170">
                  <c:v>5.39</c:v>
                </c:pt>
                <c:pt idx="1171">
                  <c:v>5.4</c:v>
                </c:pt>
                <c:pt idx="1172">
                  <c:v>5.4</c:v>
                </c:pt>
                <c:pt idx="1173">
                  <c:v>5.41</c:v>
                </c:pt>
                <c:pt idx="1174">
                  <c:v>5.37</c:v>
                </c:pt>
                <c:pt idx="1175">
                  <c:v>5.43</c:v>
                </c:pt>
                <c:pt idx="1176">
                  <c:v>5.35</c:v>
                </c:pt>
                <c:pt idx="1177">
                  <c:v>5.29</c:v>
                </c:pt>
                <c:pt idx="1178">
                  <c:v>5.31</c:v>
                </c:pt>
                <c:pt idx="1179">
                  <c:v>5.3</c:v>
                </c:pt>
                <c:pt idx="1180">
                  <c:v>5.25</c:v>
                </c:pt>
                <c:pt idx="1181">
                  <c:v>5.23</c:v>
                </c:pt>
                <c:pt idx="1182">
                  <c:v>5.3</c:v>
                </c:pt>
                <c:pt idx="1183">
                  <c:v>5.29</c:v>
                </c:pt>
              </c:numCache>
            </c:numRef>
          </c:val>
          <c:smooth val="0"/>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4BB7-4ED2-9EEA-32B71F8D1190}"/>
            </c:ext>
          </c:extLst>
        </c:ser>
        <c:dLbls>
          <c:showLegendKey val="0"/>
          <c:showVal val="0"/>
          <c:showCatName val="0"/>
          <c:showSerName val="0"/>
          <c:showPercent val="0"/>
          <c:showBubbleSize val="0"/>
        </c:dLbls>
        <c:smooth val="0"/>
        <c:axId val="1257389695"/>
        <c:axId val="1257390111"/>
      </c:lineChart>
      <c:catAx>
        <c:axId val="125738969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7390111"/>
        <c:crosses val="autoZero"/>
        <c:auto val="1"/>
        <c:lblAlgn val="ctr"/>
        <c:lblOffset val="100"/>
        <c:noMultiLvlLbl val="0"/>
      </c:catAx>
      <c:valAx>
        <c:axId val="12573901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7389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75000"/>
      </a:schemeClr>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0" i="0" baseline="0">
                <a:effectLst/>
              </a:rPr>
              <a:t>Total RTB sales and replacement starts by year</a:t>
            </a:r>
            <a:endParaRPr lang="en-GB" sz="1100">
              <a:effectLst/>
            </a:endParaRPr>
          </a:p>
        </c:rich>
      </c:tx>
      <c:layout>
        <c:manualLayout>
          <c:xMode val="edge"/>
          <c:yMode val="edge"/>
          <c:x val="0.208076334208224"/>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LT_682!$S$4</c:f>
              <c:strCache>
                <c:ptCount val="1"/>
                <c:pt idx="0">
                  <c:v>Sales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LT_682!$R$16:$R$28</c:f>
              <c:strCache>
                <c:ptCount val="13"/>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strCache>
            </c:strRef>
          </c:cat>
          <c:val>
            <c:numRef>
              <c:f>LT_682!$S$16:$S$28</c:f>
              <c:numCache>
                <c:formatCode>#,##0</c:formatCode>
                <c:ptCount val="13"/>
                <c:pt idx="0">
                  <c:v>2339.6184120961179</c:v>
                </c:pt>
                <c:pt idx="1">
                  <c:v>2752.8779523410594</c:v>
                </c:pt>
                <c:pt idx="2">
                  <c:v>2613</c:v>
                </c:pt>
                <c:pt idx="3">
                  <c:v>5941</c:v>
                </c:pt>
                <c:pt idx="4">
                  <c:v>11261.01</c:v>
                </c:pt>
                <c:pt idx="5">
                  <c:v>12235</c:v>
                </c:pt>
                <c:pt idx="6">
                  <c:v>12220</c:v>
                </c:pt>
                <c:pt idx="7">
                  <c:v>13433</c:v>
                </c:pt>
                <c:pt idx="8">
                  <c:v>12750</c:v>
                </c:pt>
                <c:pt idx="9">
                  <c:v>10926</c:v>
                </c:pt>
                <c:pt idx="10">
                  <c:v>10568</c:v>
                </c:pt>
                <c:pt idx="11">
                  <c:v>6943</c:v>
                </c:pt>
                <c:pt idx="12">
                  <c:v>10967.28</c:v>
                </c:pt>
              </c:numCache>
            </c:numRef>
          </c:val>
          <c:smooth val="0"/>
          <c:extLst>
            <c:ext xmlns:c16="http://schemas.microsoft.com/office/drawing/2014/chart" uri="{C3380CC4-5D6E-409C-BE32-E72D297353CC}">
              <c16:uniqueId val="{00000000-B7FF-4723-9E0F-89870FD736F0}"/>
            </c:ext>
          </c:extLst>
        </c:ser>
        <c:ser>
          <c:idx val="1"/>
          <c:order val="1"/>
          <c:tx>
            <c:strRef>
              <c:f>LT_682!$T$4</c:f>
              <c:strCache>
                <c:ptCount val="1"/>
                <c:pt idx="0">
                  <c:v>Replacements (starts)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LT_682!$R$16:$R$28</c:f>
              <c:strCache>
                <c:ptCount val="13"/>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strCache>
            </c:strRef>
          </c:cat>
          <c:val>
            <c:numRef>
              <c:f>LT_682!$T$16:$T$28</c:f>
              <c:numCache>
                <c:formatCode>General</c:formatCode>
                <c:ptCount val="13"/>
                <c:pt idx="3" formatCode="#,##0">
                  <c:v>574</c:v>
                </c:pt>
                <c:pt idx="4" formatCode="#,##0">
                  <c:v>1728</c:v>
                </c:pt>
                <c:pt idx="5" formatCode="#,##0">
                  <c:v>3604</c:v>
                </c:pt>
                <c:pt idx="6" formatCode="#,##0">
                  <c:v>2512</c:v>
                </c:pt>
                <c:pt idx="7" formatCode="#,##0">
                  <c:v>4866</c:v>
                </c:pt>
                <c:pt idx="8" formatCode="#,##0">
                  <c:v>5483</c:v>
                </c:pt>
                <c:pt idx="9" formatCode="#,##0">
                  <c:v>5344</c:v>
                </c:pt>
                <c:pt idx="10" formatCode="#,##0">
                  <c:v>6149</c:v>
                </c:pt>
                <c:pt idx="11" formatCode="#,##0">
                  <c:v>6394</c:v>
                </c:pt>
                <c:pt idx="12" formatCode="#,##0">
                  <c:v>5089</c:v>
                </c:pt>
              </c:numCache>
            </c:numRef>
          </c:val>
          <c:smooth val="0"/>
          <c:extLst>
            <c:ext xmlns:c16="http://schemas.microsoft.com/office/drawing/2014/chart" uri="{C3380CC4-5D6E-409C-BE32-E72D297353CC}">
              <c16:uniqueId val="{00000001-B7FF-4723-9E0F-89870FD736F0}"/>
            </c:ext>
          </c:extLst>
        </c:ser>
        <c:dLbls>
          <c:showLegendKey val="0"/>
          <c:showVal val="0"/>
          <c:showCatName val="0"/>
          <c:showSerName val="0"/>
          <c:showPercent val="0"/>
          <c:showBubbleSize val="0"/>
        </c:dLbls>
        <c:smooth val="0"/>
        <c:axId val="1878303087"/>
        <c:axId val="1878296015"/>
      </c:lineChart>
      <c:catAx>
        <c:axId val="187830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296015"/>
        <c:crosses val="autoZero"/>
        <c:auto val="1"/>
        <c:lblAlgn val="ctr"/>
        <c:lblOffset val="100"/>
        <c:noMultiLvlLbl val="0"/>
      </c:catAx>
      <c:valAx>
        <c:axId val="18782960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303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RTB sales:</a:t>
            </a:r>
            <a:r>
              <a:rPr lang="en-GB" sz="1100" baseline="0"/>
              <a:t> Regions 2012-2022</a:t>
            </a:r>
            <a:endParaRPr lang="en-GB" sz="11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Feed!$E$186</c:f>
              <c:strCache>
                <c:ptCount val="1"/>
                <c:pt idx="0">
                  <c:v>North East</c:v>
                </c:pt>
              </c:strCache>
            </c:strRef>
          </c:tx>
          <c:spPr>
            <a:ln w="28575" cap="rnd">
              <a:solidFill>
                <a:schemeClr val="accent1"/>
              </a:solidFill>
              <a:round/>
            </a:ln>
            <a:effectLst/>
          </c:spPr>
          <c:marker>
            <c:symbol val="none"/>
          </c:marker>
          <c:cat>
            <c:numRef>
              <c:f>Feed!$F$185:$O$185</c:f>
              <c:numCache>
                <c:formatCode>General</c:formatCode>
                <c:ptCount val="10"/>
                <c:pt idx="0">
                  <c:v>2012.13</c:v>
                </c:pt>
                <c:pt idx="1">
                  <c:v>2013.14</c:v>
                </c:pt>
                <c:pt idx="2">
                  <c:v>2014.15</c:v>
                </c:pt>
                <c:pt idx="3">
                  <c:v>2015.16</c:v>
                </c:pt>
                <c:pt idx="4">
                  <c:v>2016.17</c:v>
                </c:pt>
                <c:pt idx="5">
                  <c:v>2017.18</c:v>
                </c:pt>
                <c:pt idx="6">
                  <c:v>2018.19</c:v>
                </c:pt>
                <c:pt idx="7">
                  <c:v>2019.2</c:v>
                </c:pt>
                <c:pt idx="8">
                  <c:v>2020.21</c:v>
                </c:pt>
                <c:pt idx="9">
                  <c:v>2021.22</c:v>
                </c:pt>
              </c:numCache>
            </c:numRef>
          </c:cat>
          <c:val>
            <c:numRef>
              <c:f>Feed!$F$186:$O$186</c:f>
              <c:numCache>
                <c:formatCode>#,##0</c:formatCode>
                <c:ptCount val="10"/>
                <c:pt idx="0">
                  <c:v>362</c:v>
                </c:pt>
                <c:pt idx="1">
                  <c:v>652</c:v>
                </c:pt>
                <c:pt idx="2">
                  <c:v>572</c:v>
                </c:pt>
                <c:pt idx="3">
                  <c:v>641</c:v>
                </c:pt>
                <c:pt idx="4">
                  <c:v>704</c:v>
                </c:pt>
                <c:pt idx="5">
                  <c:v>775</c:v>
                </c:pt>
                <c:pt idx="6">
                  <c:v>686</c:v>
                </c:pt>
                <c:pt idx="7">
                  <c:v>658</c:v>
                </c:pt>
                <c:pt idx="8">
                  <c:v>461</c:v>
                </c:pt>
                <c:pt idx="9">
                  <c:v>777</c:v>
                </c:pt>
              </c:numCache>
            </c:numRef>
          </c:val>
          <c:smooth val="0"/>
          <c:extLst>
            <c:ext xmlns:c16="http://schemas.microsoft.com/office/drawing/2014/chart" uri="{C3380CC4-5D6E-409C-BE32-E72D297353CC}">
              <c16:uniqueId val="{00000000-A0B1-4D55-8208-F7523529C9C4}"/>
            </c:ext>
          </c:extLst>
        </c:ser>
        <c:ser>
          <c:idx val="1"/>
          <c:order val="1"/>
          <c:tx>
            <c:strRef>
              <c:f>Feed!$E$187</c:f>
              <c:strCache>
                <c:ptCount val="1"/>
                <c:pt idx="0">
                  <c:v>North West</c:v>
                </c:pt>
              </c:strCache>
            </c:strRef>
          </c:tx>
          <c:spPr>
            <a:ln w="28575" cap="rnd">
              <a:solidFill>
                <a:schemeClr val="accent2"/>
              </a:solidFill>
              <a:round/>
            </a:ln>
            <a:effectLst/>
          </c:spPr>
          <c:marker>
            <c:symbol val="none"/>
          </c:marker>
          <c:cat>
            <c:numRef>
              <c:f>Feed!$F$185:$O$185</c:f>
              <c:numCache>
                <c:formatCode>General</c:formatCode>
                <c:ptCount val="10"/>
                <c:pt idx="0">
                  <c:v>2012.13</c:v>
                </c:pt>
                <c:pt idx="1">
                  <c:v>2013.14</c:v>
                </c:pt>
                <c:pt idx="2">
                  <c:v>2014.15</c:v>
                </c:pt>
                <c:pt idx="3">
                  <c:v>2015.16</c:v>
                </c:pt>
                <c:pt idx="4">
                  <c:v>2016.17</c:v>
                </c:pt>
                <c:pt idx="5">
                  <c:v>2017.18</c:v>
                </c:pt>
                <c:pt idx="6">
                  <c:v>2018.19</c:v>
                </c:pt>
                <c:pt idx="7">
                  <c:v>2019.2</c:v>
                </c:pt>
                <c:pt idx="8">
                  <c:v>2020.21</c:v>
                </c:pt>
                <c:pt idx="9">
                  <c:v>2021.22</c:v>
                </c:pt>
              </c:numCache>
            </c:numRef>
          </c:cat>
          <c:val>
            <c:numRef>
              <c:f>Feed!$F$187:$O$187</c:f>
              <c:numCache>
                <c:formatCode>#,##0</c:formatCode>
                <c:ptCount val="10"/>
                <c:pt idx="0">
                  <c:v>271</c:v>
                </c:pt>
                <c:pt idx="1">
                  <c:v>518</c:v>
                </c:pt>
                <c:pt idx="2">
                  <c:v>472</c:v>
                </c:pt>
                <c:pt idx="3">
                  <c:v>497</c:v>
                </c:pt>
                <c:pt idx="4">
                  <c:v>673</c:v>
                </c:pt>
                <c:pt idx="5">
                  <c:v>836</c:v>
                </c:pt>
                <c:pt idx="6">
                  <c:v>652</c:v>
                </c:pt>
                <c:pt idx="7">
                  <c:v>690</c:v>
                </c:pt>
                <c:pt idx="8">
                  <c:v>379</c:v>
                </c:pt>
                <c:pt idx="9">
                  <c:v>582</c:v>
                </c:pt>
              </c:numCache>
            </c:numRef>
          </c:val>
          <c:smooth val="0"/>
          <c:extLst>
            <c:ext xmlns:c16="http://schemas.microsoft.com/office/drawing/2014/chart" uri="{C3380CC4-5D6E-409C-BE32-E72D297353CC}">
              <c16:uniqueId val="{00000001-A0B1-4D55-8208-F7523529C9C4}"/>
            </c:ext>
          </c:extLst>
        </c:ser>
        <c:ser>
          <c:idx val="2"/>
          <c:order val="2"/>
          <c:tx>
            <c:strRef>
              <c:f>Feed!$E$188</c:f>
              <c:strCache>
                <c:ptCount val="1"/>
                <c:pt idx="0">
                  <c:v>Yorkshire &amp; Humber</c:v>
                </c:pt>
              </c:strCache>
            </c:strRef>
          </c:tx>
          <c:spPr>
            <a:ln w="28575" cap="rnd">
              <a:solidFill>
                <a:schemeClr val="accent3"/>
              </a:solidFill>
              <a:round/>
            </a:ln>
            <a:effectLst/>
          </c:spPr>
          <c:marker>
            <c:symbol val="none"/>
          </c:marker>
          <c:cat>
            <c:numRef>
              <c:f>Feed!$F$185:$O$185</c:f>
              <c:numCache>
                <c:formatCode>General</c:formatCode>
                <c:ptCount val="10"/>
                <c:pt idx="0">
                  <c:v>2012.13</c:v>
                </c:pt>
                <c:pt idx="1">
                  <c:v>2013.14</c:v>
                </c:pt>
                <c:pt idx="2">
                  <c:v>2014.15</c:v>
                </c:pt>
                <c:pt idx="3">
                  <c:v>2015.16</c:v>
                </c:pt>
                <c:pt idx="4">
                  <c:v>2016.17</c:v>
                </c:pt>
                <c:pt idx="5">
                  <c:v>2017.18</c:v>
                </c:pt>
                <c:pt idx="6">
                  <c:v>2018.19</c:v>
                </c:pt>
                <c:pt idx="7">
                  <c:v>2019.2</c:v>
                </c:pt>
                <c:pt idx="8">
                  <c:v>2020.21</c:v>
                </c:pt>
                <c:pt idx="9">
                  <c:v>2021.22</c:v>
                </c:pt>
              </c:numCache>
            </c:numRef>
          </c:cat>
          <c:val>
            <c:numRef>
              <c:f>Feed!$F$188:$O$188</c:f>
              <c:numCache>
                <c:formatCode>#,##0</c:formatCode>
                <c:ptCount val="10"/>
                <c:pt idx="0">
                  <c:v>824</c:v>
                </c:pt>
                <c:pt idx="1">
                  <c:v>1429</c:v>
                </c:pt>
                <c:pt idx="2">
                  <c:v>1449</c:v>
                </c:pt>
                <c:pt idx="3">
                  <c:v>1608</c:v>
                </c:pt>
                <c:pt idx="4">
                  <c:v>2092</c:v>
                </c:pt>
                <c:pt idx="5">
                  <c:v>2125</c:v>
                </c:pt>
                <c:pt idx="6">
                  <c:v>2072</c:v>
                </c:pt>
                <c:pt idx="7">
                  <c:v>1998</c:v>
                </c:pt>
                <c:pt idx="8">
                  <c:v>1257</c:v>
                </c:pt>
                <c:pt idx="9">
                  <c:v>2055</c:v>
                </c:pt>
              </c:numCache>
            </c:numRef>
          </c:val>
          <c:smooth val="0"/>
          <c:extLst>
            <c:ext xmlns:c16="http://schemas.microsoft.com/office/drawing/2014/chart" uri="{C3380CC4-5D6E-409C-BE32-E72D297353CC}">
              <c16:uniqueId val="{00000002-A0B1-4D55-8208-F7523529C9C4}"/>
            </c:ext>
          </c:extLst>
        </c:ser>
        <c:ser>
          <c:idx val="3"/>
          <c:order val="3"/>
          <c:tx>
            <c:strRef>
              <c:f>Feed!$E$189</c:f>
              <c:strCache>
                <c:ptCount val="1"/>
                <c:pt idx="0">
                  <c:v>West Midlands</c:v>
                </c:pt>
              </c:strCache>
            </c:strRef>
          </c:tx>
          <c:spPr>
            <a:ln w="28575" cap="rnd">
              <a:solidFill>
                <a:schemeClr val="accent4"/>
              </a:solidFill>
              <a:round/>
            </a:ln>
            <a:effectLst/>
          </c:spPr>
          <c:marker>
            <c:symbol val="none"/>
          </c:marker>
          <c:cat>
            <c:numRef>
              <c:f>Feed!$F$185:$O$185</c:f>
              <c:numCache>
                <c:formatCode>General</c:formatCode>
                <c:ptCount val="10"/>
                <c:pt idx="0">
                  <c:v>2012.13</c:v>
                </c:pt>
                <c:pt idx="1">
                  <c:v>2013.14</c:v>
                </c:pt>
                <c:pt idx="2">
                  <c:v>2014.15</c:v>
                </c:pt>
                <c:pt idx="3">
                  <c:v>2015.16</c:v>
                </c:pt>
                <c:pt idx="4">
                  <c:v>2016.17</c:v>
                </c:pt>
                <c:pt idx="5">
                  <c:v>2017.18</c:v>
                </c:pt>
                <c:pt idx="6">
                  <c:v>2018.19</c:v>
                </c:pt>
                <c:pt idx="7">
                  <c:v>2019.2</c:v>
                </c:pt>
                <c:pt idx="8">
                  <c:v>2020.21</c:v>
                </c:pt>
                <c:pt idx="9">
                  <c:v>2021.22</c:v>
                </c:pt>
              </c:numCache>
            </c:numRef>
          </c:cat>
          <c:val>
            <c:numRef>
              <c:f>Feed!$F$189:$O$189</c:f>
              <c:numCache>
                <c:formatCode>#,##0</c:formatCode>
                <c:ptCount val="10"/>
                <c:pt idx="0">
                  <c:v>967</c:v>
                </c:pt>
                <c:pt idx="1">
                  <c:v>1655</c:v>
                </c:pt>
                <c:pt idx="2">
                  <c:v>1587</c:v>
                </c:pt>
                <c:pt idx="3">
                  <c:v>1613</c:v>
                </c:pt>
                <c:pt idx="4">
                  <c:v>1914</c:v>
                </c:pt>
                <c:pt idx="5">
                  <c:v>2063</c:v>
                </c:pt>
                <c:pt idx="6">
                  <c:v>1903</c:v>
                </c:pt>
                <c:pt idx="7">
                  <c:v>1909</c:v>
                </c:pt>
                <c:pt idx="8">
                  <c:v>1145</c:v>
                </c:pt>
                <c:pt idx="9">
                  <c:v>1842.75</c:v>
                </c:pt>
              </c:numCache>
            </c:numRef>
          </c:val>
          <c:smooth val="0"/>
          <c:extLst>
            <c:ext xmlns:c16="http://schemas.microsoft.com/office/drawing/2014/chart" uri="{C3380CC4-5D6E-409C-BE32-E72D297353CC}">
              <c16:uniqueId val="{00000003-A0B1-4D55-8208-F7523529C9C4}"/>
            </c:ext>
          </c:extLst>
        </c:ser>
        <c:ser>
          <c:idx val="4"/>
          <c:order val="4"/>
          <c:tx>
            <c:strRef>
              <c:f>Feed!$E$190</c:f>
              <c:strCache>
                <c:ptCount val="1"/>
                <c:pt idx="0">
                  <c:v>East Midlands</c:v>
                </c:pt>
              </c:strCache>
            </c:strRef>
          </c:tx>
          <c:spPr>
            <a:ln w="28575" cap="rnd">
              <a:solidFill>
                <a:schemeClr val="accent5"/>
              </a:solidFill>
              <a:round/>
            </a:ln>
            <a:effectLst/>
          </c:spPr>
          <c:marker>
            <c:symbol val="none"/>
          </c:marker>
          <c:cat>
            <c:numRef>
              <c:f>Feed!$F$185:$O$185</c:f>
              <c:numCache>
                <c:formatCode>General</c:formatCode>
                <c:ptCount val="10"/>
                <c:pt idx="0">
                  <c:v>2012.13</c:v>
                </c:pt>
                <c:pt idx="1">
                  <c:v>2013.14</c:v>
                </c:pt>
                <c:pt idx="2">
                  <c:v>2014.15</c:v>
                </c:pt>
                <c:pt idx="3">
                  <c:v>2015.16</c:v>
                </c:pt>
                <c:pt idx="4">
                  <c:v>2016.17</c:v>
                </c:pt>
                <c:pt idx="5">
                  <c:v>2017.18</c:v>
                </c:pt>
                <c:pt idx="6">
                  <c:v>2018.19</c:v>
                </c:pt>
                <c:pt idx="7">
                  <c:v>2019.2</c:v>
                </c:pt>
                <c:pt idx="8">
                  <c:v>2020.21</c:v>
                </c:pt>
                <c:pt idx="9">
                  <c:v>2021.22</c:v>
                </c:pt>
              </c:numCache>
            </c:numRef>
          </c:cat>
          <c:val>
            <c:numRef>
              <c:f>Feed!$F$190:$O$190</c:f>
              <c:numCache>
                <c:formatCode>#,##0</c:formatCode>
                <c:ptCount val="10"/>
                <c:pt idx="0">
                  <c:v>779</c:v>
                </c:pt>
                <c:pt idx="1">
                  <c:v>1149</c:v>
                </c:pt>
                <c:pt idx="2">
                  <c:v>1241</c:v>
                </c:pt>
                <c:pt idx="3">
                  <c:v>1561</c:v>
                </c:pt>
                <c:pt idx="4">
                  <c:v>1888</c:v>
                </c:pt>
                <c:pt idx="5">
                  <c:v>2020</c:v>
                </c:pt>
                <c:pt idx="6">
                  <c:v>1906</c:v>
                </c:pt>
                <c:pt idx="7">
                  <c:v>1799</c:v>
                </c:pt>
                <c:pt idx="8">
                  <c:v>1079</c:v>
                </c:pt>
                <c:pt idx="9">
                  <c:v>1606</c:v>
                </c:pt>
              </c:numCache>
            </c:numRef>
          </c:val>
          <c:smooth val="0"/>
          <c:extLst>
            <c:ext xmlns:c16="http://schemas.microsoft.com/office/drawing/2014/chart" uri="{C3380CC4-5D6E-409C-BE32-E72D297353CC}">
              <c16:uniqueId val="{00000004-A0B1-4D55-8208-F7523529C9C4}"/>
            </c:ext>
          </c:extLst>
        </c:ser>
        <c:ser>
          <c:idx val="5"/>
          <c:order val="5"/>
          <c:tx>
            <c:strRef>
              <c:f>Feed!$E$191</c:f>
              <c:strCache>
                <c:ptCount val="1"/>
                <c:pt idx="0">
                  <c:v>East</c:v>
                </c:pt>
              </c:strCache>
            </c:strRef>
          </c:tx>
          <c:spPr>
            <a:ln w="28575" cap="rnd">
              <a:solidFill>
                <a:schemeClr val="accent6"/>
              </a:solidFill>
              <a:round/>
            </a:ln>
            <a:effectLst/>
          </c:spPr>
          <c:marker>
            <c:symbol val="none"/>
          </c:marker>
          <c:cat>
            <c:numRef>
              <c:f>Feed!$F$185:$O$185</c:f>
              <c:numCache>
                <c:formatCode>General</c:formatCode>
                <c:ptCount val="10"/>
                <c:pt idx="0">
                  <c:v>2012.13</c:v>
                </c:pt>
                <c:pt idx="1">
                  <c:v>2013.14</c:v>
                </c:pt>
                <c:pt idx="2">
                  <c:v>2014.15</c:v>
                </c:pt>
                <c:pt idx="3">
                  <c:v>2015.16</c:v>
                </c:pt>
                <c:pt idx="4">
                  <c:v>2016.17</c:v>
                </c:pt>
                <c:pt idx="5">
                  <c:v>2017.18</c:v>
                </c:pt>
                <c:pt idx="6">
                  <c:v>2018.19</c:v>
                </c:pt>
                <c:pt idx="7">
                  <c:v>2019.2</c:v>
                </c:pt>
                <c:pt idx="8">
                  <c:v>2020.21</c:v>
                </c:pt>
                <c:pt idx="9">
                  <c:v>2021.22</c:v>
                </c:pt>
              </c:numCache>
            </c:numRef>
          </c:cat>
          <c:val>
            <c:numRef>
              <c:f>Feed!$F$191:$O$191</c:f>
              <c:numCache>
                <c:formatCode>#,##0</c:formatCode>
                <c:ptCount val="10"/>
                <c:pt idx="0">
                  <c:v>727</c:v>
                </c:pt>
                <c:pt idx="1">
                  <c:v>1238</c:v>
                </c:pt>
                <c:pt idx="2">
                  <c:v>1344</c:v>
                </c:pt>
                <c:pt idx="3">
                  <c:v>1266</c:v>
                </c:pt>
                <c:pt idx="4">
                  <c:v>1356</c:v>
                </c:pt>
                <c:pt idx="5">
                  <c:v>1201</c:v>
                </c:pt>
                <c:pt idx="6">
                  <c:v>824</c:v>
                </c:pt>
                <c:pt idx="7">
                  <c:v>841</c:v>
                </c:pt>
                <c:pt idx="8">
                  <c:v>629.61</c:v>
                </c:pt>
                <c:pt idx="9">
                  <c:v>993.35</c:v>
                </c:pt>
              </c:numCache>
            </c:numRef>
          </c:val>
          <c:smooth val="0"/>
          <c:extLst>
            <c:ext xmlns:c16="http://schemas.microsoft.com/office/drawing/2014/chart" uri="{C3380CC4-5D6E-409C-BE32-E72D297353CC}">
              <c16:uniqueId val="{00000005-A0B1-4D55-8208-F7523529C9C4}"/>
            </c:ext>
          </c:extLst>
        </c:ser>
        <c:ser>
          <c:idx val="6"/>
          <c:order val="6"/>
          <c:tx>
            <c:strRef>
              <c:f>Feed!$E$192</c:f>
              <c:strCache>
                <c:ptCount val="1"/>
                <c:pt idx="0">
                  <c:v>London</c:v>
                </c:pt>
              </c:strCache>
            </c:strRef>
          </c:tx>
          <c:spPr>
            <a:ln w="28575" cap="rnd">
              <a:solidFill>
                <a:schemeClr val="accent1">
                  <a:lumMod val="60000"/>
                </a:schemeClr>
              </a:solidFill>
              <a:round/>
            </a:ln>
            <a:effectLst/>
          </c:spPr>
          <c:marker>
            <c:symbol val="none"/>
          </c:marker>
          <c:cat>
            <c:numRef>
              <c:f>Feed!$F$185:$O$185</c:f>
              <c:numCache>
                <c:formatCode>General</c:formatCode>
                <c:ptCount val="10"/>
                <c:pt idx="0">
                  <c:v>2012.13</c:v>
                </c:pt>
                <c:pt idx="1">
                  <c:v>2013.14</c:v>
                </c:pt>
                <c:pt idx="2">
                  <c:v>2014.15</c:v>
                </c:pt>
                <c:pt idx="3">
                  <c:v>2015.16</c:v>
                </c:pt>
                <c:pt idx="4">
                  <c:v>2016.17</c:v>
                </c:pt>
                <c:pt idx="5">
                  <c:v>2017.18</c:v>
                </c:pt>
                <c:pt idx="6">
                  <c:v>2018.19</c:v>
                </c:pt>
                <c:pt idx="7">
                  <c:v>2019.2</c:v>
                </c:pt>
                <c:pt idx="8">
                  <c:v>2020.21</c:v>
                </c:pt>
                <c:pt idx="9">
                  <c:v>2021.22</c:v>
                </c:pt>
              </c:numCache>
            </c:numRef>
          </c:cat>
          <c:val>
            <c:numRef>
              <c:f>Feed!$F$192:$O$192</c:f>
              <c:numCache>
                <c:formatCode>#,##0</c:formatCode>
                <c:ptCount val="10"/>
                <c:pt idx="0">
                  <c:v>1056</c:v>
                </c:pt>
                <c:pt idx="1">
                  <c:v>2950</c:v>
                </c:pt>
                <c:pt idx="2">
                  <c:v>4091</c:v>
                </c:pt>
                <c:pt idx="3">
                  <c:v>3591</c:v>
                </c:pt>
                <c:pt idx="4">
                  <c:v>3136</c:v>
                </c:pt>
                <c:pt idx="5">
                  <c:v>2149</c:v>
                </c:pt>
                <c:pt idx="6">
                  <c:v>1709</c:v>
                </c:pt>
                <c:pt idx="7">
                  <c:v>1469</c:v>
                </c:pt>
                <c:pt idx="8">
                  <c:v>1153.5</c:v>
                </c:pt>
                <c:pt idx="9">
                  <c:v>1846.1</c:v>
                </c:pt>
              </c:numCache>
            </c:numRef>
          </c:val>
          <c:smooth val="0"/>
          <c:extLst>
            <c:ext xmlns:c16="http://schemas.microsoft.com/office/drawing/2014/chart" uri="{C3380CC4-5D6E-409C-BE32-E72D297353CC}">
              <c16:uniqueId val="{00000006-A0B1-4D55-8208-F7523529C9C4}"/>
            </c:ext>
          </c:extLst>
        </c:ser>
        <c:ser>
          <c:idx val="7"/>
          <c:order val="7"/>
          <c:tx>
            <c:strRef>
              <c:f>Feed!$E$193</c:f>
              <c:strCache>
                <c:ptCount val="1"/>
                <c:pt idx="0">
                  <c:v>South East</c:v>
                </c:pt>
              </c:strCache>
            </c:strRef>
          </c:tx>
          <c:spPr>
            <a:ln w="28575" cap="rnd">
              <a:solidFill>
                <a:schemeClr val="accent2">
                  <a:lumMod val="60000"/>
                </a:schemeClr>
              </a:solidFill>
              <a:round/>
            </a:ln>
            <a:effectLst/>
          </c:spPr>
          <c:marker>
            <c:symbol val="none"/>
          </c:marker>
          <c:cat>
            <c:numRef>
              <c:f>Feed!$F$185:$O$185</c:f>
              <c:numCache>
                <c:formatCode>General</c:formatCode>
                <c:ptCount val="10"/>
                <c:pt idx="0">
                  <c:v>2012.13</c:v>
                </c:pt>
                <c:pt idx="1">
                  <c:v>2013.14</c:v>
                </c:pt>
                <c:pt idx="2">
                  <c:v>2014.15</c:v>
                </c:pt>
                <c:pt idx="3">
                  <c:v>2015.16</c:v>
                </c:pt>
                <c:pt idx="4">
                  <c:v>2016.17</c:v>
                </c:pt>
                <c:pt idx="5">
                  <c:v>2017.18</c:v>
                </c:pt>
                <c:pt idx="6">
                  <c:v>2018.19</c:v>
                </c:pt>
                <c:pt idx="7">
                  <c:v>2019.2</c:v>
                </c:pt>
                <c:pt idx="8">
                  <c:v>2020.21</c:v>
                </c:pt>
                <c:pt idx="9">
                  <c:v>2021.22</c:v>
                </c:pt>
              </c:numCache>
            </c:numRef>
          </c:cat>
          <c:val>
            <c:numRef>
              <c:f>Feed!$F$193:$O$193</c:f>
              <c:numCache>
                <c:formatCode>#,##0</c:formatCode>
                <c:ptCount val="10"/>
                <c:pt idx="0">
                  <c:v>544.75</c:v>
                </c:pt>
                <c:pt idx="1">
                  <c:v>965</c:v>
                </c:pt>
                <c:pt idx="2">
                  <c:v>924</c:v>
                </c:pt>
                <c:pt idx="3">
                  <c:v>956</c:v>
                </c:pt>
                <c:pt idx="4">
                  <c:v>1014.75</c:v>
                </c:pt>
                <c:pt idx="5">
                  <c:v>804.7</c:v>
                </c:pt>
                <c:pt idx="6">
                  <c:v>677</c:v>
                </c:pt>
                <c:pt idx="7">
                  <c:v>737.7</c:v>
                </c:pt>
                <c:pt idx="8">
                  <c:v>415</c:v>
                </c:pt>
                <c:pt idx="9">
                  <c:v>786.94</c:v>
                </c:pt>
              </c:numCache>
            </c:numRef>
          </c:val>
          <c:smooth val="0"/>
          <c:extLst>
            <c:ext xmlns:c16="http://schemas.microsoft.com/office/drawing/2014/chart" uri="{C3380CC4-5D6E-409C-BE32-E72D297353CC}">
              <c16:uniqueId val="{00000007-A0B1-4D55-8208-F7523529C9C4}"/>
            </c:ext>
          </c:extLst>
        </c:ser>
        <c:ser>
          <c:idx val="8"/>
          <c:order val="8"/>
          <c:tx>
            <c:strRef>
              <c:f>Feed!$E$194</c:f>
              <c:strCache>
                <c:ptCount val="1"/>
                <c:pt idx="0">
                  <c:v>South West</c:v>
                </c:pt>
              </c:strCache>
            </c:strRef>
          </c:tx>
          <c:spPr>
            <a:ln w="28575" cap="rnd">
              <a:solidFill>
                <a:schemeClr val="accent3">
                  <a:lumMod val="60000"/>
                </a:schemeClr>
              </a:solidFill>
              <a:round/>
            </a:ln>
            <a:effectLst/>
          </c:spPr>
          <c:marker>
            <c:symbol val="none"/>
          </c:marker>
          <c:cat>
            <c:numRef>
              <c:f>Feed!$F$185:$O$185</c:f>
              <c:numCache>
                <c:formatCode>General</c:formatCode>
                <c:ptCount val="10"/>
                <c:pt idx="0">
                  <c:v>2012.13</c:v>
                </c:pt>
                <c:pt idx="1">
                  <c:v>2013.14</c:v>
                </c:pt>
                <c:pt idx="2">
                  <c:v>2014.15</c:v>
                </c:pt>
                <c:pt idx="3">
                  <c:v>2015.16</c:v>
                </c:pt>
                <c:pt idx="4">
                  <c:v>2016.17</c:v>
                </c:pt>
                <c:pt idx="5">
                  <c:v>2017.18</c:v>
                </c:pt>
                <c:pt idx="6">
                  <c:v>2018.19</c:v>
                </c:pt>
                <c:pt idx="7">
                  <c:v>2019.2</c:v>
                </c:pt>
                <c:pt idx="8">
                  <c:v>2020.21</c:v>
                </c:pt>
                <c:pt idx="9">
                  <c:v>2021.22</c:v>
                </c:pt>
              </c:numCache>
            </c:numRef>
          </c:cat>
          <c:val>
            <c:numRef>
              <c:f>Feed!$F$194:$O$194</c:f>
              <c:numCache>
                <c:formatCode>#,##0</c:formatCode>
                <c:ptCount val="10"/>
                <c:pt idx="0">
                  <c:v>350</c:v>
                </c:pt>
                <c:pt idx="1">
                  <c:v>571</c:v>
                </c:pt>
                <c:pt idx="2">
                  <c:v>530</c:v>
                </c:pt>
                <c:pt idx="3">
                  <c:v>520</c:v>
                </c:pt>
                <c:pt idx="4">
                  <c:v>663</c:v>
                </c:pt>
                <c:pt idx="5">
                  <c:v>641</c:v>
                </c:pt>
                <c:pt idx="6">
                  <c:v>482</c:v>
                </c:pt>
                <c:pt idx="7">
                  <c:v>475</c:v>
                </c:pt>
                <c:pt idx="8">
                  <c:v>346</c:v>
                </c:pt>
                <c:pt idx="9">
                  <c:v>478.14</c:v>
                </c:pt>
              </c:numCache>
            </c:numRef>
          </c:val>
          <c:smooth val="0"/>
          <c:extLst>
            <c:ext xmlns:c16="http://schemas.microsoft.com/office/drawing/2014/chart" uri="{C3380CC4-5D6E-409C-BE32-E72D297353CC}">
              <c16:uniqueId val="{00000008-A0B1-4D55-8208-F7523529C9C4}"/>
            </c:ext>
          </c:extLst>
        </c:ser>
        <c:dLbls>
          <c:showLegendKey val="0"/>
          <c:showVal val="0"/>
          <c:showCatName val="0"/>
          <c:showSerName val="0"/>
          <c:showPercent val="0"/>
          <c:showBubbleSize val="0"/>
        </c:dLbls>
        <c:smooth val="0"/>
        <c:axId val="1735679391"/>
        <c:axId val="1735678559"/>
      </c:lineChart>
      <c:catAx>
        <c:axId val="173567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5678559"/>
        <c:crosses val="autoZero"/>
        <c:auto val="1"/>
        <c:lblAlgn val="ctr"/>
        <c:lblOffset val="100"/>
        <c:noMultiLvlLbl val="0"/>
      </c:catAx>
      <c:valAx>
        <c:axId val="17356785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567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0" i="0" baseline="0">
                <a:effectLst/>
              </a:rPr>
              <a:t>Average receipts and discounts per RTB sale 2021.22 by region</a:t>
            </a:r>
          </a:p>
        </c:rich>
      </c:tx>
      <c:layout>
        <c:manualLayout>
          <c:xMode val="edge"/>
          <c:yMode val="edge"/>
          <c:x val="0.21840430739109154"/>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Feed!$AM$185</c:f>
              <c:strCache>
                <c:ptCount val="1"/>
                <c:pt idx="0">
                  <c:v>Receipts</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Feed!$B$186:$B$194</c:f>
              <c:strCache>
                <c:ptCount val="9"/>
                <c:pt idx="0">
                  <c:v>North East</c:v>
                </c:pt>
                <c:pt idx="1">
                  <c:v>North West</c:v>
                </c:pt>
                <c:pt idx="2">
                  <c:v>Yorkshire &amp; Humber</c:v>
                </c:pt>
                <c:pt idx="3">
                  <c:v>West Midlands</c:v>
                </c:pt>
                <c:pt idx="4">
                  <c:v>East Midlands</c:v>
                </c:pt>
                <c:pt idx="5">
                  <c:v>East</c:v>
                </c:pt>
                <c:pt idx="6">
                  <c:v>London</c:v>
                </c:pt>
                <c:pt idx="7">
                  <c:v>South East</c:v>
                </c:pt>
                <c:pt idx="8">
                  <c:v>South West</c:v>
                </c:pt>
              </c:strCache>
            </c:strRef>
          </c:cat>
          <c:val>
            <c:numRef>
              <c:f>Feed!$AM$186:$AM$194</c:f>
              <c:numCache>
                <c:formatCode>#,##0</c:formatCode>
                <c:ptCount val="9"/>
                <c:pt idx="0">
                  <c:v>47127.680296010294</c:v>
                </c:pt>
                <c:pt idx="1">
                  <c:v>60173.53006872852</c:v>
                </c:pt>
                <c:pt idx="2">
                  <c:v>54906.599055961065</c:v>
                </c:pt>
                <c:pt idx="3">
                  <c:v>68232.549298602622</c:v>
                </c:pt>
                <c:pt idx="4">
                  <c:v>63304.226432129515</c:v>
                </c:pt>
                <c:pt idx="5">
                  <c:v>142813.84935823223</c:v>
                </c:pt>
                <c:pt idx="6">
                  <c:v>199559.4001965533</c:v>
                </c:pt>
                <c:pt idx="7">
                  <c:v>145156.8722265992</c:v>
                </c:pt>
                <c:pt idx="8">
                  <c:v>99252.417241812014</c:v>
                </c:pt>
              </c:numCache>
            </c:numRef>
          </c:val>
          <c:extLst>
            <c:ext xmlns:c16="http://schemas.microsoft.com/office/drawing/2014/chart" uri="{C3380CC4-5D6E-409C-BE32-E72D297353CC}">
              <c16:uniqueId val="{00000000-E058-4DFA-8B32-9CD4CA88A8BA}"/>
            </c:ext>
          </c:extLst>
        </c:ser>
        <c:ser>
          <c:idx val="1"/>
          <c:order val="1"/>
          <c:tx>
            <c:strRef>
              <c:f>Feed!$AN$185</c:f>
              <c:strCache>
                <c:ptCount val="1"/>
                <c:pt idx="0">
                  <c:v>Discounts</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Feed!$B$186:$B$194</c:f>
              <c:strCache>
                <c:ptCount val="9"/>
                <c:pt idx="0">
                  <c:v>North East</c:v>
                </c:pt>
                <c:pt idx="1">
                  <c:v>North West</c:v>
                </c:pt>
                <c:pt idx="2">
                  <c:v>Yorkshire &amp; Humber</c:v>
                </c:pt>
                <c:pt idx="3">
                  <c:v>West Midlands</c:v>
                </c:pt>
                <c:pt idx="4">
                  <c:v>East Midlands</c:v>
                </c:pt>
                <c:pt idx="5">
                  <c:v>East</c:v>
                </c:pt>
                <c:pt idx="6">
                  <c:v>London</c:v>
                </c:pt>
                <c:pt idx="7">
                  <c:v>South East</c:v>
                </c:pt>
                <c:pt idx="8">
                  <c:v>South West</c:v>
                </c:pt>
              </c:strCache>
            </c:strRef>
          </c:cat>
          <c:val>
            <c:numRef>
              <c:f>Feed!$AN$186:$AN$194</c:f>
              <c:numCache>
                <c:formatCode>#,##0</c:formatCode>
                <c:ptCount val="9"/>
                <c:pt idx="0">
                  <c:v>43797.435675287314</c:v>
                </c:pt>
                <c:pt idx="1">
                  <c:v>51424.576109472124</c:v>
                </c:pt>
                <c:pt idx="2">
                  <c:v>47219.682352450371</c:v>
                </c:pt>
                <c:pt idx="3">
                  <c:v>60624.990802306449</c:v>
                </c:pt>
                <c:pt idx="4">
                  <c:v>53583.896462254597</c:v>
                </c:pt>
                <c:pt idx="5">
                  <c:v>82770.352816608211</c:v>
                </c:pt>
                <c:pt idx="6">
                  <c:v>113454.95050678708</c:v>
                </c:pt>
                <c:pt idx="7">
                  <c:v>80681.115787722578</c:v>
                </c:pt>
                <c:pt idx="8">
                  <c:v>74936.218882448011</c:v>
                </c:pt>
              </c:numCache>
            </c:numRef>
          </c:val>
          <c:extLst>
            <c:ext xmlns:c16="http://schemas.microsoft.com/office/drawing/2014/chart" uri="{C3380CC4-5D6E-409C-BE32-E72D297353CC}">
              <c16:uniqueId val="{00000002-E058-4DFA-8B32-9CD4CA88A8BA}"/>
            </c:ext>
          </c:extLst>
        </c:ser>
        <c:dLbls>
          <c:showLegendKey val="0"/>
          <c:showVal val="0"/>
          <c:showCatName val="0"/>
          <c:showSerName val="0"/>
          <c:showPercent val="0"/>
          <c:showBubbleSize val="0"/>
        </c:dLbls>
        <c:gapWidth val="150"/>
        <c:overlap val="100"/>
        <c:axId val="577235759"/>
        <c:axId val="577227023"/>
      </c:barChart>
      <c:catAx>
        <c:axId val="577235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227023"/>
        <c:crosses val="autoZero"/>
        <c:auto val="1"/>
        <c:lblAlgn val="ctr"/>
        <c:lblOffset val="100"/>
        <c:noMultiLvlLbl val="0"/>
      </c:catAx>
      <c:valAx>
        <c:axId val="577227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235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5% cap</a:t>
            </a:r>
            <a:r>
              <a:rPr lang="en-US" sz="1100" baseline="0" dirty="0"/>
              <a:t> </a:t>
            </a:r>
            <a:r>
              <a:rPr lang="en-US" sz="1100" dirty="0"/>
              <a:t>1yr relet catch up</a:t>
            </a:r>
          </a:p>
        </c:rich>
      </c:tx>
      <c:layout>
        <c:manualLayout>
          <c:xMode val="edge"/>
          <c:yMode val="edge"/>
          <c:x val="0.2441937527878561"/>
          <c:y val="8.6771571446823716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01159230096238E-2"/>
          <c:y val="0.18591426071741032"/>
          <c:w val="0.88202996500437447"/>
          <c:h val="0.78865740740740742"/>
        </c:manualLayout>
      </c:layout>
      <c:lineChart>
        <c:grouping val="standard"/>
        <c:varyColors val="0"/>
        <c:ser>
          <c:idx val="0"/>
          <c:order val="0"/>
          <c:tx>
            <c:strRef>
              <c:f>InputsOutputs!$L$51</c:f>
              <c:strCache>
                <c:ptCount val="1"/>
                <c:pt idx="0">
                  <c:v>Net surplus/deficit</c:v>
                </c:pt>
              </c:strCache>
            </c:strRef>
          </c:tx>
          <c:spPr>
            <a:ln w="28575" cap="rnd">
              <a:solidFill>
                <a:schemeClr val="accent1"/>
              </a:solidFill>
              <a:round/>
            </a:ln>
            <a:effectLst/>
          </c:spPr>
          <c:marker>
            <c:symbol val="none"/>
          </c:marker>
          <c:val>
            <c:numRef>
              <c:f>InputsOutputs!$M$51:$AZ$51</c:f>
              <c:numCache>
                <c:formatCode>#,##0</c:formatCode>
                <c:ptCount val="40"/>
                <c:pt idx="0">
                  <c:v>0</c:v>
                </c:pt>
                <c:pt idx="1">
                  <c:v>-470906</c:v>
                </c:pt>
                <c:pt idx="2">
                  <c:v>-517076</c:v>
                </c:pt>
                <c:pt idx="3">
                  <c:v>-401720</c:v>
                </c:pt>
                <c:pt idx="4">
                  <c:v>-409123</c:v>
                </c:pt>
                <c:pt idx="5">
                  <c:v>-416576</c:v>
                </c:pt>
                <c:pt idx="6">
                  <c:v>-412879</c:v>
                </c:pt>
                <c:pt idx="7">
                  <c:v>-408982</c:v>
                </c:pt>
                <c:pt idx="8">
                  <c:v>-406141</c:v>
                </c:pt>
                <c:pt idx="9">
                  <c:v>-403131</c:v>
                </c:pt>
                <c:pt idx="10">
                  <c:v>-399942</c:v>
                </c:pt>
                <c:pt idx="11">
                  <c:v>-396577</c:v>
                </c:pt>
                <c:pt idx="12">
                  <c:v>-393023</c:v>
                </c:pt>
                <c:pt idx="13">
                  <c:v>-389276</c:v>
                </c:pt>
                <c:pt idx="14">
                  <c:v>-385330</c:v>
                </c:pt>
                <c:pt idx="15">
                  <c:v>-381186</c:v>
                </c:pt>
                <c:pt idx="16">
                  <c:v>-376842</c:v>
                </c:pt>
                <c:pt idx="17">
                  <c:v>-372283</c:v>
                </c:pt>
                <c:pt idx="18">
                  <c:v>-367504</c:v>
                </c:pt>
                <c:pt idx="19">
                  <c:v>-362502</c:v>
                </c:pt>
                <c:pt idx="20">
                  <c:v>-357275</c:v>
                </c:pt>
                <c:pt idx="21">
                  <c:v>-351811</c:v>
                </c:pt>
                <c:pt idx="22">
                  <c:v>-346101</c:v>
                </c:pt>
                <c:pt idx="23">
                  <c:v>-340141.99999999814</c:v>
                </c:pt>
                <c:pt idx="24">
                  <c:v>-333934.99999999814</c:v>
                </c:pt>
                <c:pt idx="25">
                  <c:v>-327828.99999999814</c:v>
                </c:pt>
                <c:pt idx="26">
                  <c:v>-321939.99999999814</c:v>
                </c:pt>
                <c:pt idx="27">
                  <c:v>-316276.99999999814</c:v>
                </c:pt>
                <c:pt idx="28">
                  <c:v>-310850.99999999814</c:v>
                </c:pt>
                <c:pt idx="29">
                  <c:v>-305670.99999999814</c:v>
                </c:pt>
                <c:pt idx="30">
                  <c:v>-300750.99999999814</c:v>
                </c:pt>
                <c:pt idx="31">
                  <c:v>-296101.99999999814</c:v>
                </c:pt>
                <c:pt idx="32">
                  <c:v>-291741.99999999814</c:v>
                </c:pt>
                <c:pt idx="33">
                  <c:v>-287670.99999999814</c:v>
                </c:pt>
                <c:pt idx="34">
                  <c:v>-283918.99999999814</c:v>
                </c:pt>
                <c:pt idx="35">
                  <c:v>-280491.99999999814</c:v>
                </c:pt>
                <c:pt idx="36">
                  <c:v>-277407.99999999814</c:v>
                </c:pt>
                <c:pt idx="37">
                  <c:v>-274673.99999999814</c:v>
                </c:pt>
                <c:pt idx="38">
                  <c:v>-272311.99999999814</c:v>
                </c:pt>
                <c:pt idx="39">
                  <c:v>-270325.99999999814</c:v>
                </c:pt>
              </c:numCache>
            </c:numRef>
          </c:val>
          <c:smooth val="0"/>
          <c:extLst>
            <c:ext xmlns:c16="http://schemas.microsoft.com/office/drawing/2014/chart" uri="{C3380CC4-5D6E-409C-BE32-E72D297353CC}">
              <c16:uniqueId val="{00000000-A64D-4574-9A0F-E9CA6256BDA5}"/>
            </c:ext>
          </c:extLst>
        </c:ser>
        <c:dLbls>
          <c:showLegendKey val="0"/>
          <c:showVal val="0"/>
          <c:showCatName val="0"/>
          <c:showSerName val="0"/>
          <c:showPercent val="0"/>
          <c:showBubbleSize val="0"/>
        </c:dLbls>
        <c:smooth val="0"/>
        <c:axId val="1057273679"/>
        <c:axId val="1057269519"/>
      </c:lineChart>
      <c:catAx>
        <c:axId val="105727367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269519"/>
        <c:crosses val="autoZero"/>
        <c:auto val="1"/>
        <c:lblAlgn val="ctr"/>
        <c:lblOffset val="100"/>
        <c:noMultiLvlLbl val="0"/>
      </c:catAx>
      <c:valAx>
        <c:axId val="1057269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273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6"/>
                </a:solidFill>
                <a:latin typeface="+mn-lt"/>
                <a:ea typeface="+mn-ea"/>
                <a:cs typeface="+mn-cs"/>
              </a:defRPr>
            </a:pPr>
            <a:r>
              <a:rPr lang="en-US" sz="1200" dirty="0"/>
              <a:t>7% cap 1yr relet catch up</a:t>
            </a:r>
            <a:endParaRPr lang="en-GB" sz="1200" dirty="0"/>
          </a:p>
        </c:rich>
      </c:tx>
      <c:layout>
        <c:manualLayout>
          <c:xMode val="edge"/>
          <c:yMode val="edge"/>
          <c:x val="0.22564492674412343"/>
          <c:y val="3.23409294197413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7.301159230096238E-2"/>
          <c:y val="0.18591426071741032"/>
          <c:w val="0.88202996500437447"/>
          <c:h val="0.78865740740740742"/>
        </c:manualLayout>
      </c:layout>
      <c:lineChart>
        <c:grouping val="standard"/>
        <c:varyColors val="0"/>
        <c:ser>
          <c:idx val="0"/>
          <c:order val="0"/>
          <c:tx>
            <c:strRef>
              <c:f>InputsOutputs!$L$51</c:f>
              <c:strCache>
                <c:ptCount val="1"/>
                <c:pt idx="0">
                  <c:v>Net surplus/deficit</c:v>
                </c:pt>
              </c:strCache>
            </c:strRef>
          </c:tx>
          <c:spPr>
            <a:ln w="28575" cap="rnd">
              <a:solidFill>
                <a:schemeClr val="accent1"/>
              </a:solidFill>
              <a:round/>
            </a:ln>
            <a:effectLst/>
          </c:spPr>
          <c:marker>
            <c:symbol val="none"/>
          </c:marker>
          <c:val>
            <c:numRef>
              <c:f>InputsOutputs!$M$51:$AZ$51</c:f>
              <c:numCache>
                <c:formatCode>#,##0</c:formatCode>
                <c:ptCount val="40"/>
                <c:pt idx="0">
                  <c:v>0</c:v>
                </c:pt>
                <c:pt idx="1">
                  <c:v>-310210</c:v>
                </c:pt>
                <c:pt idx="2">
                  <c:v>-345794</c:v>
                </c:pt>
                <c:pt idx="3">
                  <c:v>-227165</c:v>
                </c:pt>
                <c:pt idx="4">
                  <c:v>-234591</c:v>
                </c:pt>
                <c:pt idx="5">
                  <c:v>-242037</c:v>
                </c:pt>
                <c:pt idx="6">
                  <c:v>-238304</c:v>
                </c:pt>
                <c:pt idx="7">
                  <c:v>-234341</c:v>
                </c:pt>
                <c:pt idx="8">
                  <c:v>-230986</c:v>
                </c:pt>
                <c:pt idx="9">
                  <c:v>-227419</c:v>
                </c:pt>
                <c:pt idx="10">
                  <c:v>-223630</c:v>
                </c:pt>
                <c:pt idx="11">
                  <c:v>-219619</c:v>
                </c:pt>
                <c:pt idx="12">
                  <c:v>-215376</c:v>
                </c:pt>
                <c:pt idx="13">
                  <c:v>-210895</c:v>
                </c:pt>
                <c:pt idx="14">
                  <c:v>-206168</c:v>
                </c:pt>
                <c:pt idx="15">
                  <c:v>-201197</c:v>
                </c:pt>
                <c:pt idx="16">
                  <c:v>-195977</c:v>
                </c:pt>
                <c:pt idx="17">
                  <c:v>-190494</c:v>
                </c:pt>
                <c:pt idx="18">
                  <c:v>-184742</c:v>
                </c:pt>
                <c:pt idx="19">
                  <c:v>-178718</c:v>
                </c:pt>
                <c:pt idx="20">
                  <c:v>-172416</c:v>
                </c:pt>
                <c:pt idx="21">
                  <c:v>-165827</c:v>
                </c:pt>
                <c:pt idx="22">
                  <c:v>-158938</c:v>
                </c:pt>
                <c:pt idx="23">
                  <c:v>-151745.99999999814</c:v>
                </c:pt>
                <c:pt idx="24">
                  <c:v>-144248.99999999814</c:v>
                </c:pt>
                <c:pt idx="25">
                  <c:v>-136796.99999999814</c:v>
                </c:pt>
                <c:pt idx="26">
                  <c:v>-129502.99999999814</c:v>
                </c:pt>
                <c:pt idx="27">
                  <c:v>-122376.99999999814</c:v>
                </c:pt>
                <c:pt idx="28">
                  <c:v>-115425.99999999814</c:v>
                </c:pt>
                <c:pt idx="29">
                  <c:v>-108659.99999999814</c:v>
                </c:pt>
                <c:pt idx="30">
                  <c:v>-102090.99999999814</c:v>
                </c:pt>
                <c:pt idx="31">
                  <c:v>-95727.999999998137</c:v>
                </c:pt>
                <c:pt idx="32">
                  <c:v>-89586.999999998137</c:v>
                </c:pt>
                <c:pt idx="33">
                  <c:v>-83664.999999998137</c:v>
                </c:pt>
                <c:pt idx="34">
                  <c:v>-77993.999999998137</c:v>
                </c:pt>
                <c:pt idx="35">
                  <c:v>-72575.999999998137</c:v>
                </c:pt>
                <c:pt idx="36">
                  <c:v>-67427.999999998137</c:v>
                </c:pt>
                <c:pt idx="37">
                  <c:v>-62552.999999998137</c:v>
                </c:pt>
                <c:pt idx="38">
                  <c:v>-57973.999999998137</c:v>
                </c:pt>
                <c:pt idx="39">
                  <c:v>-53690.999999998137</c:v>
                </c:pt>
              </c:numCache>
            </c:numRef>
          </c:val>
          <c:smooth val="0"/>
          <c:extLst>
            <c:ext xmlns:c16="http://schemas.microsoft.com/office/drawing/2014/chart" uri="{C3380CC4-5D6E-409C-BE32-E72D297353CC}">
              <c16:uniqueId val="{00000000-2515-47B9-A1F5-5AEF41F3747F}"/>
            </c:ext>
          </c:extLst>
        </c:ser>
        <c:dLbls>
          <c:showLegendKey val="0"/>
          <c:showVal val="0"/>
          <c:showCatName val="0"/>
          <c:showSerName val="0"/>
          <c:showPercent val="0"/>
          <c:showBubbleSize val="0"/>
        </c:dLbls>
        <c:smooth val="0"/>
        <c:axId val="1057273679"/>
        <c:axId val="1057269519"/>
      </c:lineChart>
      <c:catAx>
        <c:axId val="105727367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US"/>
          </a:p>
        </c:txPr>
        <c:crossAx val="1057269519"/>
        <c:crosses val="autoZero"/>
        <c:auto val="1"/>
        <c:lblAlgn val="ctr"/>
        <c:lblOffset val="100"/>
        <c:noMultiLvlLbl val="0"/>
      </c:catAx>
      <c:valAx>
        <c:axId val="1057269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US"/>
          </a:p>
        </c:txPr>
        <c:crossAx val="1057273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5050"/>
    </a:solidFill>
    <a:ln>
      <a:noFill/>
    </a:ln>
    <a:effectLst/>
  </c:spPr>
  <c:txPr>
    <a:bodyPr/>
    <a:lstStyle/>
    <a:p>
      <a:pPr>
        <a:defRPr>
          <a:solidFill>
            <a:schemeClr val="accent6"/>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0" i="0" baseline="0" dirty="0">
                <a:effectLst/>
              </a:rPr>
              <a:t>5% cap 1yr catch up 10 </a:t>
            </a:r>
            <a:r>
              <a:rPr lang="en-US" sz="1100" b="0" i="0" baseline="0" dirty="0" err="1">
                <a:effectLst/>
              </a:rPr>
              <a:t>yrs</a:t>
            </a:r>
            <a:endParaRPr lang="en-GB" sz="1100" dirty="0">
              <a:effectLst/>
            </a:endParaRPr>
          </a:p>
        </c:rich>
      </c:tx>
      <c:overlay val="0"/>
      <c:spPr>
        <a:noFill/>
        <a:ln>
          <a:noFill/>
        </a:ln>
        <a:effectLst/>
      </c:spPr>
    </c:title>
    <c:autoTitleDeleted val="0"/>
    <c:plotArea>
      <c:layout>
        <c:manualLayout>
          <c:layoutTarget val="inner"/>
          <c:xMode val="edge"/>
          <c:yMode val="edge"/>
          <c:x val="7.301159230096238E-2"/>
          <c:y val="0.18591426071741032"/>
          <c:w val="0.88202996500437447"/>
          <c:h val="0.78865740740740742"/>
        </c:manualLayout>
      </c:layout>
      <c:lineChart>
        <c:grouping val="standard"/>
        <c:varyColors val="0"/>
        <c:ser>
          <c:idx val="1"/>
          <c:order val="0"/>
          <c:tx>
            <c:strRef>
              <c:f>InputsOutputs!$L$51</c:f>
              <c:strCache>
                <c:ptCount val="1"/>
                <c:pt idx="0">
                  <c:v>Net surplus/deficit</c:v>
                </c:pt>
              </c:strCache>
            </c:strRef>
          </c:tx>
          <c:marker>
            <c:symbol val="none"/>
          </c:marker>
          <c:val>
            <c:numRef>
              <c:f>InputsOutputs!$M$51:$AZ$51</c:f>
              <c:numCache>
                <c:formatCode>#,##0</c:formatCode>
                <c:ptCount val="40"/>
                <c:pt idx="0">
                  <c:v>0</c:v>
                </c:pt>
                <c:pt idx="1">
                  <c:v>-470906</c:v>
                </c:pt>
                <c:pt idx="2">
                  <c:v>-517076</c:v>
                </c:pt>
                <c:pt idx="3">
                  <c:v>-364364</c:v>
                </c:pt>
                <c:pt idx="4">
                  <c:v>-333571</c:v>
                </c:pt>
                <c:pt idx="5">
                  <c:v>-301957</c:v>
                </c:pt>
                <c:pt idx="6">
                  <c:v>-258291</c:v>
                </c:pt>
                <c:pt idx="7">
                  <c:v>-213489</c:v>
                </c:pt>
                <c:pt idx="8">
                  <c:v>-172165</c:v>
                </c:pt>
                <c:pt idx="9">
                  <c:v>-129770</c:v>
                </c:pt>
                <c:pt idx="10">
                  <c:v>-86263</c:v>
                </c:pt>
                <c:pt idx="11">
                  <c:v>-41611</c:v>
                </c:pt>
                <c:pt idx="12">
                  <c:v>4229</c:v>
                </c:pt>
                <c:pt idx="13">
                  <c:v>6459</c:v>
                </c:pt>
                <c:pt idx="14">
                  <c:v>8918</c:v>
                </c:pt>
                <c:pt idx="15">
                  <c:v>11601</c:v>
                </c:pt>
                <c:pt idx="16">
                  <c:v>14513</c:v>
                </c:pt>
                <c:pt idx="17">
                  <c:v>17664</c:v>
                </c:pt>
                <c:pt idx="18">
                  <c:v>21060</c:v>
                </c:pt>
                <c:pt idx="19">
                  <c:v>24703</c:v>
                </c:pt>
                <c:pt idx="20">
                  <c:v>28596</c:v>
                </c:pt>
                <c:pt idx="21">
                  <c:v>32745</c:v>
                </c:pt>
                <c:pt idx="22">
                  <c:v>37164.000000001863</c:v>
                </c:pt>
                <c:pt idx="23">
                  <c:v>41852.000000001863</c:v>
                </c:pt>
                <c:pt idx="24">
                  <c:v>46808.000000001863</c:v>
                </c:pt>
                <c:pt idx="25">
                  <c:v>51682.000000001863</c:v>
                </c:pt>
                <c:pt idx="26">
                  <c:v>56358.000000001863</c:v>
                </c:pt>
                <c:pt idx="27">
                  <c:v>60825.000000001863</c:v>
                </c:pt>
                <c:pt idx="28">
                  <c:v>65073.000000001863</c:v>
                </c:pt>
                <c:pt idx="29">
                  <c:v>69091.000000001863</c:v>
                </c:pt>
                <c:pt idx="30">
                  <c:v>72864.000000001863</c:v>
                </c:pt>
                <c:pt idx="31">
                  <c:v>76382.000000001863</c:v>
                </c:pt>
                <c:pt idx="32">
                  <c:v>79624.000000001863</c:v>
                </c:pt>
                <c:pt idx="33">
                  <c:v>82593.000000001863</c:v>
                </c:pt>
                <c:pt idx="34">
                  <c:v>85254.000000001863</c:v>
                </c:pt>
                <c:pt idx="35">
                  <c:v>87603.000000001863</c:v>
                </c:pt>
                <c:pt idx="36">
                  <c:v>89620.000000001863</c:v>
                </c:pt>
                <c:pt idx="37">
                  <c:v>91300.000000001863</c:v>
                </c:pt>
                <c:pt idx="38">
                  <c:v>92616.000000001863</c:v>
                </c:pt>
                <c:pt idx="39">
                  <c:v>93567.000000001863</c:v>
                </c:pt>
              </c:numCache>
            </c:numRef>
          </c:val>
          <c:smooth val="0"/>
          <c:extLst>
            <c:ext xmlns:c16="http://schemas.microsoft.com/office/drawing/2014/chart" uri="{C3380CC4-5D6E-409C-BE32-E72D297353CC}">
              <c16:uniqueId val="{00000000-B000-468C-8AF6-1C111D8C93B1}"/>
            </c:ext>
          </c:extLst>
        </c:ser>
        <c:ser>
          <c:idx val="0"/>
          <c:order val="1"/>
          <c:tx>
            <c:strRef>
              <c:f>InputsOutputs!$L$51</c:f>
              <c:strCache>
                <c:ptCount val="1"/>
                <c:pt idx="0">
                  <c:v>Net surplus/deficit</c:v>
                </c:pt>
              </c:strCache>
            </c:strRef>
          </c:tx>
          <c:spPr>
            <a:ln w="28575" cap="rnd">
              <a:solidFill>
                <a:schemeClr val="accent1"/>
              </a:solidFill>
              <a:round/>
            </a:ln>
            <a:effectLst/>
          </c:spPr>
          <c:marker>
            <c:symbol val="none"/>
          </c:marker>
          <c:val>
            <c:numRef>
              <c:f>InputsOutputs!$M$51:$AZ$51</c:f>
              <c:numCache>
                <c:formatCode>#,##0</c:formatCode>
                <c:ptCount val="40"/>
                <c:pt idx="0">
                  <c:v>0</c:v>
                </c:pt>
                <c:pt idx="1">
                  <c:v>-470906</c:v>
                </c:pt>
                <c:pt idx="2">
                  <c:v>-517076</c:v>
                </c:pt>
                <c:pt idx="3">
                  <c:v>-364364</c:v>
                </c:pt>
                <c:pt idx="4">
                  <c:v>-333571</c:v>
                </c:pt>
                <c:pt idx="5">
                  <c:v>-301957</c:v>
                </c:pt>
                <c:pt idx="6">
                  <c:v>-258291</c:v>
                </c:pt>
                <c:pt idx="7">
                  <c:v>-213489</c:v>
                </c:pt>
                <c:pt idx="8">
                  <c:v>-172165</c:v>
                </c:pt>
                <c:pt idx="9">
                  <c:v>-129770</c:v>
                </c:pt>
                <c:pt idx="10">
                  <c:v>-86263</c:v>
                </c:pt>
                <c:pt idx="11">
                  <c:v>-41611</c:v>
                </c:pt>
                <c:pt idx="12">
                  <c:v>4229</c:v>
                </c:pt>
                <c:pt idx="13">
                  <c:v>6459</c:v>
                </c:pt>
                <c:pt idx="14">
                  <c:v>8918</c:v>
                </c:pt>
                <c:pt idx="15">
                  <c:v>11601</c:v>
                </c:pt>
                <c:pt idx="16">
                  <c:v>14513</c:v>
                </c:pt>
                <c:pt idx="17">
                  <c:v>17664</c:v>
                </c:pt>
                <c:pt idx="18">
                  <c:v>21060</c:v>
                </c:pt>
                <c:pt idx="19">
                  <c:v>24703</c:v>
                </c:pt>
                <c:pt idx="20">
                  <c:v>28596</c:v>
                </c:pt>
                <c:pt idx="21">
                  <c:v>32745</c:v>
                </c:pt>
                <c:pt idx="22">
                  <c:v>37164.000000001863</c:v>
                </c:pt>
                <c:pt idx="23">
                  <c:v>41852.000000001863</c:v>
                </c:pt>
                <c:pt idx="24">
                  <c:v>46808.000000001863</c:v>
                </c:pt>
                <c:pt idx="25">
                  <c:v>51682.000000001863</c:v>
                </c:pt>
                <c:pt idx="26">
                  <c:v>56358.000000001863</c:v>
                </c:pt>
                <c:pt idx="27">
                  <c:v>60825.000000001863</c:v>
                </c:pt>
                <c:pt idx="28">
                  <c:v>65073.000000001863</c:v>
                </c:pt>
                <c:pt idx="29">
                  <c:v>69091.000000001863</c:v>
                </c:pt>
                <c:pt idx="30">
                  <c:v>72864.000000001863</c:v>
                </c:pt>
                <c:pt idx="31">
                  <c:v>76382.000000001863</c:v>
                </c:pt>
                <c:pt idx="32">
                  <c:v>79624.000000001863</c:v>
                </c:pt>
                <c:pt idx="33">
                  <c:v>82593.000000001863</c:v>
                </c:pt>
                <c:pt idx="34">
                  <c:v>85254.000000001863</c:v>
                </c:pt>
                <c:pt idx="35">
                  <c:v>87603.000000001863</c:v>
                </c:pt>
                <c:pt idx="36">
                  <c:v>89620.000000001863</c:v>
                </c:pt>
                <c:pt idx="37">
                  <c:v>91300.000000001863</c:v>
                </c:pt>
                <c:pt idx="38">
                  <c:v>92616.000000001863</c:v>
                </c:pt>
                <c:pt idx="39">
                  <c:v>93567.000000001863</c:v>
                </c:pt>
              </c:numCache>
            </c:numRef>
          </c:val>
          <c:smooth val="0"/>
          <c:extLst>
            <c:ext xmlns:c16="http://schemas.microsoft.com/office/drawing/2014/chart" uri="{C3380CC4-5D6E-409C-BE32-E72D297353CC}">
              <c16:uniqueId val="{00000001-B000-468C-8AF6-1C111D8C93B1}"/>
            </c:ext>
          </c:extLst>
        </c:ser>
        <c:dLbls>
          <c:showLegendKey val="0"/>
          <c:showVal val="0"/>
          <c:showCatName val="0"/>
          <c:showSerName val="0"/>
          <c:showPercent val="0"/>
          <c:showBubbleSize val="0"/>
        </c:dLbls>
        <c:smooth val="0"/>
        <c:axId val="1057273679"/>
        <c:axId val="1057269519"/>
      </c:lineChart>
      <c:catAx>
        <c:axId val="105727367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269519"/>
        <c:crosses val="autoZero"/>
        <c:auto val="1"/>
        <c:lblAlgn val="ctr"/>
        <c:lblOffset val="100"/>
        <c:noMultiLvlLbl val="0"/>
      </c:catAx>
      <c:valAx>
        <c:axId val="1057269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273679"/>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7% cap 1 </a:t>
            </a:r>
            <a:r>
              <a:rPr lang="en-US" sz="1100" dirty="0" err="1"/>
              <a:t>yr</a:t>
            </a:r>
            <a:r>
              <a:rPr lang="en-US" sz="1100" dirty="0"/>
              <a:t> catch up 10</a:t>
            </a:r>
            <a:r>
              <a:rPr lang="en-US" sz="1100" baseline="0" dirty="0"/>
              <a:t> </a:t>
            </a:r>
            <a:r>
              <a:rPr lang="en-US" sz="1100" baseline="0" dirty="0" err="1"/>
              <a:t>yrs</a:t>
            </a:r>
            <a:endParaRPr lang="en-US" sz="1100" dirty="0"/>
          </a:p>
        </c:rich>
      </c:tx>
      <c:overlay val="0"/>
      <c:spPr>
        <a:noFill/>
        <a:ln>
          <a:noFill/>
        </a:ln>
        <a:effectLst/>
      </c:spPr>
    </c:title>
    <c:autoTitleDeleted val="0"/>
    <c:plotArea>
      <c:layout>
        <c:manualLayout>
          <c:layoutTarget val="inner"/>
          <c:xMode val="edge"/>
          <c:yMode val="edge"/>
          <c:x val="7.301159230096238E-2"/>
          <c:y val="0.18591426071741032"/>
          <c:w val="0.88202996500437447"/>
          <c:h val="0.78865740740740742"/>
        </c:manualLayout>
      </c:layout>
      <c:lineChart>
        <c:grouping val="standard"/>
        <c:varyColors val="0"/>
        <c:ser>
          <c:idx val="1"/>
          <c:order val="0"/>
          <c:tx>
            <c:strRef>
              <c:f>InputsOutputs!$L$51</c:f>
              <c:strCache>
                <c:ptCount val="1"/>
                <c:pt idx="0">
                  <c:v>Net surplus/deficit</c:v>
                </c:pt>
              </c:strCache>
            </c:strRef>
          </c:tx>
          <c:marker>
            <c:symbol val="none"/>
          </c:marker>
          <c:val>
            <c:numRef>
              <c:f>InputsOutputs!$M$51:$AZ$51</c:f>
              <c:numCache>
                <c:formatCode>#,##0</c:formatCode>
                <c:ptCount val="40"/>
                <c:pt idx="0">
                  <c:v>0</c:v>
                </c:pt>
                <c:pt idx="1">
                  <c:v>-310210</c:v>
                </c:pt>
                <c:pt idx="2">
                  <c:v>-345794</c:v>
                </c:pt>
                <c:pt idx="3">
                  <c:v>-202261</c:v>
                </c:pt>
                <c:pt idx="4">
                  <c:v>-184223</c:v>
                </c:pt>
                <c:pt idx="5">
                  <c:v>-165625</c:v>
                </c:pt>
                <c:pt idx="6">
                  <c:v>-135245</c:v>
                </c:pt>
                <c:pt idx="7">
                  <c:v>-104012</c:v>
                </c:pt>
                <c:pt idx="8">
                  <c:v>-75000</c:v>
                </c:pt>
                <c:pt idx="9">
                  <c:v>-45176</c:v>
                </c:pt>
                <c:pt idx="10">
                  <c:v>-14508</c:v>
                </c:pt>
                <c:pt idx="11">
                  <c:v>17026</c:v>
                </c:pt>
                <c:pt idx="12">
                  <c:v>49460</c:v>
                </c:pt>
                <c:pt idx="13">
                  <c:v>52930</c:v>
                </c:pt>
                <c:pt idx="14">
                  <c:v>56666</c:v>
                </c:pt>
                <c:pt idx="15">
                  <c:v>60664</c:v>
                </c:pt>
                <c:pt idx="16">
                  <c:v>64927</c:v>
                </c:pt>
                <c:pt idx="17">
                  <c:v>69471</c:v>
                </c:pt>
                <c:pt idx="18">
                  <c:v>74301</c:v>
                </c:pt>
                <c:pt idx="19">
                  <c:v>79420</c:v>
                </c:pt>
                <c:pt idx="20">
                  <c:v>84831</c:v>
                </c:pt>
                <c:pt idx="21">
                  <c:v>90545</c:v>
                </c:pt>
                <c:pt idx="22">
                  <c:v>96573.000000001863</c:v>
                </c:pt>
                <c:pt idx="23">
                  <c:v>102919.00000000186</c:v>
                </c:pt>
                <c:pt idx="24">
                  <c:v>109582.00000000186</c:v>
                </c:pt>
                <c:pt idx="25">
                  <c:v>116213.00000000186</c:v>
                </c:pt>
                <c:pt idx="26">
                  <c:v>122699.00000000186</c:v>
                </c:pt>
                <c:pt idx="27">
                  <c:v>129028.00000000186</c:v>
                </c:pt>
                <c:pt idx="28">
                  <c:v>135192.00000000186</c:v>
                </c:pt>
                <c:pt idx="29">
                  <c:v>141183.00000000186</c:v>
                </c:pt>
                <c:pt idx="30">
                  <c:v>146989.00000000186</c:v>
                </c:pt>
                <c:pt idx="31">
                  <c:v>152599.00000000186</c:v>
                </c:pt>
                <c:pt idx="32">
                  <c:v>157996.00000000186</c:v>
                </c:pt>
                <c:pt idx="33">
                  <c:v>163181.00000000186</c:v>
                </c:pt>
                <c:pt idx="34">
                  <c:v>168126.00000000186</c:v>
                </c:pt>
                <c:pt idx="35">
                  <c:v>172825.00000000186</c:v>
                </c:pt>
                <c:pt idx="36">
                  <c:v>177262.00000000186</c:v>
                </c:pt>
                <c:pt idx="37">
                  <c:v>181434.00000000186</c:v>
                </c:pt>
                <c:pt idx="38">
                  <c:v>185317.00000000186</c:v>
                </c:pt>
                <c:pt idx="39">
                  <c:v>188910.00000000186</c:v>
                </c:pt>
              </c:numCache>
            </c:numRef>
          </c:val>
          <c:smooth val="0"/>
          <c:extLst>
            <c:ext xmlns:c16="http://schemas.microsoft.com/office/drawing/2014/chart" uri="{C3380CC4-5D6E-409C-BE32-E72D297353CC}">
              <c16:uniqueId val="{00000000-DB86-470B-A2DA-39A50A89CAF0}"/>
            </c:ext>
          </c:extLst>
        </c:ser>
        <c:ser>
          <c:idx val="0"/>
          <c:order val="1"/>
          <c:tx>
            <c:strRef>
              <c:f>InputsOutputs!$L$51</c:f>
              <c:strCache>
                <c:ptCount val="1"/>
                <c:pt idx="0">
                  <c:v>Net surplus/deficit</c:v>
                </c:pt>
              </c:strCache>
            </c:strRef>
          </c:tx>
          <c:spPr>
            <a:ln w="28575" cap="rnd">
              <a:solidFill>
                <a:schemeClr val="accent1"/>
              </a:solidFill>
              <a:round/>
            </a:ln>
            <a:effectLst/>
          </c:spPr>
          <c:marker>
            <c:symbol val="none"/>
          </c:marker>
          <c:val>
            <c:numRef>
              <c:f>InputsOutputs!$M$51:$AZ$51</c:f>
              <c:numCache>
                <c:formatCode>#,##0</c:formatCode>
                <c:ptCount val="40"/>
                <c:pt idx="0">
                  <c:v>0</c:v>
                </c:pt>
                <c:pt idx="1">
                  <c:v>-310210</c:v>
                </c:pt>
                <c:pt idx="2">
                  <c:v>-345794</c:v>
                </c:pt>
                <c:pt idx="3">
                  <c:v>-202261</c:v>
                </c:pt>
                <c:pt idx="4">
                  <c:v>-184223</c:v>
                </c:pt>
                <c:pt idx="5">
                  <c:v>-165625</c:v>
                </c:pt>
                <c:pt idx="6">
                  <c:v>-135245</c:v>
                </c:pt>
                <c:pt idx="7">
                  <c:v>-104012</c:v>
                </c:pt>
                <c:pt idx="8">
                  <c:v>-75000</c:v>
                </c:pt>
                <c:pt idx="9">
                  <c:v>-45176</c:v>
                </c:pt>
                <c:pt idx="10">
                  <c:v>-14508</c:v>
                </c:pt>
                <c:pt idx="11">
                  <c:v>17026</c:v>
                </c:pt>
                <c:pt idx="12">
                  <c:v>49460</c:v>
                </c:pt>
                <c:pt idx="13">
                  <c:v>52930</c:v>
                </c:pt>
                <c:pt idx="14">
                  <c:v>56666</c:v>
                </c:pt>
                <c:pt idx="15">
                  <c:v>60664</c:v>
                </c:pt>
                <c:pt idx="16">
                  <c:v>64927</c:v>
                </c:pt>
                <c:pt idx="17">
                  <c:v>69471</c:v>
                </c:pt>
                <c:pt idx="18">
                  <c:v>74301</c:v>
                </c:pt>
                <c:pt idx="19">
                  <c:v>79420</c:v>
                </c:pt>
                <c:pt idx="20">
                  <c:v>84831</c:v>
                </c:pt>
                <c:pt idx="21">
                  <c:v>90545</c:v>
                </c:pt>
                <c:pt idx="22">
                  <c:v>96573.000000001863</c:v>
                </c:pt>
                <c:pt idx="23">
                  <c:v>102919.00000000186</c:v>
                </c:pt>
                <c:pt idx="24">
                  <c:v>109582.00000000186</c:v>
                </c:pt>
                <c:pt idx="25">
                  <c:v>116213.00000000186</c:v>
                </c:pt>
                <c:pt idx="26">
                  <c:v>122699.00000000186</c:v>
                </c:pt>
                <c:pt idx="27">
                  <c:v>129028.00000000186</c:v>
                </c:pt>
                <c:pt idx="28">
                  <c:v>135192.00000000186</c:v>
                </c:pt>
                <c:pt idx="29">
                  <c:v>141183.00000000186</c:v>
                </c:pt>
                <c:pt idx="30">
                  <c:v>146989.00000000186</c:v>
                </c:pt>
                <c:pt idx="31">
                  <c:v>152599.00000000186</c:v>
                </c:pt>
                <c:pt idx="32">
                  <c:v>157996.00000000186</c:v>
                </c:pt>
                <c:pt idx="33">
                  <c:v>163181.00000000186</c:v>
                </c:pt>
                <c:pt idx="34">
                  <c:v>168126.00000000186</c:v>
                </c:pt>
                <c:pt idx="35">
                  <c:v>172825.00000000186</c:v>
                </c:pt>
                <c:pt idx="36">
                  <c:v>177262.00000000186</c:v>
                </c:pt>
                <c:pt idx="37">
                  <c:v>181434.00000000186</c:v>
                </c:pt>
                <c:pt idx="38">
                  <c:v>185317.00000000186</c:v>
                </c:pt>
                <c:pt idx="39">
                  <c:v>188910.00000000186</c:v>
                </c:pt>
              </c:numCache>
            </c:numRef>
          </c:val>
          <c:smooth val="0"/>
          <c:extLst>
            <c:ext xmlns:c16="http://schemas.microsoft.com/office/drawing/2014/chart" uri="{C3380CC4-5D6E-409C-BE32-E72D297353CC}">
              <c16:uniqueId val="{00000001-DB86-470B-A2DA-39A50A89CAF0}"/>
            </c:ext>
          </c:extLst>
        </c:ser>
        <c:dLbls>
          <c:showLegendKey val="0"/>
          <c:showVal val="0"/>
          <c:showCatName val="0"/>
          <c:showSerName val="0"/>
          <c:showPercent val="0"/>
          <c:showBubbleSize val="0"/>
        </c:dLbls>
        <c:smooth val="0"/>
        <c:axId val="1057273679"/>
        <c:axId val="1057269519"/>
      </c:lineChart>
      <c:catAx>
        <c:axId val="105727367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269519"/>
        <c:crosses val="autoZero"/>
        <c:auto val="1"/>
        <c:lblAlgn val="ctr"/>
        <c:lblOffset val="100"/>
        <c:noMultiLvlLbl val="0"/>
      </c:catAx>
      <c:valAx>
        <c:axId val="1057269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273679"/>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Projection with self-financed building safety</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01159230096238E-2"/>
          <c:y val="0.18591426071741032"/>
          <c:w val="0.88202996500437447"/>
          <c:h val="0.78865740740740742"/>
        </c:manualLayout>
      </c:layout>
      <c:lineChart>
        <c:grouping val="standard"/>
        <c:varyColors val="0"/>
        <c:ser>
          <c:idx val="0"/>
          <c:order val="0"/>
          <c:tx>
            <c:strRef>
              <c:f>InputsOutputs!$L$53</c:f>
              <c:strCache>
                <c:ptCount val="1"/>
                <c:pt idx="0">
                  <c:v>Baseline</c:v>
                </c:pt>
              </c:strCache>
            </c:strRef>
          </c:tx>
          <c:spPr>
            <a:ln w="28575" cap="rnd">
              <a:solidFill>
                <a:schemeClr val="accent1"/>
              </a:solidFill>
              <a:round/>
            </a:ln>
            <a:effectLst/>
          </c:spPr>
          <c:marker>
            <c:symbol val="none"/>
          </c:marker>
          <c:val>
            <c:numRef>
              <c:f>InputsOutputs!$M$53:$AZ$53</c:f>
              <c:numCache>
                <c:formatCode>#,##0</c:formatCode>
                <c:ptCount val="40"/>
                <c:pt idx="0">
                  <c:v>0</c:v>
                </c:pt>
                <c:pt idx="1">
                  <c:v>-310210</c:v>
                </c:pt>
                <c:pt idx="2">
                  <c:v>-345794</c:v>
                </c:pt>
                <c:pt idx="3">
                  <c:v>-227165</c:v>
                </c:pt>
                <c:pt idx="4">
                  <c:v>-234591</c:v>
                </c:pt>
                <c:pt idx="5">
                  <c:v>-242037</c:v>
                </c:pt>
                <c:pt idx="6">
                  <c:v>-238304</c:v>
                </c:pt>
                <c:pt idx="7">
                  <c:v>-234341</c:v>
                </c:pt>
                <c:pt idx="8">
                  <c:v>-230986</c:v>
                </c:pt>
                <c:pt idx="9">
                  <c:v>-227419</c:v>
                </c:pt>
                <c:pt idx="10">
                  <c:v>-223630</c:v>
                </c:pt>
                <c:pt idx="11">
                  <c:v>-219619</c:v>
                </c:pt>
                <c:pt idx="12">
                  <c:v>-215376</c:v>
                </c:pt>
                <c:pt idx="13">
                  <c:v>-210895</c:v>
                </c:pt>
                <c:pt idx="14">
                  <c:v>-206168</c:v>
                </c:pt>
                <c:pt idx="15">
                  <c:v>-201197</c:v>
                </c:pt>
                <c:pt idx="16">
                  <c:v>-195977</c:v>
                </c:pt>
                <c:pt idx="17">
                  <c:v>-190494</c:v>
                </c:pt>
                <c:pt idx="18">
                  <c:v>-184742</c:v>
                </c:pt>
                <c:pt idx="19">
                  <c:v>-178718</c:v>
                </c:pt>
                <c:pt idx="20">
                  <c:v>-172416</c:v>
                </c:pt>
                <c:pt idx="21">
                  <c:v>-165827</c:v>
                </c:pt>
                <c:pt idx="22">
                  <c:v>-158938</c:v>
                </c:pt>
                <c:pt idx="23">
                  <c:v>-151745.99999999814</c:v>
                </c:pt>
                <c:pt idx="24">
                  <c:v>-144248.99999999814</c:v>
                </c:pt>
                <c:pt idx="25">
                  <c:v>-136796.99999999814</c:v>
                </c:pt>
                <c:pt idx="26">
                  <c:v>-129502.99999999814</c:v>
                </c:pt>
                <c:pt idx="27">
                  <c:v>-122376.99999999814</c:v>
                </c:pt>
                <c:pt idx="28">
                  <c:v>-115425.99999999814</c:v>
                </c:pt>
                <c:pt idx="29">
                  <c:v>-108659.99999999814</c:v>
                </c:pt>
                <c:pt idx="30">
                  <c:v>-102090.99999999814</c:v>
                </c:pt>
                <c:pt idx="31">
                  <c:v>-95727.999999998137</c:v>
                </c:pt>
                <c:pt idx="32">
                  <c:v>-89586.999999998137</c:v>
                </c:pt>
                <c:pt idx="33">
                  <c:v>-83664.999999998137</c:v>
                </c:pt>
                <c:pt idx="34">
                  <c:v>-77993.999999998137</c:v>
                </c:pt>
                <c:pt idx="35">
                  <c:v>-72575.999999998137</c:v>
                </c:pt>
                <c:pt idx="36">
                  <c:v>-67427.999999998137</c:v>
                </c:pt>
                <c:pt idx="37">
                  <c:v>-62552.999999998137</c:v>
                </c:pt>
                <c:pt idx="38">
                  <c:v>-57973.999999998137</c:v>
                </c:pt>
                <c:pt idx="39">
                  <c:v>-53690.999999998137</c:v>
                </c:pt>
              </c:numCache>
            </c:numRef>
          </c:val>
          <c:smooth val="0"/>
          <c:extLst>
            <c:ext xmlns:c16="http://schemas.microsoft.com/office/drawing/2014/chart" uri="{C3380CC4-5D6E-409C-BE32-E72D297353CC}">
              <c16:uniqueId val="{00000000-6CD1-4DCA-98DF-9330042B3F75}"/>
            </c:ext>
          </c:extLst>
        </c:ser>
        <c:ser>
          <c:idx val="1"/>
          <c:order val="1"/>
          <c:tx>
            <c:strRef>
              <c:f>InputsOutputs!$L$54</c:f>
              <c:strCache>
                <c:ptCount val="1"/>
                <c:pt idx="0">
                  <c:v>With additional capital @ £5k/unit across all units</c:v>
                </c:pt>
              </c:strCache>
            </c:strRef>
          </c:tx>
          <c:spPr>
            <a:ln w="28575" cap="rnd">
              <a:solidFill>
                <a:schemeClr val="accent2"/>
              </a:solidFill>
              <a:round/>
            </a:ln>
            <a:effectLst/>
          </c:spPr>
          <c:marker>
            <c:symbol val="none"/>
          </c:marker>
          <c:val>
            <c:numRef>
              <c:f>InputsOutputs!$M$54:$AZ$54</c:f>
              <c:numCache>
                <c:formatCode>#,##0</c:formatCode>
                <c:ptCount val="40"/>
                <c:pt idx="0">
                  <c:v>0</c:v>
                </c:pt>
                <c:pt idx="1">
                  <c:v>-310210</c:v>
                </c:pt>
                <c:pt idx="2">
                  <c:v>-404515</c:v>
                </c:pt>
                <c:pt idx="3">
                  <c:v>-345781</c:v>
                </c:pt>
                <c:pt idx="4">
                  <c:v>-414294</c:v>
                </c:pt>
                <c:pt idx="5">
                  <c:v>-484038</c:v>
                </c:pt>
                <c:pt idx="6">
                  <c:v>-540805</c:v>
                </c:pt>
                <c:pt idx="7">
                  <c:v>-536843</c:v>
                </c:pt>
                <c:pt idx="8">
                  <c:v>-533488</c:v>
                </c:pt>
                <c:pt idx="9">
                  <c:v>-529920</c:v>
                </c:pt>
                <c:pt idx="10">
                  <c:v>-526131</c:v>
                </c:pt>
                <c:pt idx="11">
                  <c:v>-522120</c:v>
                </c:pt>
                <c:pt idx="12">
                  <c:v>-517877</c:v>
                </c:pt>
                <c:pt idx="13">
                  <c:v>-513396</c:v>
                </c:pt>
                <c:pt idx="14">
                  <c:v>-508669</c:v>
                </c:pt>
                <c:pt idx="15">
                  <c:v>-503698</c:v>
                </c:pt>
                <c:pt idx="16">
                  <c:v>-498478</c:v>
                </c:pt>
                <c:pt idx="17">
                  <c:v>-492995</c:v>
                </c:pt>
                <c:pt idx="18">
                  <c:v>-487243</c:v>
                </c:pt>
                <c:pt idx="19">
                  <c:v>-481219</c:v>
                </c:pt>
                <c:pt idx="20">
                  <c:v>-474918</c:v>
                </c:pt>
                <c:pt idx="21">
                  <c:v>-468328</c:v>
                </c:pt>
                <c:pt idx="22">
                  <c:v>-461439</c:v>
                </c:pt>
                <c:pt idx="23">
                  <c:v>-454246.99999999814</c:v>
                </c:pt>
                <c:pt idx="24">
                  <c:v>-446749.99999999814</c:v>
                </c:pt>
                <c:pt idx="25">
                  <c:v>-439297.99999999814</c:v>
                </c:pt>
                <c:pt idx="26">
                  <c:v>-432003.99999999814</c:v>
                </c:pt>
                <c:pt idx="27">
                  <c:v>-424877.99999999814</c:v>
                </c:pt>
                <c:pt idx="28">
                  <c:v>-417926.99999999814</c:v>
                </c:pt>
                <c:pt idx="29">
                  <c:v>-411160.99999999814</c:v>
                </c:pt>
                <c:pt idx="30">
                  <c:v>-404591.99999999814</c:v>
                </c:pt>
                <c:pt idx="31">
                  <c:v>-398228.99999999814</c:v>
                </c:pt>
                <c:pt idx="32">
                  <c:v>-392087.99999999814</c:v>
                </c:pt>
                <c:pt idx="33">
                  <c:v>-386165.99999999814</c:v>
                </c:pt>
                <c:pt idx="34">
                  <c:v>-380494.99999999814</c:v>
                </c:pt>
                <c:pt idx="35">
                  <c:v>-375076.99999999814</c:v>
                </c:pt>
                <c:pt idx="36">
                  <c:v>-369928.99999999814</c:v>
                </c:pt>
                <c:pt idx="37">
                  <c:v>-365053.99999999814</c:v>
                </c:pt>
                <c:pt idx="38">
                  <c:v>-360474.99999999814</c:v>
                </c:pt>
                <c:pt idx="39">
                  <c:v>-356191.99999999814</c:v>
                </c:pt>
              </c:numCache>
            </c:numRef>
          </c:val>
          <c:smooth val="0"/>
          <c:extLst>
            <c:ext xmlns:c16="http://schemas.microsoft.com/office/drawing/2014/chart" uri="{C3380CC4-5D6E-409C-BE32-E72D297353CC}">
              <c16:uniqueId val="{00000001-6CD1-4DCA-98DF-9330042B3F75}"/>
            </c:ext>
          </c:extLst>
        </c:ser>
        <c:dLbls>
          <c:showLegendKey val="0"/>
          <c:showVal val="0"/>
          <c:showCatName val="0"/>
          <c:showSerName val="0"/>
          <c:showPercent val="0"/>
          <c:showBubbleSize val="0"/>
        </c:dLbls>
        <c:smooth val="0"/>
        <c:axId val="1057273679"/>
        <c:axId val="1057269519"/>
      </c:lineChart>
      <c:catAx>
        <c:axId val="105727367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269519"/>
        <c:crosses val="autoZero"/>
        <c:auto val="1"/>
        <c:lblAlgn val="ctr"/>
        <c:lblOffset val="100"/>
        <c:noMultiLvlLbl val="0"/>
      </c:catAx>
      <c:valAx>
        <c:axId val="1057269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273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Stock Survey totals plus Net Zero ests £'000s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Feed!$K$17</c:f>
              <c:strCache>
                <c:ptCount val="1"/>
                <c:pt idx="0">
                  <c:v>SCS net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Feed!$L$16:$R$16</c:f>
              <c:strCache>
                <c:ptCount val="7"/>
                <c:pt idx="0">
                  <c:v>2022-25</c:v>
                </c:pt>
                <c:pt idx="1">
                  <c:v>2025-30</c:v>
                </c:pt>
                <c:pt idx="2">
                  <c:v>2030-35</c:v>
                </c:pt>
                <c:pt idx="3">
                  <c:v>2035-40</c:v>
                </c:pt>
                <c:pt idx="4">
                  <c:v>2040-45</c:v>
                </c:pt>
                <c:pt idx="5">
                  <c:v>2045-50</c:v>
                </c:pt>
                <c:pt idx="6">
                  <c:v>2050-52</c:v>
                </c:pt>
              </c:strCache>
            </c:strRef>
          </c:cat>
          <c:val>
            <c:numRef>
              <c:f>Feed!$L$17:$R$17</c:f>
              <c:numCache>
                <c:formatCode>#,##0</c:formatCode>
                <c:ptCount val="7"/>
                <c:pt idx="0">
                  <c:v>4346426.729504047</c:v>
                </c:pt>
                <c:pt idx="1">
                  <c:v>7244044.5491734128</c:v>
                </c:pt>
                <c:pt idx="2">
                  <c:v>7244044.5491734128</c:v>
                </c:pt>
                <c:pt idx="3">
                  <c:v>7244044.5491734128</c:v>
                </c:pt>
                <c:pt idx="4">
                  <c:v>7244044.5491734128</c:v>
                </c:pt>
                <c:pt idx="5">
                  <c:v>7244044.5491734128</c:v>
                </c:pt>
                <c:pt idx="6">
                  <c:v>2897617.819669365</c:v>
                </c:pt>
              </c:numCache>
            </c:numRef>
          </c:val>
          <c:extLst>
            <c:ext xmlns:c16="http://schemas.microsoft.com/office/drawing/2014/chart" uri="{C3380CC4-5D6E-409C-BE32-E72D297353CC}">
              <c16:uniqueId val="{00000000-E5D6-4E0F-80BD-FDADA37449D3}"/>
            </c:ext>
          </c:extLst>
        </c:ser>
        <c:ser>
          <c:idx val="1"/>
          <c:order val="1"/>
          <c:tx>
            <c:strRef>
              <c:f>Feed!$K$18</c:f>
              <c:strCache>
                <c:ptCount val="1"/>
                <c:pt idx="0">
                  <c:v>NZC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Feed!$L$16:$R$16</c:f>
              <c:strCache>
                <c:ptCount val="7"/>
                <c:pt idx="0">
                  <c:v>2022-25</c:v>
                </c:pt>
                <c:pt idx="1">
                  <c:v>2025-30</c:v>
                </c:pt>
                <c:pt idx="2">
                  <c:v>2030-35</c:v>
                </c:pt>
                <c:pt idx="3">
                  <c:v>2035-40</c:v>
                </c:pt>
                <c:pt idx="4">
                  <c:v>2040-45</c:v>
                </c:pt>
                <c:pt idx="5">
                  <c:v>2045-50</c:v>
                </c:pt>
                <c:pt idx="6">
                  <c:v>2050-52</c:v>
                </c:pt>
              </c:strCache>
            </c:strRef>
          </c:cat>
          <c:val>
            <c:numRef>
              <c:f>Feed!$L$18:$R$18</c:f>
              <c:numCache>
                <c:formatCode>#,##0</c:formatCode>
                <c:ptCount val="7"/>
                <c:pt idx="0">
                  <c:v>0</c:v>
                </c:pt>
                <c:pt idx="1">
                  <c:v>11652736.255124742</c:v>
                </c:pt>
                <c:pt idx="2">
                  <c:v>5877886.2987588989</c:v>
                </c:pt>
                <c:pt idx="3">
                  <c:v>6098724.316099775</c:v>
                </c:pt>
                <c:pt idx="4">
                  <c:v>5388704.4115096321</c:v>
                </c:pt>
                <c:pt idx="5">
                  <c:v>5296260.5902971728</c:v>
                </c:pt>
                <c:pt idx="6">
                  <c:v>0</c:v>
                </c:pt>
              </c:numCache>
            </c:numRef>
          </c:val>
          <c:extLst>
            <c:ext xmlns:c16="http://schemas.microsoft.com/office/drawing/2014/chart" uri="{C3380CC4-5D6E-409C-BE32-E72D297353CC}">
              <c16:uniqueId val="{00000001-E5D6-4E0F-80BD-FDADA37449D3}"/>
            </c:ext>
          </c:extLst>
        </c:ser>
        <c:dLbls>
          <c:showLegendKey val="0"/>
          <c:showVal val="0"/>
          <c:showCatName val="0"/>
          <c:showSerName val="0"/>
          <c:showPercent val="0"/>
          <c:showBubbleSize val="0"/>
        </c:dLbls>
        <c:gapWidth val="150"/>
        <c:overlap val="100"/>
        <c:axId val="1015073104"/>
        <c:axId val="1015087664"/>
      </c:barChart>
      <c:catAx>
        <c:axId val="101507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087664"/>
        <c:crosses val="autoZero"/>
        <c:auto val="1"/>
        <c:lblAlgn val="ctr"/>
        <c:lblOffset val="100"/>
        <c:noMultiLvlLbl val="0"/>
      </c:catAx>
      <c:valAx>
        <c:axId val="101508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073104"/>
        <c:crosses val="autoZero"/>
        <c:crossBetween val="between"/>
      </c:valAx>
      <c:spPr>
        <a:solidFill>
          <a:schemeClr val="bg1">
            <a:lumMod val="6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Lowest quintile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Analysis!$T$34:$T$35</c:f>
              <c:strCache>
                <c:ptCount val="2"/>
                <c:pt idx="0">
                  <c:v>%age rent at risk of arrears 2022</c:v>
                </c:pt>
                <c:pt idx="1">
                  <c:v>%age rent at risk of arrears 2024</c:v>
                </c:pt>
              </c:strCache>
            </c:strRef>
          </c:cat>
          <c:val>
            <c:numRef>
              <c:f>Analysis!$U$34:$U$35</c:f>
              <c:numCache>
                <c:formatCode>0%</c:formatCode>
                <c:ptCount val="2"/>
                <c:pt idx="0">
                  <c:v>0.11764047251767308</c:v>
                </c:pt>
                <c:pt idx="1">
                  <c:v>0.2481100330427361</c:v>
                </c:pt>
              </c:numCache>
            </c:numRef>
          </c:val>
          <c:extLst>
            <c:ext xmlns:c16="http://schemas.microsoft.com/office/drawing/2014/chart" uri="{C3380CC4-5D6E-409C-BE32-E72D297353CC}">
              <c16:uniqueId val="{00000000-1B65-4E28-B4A7-6DD5193E99E0}"/>
            </c:ext>
          </c:extLst>
        </c:ser>
        <c:dLbls>
          <c:showLegendKey val="0"/>
          <c:showVal val="0"/>
          <c:showCatName val="0"/>
          <c:showSerName val="0"/>
          <c:showPercent val="0"/>
          <c:showBubbleSize val="0"/>
        </c:dLbls>
        <c:gapWidth val="219"/>
        <c:overlap val="-27"/>
        <c:axId val="685082687"/>
        <c:axId val="685085183"/>
      </c:barChart>
      <c:catAx>
        <c:axId val="68508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085183"/>
        <c:crosses val="autoZero"/>
        <c:auto val="1"/>
        <c:lblAlgn val="ctr"/>
        <c:lblOffset val="100"/>
        <c:noMultiLvlLbl val="0"/>
      </c:catAx>
      <c:valAx>
        <c:axId val="685085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082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Just above HB/UC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Analysis!$T$37:$T$38</c:f>
              <c:strCache>
                <c:ptCount val="2"/>
                <c:pt idx="0">
                  <c:v>%age rent at risk of arrears 2022</c:v>
                </c:pt>
                <c:pt idx="1">
                  <c:v>%age rent at risk of arrears 2024</c:v>
                </c:pt>
              </c:strCache>
            </c:strRef>
          </c:cat>
          <c:val>
            <c:numRef>
              <c:f>Analysis!$U$37:$U$38</c:f>
              <c:numCache>
                <c:formatCode>0%</c:formatCode>
                <c:ptCount val="2"/>
                <c:pt idx="0">
                  <c:v>0.1431860354802777</c:v>
                </c:pt>
                <c:pt idx="1">
                  <c:v>0.36290002124290921</c:v>
                </c:pt>
              </c:numCache>
            </c:numRef>
          </c:val>
          <c:extLst>
            <c:ext xmlns:c16="http://schemas.microsoft.com/office/drawing/2014/chart" uri="{C3380CC4-5D6E-409C-BE32-E72D297353CC}">
              <c16:uniqueId val="{00000000-A32C-4C4E-AA7B-4FF1E1DB6096}"/>
            </c:ext>
          </c:extLst>
        </c:ser>
        <c:dLbls>
          <c:showLegendKey val="0"/>
          <c:showVal val="0"/>
          <c:showCatName val="0"/>
          <c:showSerName val="0"/>
          <c:showPercent val="0"/>
          <c:showBubbleSize val="0"/>
        </c:dLbls>
        <c:gapWidth val="219"/>
        <c:overlap val="-27"/>
        <c:axId val="685082687"/>
        <c:axId val="685085183"/>
      </c:barChart>
      <c:catAx>
        <c:axId val="68508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085183"/>
        <c:crosses val="autoZero"/>
        <c:auto val="1"/>
        <c:lblAlgn val="ctr"/>
        <c:lblOffset val="100"/>
        <c:noMultiLvlLbl val="0"/>
      </c:catAx>
      <c:valAx>
        <c:axId val="685085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082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BF725-587B-4219-A4A8-B031E338EAE2}" type="doc">
      <dgm:prSet loTypeId="urn:microsoft.com/office/officeart/2005/8/layout/hProcess9" loCatId="process" qsTypeId="urn:microsoft.com/office/officeart/2005/8/quickstyle/3d9" qsCatId="3D" csTypeId="urn:microsoft.com/office/officeart/2005/8/colors/colorful1" csCatId="colorful" phldr="1"/>
      <dgm:spPr/>
    </dgm:pt>
    <dgm:pt modelId="{3CA2A647-A10A-4E95-AEE2-A2654B1FF7E2}">
      <dgm:prSet phldrT="[Text]"/>
      <dgm:spPr/>
      <dgm:t>
        <a:bodyPr/>
        <a:lstStyle/>
        <a:p>
          <a:r>
            <a:rPr lang="en-US" dirty="0"/>
            <a:t>Hackitt Review post-Grenfell</a:t>
          </a:r>
        </a:p>
      </dgm:t>
    </dgm:pt>
    <dgm:pt modelId="{8F3A0B99-7F95-4385-97DC-CD66AD8B246A}" type="parTrans" cxnId="{71782F16-AB05-4662-91A5-F33673028B03}">
      <dgm:prSet/>
      <dgm:spPr/>
      <dgm:t>
        <a:bodyPr/>
        <a:lstStyle/>
        <a:p>
          <a:endParaRPr lang="en-GB"/>
        </a:p>
      </dgm:t>
    </dgm:pt>
    <dgm:pt modelId="{C06F9A0E-CC97-41CD-BFE5-6EB4B5D365EE}" type="sibTrans" cxnId="{71782F16-AB05-4662-91A5-F33673028B03}">
      <dgm:prSet/>
      <dgm:spPr/>
      <dgm:t>
        <a:bodyPr/>
        <a:lstStyle/>
        <a:p>
          <a:endParaRPr lang="en-GB"/>
        </a:p>
      </dgm:t>
    </dgm:pt>
    <dgm:pt modelId="{9C51428F-5B0F-42A4-B5F9-8085CCE797A4}">
      <dgm:prSet phldrT="[Text]"/>
      <dgm:spPr/>
      <dgm:t>
        <a:bodyPr/>
        <a:lstStyle/>
        <a:p>
          <a:r>
            <a:rPr lang="en-US" dirty="0"/>
            <a:t>Standards and Complaints </a:t>
          </a:r>
        </a:p>
      </dgm:t>
    </dgm:pt>
    <dgm:pt modelId="{65F1F094-4B12-43A0-A283-BC1C77709FAB}" type="parTrans" cxnId="{B1753E60-B117-439E-8C31-41D6D3F691CB}">
      <dgm:prSet/>
      <dgm:spPr/>
      <dgm:t>
        <a:bodyPr/>
        <a:lstStyle/>
        <a:p>
          <a:endParaRPr lang="en-GB"/>
        </a:p>
      </dgm:t>
    </dgm:pt>
    <dgm:pt modelId="{ED14CF04-B730-4FF7-9CC7-3FAC3D920BAD}" type="sibTrans" cxnId="{B1753E60-B117-439E-8C31-41D6D3F691CB}">
      <dgm:prSet/>
      <dgm:spPr/>
      <dgm:t>
        <a:bodyPr/>
        <a:lstStyle/>
        <a:p>
          <a:endParaRPr lang="en-GB"/>
        </a:p>
      </dgm:t>
    </dgm:pt>
    <dgm:pt modelId="{08C12484-895E-428A-9A51-025D132E02F9}">
      <dgm:prSet phldrT="[Text]"/>
      <dgm:spPr/>
      <dgm:t>
        <a:bodyPr/>
        <a:lstStyle/>
        <a:p>
          <a:r>
            <a:rPr lang="en-US" dirty="0"/>
            <a:t>Covid</a:t>
          </a:r>
          <a:endParaRPr lang="en-GB" dirty="0"/>
        </a:p>
      </dgm:t>
    </dgm:pt>
    <dgm:pt modelId="{4D7FC009-1B60-400F-9AD4-768C5FB1E27F}" type="parTrans" cxnId="{C74F5505-0EFC-4882-82C4-D93869CA7F48}">
      <dgm:prSet/>
      <dgm:spPr/>
      <dgm:t>
        <a:bodyPr/>
        <a:lstStyle/>
        <a:p>
          <a:endParaRPr lang="en-GB"/>
        </a:p>
      </dgm:t>
    </dgm:pt>
    <dgm:pt modelId="{0E6578BA-FCA4-43AA-9589-5B6DB818FECF}" type="sibTrans" cxnId="{C74F5505-0EFC-4882-82C4-D93869CA7F48}">
      <dgm:prSet/>
      <dgm:spPr/>
      <dgm:t>
        <a:bodyPr/>
        <a:lstStyle/>
        <a:p>
          <a:endParaRPr lang="en-GB"/>
        </a:p>
      </dgm:t>
    </dgm:pt>
    <dgm:pt modelId="{6FE89054-2418-4B6C-B887-E48682F90D40}">
      <dgm:prSet phldrT="[Text]"/>
      <dgm:spPr/>
      <dgm:t>
        <a:bodyPr/>
        <a:lstStyle/>
        <a:p>
          <a:r>
            <a:rPr lang="en-US" dirty="0"/>
            <a:t>KEY FOCUS ON TENANTS</a:t>
          </a:r>
          <a:endParaRPr lang="en-GB" dirty="0"/>
        </a:p>
      </dgm:t>
    </dgm:pt>
    <dgm:pt modelId="{6B3500B5-94E1-440F-B4C1-0669D9709737}" type="parTrans" cxnId="{9E11A2AA-C785-4878-95FB-D1F5B7069359}">
      <dgm:prSet/>
      <dgm:spPr/>
      <dgm:t>
        <a:bodyPr/>
        <a:lstStyle/>
        <a:p>
          <a:endParaRPr lang="en-GB"/>
        </a:p>
      </dgm:t>
    </dgm:pt>
    <dgm:pt modelId="{26912A88-D8D2-4AC7-BB8A-893FE6EAC597}" type="sibTrans" cxnId="{9E11A2AA-C785-4878-95FB-D1F5B7069359}">
      <dgm:prSet/>
      <dgm:spPr/>
      <dgm:t>
        <a:bodyPr/>
        <a:lstStyle/>
        <a:p>
          <a:endParaRPr lang="en-GB"/>
        </a:p>
      </dgm:t>
    </dgm:pt>
    <dgm:pt modelId="{C6016DE5-E781-4150-B2F8-9DBCBAAE8B67}" type="pres">
      <dgm:prSet presAssocID="{97EBF725-587B-4219-A4A8-B031E338EAE2}" presName="CompostProcess" presStyleCnt="0">
        <dgm:presLayoutVars>
          <dgm:dir/>
          <dgm:resizeHandles val="exact"/>
        </dgm:presLayoutVars>
      </dgm:prSet>
      <dgm:spPr/>
    </dgm:pt>
    <dgm:pt modelId="{CBC66689-D1BB-4F5B-A239-5DEA59FAA530}" type="pres">
      <dgm:prSet presAssocID="{97EBF725-587B-4219-A4A8-B031E338EAE2}" presName="arrow" presStyleLbl="bgShp" presStyleIdx="0" presStyleCnt="1" custLinFactNeighborX="33642" custLinFactNeighborY="-1423"/>
      <dgm:spPr/>
    </dgm:pt>
    <dgm:pt modelId="{28080D4F-BDDA-4542-95CB-27CBFF978130}" type="pres">
      <dgm:prSet presAssocID="{97EBF725-587B-4219-A4A8-B031E338EAE2}" presName="linearProcess" presStyleCnt="0"/>
      <dgm:spPr/>
    </dgm:pt>
    <dgm:pt modelId="{CEE9A65F-A467-42BE-9F10-0B36D3811131}" type="pres">
      <dgm:prSet presAssocID="{3CA2A647-A10A-4E95-AEE2-A2654B1FF7E2}" presName="textNode" presStyleLbl="node1" presStyleIdx="0" presStyleCnt="4">
        <dgm:presLayoutVars>
          <dgm:bulletEnabled val="1"/>
        </dgm:presLayoutVars>
      </dgm:prSet>
      <dgm:spPr/>
    </dgm:pt>
    <dgm:pt modelId="{F7DA9311-39E1-40D4-B176-F31A63D9AEF0}" type="pres">
      <dgm:prSet presAssocID="{C06F9A0E-CC97-41CD-BFE5-6EB4B5D365EE}" presName="sibTrans" presStyleCnt="0"/>
      <dgm:spPr/>
    </dgm:pt>
    <dgm:pt modelId="{98CB4AA8-938C-4E0F-B8A4-2BF52A8CC0E4}" type="pres">
      <dgm:prSet presAssocID="{9C51428F-5B0F-42A4-B5F9-8085CCE797A4}" presName="textNode" presStyleLbl="node1" presStyleIdx="1" presStyleCnt="4">
        <dgm:presLayoutVars>
          <dgm:bulletEnabled val="1"/>
        </dgm:presLayoutVars>
      </dgm:prSet>
      <dgm:spPr/>
    </dgm:pt>
    <dgm:pt modelId="{9D92C958-B2F0-4AA4-AD40-826C098408F9}" type="pres">
      <dgm:prSet presAssocID="{ED14CF04-B730-4FF7-9CC7-3FAC3D920BAD}" presName="sibTrans" presStyleCnt="0"/>
      <dgm:spPr/>
    </dgm:pt>
    <dgm:pt modelId="{D23CE154-1D46-466C-A8CD-E560E7DFFFA1}" type="pres">
      <dgm:prSet presAssocID="{08C12484-895E-428A-9A51-025D132E02F9}" presName="textNode" presStyleLbl="node1" presStyleIdx="2" presStyleCnt="4">
        <dgm:presLayoutVars>
          <dgm:bulletEnabled val="1"/>
        </dgm:presLayoutVars>
      </dgm:prSet>
      <dgm:spPr/>
    </dgm:pt>
    <dgm:pt modelId="{393AA67B-772F-4318-A635-B7BCE44859FF}" type="pres">
      <dgm:prSet presAssocID="{0E6578BA-FCA4-43AA-9589-5B6DB818FECF}" presName="sibTrans" presStyleCnt="0"/>
      <dgm:spPr/>
    </dgm:pt>
    <dgm:pt modelId="{C3048F52-CD6F-4DED-9F7B-0A269CA986D6}" type="pres">
      <dgm:prSet presAssocID="{6FE89054-2418-4B6C-B887-E48682F90D40}" presName="textNode" presStyleLbl="node1" presStyleIdx="3" presStyleCnt="4">
        <dgm:presLayoutVars>
          <dgm:bulletEnabled val="1"/>
        </dgm:presLayoutVars>
      </dgm:prSet>
      <dgm:spPr/>
    </dgm:pt>
  </dgm:ptLst>
  <dgm:cxnLst>
    <dgm:cxn modelId="{C74F5505-0EFC-4882-82C4-D93869CA7F48}" srcId="{97EBF725-587B-4219-A4A8-B031E338EAE2}" destId="{08C12484-895E-428A-9A51-025D132E02F9}" srcOrd="2" destOrd="0" parTransId="{4D7FC009-1B60-400F-9AD4-768C5FB1E27F}" sibTransId="{0E6578BA-FCA4-43AA-9589-5B6DB818FECF}"/>
    <dgm:cxn modelId="{D720C10C-E484-4D86-81C9-026B5110A3DE}" type="presOf" srcId="{6FE89054-2418-4B6C-B887-E48682F90D40}" destId="{C3048F52-CD6F-4DED-9F7B-0A269CA986D6}" srcOrd="0" destOrd="0" presId="urn:microsoft.com/office/officeart/2005/8/layout/hProcess9"/>
    <dgm:cxn modelId="{71782F16-AB05-4662-91A5-F33673028B03}" srcId="{97EBF725-587B-4219-A4A8-B031E338EAE2}" destId="{3CA2A647-A10A-4E95-AEE2-A2654B1FF7E2}" srcOrd="0" destOrd="0" parTransId="{8F3A0B99-7F95-4385-97DC-CD66AD8B246A}" sibTransId="{C06F9A0E-CC97-41CD-BFE5-6EB4B5D365EE}"/>
    <dgm:cxn modelId="{7205063A-12C0-4757-92D0-A73F2C4DD7AE}" type="presOf" srcId="{08C12484-895E-428A-9A51-025D132E02F9}" destId="{D23CE154-1D46-466C-A8CD-E560E7DFFFA1}" srcOrd="0" destOrd="0" presId="urn:microsoft.com/office/officeart/2005/8/layout/hProcess9"/>
    <dgm:cxn modelId="{B1753E60-B117-439E-8C31-41D6D3F691CB}" srcId="{97EBF725-587B-4219-A4A8-B031E338EAE2}" destId="{9C51428F-5B0F-42A4-B5F9-8085CCE797A4}" srcOrd="1" destOrd="0" parTransId="{65F1F094-4B12-43A0-A283-BC1C77709FAB}" sibTransId="{ED14CF04-B730-4FF7-9CC7-3FAC3D920BAD}"/>
    <dgm:cxn modelId="{ECDCA686-BD18-4179-B8D4-D0CDD5C2F675}" type="presOf" srcId="{97EBF725-587B-4219-A4A8-B031E338EAE2}" destId="{C6016DE5-E781-4150-B2F8-9DBCBAAE8B67}" srcOrd="0" destOrd="0" presId="urn:microsoft.com/office/officeart/2005/8/layout/hProcess9"/>
    <dgm:cxn modelId="{199D088C-D212-4B0F-9098-765299E3E116}" type="presOf" srcId="{3CA2A647-A10A-4E95-AEE2-A2654B1FF7E2}" destId="{CEE9A65F-A467-42BE-9F10-0B36D3811131}" srcOrd="0" destOrd="0" presId="urn:microsoft.com/office/officeart/2005/8/layout/hProcess9"/>
    <dgm:cxn modelId="{9E11A2AA-C785-4878-95FB-D1F5B7069359}" srcId="{97EBF725-587B-4219-A4A8-B031E338EAE2}" destId="{6FE89054-2418-4B6C-B887-E48682F90D40}" srcOrd="3" destOrd="0" parTransId="{6B3500B5-94E1-440F-B4C1-0669D9709737}" sibTransId="{26912A88-D8D2-4AC7-BB8A-893FE6EAC597}"/>
    <dgm:cxn modelId="{D3F8BEC2-AC01-4E9B-8DC1-D3E613401E22}" type="presOf" srcId="{9C51428F-5B0F-42A4-B5F9-8085CCE797A4}" destId="{98CB4AA8-938C-4E0F-B8A4-2BF52A8CC0E4}" srcOrd="0" destOrd="0" presId="urn:microsoft.com/office/officeart/2005/8/layout/hProcess9"/>
    <dgm:cxn modelId="{4D1DE8FC-7C5C-48F4-B38E-9AC6C33DEF59}" type="presParOf" srcId="{C6016DE5-E781-4150-B2F8-9DBCBAAE8B67}" destId="{CBC66689-D1BB-4F5B-A239-5DEA59FAA530}" srcOrd="0" destOrd="0" presId="urn:microsoft.com/office/officeart/2005/8/layout/hProcess9"/>
    <dgm:cxn modelId="{A8D7227A-E502-4B42-95A8-B1008E0E908F}" type="presParOf" srcId="{C6016DE5-E781-4150-B2F8-9DBCBAAE8B67}" destId="{28080D4F-BDDA-4542-95CB-27CBFF978130}" srcOrd="1" destOrd="0" presId="urn:microsoft.com/office/officeart/2005/8/layout/hProcess9"/>
    <dgm:cxn modelId="{E223ADFF-7248-4F3E-BF2E-8E7FC81F3B7E}" type="presParOf" srcId="{28080D4F-BDDA-4542-95CB-27CBFF978130}" destId="{CEE9A65F-A467-42BE-9F10-0B36D3811131}" srcOrd="0" destOrd="0" presId="urn:microsoft.com/office/officeart/2005/8/layout/hProcess9"/>
    <dgm:cxn modelId="{66B0EDD2-9CC8-4AC5-9770-0D97D4E865BE}" type="presParOf" srcId="{28080D4F-BDDA-4542-95CB-27CBFF978130}" destId="{F7DA9311-39E1-40D4-B176-F31A63D9AEF0}" srcOrd="1" destOrd="0" presId="urn:microsoft.com/office/officeart/2005/8/layout/hProcess9"/>
    <dgm:cxn modelId="{19085592-565F-4B94-B4A2-01CBF46D9DA6}" type="presParOf" srcId="{28080D4F-BDDA-4542-95CB-27CBFF978130}" destId="{98CB4AA8-938C-4E0F-B8A4-2BF52A8CC0E4}" srcOrd="2" destOrd="0" presId="urn:microsoft.com/office/officeart/2005/8/layout/hProcess9"/>
    <dgm:cxn modelId="{69AC795F-42C9-4E87-9EE3-DCDC74306F7E}" type="presParOf" srcId="{28080D4F-BDDA-4542-95CB-27CBFF978130}" destId="{9D92C958-B2F0-4AA4-AD40-826C098408F9}" srcOrd="3" destOrd="0" presId="urn:microsoft.com/office/officeart/2005/8/layout/hProcess9"/>
    <dgm:cxn modelId="{F434E268-775C-48B8-8827-66D483F33193}" type="presParOf" srcId="{28080D4F-BDDA-4542-95CB-27CBFF978130}" destId="{D23CE154-1D46-466C-A8CD-E560E7DFFFA1}" srcOrd="4" destOrd="0" presId="urn:microsoft.com/office/officeart/2005/8/layout/hProcess9"/>
    <dgm:cxn modelId="{67EB2191-03BF-45DF-842D-29512BDCF54C}" type="presParOf" srcId="{28080D4F-BDDA-4542-95CB-27CBFF978130}" destId="{393AA67B-772F-4318-A635-B7BCE44859FF}" srcOrd="5" destOrd="0" presId="urn:microsoft.com/office/officeart/2005/8/layout/hProcess9"/>
    <dgm:cxn modelId="{10AB0677-5177-4694-9F5A-73A1E99BF829}" type="presParOf" srcId="{28080D4F-BDDA-4542-95CB-27CBFF978130}" destId="{C3048F52-CD6F-4DED-9F7B-0A269CA986D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66689-D1BB-4F5B-A239-5DEA59FAA530}">
      <dsp:nvSpPr>
        <dsp:cNvPr id="0" name=""/>
        <dsp:cNvSpPr/>
      </dsp:nvSpPr>
      <dsp:spPr>
        <a:xfrm>
          <a:off x="748422" y="0"/>
          <a:ext cx="4241059" cy="2752826"/>
        </a:xfrm>
        <a:prstGeom prst="rightArrow">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CEE9A65F-A467-42BE-9F10-0B36D3811131}">
      <dsp:nvSpPr>
        <dsp:cNvPr id="0" name=""/>
        <dsp:cNvSpPr/>
      </dsp:nvSpPr>
      <dsp:spPr>
        <a:xfrm>
          <a:off x="2497" y="825847"/>
          <a:ext cx="1201081" cy="1101130"/>
        </a:xfrm>
        <a:prstGeom prst="roundRect">
          <a:avLst/>
        </a:prstGeom>
        <a:solidFill>
          <a:schemeClr val="accent2">
            <a:hueOff val="0"/>
            <a:satOff val="0"/>
            <a:lumOff val="0"/>
            <a:alphaOff val="0"/>
          </a:schemeClr>
        </a:solidFill>
        <a:ln>
          <a:noFill/>
        </a:ln>
        <a:effectLst/>
        <a:scene3d>
          <a:camera prst="orthographicFront" fov="0">
            <a:rot lat="0" lon="0" rev="0"/>
          </a:camera>
          <a:lightRig rig="threePt" dir="tl"/>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Hackitt Review post-Grenfell</a:t>
          </a:r>
        </a:p>
      </dsp:txBody>
      <dsp:txXfrm>
        <a:off x="56250" y="879600"/>
        <a:ext cx="1093575" cy="993624"/>
      </dsp:txXfrm>
    </dsp:sp>
    <dsp:sp modelId="{98CB4AA8-938C-4E0F-B8A4-2BF52A8CC0E4}">
      <dsp:nvSpPr>
        <dsp:cNvPr id="0" name=""/>
        <dsp:cNvSpPr/>
      </dsp:nvSpPr>
      <dsp:spPr>
        <a:xfrm>
          <a:off x="1263632" y="825847"/>
          <a:ext cx="1201081" cy="1101130"/>
        </a:xfrm>
        <a:prstGeom prst="roundRect">
          <a:avLst/>
        </a:prstGeom>
        <a:solidFill>
          <a:schemeClr val="accent3">
            <a:hueOff val="0"/>
            <a:satOff val="0"/>
            <a:lumOff val="0"/>
            <a:alphaOff val="0"/>
          </a:schemeClr>
        </a:solidFill>
        <a:ln>
          <a:noFill/>
        </a:ln>
        <a:effectLst/>
        <a:scene3d>
          <a:camera prst="orthographicFront" fov="0">
            <a:rot lat="0" lon="0" rev="0"/>
          </a:camera>
          <a:lightRig rig="threePt" dir="tl"/>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Standards and Complaints </a:t>
          </a:r>
        </a:p>
      </dsp:txBody>
      <dsp:txXfrm>
        <a:off x="1317385" y="879600"/>
        <a:ext cx="1093575" cy="993624"/>
      </dsp:txXfrm>
    </dsp:sp>
    <dsp:sp modelId="{D23CE154-1D46-466C-A8CD-E560E7DFFFA1}">
      <dsp:nvSpPr>
        <dsp:cNvPr id="0" name=""/>
        <dsp:cNvSpPr/>
      </dsp:nvSpPr>
      <dsp:spPr>
        <a:xfrm>
          <a:off x="2524768" y="825847"/>
          <a:ext cx="1201081" cy="1101130"/>
        </a:xfrm>
        <a:prstGeom prst="roundRect">
          <a:avLst/>
        </a:prstGeom>
        <a:solidFill>
          <a:schemeClr val="accent4">
            <a:hueOff val="0"/>
            <a:satOff val="0"/>
            <a:lumOff val="0"/>
            <a:alphaOff val="0"/>
          </a:schemeClr>
        </a:solidFill>
        <a:ln>
          <a:noFill/>
        </a:ln>
        <a:effectLst/>
        <a:scene3d>
          <a:camera prst="orthographicFront" fov="0">
            <a:rot lat="0" lon="0" rev="0"/>
          </a:camera>
          <a:lightRig rig="threePt" dir="tl"/>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Covid</a:t>
          </a:r>
          <a:endParaRPr lang="en-GB" sz="1500" kern="1200" dirty="0"/>
        </a:p>
      </dsp:txBody>
      <dsp:txXfrm>
        <a:off x="2578521" y="879600"/>
        <a:ext cx="1093575" cy="993624"/>
      </dsp:txXfrm>
    </dsp:sp>
    <dsp:sp modelId="{C3048F52-CD6F-4DED-9F7B-0A269CA986D6}">
      <dsp:nvSpPr>
        <dsp:cNvPr id="0" name=""/>
        <dsp:cNvSpPr/>
      </dsp:nvSpPr>
      <dsp:spPr>
        <a:xfrm>
          <a:off x="3785903" y="825847"/>
          <a:ext cx="1201081" cy="1101130"/>
        </a:xfrm>
        <a:prstGeom prst="roundRect">
          <a:avLst/>
        </a:prstGeom>
        <a:solidFill>
          <a:schemeClr val="accent5">
            <a:hueOff val="0"/>
            <a:satOff val="0"/>
            <a:lumOff val="0"/>
            <a:alphaOff val="0"/>
          </a:schemeClr>
        </a:solidFill>
        <a:ln>
          <a:noFill/>
        </a:ln>
        <a:effectLst/>
        <a:scene3d>
          <a:camera prst="orthographicFront" fov="0">
            <a:rot lat="0" lon="0" rev="0"/>
          </a:camera>
          <a:lightRig rig="threePt" dir="tl"/>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marL="0" lvl="0" indent="0" algn="ctr" defTabSz="666750">
            <a:lnSpc>
              <a:spcPct val="90000"/>
            </a:lnSpc>
            <a:spcBef>
              <a:spcPct val="0"/>
            </a:spcBef>
            <a:spcAft>
              <a:spcPct val="35000"/>
            </a:spcAft>
            <a:buNone/>
          </a:pPr>
          <a:r>
            <a:rPr lang="en-US" sz="1500" kern="1200" dirty="0"/>
            <a:t>KEY FOCUS ON TENANTS</a:t>
          </a:r>
          <a:endParaRPr lang="en-GB" sz="1500" kern="1200" dirty="0"/>
        </a:p>
      </dsp:txBody>
      <dsp:txXfrm>
        <a:off x="3839656" y="879600"/>
        <a:ext cx="1093575" cy="9936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D6395-169B-4DD3-87A6-CF621CF7DED2}" type="datetimeFigureOut">
              <a:rPr lang="en-GB" smtClean="0"/>
              <a:pPr/>
              <a:t>07/06/2023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2DFF8-210A-413D-A4C3-944D42F559D2}" type="slidenum">
              <a:rPr lang="en-GB" smtClean="0"/>
              <a:pPr/>
              <a:t>‹#›</a:t>
            </a:fld>
            <a:endParaRPr lang="en-GB" dirty="0"/>
          </a:p>
        </p:txBody>
      </p:sp>
    </p:spTree>
    <p:extLst>
      <p:ext uri="{BB962C8B-B14F-4D97-AF65-F5344CB8AC3E}">
        <p14:creationId xmlns:p14="http://schemas.microsoft.com/office/powerpoint/2010/main" val="70293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BDFD40-05A1-4E9F-B007-3294BE9FE0C4}" type="slidenum">
              <a:rPr lang="en-US" smtClean="0"/>
              <a:pPr/>
              <a:t>1</a:t>
            </a:fld>
            <a:endParaRPr lang="en-US"/>
          </a:p>
        </p:txBody>
      </p:sp>
    </p:spTree>
    <p:extLst>
      <p:ext uri="{BB962C8B-B14F-4D97-AF65-F5344CB8AC3E}">
        <p14:creationId xmlns:p14="http://schemas.microsoft.com/office/powerpoint/2010/main" val="1244029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FF1244-EDEA-4278-885C-F0E480BE486F}"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3639963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FF1244-EDEA-4278-885C-F0E480BE486F}"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54341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FF1244-EDEA-4278-885C-F0E480BE486F}"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290352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F2DFF8-210A-413D-A4C3-944D42F559D2}" type="slidenum">
              <a:rPr lang="en-GB" smtClean="0"/>
              <a:t>30</a:t>
            </a:fld>
            <a:endParaRPr lang="en-GB" dirty="0"/>
          </a:p>
        </p:txBody>
      </p:sp>
    </p:spTree>
    <p:extLst>
      <p:ext uri="{BB962C8B-B14F-4D97-AF65-F5344CB8AC3E}">
        <p14:creationId xmlns:p14="http://schemas.microsoft.com/office/powerpoint/2010/main" val="324815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F2DFF8-210A-413D-A4C3-944D42F559D2}" type="slidenum">
              <a:rPr lang="en-GB" smtClean="0"/>
              <a:t>31</a:t>
            </a:fld>
            <a:endParaRPr lang="en-GB" dirty="0"/>
          </a:p>
        </p:txBody>
      </p:sp>
    </p:spTree>
    <p:extLst>
      <p:ext uri="{BB962C8B-B14F-4D97-AF65-F5344CB8AC3E}">
        <p14:creationId xmlns:p14="http://schemas.microsoft.com/office/powerpoint/2010/main" val="379902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FF1244-EDEA-4278-885C-F0E480BE486F}"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2245897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FF1244-EDEA-4278-885C-F0E480BE486F}"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1950694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BDFD40-05A1-4E9F-B007-3294BE9FE0C4}" type="slidenum">
              <a:rPr lang="en-US" smtClean="0"/>
              <a:pPr/>
              <a:t>39</a:t>
            </a:fld>
            <a:endParaRPr lang="en-US"/>
          </a:p>
        </p:txBody>
      </p:sp>
    </p:spTree>
    <p:extLst>
      <p:ext uri="{BB962C8B-B14F-4D97-AF65-F5344CB8AC3E}">
        <p14:creationId xmlns:p14="http://schemas.microsoft.com/office/powerpoint/2010/main" val="1021596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fld id="{9CEFBB53-BC34-43C7-B84B-18DCD91C7BE6}" type="slidenum">
              <a:rPr lang="en-GB" smtClean="0"/>
              <a:t>40</a:t>
            </a:fld>
            <a:endParaRPr lang="en-GB"/>
          </a:p>
        </p:txBody>
      </p:sp>
    </p:spTree>
    <p:extLst>
      <p:ext uri="{BB962C8B-B14F-4D97-AF65-F5344CB8AC3E}">
        <p14:creationId xmlns:p14="http://schemas.microsoft.com/office/powerpoint/2010/main" val="4267846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AE4BA3E-B06F-4BAE-97C9-E9E75CD25984}" type="slidenum">
              <a:rPr lang="en-GB"/>
              <a:pPr>
                <a:defRPr/>
              </a:pPr>
              <a:t>41</a:t>
            </a:fld>
            <a:endParaRPr lang="en-GB" dirty="0"/>
          </a:p>
        </p:txBody>
      </p:sp>
      <p:sp>
        <p:nvSpPr>
          <p:cNvPr id="123907" name="Rectangle 2"/>
          <p:cNvSpPr>
            <a:spLocks noGrp="1" noRot="1" noChangeAspect="1" noChangeArrowheads="1" noTextEdit="1"/>
          </p:cNvSpPr>
          <p:nvPr>
            <p:ph type="sldImg"/>
          </p:nvPr>
        </p:nvSpPr>
        <p:spPr>
          <a:xfrm>
            <a:off x="92075" y="744538"/>
            <a:ext cx="6615113" cy="37211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Tree>
    <p:extLst>
      <p:ext uri="{BB962C8B-B14F-4D97-AF65-F5344CB8AC3E}">
        <p14:creationId xmlns:p14="http://schemas.microsoft.com/office/powerpoint/2010/main" val="137728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BDFD40-05A1-4E9F-B007-3294BE9FE0C4}" type="slidenum">
              <a:rPr lang="en-US" smtClean="0"/>
              <a:pPr/>
              <a:t>3</a:t>
            </a:fld>
            <a:endParaRPr lang="en-US"/>
          </a:p>
        </p:txBody>
      </p:sp>
    </p:spTree>
    <p:extLst>
      <p:ext uri="{BB962C8B-B14F-4D97-AF65-F5344CB8AC3E}">
        <p14:creationId xmlns:p14="http://schemas.microsoft.com/office/powerpoint/2010/main" val="2441966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AE4BA3E-B06F-4BAE-97C9-E9E75CD25984}" type="slidenum">
              <a:rPr lang="en-GB"/>
              <a:pPr>
                <a:defRPr/>
              </a:pPr>
              <a:t>42</a:t>
            </a:fld>
            <a:endParaRPr lang="en-GB" dirty="0"/>
          </a:p>
        </p:txBody>
      </p:sp>
      <p:sp>
        <p:nvSpPr>
          <p:cNvPr id="123907" name="Rectangle 2"/>
          <p:cNvSpPr>
            <a:spLocks noGrp="1" noRot="1" noChangeAspect="1" noChangeArrowheads="1" noTextEdit="1"/>
          </p:cNvSpPr>
          <p:nvPr>
            <p:ph type="sldImg"/>
          </p:nvPr>
        </p:nvSpPr>
        <p:spPr>
          <a:xfrm>
            <a:off x="92075" y="744538"/>
            <a:ext cx="6615113" cy="37211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Tree>
    <p:extLst>
      <p:ext uri="{BB962C8B-B14F-4D97-AF65-F5344CB8AC3E}">
        <p14:creationId xmlns:p14="http://schemas.microsoft.com/office/powerpoint/2010/main" val="198960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AE4BA3E-B06F-4BAE-97C9-E9E75CD25984}" type="slidenum">
              <a:rPr lang="en-GB"/>
              <a:pPr>
                <a:defRPr/>
              </a:pPr>
              <a:t>43</a:t>
            </a:fld>
            <a:endParaRPr lang="en-GB" dirty="0"/>
          </a:p>
        </p:txBody>
      </p:sp>
      <p:sp>
        <p:nvSpPr>
          <p:cNvPr id="123907" name="Rectangle 2"/>
          <p:cNvSpPr>
            <a:spLocks noGrp="1" noRot="1" noChangeAspect="1" noChangeArrowheads="1" noTextEdit="1"/>
          </p:cNvSpPr>
          <p:nvPr>
            <p:ph type="sldImg"/>
          </p:nvPr>
        </p:nvSpPr>
        <p:spPr>
          <a:xfrm>
            <a:off x="92075" y="744538"/>
            <a:ext cx="6615113" cy="37211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Tree>
    <p:extLst>
      <p:ext uri="{BB962C8B-B14F-4D97-AF65-F5344CB8AC3E}">
        <p14:creationId xmlns:p14="http://schemas.microsoft.com/office/powerpoint/2010/main" val="4140302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AE4BA3E-B06F-4BAE-97C9-E9E75CD25984}" type="slidenum">
              <a:rPr lang="en-GB"/>
              <a:pPr>
                <a:defRPr/>
              </a:pPr>
              <a:t>44</a:t>
            </a:fld>
            <a:endParaRPr lang="en-GB" dirty="0"/>
          </a:p>
        </p:txBody>
      </p:sp>
      <p:sp>
        <p:nvSpPr>
          <p:cNvPr id="123907" name="Rectangle 2"/>
          <p:cNvSpPr>
            <a:spLocks noGrp="1" noRot="1" noChangeAspect="1" noChangeArrowheads="1" noTextEdit="1"/>
          </p:cNvSpPr>
          <p:nvPr>
            <p:ph type="sldImg"/>
          </p:nvPr>
        </p:nvSpPr>
        <p:spPr>
          <a:xfrm>
            <a:off x="92075" y="744538"/>
            <a:ext cx="6615113" cy="37211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Tree>
    <p:extLst>
      <p:ext uri="{BB962C8B-B14F-4D97-AF65-F5344CB8AC3E}">
        <p14:creationId xmlns:p14="http://schemas.microsoft.com/office/powerpoint/2010/main" val="79794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AE4BA3E-B06F-4BAE-97C9-E9E75CD25984}" type="slidenum">
              <a:rPr lang="en-GB"/>
              <a:pPr>
                <a:defRPr/>
              </a:pPr>
              <a:t>45</a:t>
            </a:fld>
            <a:endParaRPr lang="en-GB" dirty="0"/>
          </a:p>
        </p:txBody>
      </p:sp>
      <p:sp>
        <p:nvSpPr>
          <p:cNvPr id="123907" name="Rectangle 2"/>
          <p:cNvSpPr>
            <a:spLocks noGrp="1" noRot="1" noChangeAspect="1" noChangeArrowheads="1" noTextEdit="1"/>
          </p:cNvSpPr>
          <p:nvPr>
            <p:ph type="sldImg"/>
          </p:nvPr>
        </p:nvSpPr>
        <p:spPr>
          <a:xfrm>
            <a:off x="92075" y="744538"/>
            <a:ext cx="6615113" cy="37211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Tree>
    <p:extLst>
      <p:ext uri="{BB962C8B-B14F-4D97-AF65-F5344CB8AC3E}">
        <p14:creationId xmlns:p14="http://schemas.microsoft.com/office/powerpoint/2010/main" val="467367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CAE4BA3E-B06F-4BAE-97C9-E9E75CD25984}" type="slidenum">
              <a:rPr lang="en-GB"/>
              <a:pPr>
                <a:defRPr/>
              </a:pPr>
              <a:t>46</a:t>
            </a:fld>
            <a:endParaRPr lang="en-GB" dirty="0"/>
          </a:p>
        </p:txBody>
      </p:sp>
      <p:sp>
        <p:nvSpPr>
          <p:cNvPr id="123907" name="Rectangle 2"/>
          <p:cNvSpPr>
            <a:spLocks noGrp="1" noRot="1" noChangeAspect="1" noChangeArrowheads="1" noTextEdit="1"/>
          </p:cNvSpPr>
          <p:nvPr>
            <p:ph type="sldImg"/>
          </p:nvPr>
        </p:nvSpPr>
        <p:spPr>
          <a:xfrm>
            <a:off x="92075" y="744538"/>
            <a:ext cx="6615113" cy="37211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Tree>
    <p:extLst>
      <p:ext uri="{BB962C8B-B14F-4D97-AF65-F5344CB8AC3E}">
        <p14:creationId xmlns:p14="http://schemas.microsoft.com/office/powerpoint/2010/main" val="1836047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BDFD40-05A1-4E9F-B007-3294BE9FE0C4}" type="slidenum">
              <a:rPr lang="en-US" smtClean="0"/>
              <a:pPr/>
              <a:t>47</a:t>
            </a:fld>
            <a:endParaRPr lang="en-US"/>
          </a:p>
        </p:txBody>
      </p:sp>
    </p:spTree>
    <p:extLst>
      <p:ext uri="{BB962C8B-B14F-4D97-AF65-F5344CB8AC3E}">
        <p14:creationId xmlns:p14="http://schemas.microsoft.com/office/powerpoint/2010/main" val="3483134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6757D-4597-4D04-A281-FB0885BE3274}" type="slidenum">
              <a:rPr lang="en-GB" smtClean="0"/>
              <a:pPr/>
              <a:t>48</a:t>
            </a:fld>
            <a:endParaRPr lang="en-GB"/>
          </a:p>
        </p:txBody>
      </p:sp>
    </p:spTree>
    <p:extLst>
      <p:ext uri="{BB962C8B-B14F-4D97-AF65-F5344CB8AC3E}">
        <p14:creationId xmlns:p14="http://schemas.microsoft.com/office/powerpoint/2010/main" val="788407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6757D-4597-4D04-A281-FB0885BE3274}" type="slidenum">
              <a:rPr lang="en-GB" smtClean="0"/>
              <a:pPr/>
              <a:t>49</a:t>
            </a:fld>
            <a:endParaRPr lang="en-GB"/>
          </a:p>
        </p:txBody>
      </p:sp>
    </p:spTree>
    <p:extLst>
      <p:ext uri="{BB962C8B-B14F-4D97-AF65-F5344CB8AC3E}">
        <p14:creationId xmlns:p14="http://schemas.microsoft.com/office/powerpoint/2010/main" val="60486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6757D-4597-4D04-A281-FB0885BE3274}" type="slidenum">
              <a:rPr lang="en-GB" smtClean="0"/>
              <a:pPr/>
              <a:t>50</a:t>
            </a:fld>
            <a:endParaRPr lang="en-GB"/>
          </a:p>
        </p:txBody>
      </p:sp>
    </p:spTree>
    <p:extLst>
      <p:ext uri="{BB962C8B-B14F-4D97-AF65-F5344CB8AC3E}">
        <p14:creationId xmlns:p14="http://schemas.microsoft.com/office/powerpoint/2010/main" val="1017089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6757D-4597-4D04-A281-FB0885BE3274}" type="slidenum">
              <a:rPr lang="en-GB" smtClean="0"/>
              <a:pPr/>
              <a:t>51</a:t>
            </a:fld>
            <a:endParaRPr lang="en-GB"/>
          </a:p>
        </p:txBody>
      </p:sp>
    </p:spTree>
    <p:extLst>
      <p:ext uri="{BB962C8B-B14F-4D97-AF65-F5344CB8AC3E}">
        <p14:creationId xmlns:p14="http://schemas.microsoft.com/office/powerpoint/2010/main" val="169187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6757D-4597-4D04-A281-FB0885BE3274}" type="slidenum">
              <a:rPr lang="en-GB" smtClean="0"/>
              <a:pPr/>
              <a:t>4</a:t>
            </a:fld>
            <a:endParaRPr lang="en-GB"/>
          </a:p>
        </p:txBody>
      </p:sp>
    </p:spTree>
    <p:extLst>
      <p:ext uri="{BB962C8B-B14F-4D97-AF65-F5344CB8AC3E}">
        <p14:creationId xmlns:p14="http://schemas.microsoft.com/office/powerpoint/2010/main" val="559382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6757D-4597-4D04-A281-FB0885BE3274}" type="slidenum">
              <a:rPr lang="en-GB" smtClean="0"/>
              <a:pPr/>
              <a:t>52</a:t>
            </a:fld>
            <a:endParaRPr lang="en-GB"/>
          </a:p>
        </p:txBody>
      </p:sp>
    </p:spTree>
    <p:extLst>
      <p:ext uri="{BB962C8B-B14F-4D97-AF65-F5344CB8AC3E}">
        <p14:creationId xmlns:p14="http://schemas.microsoft.com/office/powerpoint/2010/main" val="31845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F2DFF8-210A-413D-A4C3-944D42F559D2}" type="slidenum">
              <a:rPr lang="en-GB" smtClean="0"/>
              <a:t>12</a:t>
            </a:fld>
            <a:endParaRPr lang="en-GB" dirty="0"/>
          </a:p>
        </p:txBody>
      </p:sp>
    </p:spTree>
    <p:extLst>
      <p:ext uri="{BB962C8B-B14F-4D97-AF65-F5344CB8AC3E}">
        <p14:creationId xmlns:p14="http://schemas.microsoft.com/office/powerpoint/2010/main" val="140665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6757D-4597-4D04-A281-FB0885BE3274}" type="slidenum">
              <a:rPr lang="en-GB" smtClean="0"/>
              <a:pPr/>
              <a:t>20</a:t>
            </a:fld>
            <a:endParaRPr lang="en-GB"/>
          </a:p>
        </p:txBody>
      </p:sp>
    </p:spTree>
    <p:extLst>
      <p:ext uri="{BB962C8B-B14F-4D97-AF65-F5344CB8AC3E}">
        <p14:creationId xmlns:p14="http://schemas.microsoft.com/office/powerpoint/2010/main" val="424234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6757D-4597-4D04-A281-FB0885BE3274}" type="slidenum">
              <a:rPr lang="en-GB" smtClean="0"/>
              <a:pPr/>
              <a:t>21</a:t>
            </a:fld>
            <a:endParaRPr lang="en-GB"/>
          </a:p>
        </p:txBody>
      </p:sp>
    </p:spTree>
    <p:extLst>
      <p:ext uri="{BB962C8B-B14F-4D97-AF65-F5344CB8AC3E}">
        <p14:creationId xmlns:p14="http://schemas.microsoft.com/office/powerpoint/2010/main" val="396371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BDFD40-05A1-4E9F-B007-3294BE9FE0C4}" type="slidenum">
              <a:rPr lang="en-US" smtClean="0"/>
              <a:pPr/>
              <a:t>22</a:t>
            </a:fld>
            <a:endParaRPr lang="en-US"/>
          </a:p>
        </p:txBody>
      </p:sp>
    </p:spTree>
    <p:extLst>
      <p:ext uri="{BB962C8B-B14F-4D97-AF65-F5344CB8AC3E}">
        <p14:creationId xmlns:p14="http://schemas.microsoft.com/office/powerpoint/2010/main" val="21866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FF1244-EDEA-4278-885C-F0E480BE486F}"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42043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F2DFF8-210A-413D-A4C3-944D42F559D2}" type="slidenum">
              <a:rPr lang="en-GB" smtClean="0"/>
              <a:t>24</a:t>
            </a:fld>
            <a:endParaRPr lang="en-GB" dirty="0"/>
          </a:p>
        </p:txBody>
      </p:sp>
    </p:spTree>
    <p:extLst>
      <p:ext uri="{BB962C8B-B14F-4D97-AF65-F5344CB8AC3E}">
        <p14:creationId xmlns:p14="http://schemas.microsoft.com/office/powerpoint/2010/main" val="552801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28589" y="128588"/>
            <a:ext cx="11934825" cy="6600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3223032" y="2712762"/>
            <a:ext cx="5819368" cy="525401"/>
          </a:xfrm>
        </p:spPr>
        <p:txBody>
          <a:bodyPr/>
          <a:lstStyle>
            <a:lvl1pPr>
              <a:defRPr>
                <a:solidFill>
                  <a:schemeClr val="bg1"/>
                </a:solidFill>
              </a:defRPr>
            </a:lvl1pPr>
          </a:lstStyle>
          <a:p>
            <a:r>
              <a:rPr lang="en-US" dirty="0"/>
              <a:t>Presentation Title</a:t>
            </a:r>
            <a:endParaRPr lang="en-GB" dirty="0"/>
          </a:p>
        </p:txBody>
      </p:sp>
      <p:cxnSp>
        <p:nvCxnSpPr>
          <p:cNvPr id="7" name="Straight Connector 6"/>
          <p:cNvCxnSpPr/>
          <p:nvPr userDrawn="1"/>
        </p:nvCxnSpPr>
        <p:spPr>
          <a:xfrm>
            <a:off x="128587" y="3271254"/>
            <a:ext cx="891381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3223032" y="3367287"/>
            <a:ext cx="5819368"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11" name="Text Placeholder 11"/>
          <p:cNvSpPr>
            <a:spLocks noGrp="1"/>
          </p:cNvSpPr>
          <p:nvPr>
            <p:ph type="body" sz="quarter" idx="13" hasCustomPrompt="1"/>
          </p:nvPr>
        </p:nvSpPr>
        <p:spPr>
          <a:xfrm>
            <a:off x="3223032" y="3970536"/>
            <a:ext cx="2939643"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4" name="Date Placeholder 3"/>
          <p:cNvSpPr>
            <a:spLocks noGrp="1"/>
          </p:cNvSpPr>
          <p:nvPr>
            <p:ph type="dt" sz="half" idx="10"/>
          </p:nvPr>
        </p:nvSpPr>
        <p:spPr>
          <a:xfrm>
            <a:off x="3224152" y="4183262"/>
            <a:ext cx="2938523" cy="249705"/>
          </a:xfrm>
        </p:spPr>
        <p:txBody>
          <a:bodyPr>
            <a:noAutofit/>
          </a:bodyPr>
          <a:lstStyle>
            <a:lvl1pPr>
              <a:defRPr sz="1400" baseline="0">
                <a:solidFill>
                  <a:schemeClr val="bg1"/>
                </a:solidFill>
              </a:defRPr>
            </a:lvl1pPr>
          </a:lstStyle>
          <a:p>
            <a:fld id="{330D1F7B-5DA5-42DB-ADED-67EF8A11B392}" type="datetime3">
              <a:rPr lang="en-US" smtClean="0"/>
              <a:pPr/>
              <a:t>7 June 2023</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spTree>
    <p:extLst>
      <p:ext uri="{BB962C8B-B14F-4D97-AF65-F5344CB8AC3E}">
        <p14:creationId xmlns:p14="http://schemas.microsoft.com/office/powerpoint/2010/main" val="145773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er with Bio">
    <p:spTree>
      <p:nvGrpSpPr>
        <p:cNvPr id="1" name=""/>
        <p:cNvGrpSpPr/>
        <p:nvPr/>
      </p:nvGrpSpPr>
      <p:grpSpPr>
        <a:xfrm>
          <a:off x="0" y="0"/>
          <a:ext cx="0" cy="0"/>
          <a:chOff x="0" y="0"/>
          <a:chExt cx="0" cy="0"/>
        </a:xfrm>
      </p:grpSpPr>
      <p:sp>
        <p:nvSpPr>
          <p:cNvPr id="131" name="Text Placeholder 27"/>
          <p:cNvSpPr>
            <a:spLocks noGrp="1"/>
          </p:cNvSpPr>
          <p:nvPr>
            <p:ph type="body" sz="quarter" idx="27" hasCustomPrompt="1"/>
          </p:nvPr>
        </p:nvSpPr>
        <p:spPr>
          <a:xfrm>
            <a:off x="9385312"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6" name="Picture Placeholder 17"/>
          <p:cNvSpPr>
            <a:spLocks noGrp="1"/>
          </p:cNvSpPr>
          <p:nvPr>
            <p:ph type="pic" sz="quarter" idx="17" hasCustomPrompt="1"/>
          </p:nvPr>
        </p:nvSpPr>
        <p:spPr>
          <a:xfrm>
            <a:off x="9167813" y="1114425"/>
            <a:ext cx="2886075" cy="2617066"/>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9" name="Text Placeholder 18"/>
          <p:cNvSpPr>
            <a:spLocks noGrp="1"/>
          </p:cNvSpPr>
          <p:nvPr>
            <p:ph type="body" sz="quarter" idx="38" hasCustomPrompt="1"/>
          </p:nvPr>
        </p:nvSpPr>
        <p:spPr>
          <a:xfrm>
            <a:off x="506086" y="1573407"/>
            <a:ext cx="286871"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4"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4"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1" name="Text Placeholder 18"/>
          <p:cNvSpPr>
            <a:spLocks noGrp="1"/>
          </p:cNvSpPr>
          <p:nvPr>
            <p:ph type="body" sz="quarter" idx="42" hasCustomPrompt="1"/>
          </p:nvPr>
        </p:nvSpPr>
        <p:spPr>
          <a:xfrm>
            <a:off x="3523130" y="1573407"/>
            <a:ext cx="286871"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8"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8"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6" name="Text Placeholder 18"/>
          <p:cNvSpPr>
            <a:spLocks noGrp="1"/>
          </p:cNvSpPr>
          <p:nvPr>
            <p:ph type="body" sz="quarter" idx="46" hasCustomPrompt="1"/>
          </p:nvPr>
        </p:nvSpPr>
        <p:spPr>
          <a:xfrm>
            <a:off x="6540174" y="1573407"/>
            <a:ext cx="286871"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2"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2"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0" name="Text Placeholder 18"/>
          <p:cNvSpPr>
            <a:spLocks noGrp="1"/>
          </p:cNvSpPr>
          <p:nvPr>
            <p:ph type="body" sz="quarter" idx="50" hasCustomPrompt="1"/>
          </p:nvPr>
        </p:nvSpPr>
        <p:spPr>
          <a:xfrm>
            <a:off x="506086" y="2938998"/>
            <a:ext cx="286871" cy="486374"/>
          </a:xfrm>
        </p:spPr>
        <p:txBody>
          <a:bodyPr anchor="ctr"/>
          <a:lstStyle>
            <a:lvl1pPr algn="r">
              <a:defRPr sz="3200" b="0">
                <a:latin typeface="+mn-lt"/>
              </a:defRPr>
            </a:lvl1pPr>
          </a:lstStyle>
          <a:p>
            <a:pPr lvl="0"/>
            <a:r>
              <a:rPr lang="en-US" dirty="0"/>
              <a:t>4</a:t>
            </a:r>
            <a:endParaRPr lang="en-GB" dirty="0"/>
          </a:p>
        </p:txBody>
      </p:sp>
      <p:sp>
        <p:nvSpPr>
          <p:cNvPr id="41" name="Text Placeholder 22"/>
          <p:cNvSpPr>
            <a:spLocks noGrp="1"/>
          </p:cNvSpPr>
          <p:nvPr>
            <p:ph type="body" sz="quarter" idx="51" hasCustomPrompt="1"/>
          </p:nvPr>
        </p:nvSpPr>
        <p:spPr>
          <a:xfrm>
            <a:off x="826294" y="2938998"/>
            <a:ext cx="2188369" cy="276824"/>
          </a:xfrm>
        </p:spPr>
        <p:txBody>
          <a:bodyPr anchor="b"/>
          <a:lstStyle>
            <a:lvl1pPr>
              <a:defRPr sz="1400"/>
            </a:lvl1pPr>
          </a:lstStyle>
          <a:p>
            <a:pPr lvl="0"/>
            <a:r>
              <a:rPr lang="en-US" dirty="0"/>
              <a:t>Chapter title</a:t>
            </a:r>
            <a:endParaRPr lang="en-GB" dirty="0"/>
          </a:p>
        </p:txBody>
      </p:sp>
      <p:sp>
        <p:nvSpPr>
          <p:cNvPr id="42" name="Text Placeholder 22"/>
          <p:cNvSpPr>
            <a:spLocks noGrp="1"/>
          </p:cNvSpPr>
          <p:nvPr>
            <p:ph type="body" sz="quarter" idx="52" hasCustomPrompt="1"/>
          </p:nvPr>
        </p:nvSpPr>
        <p:spPr>
          <a:xfrm>
            <a:off x="826294"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3" name="Text Placeholder 25"/>
          <p:cNvSpPr>
            <a:spLocks noGrp="1"/>
          </p:cNvSpPr>
          <p:nvPr>
            <p:ph type="body" sz="quarter" idx="53" hasCustomPrompt="1"/>
          </p:nvPr>
        </p:nvSpPr>
        <p:spPr>
          <a:xfrm>
            <a:off x="126208" y="2480018"/>
            <a:ext cx="2888457" cy="123825"/>
          </a:xfrm>
          <a:solidFill>
            <a:schemeClr val="bg2"/>
          </a:solidFill>
        </p:spPr>
        <p:txBody>
          <a:bodyPr/>
          <a:lstStyle>
            <a:lvl1pPr>
              <a:defRPr/>
            </a:lvl1pPr>
          </a:lstStyle>
          <a:p>
            <a:pPr lvl="0"/>
            <a:r>
              <a:rPr lang="en-US" dirty="0"/>
              <a:t>  </a:t>
            </a:r>
            <a:endParaRPr lang="en-GB" dirty="0"/>
          </a:p>
        </p:txBody>
      </p:sp>
      <p:sp>
        <p:nvSpPr>
          <p:cNvPr id="44" name="Text Placeholder 18"/>
          <p:cNvSpPr>
            <a:spLocks noGrp="1"/>
          </p:cNvSpPr>
          <p:nvPr>
            <p:ph type="body" sz="quarter" idx="54" hasCustomPrompt="1"/>
          </p:nvPr>
        </p:nvSpPr>
        <p:spPr>
          <a:xfrm>
            <a:off x="3523130" y="2938998"/>
            <a:ext cx="286871" cy="486374"/>
          </a:xfrm>
        </p:spPr>
        <p:txBody>
          <a:bodyPr anchor="ctr"/>
          <a:lstStyle>
            <a:lvl1pPr algn="r">
              <a:defRPr sz="3200" b="0">
                <a:latin typeface="+mn-lt"/>
              </a:defRPr>
            </a:lvl1pPr>
          </a:lstStyle>
          <a:p>
            <a:pPr lvl="0"/>
            <a:r>
              <a:rPr lang="en-US" dirty="0"/>
              <a:t>5</a:t>
            </a:r>
            <a:endParaRPr lang="en-GB" dirty="0"/>
          </a:p>
        </p:txBody>
      </p:sp>
      <p:sp>
        <p:nvSpPr>
          <p:cNvPr id="45" name="Text Placeholder 22"/>
          <p:cNvSpPr>
            <a:spLocks noGrp="1"/>
          </p:cNvSpPr>
          <p:nvPr>
            <p:ph type="body" sz="quarter" idx="55" hasCustomPrompt="1"/>
          </p:nvPr>
        </p:nvSpPr>
        <p:spPr>
          <a:xfrm>
            <a:off x="3843338" y="2938998"/>
            <a:ext cx="2188369" cy="276824"/>
          </a:xfrm>
        </p:spPr>
        <p:txBody>
          <a:bodyPr anchor="b"/>
          <a:lstStyle>
            <a:lvl1pPr>
              <a:defRPr sz="1400"/>
            </a:lvl1pPr>
          </a:lstStyle>
          <a:p>
            <a:pPr lvl="0"/>
            <a:r>
              <a:rPr lang="en-US" dirty="0"/>
              <a:t>Chapter title</a:t>
            </a:r>
            <a:endParaRPr lang="en-GB" dirty="0"/>
          </a:p>
        </p:txBody>
      </p:sp>
      <p:sp>
        <p:nvSpPr>
          <p:cNvPr id="46" name="Text Placeholder 22"/>
          <p:cNvSpPr>
            <a:spLocks noGrp="1"/>
          </p:cNvSpPr>
          <p:nvPr>
            <p:ph type="body" sz="quarter" idx="56" hasCustomPrompt="1"/>
          </p:nvPr>
        </p:nvSpPr>
        <p:spPr>
          <a:xfrm>
            <a:off x="3843338"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7" name="Text Placeholder 25"/>
          <p:cNvSpPr>
            <a:spLocks noGrp="1"/>
          </p:cNvSpPr>
          <p:nvPr>
            <p:ph type="body" sz="quarter" idx="57" hasCustomPrompt="1"/>
          </p:nvPr>
        </p:nvSpPr>
        <p:spPr>
          <a:xfrm>
            <a:off x="3143252" y="2480018"/>
            <a:ext cx="2888457" cy="123825"/>
          </a:xfrm>
          <a:solidFill>
            <a:schemeClr val="bg2"/>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58" hasCustomPrompt="1"/>
          </p:nvPr>
        </p:nvSpPr>
        <p:spPr>
          <a:xfrm>
            <a:off x="6540174" y="2938998"/>
            <a:ext cx="286871" cy="486374"/>
          </a:xfrm>
        </p:spPr>
        <p:txBody>
          <a:bodyPr anchor="ctr"/>
          <a:lstStyle>
            <a:lvl1pPr algn="r">
              <a:defRPr sz="3200" b="0">
                <a:latin typeface="+mn-lt"/>
              </a:defRPr>
            </a:lvl1pPr>
          </a:lstStyle>
          <a:p>
            <a:pPr lvl="0"/>
            <a:r>
              <a:rPr lang="en-US" dirty="0"/>
              <a:t>6</a:t>
            </a:r>
            <a:endParaRPr lang="en-GB" dirty="0"/>
          </a:p>
        </p:txBody>
      </p:sp>
      <p:sp>
        <p:nvSpPr>
          <p:cNvPr id="49" name="Text Placeholder 22"/>
          <p:cNvSpPr>
            <a:spLocks noGrp="1"/>
          </p:cNvSpPr>
          <p:nvPr>
            <p:ph type="body" sz="quarter" idx="59" hasCustomPrompt="1"/>
          </p:nvPr>
        </p:nvSpPr>
        <p:spPr>
          <a:xfrm>
            <a:off x="6860382" y="2938998"/>
            <a:ext cx="2188369" cy="276824"/>
          </a:xfrm>
        </p:spPr>
        <p:txBody>
          <a:bodyPr anchor="b"/>
          <a:lstStyle>
            <a:lvl1pPr>
              <a:defRPr sz="1400"/>
            </a:lvl1pPr>
          </a:lstStyle>
          <a:p>
            <a:pPr lvl="0"/>
            <a:r>
              <a:rPr lang="en-US" dirty="0"/>
              <a:t>Chapter title</a:t>
            </a:r>
            <a:endParaRPr lang="en-GB" dirty="0"/>
          </a:p>
        </p:txBody>
      </p:sp>
      <p:sp>
        <p:nvSpPr>
          <p:cNvPr id="50" name="Text Placeholder 22"/>
          <p:cNvSpPr>
            <a:spLocks noGrp="1"/>
          </p:cNvSpPr>
          <p:nvPr>
            <p:ph type="body" sz="quarter" idx="60" hasCustomPrompt="1"/>
          </p:nvPr>
        </p:nvSpPr>
        <p:spPr>
          <a:xfrm>
            <a:off x="6860382"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1" name="Text Placeholder 25"/>
          <p:cNvSpPr>
            <a:spLocks noGrp="1"/>
          </p:cNvSpPr>
          <p:nvPr>
            <p:ph type="body" sz="quarter" idx="61" hasCustomPrompt="1"/>
          </p:nvPr>
        </p:nvSpPr>
        <p:spPr>
          <a:xfrm>
            <a:off x="6160296" y="2480018"/>
            <a:ext cx="2888457" cy="123825"/>
          </a:xfrm>
          <a:solidFill>
            <a:schemeClr val="bg2"/>
          </a:solidFill>
        </p:spPr>
        <p:txBody>
          <a:bodyPr/>
          <a:lstStyle>
            <a:lvl1pPr>
              <a:defRPr/>
            </a:lvl1pPr>
          </a:lstStyle>
          <a:p>
            <a:pPr lvl="0"/>
            <a:r>
              <a:rPr lang="en-US" dirty="0"/>
              <a:t>  </a:t>
            </a:r>
            <a:endParaRPr lang="en-GB" dirty="0"/>
          </a:p>
        </p:txBody>
      </p:sp>
      <p:sp>
        <p:nvSpPr>
          <p:cNvPr id="52" name="Text Placeholder 18"/>
          <p:cNvSpPr>
            <a:spLocks noGrp="1"/>
          </p:cNvSpPr>
          <p:nvPr>
            <p:ph type="body" sz="quarter" idx="62" hasCustomPrompt="1"/>
          </p:nvPr>
        </p:nvSpPr>
        <p:spPr>
          <a:xfrm>
            <a:off x="506086" y="4342744"/>
            <a:ext cx="286871" cy="486374"/>
          </a:xfrm>
        </p:spPr>
        <p:txBody>
          <a:bodyPr anchor="ctr"/>
          <a:lstStyle>
            <a:lvl1pPr algn="r">
              <a:defRPr sz="3200" b="0">
                <a:latin typeface="+mn-lt"/>
              </a:defRPr>
            </a:lvl1pPr>
          </a:lstStyle>
          <a:p>
            <a:pPr lvl="0"/>
            <a:r>
              <a:rPr lang="en-US" dirty="0"/>
              <a:t>7</a:t>
            </a:r>
            <a:endParaRPr lang="en-GB" dirty="0"/>
          </a:p>
        </p:txBody>
      </p:sp>
      <p:sp>
        <p:nvSpPr>
          <p:cNvPr id="53" name="Text Placeholder 22"/>
          <p:cNvSpPr>
            <a:spLocks noGrp="1"/>
          </p:cNvSpPr>
          <p:nvPr>
            <p:ph type="body" sz="quarter" idx="63" hasCustomPrompt="1"/>
          </p:nvPr>
        </p:nvSpPr>
        <p:spPr>
          <a:xfrm>
            <a:off x="826294" y="4342744"/>
            <a:ext cx="2188369" cy="276824"/>
          </a:xfrm>
        </p:spPr>
        <p:txBody>
          <a:bodyPr anchor="b"/>
          <a:lstStyle>
            <a:lvl1pPr>
              <a:defRPr sz="1400"/>
            </a:lvl1pPr>
          </a:lstStyle>
          <a:p>
            <a:pPr lvl="0"/>
            <a:r>
              <a:rPr lang="en-US" dirty="0"/>
              <a:t>Chapter title</a:t>
            </a:r>
            <a:endParaRPr lang="en-GB" dirty="0"/>
          </a:p>
        </p:txBody>
      </p:sp>
      <p:sp>
        <p:nvSpPr>
          <p:cNvPr id="54" name="Text Placeholder 22"/>
          <p:cNvSpPr>
            <a:spLocks noGrp="1"/>
          </p:cNvSpPr>
          <p:nvPr>
            <p:ph type="body" sz="quarter" idx="64" hasCustomPrompt="1"/>
          </p:nvPr>
        </p:nvSpPr>
        <p:spPr>
          <a:xfrm>
            <a:off x="826294"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5" name="Text Placeholder 25"/>
          <p:cNvSpPr>
            <a:spLocks noGrp="1"/>
          </p:cNvSpPr>
          <p:nvPr>
            <p:ph type="body" sz="quarter" idx="65" hasCustomPrompt="1"/>
          </p:nvPr>
        </p:nvSpPr>
        <p:spPr>
          <a:xfrm>
            <a:off x="126208" y="3883764"/>
            <a:ext cx="2888457" cy="123825"/>
          </a:xfrm>
          <a:solidFill>
            <a:schemeClr val="bg2"/>
          </a:solidFill>
        </p:spPr>
        <p:txBody>
          <a:bodyPr/>
          <a:lstStyle>
            <a:lvl1pPr>
              <a:defRPr/>
            </a:lvl1pPr>
          </a:lstStyle>
          <a:p>
            <a:pPr lvl="0"/>
            <a:r>
              <a:rPr lang="en-US" dirty="0"/>
              <a:t>  </a:t>
            </a:r>
            <a:endParaRPr lang="en-GB" dirty="0"/>
          </a:p>
        </p:txBody>
      </p:sp>
      <p:sp>
        <p:nvSpPr>
          <p:cNvPr id="56" name="Text Placeholder 18"/>
          <p:cNvSpPr>
            <a:spLocks noGrp="1"/>
          </p:cNvSpPr>
          <p:nvPr>
            <p:ph type="body" sz="quarter" idx="66" hasCustomPrompt="1"/>
          </p:nvPr>
        </p:nvSpPr>
        <p:spPr>
          <a:xfrm>
            <a:off x="3523130" y="4342744"/>
            <a:ext cx="286871" cy="486374"/>
          </a:xfrm>
        </p:spPr>
        <p:txBody>
          <a:bodyPr anchor="ctr"/>
          <a:lstStyle>
            <a:lvl1pPr algn="r">
              <a:defRPr sz="3200" b="0">
                <a:latin typeface="+mn-lt"/>
              </a:defRPr>
            </a:lvl1pPr>
          </a:lstStyle>
          <a:p>
            <a:pPr lvl="0"/>
            <a:r>
              <a:rPr lang="en-US" dirty="0"/>
              <a:t>8</a:t>
            </a:r>
            <a:endParaRPr lang="en-GB" dirty="0"/>
          </a:p>
        </p:txBody>
      </p:sp>
      <p:sp>
        <p:nvSpPr>
          <p:cNvPr id="57" name="Text Placeholder 22"/>
          <p:cNvSpPr>
            <a:spLocks noGrp="1"/>
          </p:cNvSpPr>
          <p:nvPr>
            <p:ph type="body" sz="quarter" idx="67" hasCustomPrompt="1"/>
          </p:nvPr>
        </p:nvSpPr>
        <p:spPr>
          <a:xfrm>
            <a:off x="3843338" y="4342744"/>
            <a:ext cx="2188369" cy="276824"/>
          </a:xfrm>
        </p:spPr>
        <p:txBody>
          <a:bodyPr anchor="b"/>
          <a:lstStyle>
            <a:lvl1pPr>
              <a:defRPr sz="1400"/>
            </a:lvl1pPr>
          </a:lstStyle>
          <a:p>
            <a:pPr lvl="0"/>
            <a:r>
              <a:rPr lang="en-US" dirty="0"/>
              <a:t>Chapter title</a:t>
            </a:r>
            <a:endParaRPr lang="en-GB" dirty="0"/>
          </a:p>
        </p:txBody>
      </p:sp>
      <p:sp>
        <p:nvSpPr>
          <p:cNvPr id="58" name="Text Placeholder 22"/>
          <p:cNvSpPr>
            <a:spLocks noGrp="1"/>
          </p:cNvSpPr>
          <p:nvPr>
            <p:ph type="body" sz="quarter" idx="68" hasCustomPrompt="1"/>
          </p:nvPr>
        </p:nvSpPr>
        <p:spPr>
          <a:xfrm>
            <a:off x="3843338"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5"/>
          <p:cNvSpPr>
            <a:spLocks noGrp="1"/>
          </p:cNvSpPr>
          <p:nvPr>
            <p:ph type="body" sz="quarter" idx="69" hasCustomPrompt="1"/>
          </p:nvPr>
        </p:nvSpPr>
        <p:spPr>
          <a:xfrm>
            <a:off x="3143252" y="3883764"/>
            <a:ext cx="2888457" cy="123825"/>
          </a:xfrm>
          <a:solidFill>
            <a:schemeClr val="bg2"/>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70" hasCustomPrompt="1"/>
          </p:nvPr>
        </p:nvSpPr>
        <p:spPr>
          <a:xfrm>
            <a:off x="6540174" y="4342744"/>
            <a:ext cx="286871" cy="486374"/>
          </a:xfrm>
        </p:spPr>
        <p:txBody>
          <a:bodyPr anchor="ctr"/>
          <a:lstStyle>
            <a:lvl1pPr algn="r">
              <a:defRPr sz="3200" b="0">
                <a:latin typeface="+mn-lt"/>
              </a:defRPr>
            </a:lvl1pPr>
          </a:lstStyle>
          <a:p>
            <a:pPr lvl="0"/>
            <a:r>
              <a:rPr lang="en-US" dirty="0"/>
              <a:t>9</a:t>
            </a:r>
            <a:endParaRPr lang="en-GB" dirty="0"/>
          </a:p>
        </p:txBody>
      </p:sp>
      <p:sp>
        <p:nvSpPr>
          <p:cNvPr id="61" name="Text Placeholder 22"/>
          <p:cNvSpPr>
            <a:spLocks noGrp="1"/>
          </p:cNvSpPr>
          <p:nvPr>
            <p:ph type="body" sz="quarter" idx="71" hasCustomPrompt="1"/>
          </p:nvPr>
        </p:nvSpPr>
        <p:spPr>
          <a:xfrm>
            <a:off x="6860382" y="4342744"/>
            <a:ext cx="2188369" cy="276824"/>
          </a:xfrm>
        </p:spPr>
        <p:txBody>
          <a:bodyPr anchor="b"/>
          <a:lstStyle>
            <a:lvl1pPr>
              <a:defRPr sz="1400"/>
            </a:lvl1pPr>
          </a:lstStyle>
          <a:p>
            <a:pPr lvl="0"/>
            <a:r>
              <a:rPr lang="en-US" dirty="0"/>
              <a:t>Chapter title</a:t>
            </a:r>
            <a:endParaRPr lang="en-GB" dirty="0"/>
          </a:p>
        </p:txBody>
      </p:sp>
      <p:sp>
        <p:nvSpPr>
          <p:cNvPr id="62" name="Text Placeholder 22"/>
          <p:cNvSpPr>
            <a:spLocks noGrp="1"/>
          </p:cNvSpPr>
          <p:nvPr>
            <p:ph type="body" sz="quarter" idx="72" hasCustomPrompt="1"/>
          </p:nvPr>
        </p:nvSpPr>
        <p:spPr>
          <a:xfrm>
            <a:off x="6860382"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5"/>
          <p:cNvSpPr>
            <a:spLocks noGrp="1"/>
          </p:cNvSpPr>
          <p:nvPr>
            <p:ph type="body" sz="quarter" idx="73" hasCustomPrompt="1"/>
          </p:nvPr>
        </p:nvSpPr>
        <p:spPr>
          <a:xfrm>
            <a:off x="6160296" y="3883764"/>
            <a:ext cx="2888457" cy="123825"/>
          </a:xfrm>
          <a:solidFill>
            <a:schemeClr val="bg2"/>
          </a:solidFill>
        </p:spPr>
        <p:txBody>
          <a:bodyPr/>
          <a:lstStyle>
            <a:lvl1pPr>
              <a:defRPr/>
            </a:lvl1pPr>
          </a:lstStyle>
          <a:p>
            <a:pPr lvl="0"/>
            <a:r>
              <a:rPr lang="en-US" dirty="0"/>
              <a:t>  </a:t>
            </a:r>
            <a:endParaRPr lang="en-GB" dirty="0"/>
          </a:p>
        </p:txBody>
      </p:sp>
      <p:sp>
        <p:nvSpPr>
          <p:cNvPr id="64" name="Text Placeholder 18"/>
          <p:cNvSpPr>
            <a:spLocks noGrp="1"/>
          </p:cNvSpPr>
          <p:nvPr>
            <p:ph type="body" sz="quarter" idx="74" hasCustomPrompt="1"/>
          </p:nvPr>
        </p:nvSpPr>
        <p:spPr>
          <a:xfrm>
            <a:off x="126207" y="5706010"/>
            <a:ext cx="666749" cy="486374"/>
          </a:xfrm>
        </p:spPr>
        <p:txBody>
          <a:bodyPr anchor="ctr"/>
          <a:lstStyle>
            <a:lvl1pPr algn="r">
              <a:defRPr sz="3200" b="0">
                <a:latin typeface="+mn-lt"/>
              </a:defRPr>
            </a:lvl1pPr>
          </a:lstStyle>
          <a:p>
            <a:pPr lvl="0"/>
            <a:r>
              <a:rPr lang="en-US" dirty="0"/>
              <a:t>10</a:t>
            </a:r>
            <a:endParaRPr lang="en-GB" dirty="0"/>
          </a:p>
        </p:txBody>
      </p:sp>
      <p:sp>
        <p:nvSpPr>
          <p:cNvPr id="65" name="Text Placeholder 22"/>
          <p:cNvSpPr>
            <a:spLocks noGrp="1"/>
          </p:cNvSpPr>
          <p:nvPr>
            <p:ph type="body" sz="quarter" idx="75" hasCustomPrompt="1"/>
          </p:nvPr>
        </p:nvSpPr>
        <p:spPr>
          <a:xfrm>
            <a:off x="826294" y="5706010"/>
            <a:ext cx="2188369" cy="276824"/>
          </a:xfrm>
        </p:spPr>
        <p:txBody>
          <a:bodyPr anchor="b"/>
          <a:lstStyle>
            <a:lvl1pPr>
              <a:defRPr sz="1400"/>
            </a:lvl1pPr>
          </a:lstStyle>
          <a:p>
            <a:pPr lvl="0"/>
            <a:r>
              <a:rPr lang="en-US" dirty="0"/>
              <a:t>Chapter title</a:t>
            </a:r>
            <a:endParaRPr lang="en-GB" dirty="0"/>
          </a:p>
        </p:txBody>
      </p:sp>
      <p:sp>
        <p:nvSpPr>
          <p:cNvPr id="66" name="Text Placeholder 22"/>
          <p:cNvSpPr>
            <a:spLocks noGrp="1"/>
          </p:cNvSpPr>
          <p:nvPr>
            <p:ph type="body" sz="quarter" idx="76" hasCustomPrompt="1"/>
          </p:nvPr>
        </p:nvSpPr>
        <p:spPr>
          <a:xfrm>
            <a:off x="826294"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5"/>
          <p:cNvSpPr>
            <a:spLocks noGrp="1"/>
          </p:cNvSpPr>
          <p:nvPr>
            <p:ph type="body" sz="quarter" idx="77" hasCustomPrompt="1"/>
          </p:nvPr>
        </p:nvSpPr>
        <p:spPr>
          <a:xfrm>
            <a:off x="126208" y="5247030"/>
            <a:ext cx="2888457" cy="123825"/>
          </a:xfrm>
          <a:solidFill>
            <a:schemeClr val="bg2"/>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78" hasCustomPrompt="1"/>
          </p:nvPr>
        </p:nvSpPr>
        <p:spPr>
          <a:xfrm>
            <a:off x="3143251" y="5706010"/>
            <a:ext cx="666749" cy="486374"/>
          </a:xfrm>
        </p:spPr>
        <p:txBody>
          <a:bodyPr anchor="ctr"/>
          <a:lstStyle>
            <a:lvl1pPr algn="r">
              <a:defRPr sz="3200" b="0">
                <a:latin typeface="+mn-lt"/>
              </a:defRPr>
            </a:lvl1pPr>
          </a:lstStyle>
          <a:p>
            <a:pPr lvl="0"/>
            <a:r>
              <a:rPr lang="en-US" dirty="0"/>
              <a:t>11</a:t>
            </a:r>
            <a:endParaRPr lang="en-GB" dirty="0"/>
          </a:p>
        </p:txBody>
      </p:sp>
      <p:sp>
        <p:nvSpPr>
          <p:cNvPr id="69" name="Text Placeholder 22"/>
          <p:cNvSpPr>
            <a:spLocks noGrp="1"/>
          </p:cNvSpPr>
          <p:nvPr>
            <p:ph type="body" sz="quarter" idx="79" hasCustomPrompt="1"/>
          </p:nvPr>
        </p:nvSpPr>
        <p:spPr>
          <a:xfrm>
            <a:off x="3843338" y="5706010"/>
            <a:ext cx="2188369" cy="276824"/>
          </a:xfrm>
        </p:spPr>
        <p:txBody>
          <a:bodyPr anchor="b"/>
          <a:lstStyle>
            <a:lvl1pPr>
              <a:defRPr sz="1400"/>
            </a:lvl1pPr>
          </a:lstStyle>
          <a:p>
            <a:pPr lvl="0"/>
            <a:r>
              <a:rPr lang="en-US" dirty="0"/>
              <a:t>Chapter title</a:t>
            </a:r>
            <a:endParaRPr lang="en-GB" dirty="0"/>
          </a:p>
        </p:txBody>
      </p:sp>
      <p:sp>
        <p:nvSpPr>
          <p:cNvPr id="70" name="Text Placeholder 22"/>
          <p:cNvSpPr>
            <a:spLocks noGrp="1"/>
          </p:cNvSpPr>
          <p:nvPr>
            <p:ph type="body" sz="quarter" idx="80" hasCustomPrompt="1"/>
          </p:nvPr>
        </p:nvSpPr>
        <p:spPr>
          <a:xfrm>
            <a:off x="3843338"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5"/>
          <p:cNvSpPr>
            <a:spLocks noGrp="1"/>
          </p:cNvSpPr>
          <p:nvPr>
            <p:ph type="body" sz="quarter" idx="81" hasCustomPrompt="1"/>
          </p:nvPr>
        </p:nvSpPr>
        <p:spPr>
          <a:xfrm>
            <a:off x="3143252" y="5247030"/>
            <a:ext cx="2888457" cy="123825"/>
          </a:xfrm>
          <a:solidFill>
            <a:schemeClr val="bg2"/>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82" hasCustomPrompt="1"/>
          </p:nvPr>
        </p:nvSpPr>
        <p:spPr>
          <a:xfrm>
            <a:off x="6160295" y="5706010"/>
            <a:ext cx="666749" cy="486374"/>
          </a:xfrm>
        </p:spPr>
        <p:txBody>
          <a:bodyPr anchor="ctr"/>
          <a:lstStyle>
            <a:lvl1pPr algn="r">
              <a:defRPr sz="3200" b="0">
                <a:latin typeface="+mn-lt"/>
              </a:defRPr>
            </a:lvl1pPr>
          </a:lstStyle>
          <a:p>
            <a:pPr lvl="0"/>
            <a:r>
              <a:rPr lang="en-US" dirty="0"/>
              <a:t>12</a:t>
            </a:r>
            <a:endParaRPr lang="en-GB" dirty="0"/>
          </a:p>
        </p:txBody>
      </p:sp>
      <p:sp>
        <p:nvSpPr>
          <p:cNvPr id="73" name="Text Placeholder 22"/>
          <p:cNvSpPr>
            <a:spLocks noGrp="1"/>
          </p:cNvSpPr>
          <p:nvPr>
            <p:ph type="body" sz="quarter" idx="83" hasCustomPrompt="1"/>
          </p:nvPr>
        </p:nvSpPr>
        <p:spPr>
          <a:xfrm>
            <a:off x="6860382" y="5706010"/>
            <a:ext cx="2188369" cy="276824"/>
          </a:xfrm>
        </p:spPr>
        <p:txBody>
          <a:bodyPr anchor="b"/>
          <a:lstStyle>
            <a:lvl1pPr>
              <a:defRPr sz="1400"/>
            </a:lvl1pPr>
          </a:lstStyle>
          <a:p>
            <a:pPr lvl="0"/>
            <a:r>
              <a:rPr lang="en-US" dirty="0"/>
              <a:t>Chapter title</a:t>
            </a:r>
            <a:endParaRPr lang="en-GB" dirty="0"/>
          </a:p>
        </p:txBody>
      </p:sp>
      <p:sp>
        <p:nvSpPr>
          <p:cNvPr id="74" name="Text Placeholder 22"/>
          <p:cNvSpPr>
            <a:spLocks noGrp="1"/>
          </p:cNvSpPr>
          <p:nvPr>
            <p:ph type="body" sz="quarter" idx="84" hasCustomPrompt="1"/>
          </p:nvPr>
        </p:nvSpPr>
        <p:spPr>
          <a:xfrm>
            <a:off x="6860382"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5"/>
          <p:cNvSpPr>
            <a:spLocks noGrp="1"/>
          </p:cNvSpPr>
          <p:nvPr>
            <p:ph type="body" sz="quarter" idx="85" hasCustomPrompt="1"/>
          </p:nvPr>
        </p:nvSpPr>
        <p:spPr>
          <a:xfrm>
            <a:off x="6160296" y="5247030"/>
            <a:ext cx="2888457" cy="123825"/>
          </a:xfrm>
          <a:solidFill>
            <a:schemeClr val="bg2"/>
          </a:solidFill>
        </p:spPr>
        <p:txBody>
          <a:bodyPr/>
          <a:lstStyle>
            <a:lvl1pPr>
              <a:defRPr/>
            </a:lvl1pPr>
          </a:lstStyle>
          <a:p>
            <a:pPr lvl="0"/>
            <a:r>
              <a:rPr lang="en-US" dirty="0"/>
              <a:t>  </a:t>
            </a:r>
            <a:endParaRPr lang="en-GB" dirty="0"/>
          </a:p>
        </p:txBody>
      </p:sp>
      <p:sp>
        <p:nvSpPr>
          <p:cNvPr id="86" name="Text Placeholder 25"/>
          <p:cNvSpPr>
            <a:spLocks noGrp="1"/>
          </p:cNvSpPr>
          <p:nvPr>
            <p:ph type="body" sz="quarter" idx="86" hasCustomPrompt="1"/>
          </p:nvPr>
        </p:nvSpPr>
        <p:spPr>
          <a:xfrm>
            <a:off x="9165432" y="3874240"/>
            <a:ext cx="2888457" cy="123825"/>
          </a:xfrm>
          <a:solidFill>
            <a:schemeClr val="accent1"/>
          </a:solidFill>
        </p:spPr>
        <p:txBody>
          <a:bodyPr/>
          <a:lstStyle>
            <a:lvl1pPr>
              <a:defRPr/>
            </a:lvl1pPr>
          </a:lstStyle>
          <a:p>
            <a:pPr lvl="0"/>
            <a:r>
              <a:rPr lang="en-US" dirty="0"/>
              <a:t>  </a:t>
            </a:r>
            <a:endParaRPr lang="en-GB" dirty="0"/>
          </a:p>
        </p:txBody>
      </p:sp>
      <p:sp>
        <p:nvSpPr>
          <p:cNvPr id="89" name="Text Placeholder 19"/>
          <p:cNvSpPr>
            <a:spLocks noGrp="1"/>
          </p:cNvSpPr>
          <p:nvPr>
            <p:ph type="body" sz="quarter" idx="88" hasCustomPrompt="1"/>
          </p:nvPr>
        </p:nvSpPr>
        <p:spPr>
          <a:xfrm>
            <a:off x="9177339" y="4318550"/>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90" name="Text Placeholder 19"/>
          <p:cNvSpPr>
            <a:spLocks noGrp="1"/>
          </p:cNvSpPr>
          <p:nvPr>
            <p:ph type="body" sz="quarter" idx="89" hasCustomPrompt="1"/>
          </p:nvPr>
        </p:nvSpPr>
        <p:spPr>
          <a:xfrm>
            <a:off x="9177339" y="4590608"/>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80" name="Text Placeholder 25"/>
          <p:cNvSpPr>
            <a:spLocks noGrp="1"/>
          </p:cNvSpPr>
          <p:nvPr>
            <p:ph type="body" sz="quarter" idx="41" hasCustomPrompt="1"/>
          </p:nvPr>
        </p:nvSpPr>
        <p:spPr>
          <a:xfrm>
            <a:off x="126208" y="1131079"/>
            <a:ext cx="2888457" cy="123825"/>
          </a:xfrm>
          <a:solidFill>
            <a:schemeClr val="bg2"/>
          </a:solidFill>
        </p:spPr>
        <p:txBody>
          <a:bodyPr/>
          <a:lstStyle>
            <a:lvl1pPr>
              <a:defRPr/>
            </a:lvl1pPr>
          </a:lstStyle>
          <a:p>
            <a:pPr lvl="0"/>
            <a:r>
              <a:rPr lang="en-US" dirty="0"/>
              <a:t>  </a:t>
            </a:r>
            <a:endParaRPr lang="en-GB" dirty="0"/>
          </a:p>
        </p:txBody>
      </p:sp>
      <p:sp>
        <p:nvSpPr>
          <p:cNvPr id="81" name="Text Placeholder 25"/>
          <p:cNvSpPr>
            <a:spLocks noGrp="1"/>
          </p:cNvSpPr>
          <p:nvPr>
            <p:ph type="body" sz="quarter" idx="45" hasCustomPrompt="1"/>
          </p:nvPr>
        </p:nvSpPr>
        <p:spPr>
          <a:xfrm>
            <a:off x="3143252" y="1131079"/>
            <a:ext cx="2888457" cy="123825"/>
          </a:xfrm>
          <a:solidFill>
            <a:schemeClr val="bg2"/>
          </a:solidFill>
        </p:spPr>
        <p:txBody>
          <a:bodyPr/>
          <a:lstStyle>
            <a:lvl1pPr>
              <a:defRPr/>
            </a:lvl1pPr>
          </a:lstStyle>
          <a:p>
            <a:pPr lvl="0"/>
            <a:r>
              <a:rPr lang="en-US" dirty="0"/>
              <a:t>  </a:t>
            </a:r>
            <a:endParaRPr lang="en-GB" dirty="0"/>
          </a:p>
        </p:txBody>
      </p:sp>
      <p:sp>
        <p:nvSpPr>
          <p:cNvPr id="82" name="Text Placeholder 25"/>
          <p:cNvSpPr>
            <a:spLocks noGrp="1"/>
          </p:cNvSpPr>
          <p:nvPr>
            <p:ph type="body" sz="quarter" idx="49" hasCustomPrompt="1"/>
          </p:nvPr>
        </p:nvSpPr>
        <p:spPr>
          <a:xfrm>
            <a:off x="6160296" y="1131079"/>
            <a:ext cx="2888457" cy="123825"/>
          </a:xfrm>
          <a:solidFill>
            <a:schemeClr val="bg2"/>
          </a:solidFill>
        </p:spPr>
        <p:txBody>
          <a:bodyPr/>
          <a:lstStyle>
            <a:lvl1pPr>
              <a:defRPr/>
            </a:lvl1pPr>
          </a:lstStyle>
          <a:p>
            <a:pPr lvl="0"/>
            <a:r>
              <a:rPr lang="en-US" dirty="0"/>
              <a:t>  </a:t>
            </a:r>
            <a:endParaRPr lang="en-GB" dirty="0"/>
          </a:p>
        </p:txBody>
      </p:sp>
      <p:sp>
        <p:nvSpPr>
          <p:cNvPr id="84"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85" name="Group 84"/>
          <p:cNvGrpSpPr/>
          <p:nvPr userDrawn="1"/>
        </p:nvGrpSpPr>
        <p:grpSpPr>
          <a:xfrm>
            <a:off x="-4350367" y="0"/>
            <a:ext cx="3909699" cy="5532582"/>
            <a:chOff x="-3999345" y="0"/>
            <a:chExt cx="3909698" cy="5532582"/>
          </a:xfrm>
        </p:grpSpPr>
        <p:sp>
          <p:nvSpPr>
            <p:cNvPr id="87" name="Rectangle 8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88" name="Straight Connector 8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4" name="TextBox 9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95" name="Group 94"/>
            <p:cNvGrpSpPr/>
            <p:nvPr userDrawn="1"/>
          </p:nvGrpSpPr>
          <p:grpSpPr>
            <a:xfrm>
              <a:off x="-3916219" y="2007734"/>
              <a:ext cx="3741159" cy="603077"/>
              <a:chOff x="-3953163" y="1928406"/>
              <a:chExt cx="3741159" cy="603077"/>
            </a:xfrm>
          </p:grpSpPr>
          <p:sp>
            <p:nvSpPr>
              <p:cNvPr id="128" name="TextBox 1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9" name="TextBox 1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6" name="Group 115"/>
            <p:cNvGrpSpPr/>
            <p:nvPr userDrawn="1"/>
          </p:nvGrpSpPr>
          <p:grpSpPr>
            <a:xfrm>
              <a:off x="-3916219" y="3804415"/>
              <a:ext cx="3741159" cy="649206"/>
              <a:chOff x="-3953163" y="3686663"/>
              <a:chExt cx="3741159" cy="649206"/>
            </a:xfrm>
          </p:grpSpPr>
          <p:sp>
            <p:nvSpPr>
              <p:cNvPr id="126" name="TextBox 1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7" name="TextBox 12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7" name="Group 116"/>
            <p:cNvGrpSpPr/>
            <p:nvPr userDrawn="1"/>
          </p:nvGrpSpPr>
          <p:grpSpPr>
            <a:xfrm>
              <a:off x="-3916219" y="2909062"/>
              <a:ext cx="3741159" cy="634370"/>
              <a:chOff x="-3953163" y="2815638"/>
              <a:chExt cx="3741159" cy="634370"/>
            </a:xfrm>
          </p:grpSpPr>
          <p:sp>
            <p:nvSpPr>
              <p:cNvPr id="124" name="TextBox 1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5" name="TextBox 12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8" name="Group 117"/>
            <p:cNvGrpSpPr/>
            <p:nvPr userDrawn="1"/>
          </p:nvGrpSpPr>
          <p:grpSpPr>
            <a:xfrm>
              <a:off x="-3916219" y="4693793"/>
              <a:ext cx="3470417" cy="603077"/>
              <a:chOff x="-3953163" y="4622237"/>
              <a:chExt cx="3470417" cy="603077"/>
            </a:xfrm>
          </p:grpSpPr>
          <p:sp>
            <p:nvSpPr>
              <p:cNvPr id="122" name="TextBox 1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23" name="TextBox 12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9" name="Group 118"/>
            <p:cNvGrpSpPr/>
            <p:nvPr userDrawn="1"/>
          </p:nvGrpSpPr>
          <p:grpSpPr>
            <a:xfrm>
              <a:off x="-3916219" y="1118356"/>
              <a:ext cx="3741159" cy="677414"/>
              <a:chOff x="-3953163" y="1118356"/>
              <a:chExt cx="3741159" cy="677414"/>
            </a:xfrm>
          </p:grpSpPr>
          <p:sp>
            <p:nvSpPr>
              <p:cNvPr id="120" name="TextBox 1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21" name="TextBox 12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30"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132" name="Text Placeholder 3"/>
          <p:cNvSpPr>
            <a:spLocks noGrp="1"/>
          </p:cNvSpPr>
          <p:nvPr>
            <p:ph type="body" sz="quarter" idx="116" hasCustomPrompt="1"/>
          </p:nvPr>
        </p:nvSpPr>
        <p:spPr>
          <a:xfrm>
            <a:off x="9181308" y="5045773"/>
            <a:ext cx="2889251"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3" name="Text Placeholder 19"/>
          <p:cNvSpPr>
            <a:spLocks noGrp="1"/>
          </p:cNvSpPr>
          <p:nvPr>
            <p:ph type="body" sz="quarter" idx="117" hasCustomPrompt="1"/>
          </p:nvPr>
        </p:nvSpPr>
        <p:spPr>
          <a:xfrm>
            <a:off x="9177339" y="4187578"/>
            <a:ext cx="2876549" cy="192087"/>
          </a:xfrm>
        </p:spPr>
        <p:txBody>
          <a:bodyPr lIns="198000" anchor="b"/>
          <a:lstStyle>
            <a:lvl1pPr>
              <a:lnSpc>
                <a:spcPct val="70000"/>
              </a:lnSpc>
              <a:defRPr sz="1400"/>
            </a:lvl1pPr>
            <a:lvl2pPr marL="0" indent="0">
              <a:buNone/>
              <a:defRPr sz="1200"/>
            </a:lvl2pPr>
            <a:lvl3pPr>
              <a:defRPr sz="1100"/>
            </a:lvl3pPr>
            <a:lvl4pPr>
              <a:defRPr sz="1050"/>
            </a:lvl4pPr>
            <a:lvl5pPr>
              <a:defRPr sz="900"/>
            </a:lvl5pPr>
          </a:lstStyle>
          <a:p>
            <a:pPr lvl="0"/>
            <a:r>
              <a:rPr lang="en-US" dirty="0"/>
              <a:t>Enter name here</a:t>
            </a:r>
          </a:p>
        </p:txBody>
      </p:sp>
    </p:spTree>
    <p:extLst>
      <p:ext uri="{BB962C8B-B14F-4D97-AF65-F5344CB8AC3E}">
        <p14:creationId xmlns:p14="http://schemas.microsoft.com/office/powerpoint/2010/main" val="30273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Numbers">
    <p:bg>
      <p:bgPr>
        <a:solidFill>
          <a:schemeClr val="bg1"/>
        </a:solidFill>
        <a:effectLst/>
      </p:bgPr>
    </p:bg>
    <p:spTree>
      <p:nvGrpSpPr>
        <p:cNvPr id="1" name=""/>
        <p:cNvGrpSpPr/>
        <p:nvPr/>
      </p:nvGrpSpPr>
      <p:grpSpPr>
        <a:xfrm>
          <a:off x="0" y="0"/>
          <a:ext cx="0" cy="0"/>
          <a:chOff x="0" y="0"/>
          <a:chExt cx="0" cy="0"/>
        </a:xfrm>
      </p:grpSpPr>
      <p:sp>
        <p:nvSpPr>
          <p:cNvPr id="84" name="Picture Placeholder 17"/>
          <p:cNvSpPr>
            <a:spLocks noGrp="1"/>
          </p:cNvSpPr>
          <p:nvPr>
            <p:ph type="pic" sz="quarter" idx="16" hasCustomPrompt="1"/>
          </p:nvPr>
        </p:nvSpPr>
        <p:spPr>
          <a:xfrm>
            <a:off x="6157911" y="1123950"/>
            <a:ext cx="2886075" cy="2590800"/>
          </a:xfrm>
          <a:noFill/>
        </p:spPr>
        <p:txBody>
          <a:bodyPr/>
          <a:lstStyle>
            <a:lvl1pPr algn="ctr">
              <a:defRPr sz="1100" spc="0" baseline="0"/>
            </a:lvl1pPr>
          </a:lstStyle>
          <a:p>
            <a:r>
              <a:rPr lang="en-GB" dirty="0"/>
              <a:t>Click on the icon to insert an image</a:t>
            </a:r>
          </a:p>
        </p:txBody>
      </p:sp>
      <p:sp>
        <p:nvSpPr>
          <p:cNvPr id="85" name="Picture Placeholder 17"/>
          <p:cNvSpPr>
            <a:spLocks noGrp="1"/>
          </p:cNvSpPr>
          <p:nvPr>
            <p:ph type="pic" sz="quarter" idx="17" hasCustomPrompt="1"/>
          </p:nvPr>
        </p:nvSpPr>
        <p:spPr>
          <a:xfrm>
            <a:off x="9172572" y="1123950"/>
            <a:ext cx="2886075" cy="2590800"/>
          </a:xfrm>
          <a:noFill/>
        </p:spPr>
        <p:txBody>
          <a:bodyPr/>
          <a:lstStyle>
            <a:lvl1pPr algn="ctr">
              <a:defRPr sz="1100" spc="0" baseline="0"/>
            </a:lvl1pPr>
          </a:lstStyle>
          <a:p>
            <a:r>
              <a:rPr lang="en-GB" dirty="0"/>
              <a:t>Click on the icon to insert an image</a:t>
            </a:r>
          </a:p>
        </p:txBody>
      </p:sp>
      <p:sp>
        <p:nvSpPr>
          <p:cNvPr id="86" name="Picture Placeholder 17"/>
          <p:cNvSpPr>
            <a:spLocks noGrp="1"/>
          </p:cNvSpPr>
          <p:nvPr>
            <p:ph type="pic" sz="quarter" idx="19" hasCustomPrompt="1"/>
          </p:nvPr>
        </p:nvSpPr>
        <p:spPr>
          <a:xfrm>
            <a:off x="6157911" y="3867150"/>
            <a:ext cx="2886075" cy="2590800"/>
          </a:xfrm>
          <a:noFill/>
        </p:spPr>
        <p:txBody>
          <a:bodyPr/>
          <a:lstStyle>
            <a:lvl1pPr algn="ctr">
              <a:defRPr sz="1100" spc="0" baseline="0"/>
            </a:lvl1pPr>
          </a:lstStyle>
          <a:p>
            <a:r>
              <a:rPr lang="en-GB" dirty="0"/>
              <a:t>Click on the icon to insert an image</a:t>
            </a:r>
          </a:p>
        </p:txBody>
      </p:sp>
      <p:sp>
        <p:nvSpPr>
          <p:cNvPr id="87" name="Picture Placeholder 17"/>
          <p:cNvSpPr>
            <a:spLocks noGrp="1"/>
          </p:cNvSpPr>
          <p:nvPr>
            <p:ph type="pic" sz="quarter" idx="20" hasCustomPrompt="1"/>
          </p:nvPr>
        </p:nvSpPr>
        <p:spPr>
          <a:xfrm>
            <a:off x="9172572" y="3867150"/>
            <a:ext cx="2886075" cy="2590800"/>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9" name="Text Placeholder 18"/>
          <p:cNvSpPr>
            <a:spLocks noGrp="1"/>
          </p:cNvSpPr>
          <p:nvPr>
            <p:ph type="body" sz="quarter" idx="38" hasCustomPrompt="1"/>
          </p:nvPr>
        </p:nvSpPr>
        <p:spPr>
          <a:xfrm>
            <a:off x="92869" y="1408400"/>
            <a:ext cx="286871"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413077" y="1425666"/>
            <a:ext cx="2188369" cy="248352"/>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413077" y="1635218"/>
            <a:ext cx="2188369" cy="259557"/>
          </a:xfrm>
        </p:spPr>
        <p:txBody>
          <a:bodyPr/>
          <a:lstStyle>
            <a:lvl1pPr>
              <a:defRPr sz="1100">
                <a:solidFill>
                  <a:schemeClr val="tx2"/>
                </a:solidFill>
              </a:defRPr>
            </a:lvl1pPr>
          </a:lstStyle>
          <a:p>
            <a:pPr lvl="0"/>
            <a:r>
              <a:rPr lang="en-US" dirty="0"/>
              <a:t>Chapter subtitle</a:t>
            </a:r>
            <a:endParaRPr lang="en-GB" dirty="0"/>
          </a:p>
        </p:txBody>
      </p:sp>
      <p:sp>
        <p:nvSpPr>
          <p:cNvPr id="88" name="Text Placeholder 24"/>
          <p:cNvSpPr>
            <a:spLocks noGrp="1"/>
          </p:cNvSpPr>
          <p:nvPr>
            <p:ph type="body" sz="quarter" idx="24" hasCustomPrompt="1"/>
          </p:nvPr>
        </p:nvSpPr>
        <p:spPr>
          <a:xfrm>
            <a:off x="6157911" y="3714752"/>
            <a:ext cx="2886075" cy="45719"/>
          </a:xfrm>
          <a:solidFill>
            <a:schemeClr val="accent6"/>
          </a:solidFill>
        </p:spPr>
        <p:txBody>
          <a:bodyPr/>
          <a:lstStyle>
            <a:lvl1pPr>
              <a:defRPr/>
            </a:lvl1pPr>
          </a:lstStyle>
          <a:p>
            <a:pPr lvl="0"/>
            <a:r>
              <a:rPr lang="en-US" dirty="0"/>
              <a:t>  </a:t>
            </a:r>
            <a:endParaRPr lang="en-GB" dirty="0"/>
          </a:p>
        </p:txBody>
      </p:sp>
      <p:sp>
        <p:nvSpPr>
          <p:cNvPr id="89" name="Text Placeholder 26"/>
          <p:cNvSpPr>
            <a:spLocks noGrp="1"/>
          </p:cNvSpPr>
          <p:nvPr>
            <p:ph type="body" sz="quarter" idx="25" hasCustomPrompt="1"/>
          </p:nvPr>
        </p:nvSpPr>
        <p:spPr>
          <a:xfrm>
            <a:off x="6157911"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0" name="Text Placeholder 26"/>
          <p:cNvSpPr>
            <a:spLocks noGrp="1"/>
          </p:cNvSpPr>
          <p:nvPr>
            <p:ph type="body" sz="quarter" idx="26" hasCustomPrompt="1"/>
          </p:nvPr>
        </p:nvSpPr>
        <p:spPr>
          <a:xfrm>
            <a:off x="6157911"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1" name="Text Placeholder 24"/>
          <p:cNvSpPr>
            <a:spLocks noGrp="1"/>
          </p:cNvSpPr>
          <p:nvPr>
            <p:ph type="body" sz="quarter" idx="27" hasCustomPrompt="1"/>
          </p:nvPr>
        </p:nvSpPr>
        <p:spPr>
          <a:xfrm>
            <a:off x="9167813" y="3714752"/>
            <a:ext cx="2886075" cy="45719"/>
          </a:xfrm>
          <a:solidFill>
            <a:schemeClr val="accent6"/>
          </a:solidFill>
        </p:spPr>
        <p:txBody>
          <a:bodyPr/>
          <a:lstStyle>
            <a:lvl1pPr>
              <a:defRPr/>
            </a:lvl1pPr>
          </a:lstStyle>
          <a:p>
            <a:pPr lvl="0"/>
            <a:r>
              <a:rPr lang="en-US" dirty="0"/>
              <a:t>  </a:t>
            </a:r>
            <a:endParaRPr lang="en-GB" dirty="0"/>
          </a:p>
        </p:txBody>
      </p:sp>
      <p:sp>
        <p:nvSpPr>
          <p:cNvPr id="92" name="Text Placeholder 26"/>
          <p:cNvSpPr>
            <a:spLocks noGrp="1"/>
          </p:cNvSpPr>
          <p:nvPr>
            <p:ph type="body" sz="quarter" idx="28" hasCustomPrompt="1"/>
          </p:nvPr>
        </p:nvSpPr>
        <p:spPr>
          <a:xfrm>
            <a:off x="9167813"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3" name="Text Placeholder 26"/>
          <p:cNvSpPr>
            <a:spLocks noGrp="1"/>
          </p:cNvSpPr>
          <p:nvPr>
            <p:ph type="body" sz="quarter" idx="29" hasCustomPrompt="1"/>
          </p:nvPr>
        </p:nvSpPr>
        <p:spPr>
          <a:xfrm>
            <a:off x="9167813"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4" name="Text Placeholder 24"/>
          <p:cNvSpPr>
            <a:spLocks noGrp="1"/>
          </p:cNvSpPr>
          <p:nvPr>
            <p:ph type="body" sz="quarter" idx="33" hasCustomPrompt="1"/>
          </p:nvPr>
        </p:nvSpPr>
        <p:spPr>
          <a:xfrm>
            <a:off x="6157911" y="6460529"/>
            <a:ext cx="2886075" cy="45719"/>
          </a:xfrm>
          <a:solidFill>
            <a:schemeClr val="accent6"/>
          </a:solidFill>
        </p:spPr>
        <p:txBody>
          <a:bodyPr/>
          <a:lstStyle>
            <a:lvl1pPr>
              <a:defRPr/>
            </a:lvl1pPr>
          </a:lstStyle>
          <a:p>
            <a:pPr lvl="0"/>
            <a:r>
              <a:rPr lang="en-US" dirty="0"/>
              <a:t>  </a:t>
            </a:r>
            <a:endParaRPr lang="en-GB" dirty="0"/>
          </a:p>
        </p:txBody>
      </p:sp>
      <p:sp>
        <p:nvSpPr>
          <p:cNvPr id="95" name="Text Placeholder 26"/>
          <p:cNvSpPr>
            <a:spLocks noGrp="1"/>
          </p:cNvSpPr>
          <p:nvPr>
            <p:ph type="body" sz="quarter" idx="34" hasCustomPrompt="1"/>
          </p:nvPr>
        </p:nvSpPr>
        <p:spPr>
          <a:xfrm>
            <a:off x="6157911"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6" name="Text Placeholder 26"/>
          <p:cNvSpPr>
            <a:spLocks noGrp="1"/>
          </p:cNvSpPr>
          <p:nvPr>
            <p:ph type="body" sz="quarter" idx="35" hasCustomPrompt="1"/>
          </p:nvPr>
        </p:nvSpPr>
        <p:spPr>
          <a:xfrm>
            <a:off x="6157911"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7" name="Text Placeholder 24"/>
          <p:cNvSpPr>
            <a:spLocks noGrp="1"/>
          </p:cNvSpPr>
          <p:nvPr>
            <p:ph type="body" sz="quarter" idx="36" hasCustomPrompt="1"/>
          </p:nvPr>
        </p:nvSpPr>
        <p:spPr>
          <a:xfrm>
            <a:off x="9167813" y="6460529"/>
            <a:ext cx="2886075" cy="45719"/>
          </a:xfrm>
          <a:solidFill>
            <a:schemeClr val="accent6"/>
          </a:solidFill>
        </p:spPr>
        <p:txBody>
          <a:bodyPr/>
          <a:lstStyle>
            <a:lvl1pPr>
              <a:defRPr/>
            </a:lvl1pPr>
          </a:lstStyle>
          <a:p>
            <a:pPr lvl="0"/>
            <a:r>
              <a:rPr lang="en-US" dirty="0"/>
              <a:t>  </a:t>
            </a:r>
            <a:endParaRPr lang="en-GB" dirty="0"/>
          </a:p>
        </p:txBody>
      </p:sp>
      <p:sp>
        <p:nvSpPr>
          <p:cNvPr id="98" name="Text Placeholder 26"/>
          <p:cNvSpPr>
            <a:spLocks noGrp="1"/>
          </p:cNvSpPr>
          <p:nvPr>
            <p:ph type="body" sz="quarter" idx="37" hasCustomPrompt="1"/>
          </p:nvPr>
        </p:nvSpPr>
        <p:spPr>
          <a:xfrm>
            <a:off x="9167813"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9" name="Text Placeholder 26"/>
          <p:cNvSpPr>
            <a:spLocks noGrp="1"/>
          </p:cNvSpPr>
          <p:nvPr>
            <p:ph type="body" sz="quarter" idx="81" hasCustomPrompt="1"/>
          </p:nvPr>
        </p:nvSpPr>
        <p:spPr>
          <a:xfrm>
            <a:off x="9167813"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00" name="Text Placeholder 18"/>
          <p:cNvSpPr>
            <a:spLocks noGrp="1"/>
          </p:cNvSpPr>
          <p:nvPr>
            <p:ph type="body" sz="quarter" idx="82" hasCustomPrompt="1"/>
          </p:nvPr>
        </p:nvSpPr>
        <p:spPr>
          <a:xfrm>
            <a:off x="126206" y="2308511"/>
            <a:ext cx="286871" cy="486374"/>
          </a:xfrm>
        </p:spPr>
        <p:txBody>
          <a:bodyPr anchor="ctr"/>
          <a:lstStyle>
            <a:lvl1pPr algn="r">
              <a:defRPr sz="3200" b="0">
                <a:latin typeface="+mn-lt"/>
              </a:defRPr>
            </a:lvl1pPr>
          </a:lstStyle>
          <a:p>
            <a:pPr lvl="0"/>
            <a:r>
              <a:rPr lang="en-US" dirty="0"/>
              <a:t>2</a:t>
            </a:r>
            <a:endParaRPr lang="en-GB" dirty="0"/>
          </a:p>
        </p:txBody>
      </p:sp>
      <p:sp>
        <p:nvSpPr>
          <p:cNvPr id="101" name="Text Placeholder 22"/>
          <p:cNvSpPr>
            <a:spLocks noGrp="1"/>
          </p:cNvSpPr>
          <p:nvPr>
            <p:ph type="body" sz="quarter" idx="83" hasCustomPrompt="1"/>
          </p:nvPr>
        </p:nvSpPr>
        <p:spPr>
          <a:xfrm>
            <a:off x="446416" y="2325777"/>
            <a:ext cx="2188369" cy="248352"/>
          </a:xfrm>
        </p:spPr>
        <p:txBody>
          <a:bodyPr anchor="b"/>
          <a:lstStyle>
            <a:lvl1pPr>
              <a:defRPr sz="1400"/>
            </a:lvl1pPr>
          </a:lstStyle>
          <a:p>
            <a:pPr lvl="0"/>
            <a:r>
              <a:rPr lang="en-US" dirty="0"/>
              <a:t>Chapter title</a:t>
            </a:r>
            <a:endParaRPr lang="en-GB" dirty="0"/>
          </a:p>
        </p:txBody>
      </p:sp>
      <p:sp>
        <p:nvSpPr>
          <p:cNvPr id="102" name="Text Placeholder 22"/>
          <p:cNvSpPr>
            <a:spLocks noGrp="1"/>
          </p:cNvSpPr>
          <p:nvPr>
            <p:ph type="body" sz="quarter" idx="84" hasCustomPrompt="1"/>
          </p:nvPr>
        </p:nvSpPr>
        <p:spPr>
          <a:xfrm>
            <a:off x="446416" y="2535329"/>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03" name="Text Placeholder 18"/>
          <p:cNvSpPr>
            <a:spLocks noGrp="1"/>
          </p:cNvSpPr>
          <p:nvPr>
            <p:ph type="body" sz="quarter" idx="85" hasCustomPrompt="1"/>
          </p:nvPr>
        </p:nvSpPr>
        <p:spPr>
          <a:xfrm>
            <a:off x="126206" y="3213386"/>
            <a:ext cx="286871" cy="486374"/>
          </a:xfrm>
        </p:spPr>
        <p:txBody>
          <a:bodyPr anchor="ctr"/>
          <a:lstStyle>
            <a:lvl1pPr algn="r">
              <a:defRPr sz="3200" b="0">
                <a:latin typeface="+mn-lt"/>
              </a:defRPr>
            </a:lvl1pPr>
          </a:lstStyle>
          <a:p>
            <a:pPr lvl="0"/>
            <a:r>
              <a:rPr lang="en-US" dirty="0"/>
              <a:t>3</a:t>
            </a:r>
            <a:endParaRPr lang="en-GB" dirty="0"/>
          </a:p>
        </p:txBody>
      </p:sp>
      <p:sp>
        <p:nvSpPr>
          <p:cNvPr id="104" name="Text Placeholder 22"/>
          <p:cNvSpPr>
            <a:spLocks noGrp="1"/>
          </p:cNvSpPr>
          <p:nvPr>
            <p:ph type="body" sz="quarter" idx="86" hasCustomPrompt="1"/>
          </p:nvPr>
        </p:nvSpPr>
        <p:spPr>
          <a:xfrm>
            <a:off x="446416" y="3230652"/>
            <a:ext cx="2188369" cy="248352"/>
          </a:xfrm>
        </p:spPr>
        <p:txBody>
          <a:bodyPr anchor="b"/>
          <a:lstStyle>
            <a:lvl1pPr>
              <a:defRPr sz="1400"/>
            </a:lvl1pPr>
          </a:lstStyle>
          <a:p>
            <a:pPr lvl="0"/>
            <a:r>
              <a:rPr lang="en-US" dirty="0"/>
              <a:t>Chapter title</a:t>
            </a:r>
            <a:endParaRPr lang="en-GB" dirty="0"/>
          </a:p>
        </p:txBody>
      </p:sp>
      <p:sp>
        <p:nvSpPr>
          <p:cNvPr id="105" name="Text Placeholder 22"/>
          <p:cNvSpPr>
            <a:spLocks noGrp="1"/>
          </p:cNvSpPr>
          <p:nvPr>
            <p:ph type="body" sz="quarter" idx="87" hasCustomPrompt="1"/>
          </p:nvPr>
        </p:nvSpPr>
        <p:spPr>
          <a:xfrm>
            <a:off x="446416" y="3440204"/>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06" name="Text Placeholder 18"/>
          <p:cNvSpPr>
            <a:spLocks noGrp="1"/>
          </p:cNvSpPr>
          <p:nvPr>
            <p:ph type="body" sz="quarter" idx="88" hasCustomPrompt="1"/>
          </p:nvPr>
        </p:nvSpPr>
        <p:spPr>
          <a:xfrm>
            <a:off x="126206" y="4115741"/>
            <a:ext cx="286871" cy="486374"/>
          </a:xfrm>
        </p:spPr>
        <p:txBody>
          <a:bodyPr anchor="ctr"/>
          <a:lstStyle>
            <a:lvl1pPr algn="r">
              <a:defRPr sz="3200" b="0">
                <a:latin typeface="+mn-lt"/>
              </a:defRPr>
            </a:lvl1pPr>
          </a:lstStyle>
          <a:p>
            <a:pPr lvl="0"/>
            <a:r>
              <a:rPr lang="en-US" dirty="0"/>
              <a:t>4</a:t>
            </a:r>
            <a:endParaRPr lang="en-GB" dirty="0"/>
          </a:p>
        </p:txBody>
      </p:sp>
      <p:sp>
        <p:nvSpPr>
          <p:cNvPr id="107" name="Text Placeholder 22"/>
          <p:cNvSpPr>
            <a:spLocks noGrp="1"/>
          </p:cNvSpPr>
          <p:nvPr>
            <p:ph type="body" sz="quarter" idx="89" hasCustomPrompt="1"/>
          </p:nvPr>
        </p:nvSpPr>
        <p:spPr>
          <a:xfrm>
            <a:off x="446416" y="4133007"/>
            <a:ext cx="2188369" cy="248352"/>
          </a:xfrm>
        </p:spPr>
        <p:txBody>
          <a:bodyPr anchor="b"/>
          <a:lstStyle>
            <a:lvl1pPr>
              <a:defRPr sz="1400"/>
            </a:lvl1pPr>
          </a:lstStyle>
          <a:p>
            <a:pPr lvl="0"/>
            <a:r>
              <a:rPr lang="en-US" dirty="0"/>
              <a:t>Chapter title</a:t>
            </a:r>
            <a:endParaRPr lang="en-GB" dirty="0"/>
          </a:p>
        </p:txBody>
      </p:sp>
      <p:sp>
        <p:nvSpPr>
          <p:cNvPr id="108" name="Text Placeholder 22"/>
          <p:cNvSpPr>
            <a:spLocks noGrp="1"/>
          </p:cNvSpPr>
          <p:nvPr>
            <p:ph type="body" sz="quarter" idx="90" hasCustomPrompt="1"/>
          </p:nvPr>
        </p:nvSpPr>
        <p:spPr>
          <a:xfrm>
            <a:off x="446416" y="4342559"/>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09" name="Text Placeholder 18"/>
          <p:cNvSpPr>
            <a:spLocks noGrp="1"/>
          </p:cNvSpPr>
          <p:nvPr>
            <p:ph type="body" sz="quarter" idx="91" hasCustomPrompt="1"/>
          </p:nvPr>
        </p:nvSpPr>
        <p:spPr>
          <a:xfrm>
            <a:off x="126206" y="5016413"/>
            <a:ext cx="286871" cy="486374"/>
          </a:xfrm>
        </p:spPr>
        <p:txBody>
          <a:bodyPr anchor="ctr"/>
          <a:lstStyle>
            <a:lvl1pPr algn="r">
              <a:defRPr sz="3200" b="0">
                <a:latin typeface="+mn-lt"/>
              </a:defRPr>
            </a:lvl1pPr>
          </a:lstStyle>
          <a:p>
            <a:pPr lvl="0"/>
            <a:r>
              <a:rPr lang="en-US" dirty="0"/>
              <a:t>5</a:t>
            </a:r>
            <a:endParaRPr lang="en-GB" dirty="0"/>
          </a:p>
        </p:txBody>
      </p:sp>
      <p:sp>
        <p:nvSpPr>
          <p:cNvPr id="110" name="Text Placeholder 22"/>
          <p:cNvSpPr>
            <a:spLocks noGrp="1"/>
          </p:cNvSpPr>
          <p:nvPr>
            <p:ph type="body" sz="quarter" idx="92" hasCustomPrompt="1"/>
          </p:nvPr>
        </p:nvSpPr>
        <p:spPr>
          <a:xfrm>
            <a:off x="446416" y="5033679"/>
            <a:ext cx="2188369" cy="248352"/>
          </a:xfrm>
        </p:spPr>
        <p:txBody>
          <a:bodyPr anchor="b"/>
          <a:lstStyle>
            <a:lvl1pPr>
              <a:defRPr sz="1400"/>
            </a:lvl1pPr>
          </a:lstStyle>
          <a:p>
            <a:pPr lvl="0"/>
            <a:r>
              <a:rPr lang="en-US" dirty="0"/>
              <a:t>Chapter title</a:t>
            </a:r>
            <a:endParaRPr lang="en-GB" dirty="0"/>
          </a:p>
        </p:txBody>
      </p:sp>
      <p:sp>
        <p:nvSpPr>
          <p:cNvPr id="111" name="Text Placeholder 22"/>
          <p:cNvSpPr>
            <a:spLocks noGrp="1"/>
          </p:cNvSpPr>
          <p:nvPr>
            <p:ph type="body" sz="quarter" idx="93" hasCustomPrompt="1"/>
          </p:nvPr>
        </p:nvSpPr>
        <p:spPr>
          <a:xfrm>
            <a:off x="446416" y="5243231"/>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12" name="Text Placeholder 18"/>
          <p:cNvSpPr>
            <a:spLocks noGrp="1"/>
          </p:cNvSpPr>
          <p:nvPr>
            <p:ph type="body" sz="quarter" idx="94" hasCustomPrompt="1"/>
          </p:nvPr>
        </p:nvSpPr>
        <p:spPr>
          <a:xfrm>
            <a:off x="126206" y="5917647"/>
            <a:ext cx="286871" cy="486374"/>
          </a:xfrm>
        </p:spPr>
        <p:txBody>
          <a:bodyPr anchor="ctr"/>
          <a:lstStyle>
            <a:lvl1pPr algn="r">
              <a:defRPr sz="3200" b="0">
                <a:latin typeface="+mn-lt"/>
              </a:defRPr>
            </a:lvl1pPr>
          </a:lstStyle>
          <a:p>
            <a:pPr lvl="0"/>
            <a:r>
              <a:rPr lang="en-US" dirty="0"/>
              <a:t>6</a:t>
            </a:r>
            <a:endParaRPr lang="en-GB" dirty="0"/>
          </a:p>
        </p:txBody>
      </p:sp>
      <p:sp>
        <p:nvSpPr>
          <p:cNvPr id="113" name="Text Placeholder 22"/>
          <p:cNvSpPr>
            <a:spLocks noGrp="1"/>
          </p:cNvSpPr>
          <p:nvPr>
            <p:ph type="body" sz="quarter" idx="95" hasCustomPrompt="1"/>
          </p:nvPr>
        </p:nvSpPr>
        <p:spPr>
          <a:xfrm>
            <a:off x="446416" y="5934913"/>
            <a:ext cx="2188369" cy="248352"/>
          </a:xfrm>
        </p:spPr>
        <p:txBody>
          <a:bodyPr anchor="b"/>
          <a:lstStyle>
            <a:lvl1pPr>
              <a:defRPr sz="1400"/>
            </a:lvl1pPr>
          </a:lstStyle>
          <a:p>
            <a:pPr lvl="0"/>
            <a:r>
              <a:rPr lang="en-US" dirty="0"/>
              <a:t>Chapter title</a:t>
            </a:r>
            <a:endParaRPr lang="en-GB" dirty="0"/>
          </a:p>
        </p:txBody>
      </p:sp>
      <p:sp>
        <p:nvSpPr>
          <p:cNvPr id="114" name="Text Placeholder 22"/>
          <p:cNvSpPr>
            <a:spLocks noGrp="1"/>
          </p:cNvSpPr>
          <p:nvPr>
            <p:ph type="body" sz="quarter" idx="96" hasCustomPrompt="1"/>
          </p:nvPr>
        </p:nvSpPr>
        <p:spPr>
          <a:xfrm>
            <a:off x="446416" y="6144465"/>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0" name="Text Placeholder 18"/>
          <p:cNvSpPr>
            <a:spLocks noGrp="1"/>
          </p:cNvSpPr>
          <p:nvPr>
            <p:ph type="body" sz="quarter" idx="97" hasCustomPrompt="1"/>
          </p:nvPr>
        </p:nvSpPr>
        <p:spPr>
          <a:xfrm>
            <a:off x="3302233" y="1408400"/>
            <a:ext cx="286871" cy="486374"/>
          </a:xfrm>
        </p:spPr>
        <p:txBody>
          <a:bodyPr anchor="ctr"/>
          <a:lstStyle>
            <a:lvl1pPr algn="r">
              <a:defRPr sz="3200" b="0">
                <a:latin typeface="+mn-lt"/>
              </a:defRPr>
            </a:lvl1pPr>
          </a:lstStyle>
          <a:p>
            <a:pPr lvl="0"/>
            <a:r>
              <a:rPr lang="en-US" dirty="0"/>
              <a:t>7</a:t>
            </a:r>
            <a:endParaRPr lang="en-GB" dirty="0"/>
          </a:p>
        </p:txBody>
      </p:sp>
      <p:sp>
        <p:nvSpPr>
          <p:cNvPr id="121" name="Text Placeholder 22"/>
          <p:cNvSpPr>
            <a:spLocks noGrp="1"/>
          </p:cNvSpPr>
          <p:nvPr>
            <p:ph type="body" sz="quarter" idx="98" hasCustomPrompt="1"/>
          </p:nvPr>
        </p:nvSpPr>
        <p:spPr>
          <a:xfrm>
            <a:off x="3622441" y="1425666"/>
            <a:ext cx="2188369" cy="248352"/>
          </a:xfrm>
        </p:spPr>
        <p:txBody>
          <a:bodyPr anchor="b"/>
          <a:lstStyle>
            <a:lvl1pPr>
              <a:defRPr sz="1400"/>
            </a:lvl1pPr>
          </a:lstStyle>
          <a:p>
            <a:pPr lvl="0"/>
            <a:r>
              <a:rPr lang="en-US" dirty="0"/>
              <a:t>Chapter title</a:t>
            </a:r>
            <a:endParaRPr lang="en-GB" dirty="0"/>
          </a:p>
        </p:txBody>
      </p:sp>
      <p:sp>
        <p:nvSpPr>
          <p:cNvPr id="122" name="Text Placeholder 22"/>
          <p:cNvSpPr>
            <a:spLocks noGrp="1"/>
          </p:cNvSpPr>
          <p:nvPr>
            <p:ph type="body" sz="quarter" idx="99" hasCustomPrompt="1"/>
          </p:nvPr>
        </p:nvSpPr>
        <p:spPr>
          <a:xfrm>
            <a:off x="3622441" y="1635218"/>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3" name="Text Placeholder 18"/>
          <p:cNvSpPr>
            <a:spLocks noGrp="1"/>
          </p:cNvSpPr>
          <p:nvPr>
            <p:ph type="body" sz="quarter" idx="100" hasCustomPrompt="1"/>
          </p:nvPr>
        </p:nvSpPr>
        <p:spPr>
          <a:xfrm>
            <a:off x="3335570" y="2308511"/>
            <a:ext cx="286871" cy="486374"/>
          </a:xfrm>
        </p:spPr>
        <p:txBody>
          <a:bodyPr anchor="ctr"/>
          <a:lstStyle>
            <a:lvl1pPr algn="r">
              <a:defRPr sz="3200" b="0">
                <a:latin typeface="+mn-lt"/>
              </a:defRPr>
            </a:lvl1pPr>
          </a:lstStyle>
          <a:p>
            <a:pPr lvl="0"/>
            <a:r>
              <a:rPr lang="en-US" dirty="0"/>
              <a:t>8</a:t>
            </a:r>
            <a:endParaRPr lang="en-GB" dirty="0"/>
          </a:p>
        </p:txBody>
      </p:sp>
      <p:sp>
        <p:nvSpPr>
          <p:cNvPr id="124" name="Text Placeholder 22"/>
          <p:cNvSpPr>
            <a:spLocks noGrp="1"/>
          </p:cNvSpPr>
          <p:nvPr>
            <p:ph type="body" sz="quarter" idx="101" hasCustomPrompt="1"/>
          </p:nvPr>
        </p:nvSpPr>
        <p:spPr>
          <a:xfrm>
            <a:off x="3655780" y="2325777"/>
            <a:ext cx="2188369" cy="248352"/>
          </a:xfrm>
        </p:spPr>
        <p:txBody>
          <a:bodyPr anchor="b"/>
          <a:lstStyle>
            <a:lvl1pPr>
              <a:defRPr sz="1400"/>
            </a:lvl1pPr>
          </a:lstStyle>
          <a:p>
            <a:pPr lvl="0"/>
            <a:r>
              <a:rPr lang="en-US" dirty="0"/>
              <a:t>Chapter title</a:t>
            </a:r>
            <a:endParaRPr lang="en-GB" dirty="0"/>
          </a:p>
        </p:txBody>
      </p:sp>
      <p:sp>
        <p:nvSpPr>
          <p:cNvPr id="125" name="Text Placeholder 22"/>
          <p:cNvSpPr>
            <a:spLocks noGrp="1"/>
          </p:cNvSpPr>
          <p:nvPr>
            <p:ph type="body" sz="quarter" idx="102" hasCustomPrompt="1"/>
          </p:nvPr>
        </p:nvSpPr>
        <p:spPr>
          <a:xfrm>
            <a:off x="3655780" y="2535329"/>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6" name="Text Placeholder 18"/>
          <p:cNvSpPr>
            <a:spLocks noGrp="1"/>
          </p:cNvSpPr>
          <p:nvPr>
            <p:ph type="body" sz="quarter" idx="103" hasCustomPrompt="1"/>
          </p:nvPr>
        </p:nvSpPr>
        <p:spPr>
          <a:xfrm>
            <a:off x="3335570" y="3213386"/>
            <a:ext cx="286871" cy="486374"/>
          </a:xfrm>
        </p:spPr>
        <p:txBody>
          <a:bodyPr anchor="ctr"/>
          <a:lstStyle>
            <a:lvl1pPr algn="r">
              <a:defRPr sz="3200" b="0">
                <a:latin typeface="+mn-lt"/>
              </a:defRPr>
            </a:lvl1pPr>
          </a:lstStyle>
          <a:p>
            <a:pPr lvl="0"/>
            <a:r>
              <a:rPr lang="en-US" dirty="0"/>
              <a:t>9</a:t>
            </a:r>
            <a:endParaRPr lang="en-GB" dirty="0"/>
          </a:p>
        </p:txBody>
      </p:sp>
      <p:sp>
        <p:nvSpPr>
          <p:cNvPr id="127" name="Text Placeholder 22"/>
          <p:cNvSpPr>
            <a:spLocks noGrp="1"/>
          </p:cNvSpPr>
          <p:nvPr>
            <p:ph type="body" sz="quarter" idx="104" hasCustomPrompt="1"/>
          </p:nvPr>
        </p:nvSpPr>
        <p:spPr>
          <a:xfrm>
            <a:off x="3655780" y="3230652"/>
            <a:ext cx="2188369" cy="248352"/>
          </a:xfrm>
        </p:spPr>
        <p:txBody>
          <a:bodyPr anchor="b"/>
          <a:lstStyle>
            <a:lvl1pPr>
              <a:defRPr sz="1400"/>
            </a:lvl1pPr>
          </a:lstStyle>
          <a:p>
            <a:pPr lvl="0"/>
            <a:r>
              <a:rPr lang="en-US" dirty="0"/>
              <a:t>Chapter title</a:t>
            </a:r>
            <a:endParaRPr lang="en-GB" dirty="0"/>
          </a:p>
        </p:txBody>
      </p:sp>
      <p:sp>
        <p:nvSpPr>
          <p:cNvPr id="128" name="Text Placeholder 22"/>
          <p:cNvSpPr>
            <a:spLocks noGrp="1"/>
          </p:cNvSpPr>
          <p:nvPr>
            <p:ph type="body" sz="quarter" idx="105" hasCustomPrompt="1"/>
          </p:nvPr>
        </p:nvSpPr>
        <p:spPr>
          <a:xfrm>
            <a:off x="3655780" y="3440204"/>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29" name="Text Placeholder 18"/>
          <p:cNvSpPr>
            <a:spLocks noGrp="1"/>
          </p:cNvSpPr>
          <p:nvPr>
            <p:ph type="body" sz="quarter" idx="106" hasCustomPrompt="1"/>
          </p:nvPr>
        </p:nvSpPr>
        <p:spPr>
          <a:xfrm>
            <a:off x="2948547" y="4115741"/>
            <a:ext cx="673895" cy="486374"/>
          </a:xfrm>
        </p:spPr>
        <p:txBody>
          <a:bodyPr anchor="ctr"/>
          <a:lstStyle>
            <a:lvl1pPr algn="r">
              <a:defRPr sz="3200" b="0">
                <a:latin typeface="+mn-lt"/>
              </a:defRPr>
            </a:lvl1pPr>
          </a:lstStyle>
          <a:p>
            <a:pPr lvl="0"/>
            <a:r>
              <a:rPr lang="en-US" dirty="0"/>
              <a:t>10</a:t>
            </a:r>
            <a:endParaRPr lang="en-GB" dirty="0"/>
          </a:p>
        </p:txBody>
      </p:sp>
      <p:sp>
        <p:nvSpPr>
          <p:cNvPr id="130" name="Text Placeholder 22"/>
          <p:cNvSpPr>
            <a:spLocks noGrp="1"/>
          </p:cNvSpPr>
          <p:nvPr>
            <p:ph type="body" sz="quarter" idx="107" hasCustomPrompt="1"/>
          </p:nvPr>
        </p:nvSpPr>
        <p:spPr>
          <a:xfrm>
            <a:off x="3655780" y="4133007"/>
            <a:ext cx="2188369" cy="248352"/>
          </a:xfrm>
        </p:spPr>
        <p:txBody>
          <a:bodyPr anchor="b"/>
          <a:lstStyle>
            <a:lvl1pPr>
              <a:defRPr sz="1400"/>
            </a:lvl1pPr>
          </a:lstStyle>
          <a:p>
            <a:pPr lvl="0"/>
            <a:r>
              <a:rPr lang="en-US" dirty="0"/>
              <a:t>Chapter title</a:t>
            </a:r>
            <a:endParaRPr lang="en-GB" dirty="0"/>
          </a:p>
        </p:txBody>
      </p:sp>
      <p:sp>
        <p:nvSpPr>
          <p:cNvPr id="131" name="Text Placeholder 22"/>
          <p:cNvSpPr>
            <a:spLocks noGrp="1"/>
          </p:cNvSpPr>
          <p:nvPr>
            <p:ph type="body" sz="quarter" idx="108" hasCustomPrompt="1"/>
          </p:nvPr>
        </p:nvSpPr>
        <p:spPr>
          <a:xfrm>
            <a:off x="3655780" y="4342559"/>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32" name="Text Placeholder 18"/>
          <p:cNvSpPr>
            <a:spLocks noGrp="1"/>
          </p:cNvSpPr>
          <p:nvPr>
            <p:ph type="body" sz="quarter" idx="109" hasCustomPrompt="1"/>
          </p:nvPr>
        </p:nvSpPr>
        <p:spPr>
          <a:xfrm>
            <a:off x="2948547" y="5016413"/>
            <a:ext cx="673895" cy="486374"/>
          </a:xfrm>
        </p:spPr>
        <p:txBody>
          <a:bodyPr anchor="ctr"/>
          <a:lstStyle>
            <a:lvl1pPr algn="r">
              <a:defRPr sz="3200" b="0">
                <a:latin typeface="+mn-lt"/>
              </a:defRPr>
            </a:lvl1pPr>
          </a:lstStyle>
          <a:p>
            <a:pPr lvl="0"/>
            <a:r>
              <a:rPr lang="en-US" dirty="0"/>
              <a:t>11</a:t>
            </a:r>
            <a:endParaRPr lang="en-GB" dirty="0"/>
          </a:p>
        </p:txBody>
      </p:sp>
      <p:sp>
        <p:nvSpPr>
          <p:cNvPr id="133" name="Text Placeholder 22"/>
          <p:cNvSpPr>
            <a:spLocks noGrp="1"/>
          </p:cNvSpPr>
          <p:nvPr>
            <p:ph type="body" sz="quarter" idx="110" hasCustomPrompt="1"/>
          </p:nvPr>
        </p:nvSpPr>
        <p:spPr>
          <a:xfrm>
            <a:off x="3655780" y="5033679"/>
            <a:ext cx="2188369" cy="248352"/>
          </a:xfrm>
        </p:spPr>
        <p:txBody>
          <a:bodyPr anchor="b"/>
          <a:lstStyle>
            <a:lvl1pPr>
              <a:defRPr sz="1400"/>
            </a:lvl1pPr>
          </a:lstStyle>
          <a:p>
            <a:pPr lvl="0"/>
            <a:r>
              <a:rPr lang="en-US" dirty="0"/>
              <a:t>Chapter title</a:t>
            </a:r>
            <a:endParaRPr lang="en-GB" dirty="0"/>
          </a:p>
        </p:txBody>
      </p:sp>
      <p:sp>
        <p:nvSpPr>
          <p:cNvPr id="134" name="Text Placeholder 22"/>
          <p:cNvSpPr>
            <a:spLocks noGrp="1"/>
          </p:cNvSpPr>
          <p:nvPr>
            <p:ph type="body" sz="quarter" idx="111" hasCustomPrompt="1"/>
          </p:nvPr>
        </p:nvSpPr>
        <p:spPr>
          <a:xfrm>
            <a:off x="3655780" y="5243231"/>
            <a:ext cx="2188369" cy="259557"/>
          </a:xfrm>
        </p:spPr>
        <p:txBody>
          <a:bodyPr/>
          <a:lstStyle>
            <a:lvl1pPr>
              <a:defRPr sz="1100">
                <a:solidFill>
                  <a:schemeClr val="tx2"/>
                </a:solidFill>
              </a:defRPr>
            </a:lvl1pPr>
          </a:lstStyle>
          <a:p>
            <a:pPr lvl="0"/>
            <a:r>
              <a:rPr lang="en-US" dirty="0"/>
              <a:t>Chapter subtitle</a:t>
            </a:r>
            <a:endParaRPr lang="en-GB" dirty="0"/>
          </a:p>
        </p:txBody>
      </p:sp>
      <p:sp>
        <p:nvSpPr>
          <p:cNvPr id="135" name="Text Placeholder 18"/>
          <p:cNvSpPr>
            <a:spLocks noGrp="1"/>
          </p:cNvSpPr>
          <p:nvPr>
            <p:ph type="body" sz="quarter" idx="112" hasCustomPrompt="1"/>
          </p:nvPr>
        </p:nvSpPr>
        <p:spPr>
          <a:xfrm>
            <a:off x="2948547" y="5917647"/>
            <a:ext cx="673895" cy="486374"/>
          </a:xfrm>
        </p:spPr>
        <p:txBody>
          <a:bodyPr anchor="ctr"/>
          <a:lstStyle>
            <a:lvl1pPr algn="r">
              <a:defRPr sz="3200" b="0">
                <a:latin typeface="+mn-lt"/>
              </a:defRPr>
            </a:lvl1pPr>
          </a:lstStyle>
          <a:p>
            <a:pPr lvl="0"/>
            <a:r>
              <a:rPr lang="en-US" dirty="0"/>
              <a:t>12</a:t>
            </a:r>
            <a:endParaRPr lang="en-GB" dirty="0"/>
          </a:p>
        </p:txBody>
      </p:sp>
      <p:sp>
        <p:nvSpPr>
          <p:cNvPr id="136" name="Text Placeholder 22"/>
          <p:cNvSpPr>
            <a:spLocks noGrp="1"/>
          </p:cNvSpPr>
          <p:nvPr>
            <p:ph type="body" sz="quarter" idx="113" hasCustomPrompt="1"/>
          </p:nvPr>
        </p:nvSpPr>
        <p:spPr>
          <a:xfrm>
            <a:off x="3655780" y="5934913"/>
            <a:ext cx="2188369" cy="248352"/>
          </a:xfrm>
        </p:spPr>
        <p:txBody>
          <a:bodyPr anchor="b"/>
          <a:lstStyle>
            <a:lvl1pPr>
              <a:defRPr sz="1400"/>
            </a:lvl1pPr>
          </a:lstStyle>
          <a:p>
            <a:pPr lvl="0"/>
            <a:r>
              <a:rPr lang="en-US" dirty="0"/>
              <a:t>Chapter title</a:t>
            </a:r>
            <a:endParaRPr lang="en-GB" dirty="0"/>
          </a:p>
        </p:txBody>
      </p:sp>
      <p:sp>
        <p:nvSpPr>
          <p:cNvPr id="137" name="Text Placeholder 22"/>
          <p:cNvSpPr>
            <a:spLocks noGrp="1"/>
          </p:cNvSpPr>
          <p:nvPr>
            <p:ph type="body" sz="quarter" idx="114" hasCustomPrompt="1"/>
          </p:nvPr>
        </p:nvSpPr>
        <p:spPr>
          <a:xfrm>
            <a:off x="3655780" y="6144465"/>
            <a:ext cx="2188369" cy="259557"/>
          </a:xfrm>
        </p:spPr>
        <p:txBody>
          <a:bodyPr/>
          <a:lstStyle>
            <a:lvl1pPr>
              <a:defRPr sz="1100">
                <a:solidFill>
                  <a:schemeClr val="tx2"/>
                </a:solidFill>
              </a:defRPr>
            </a:lvl1pPr>
          </a:lstStyle>
          <a:p>
            <a:pPr lvl="0"/>
            <a:r>
              <a:rPr lang="en-US" dirty="0"/>
              <a:t>Chapter subtitle</a:t>
            </a:r>
            <a:endParaRPr lang="en-GB" dirty="0"/>
          </a:p>
        </p:txBody>
      </p:sp>
      <p:sp>
        <p:nvSpPr>
          <p:cNvPr id="78"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79" name="Group 78"/>
          <p:cNvGrpSpPr/>
          <p:nvPr userDrawn="1"/>
        </p:nvGrpSpPr>
        <p:grpSpPr>
          <a:xfrm>
            <a:off x="-4350367" y="0"/>
            <a:ext cx="3909699" cy="5532582"/>
            <a:chOff x="-3999345" y="0"/>
            <a:chExt cx="3909698" cy="5532582"/>
          </a:xfrm>
        </p:grpSpPr>
        <p:sp>
          <p:nvSpPr>
            <p:cNvPr id="80" name="Rectangle 79"/>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81" name="Straight Connector 80"/>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83" name="TextBox 82"/>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15" name="Group 114"/>
            <p:cNvGrpSpPr/>
            <p:nvPr userDrawn="1"/>
          </p:nvGrpSpPr>
          <p:grpSpPr>
            <a:xfrm>
              <a:off x="-3916219" y="2007734"/>
              <a:ext cx="3741159" cy="603077"/>
              <a:chOff x="-3953163" y="1928406"/>
              <a:chExt cx="3741159" cy="603077"/>
            </a:xfrm>
          </p:grpSpPr>
          <p:sp>
            <p:nvSpPr>
              <p:cNvPr id="146" name="TextBox 14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47" name="TextBox 14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6" name="Group 115"/>
            <p:cNvGrpSpPr/>
            <p:nvPr userDrawn="1"/>
          </p:nvGrpSpPr>
          <p:grpSpPr>
            <a:xfrm>
              <a:off x="-3916219" y="3804415"/>
              <a:ext cx="3741159" cy="649206"/>
              <a:chOff x="-3953163" y="3686663"/>
              <a:chExt cx="3741159" cy="649206"/>
            </a:xfrm>
          </p:grpSpPr>
          <p:sp>
            <p:nvSpPr>
              <p:cNvPr id="144" name="TextBox 14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45" name="TextBox 14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7" name="Group 116"/>
            <p:cNvGrpSpPr/>
            <p:nvPr userDrawn="1"/>
          </p:nvGrpSpPr>
          <p:grpSpPr>
            <a:xfrm>
              <a:off x="-3916219" y="2909062"/>
              <a:ext cx="3741159" cy="634370"/>
              <a:chOff x="-3953163" y="2815638"/>
              <a:chExt cx="3741159" cy="634370"/>
            </a:xfrm>
          </p:grpSpPr>
          <p:sp>
            <p:nvSpPr>
              <p:cNvPr id="142" name="TextBox 14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43" name="TextBox 14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8" name="Group 117"/>
            <p:cNvGrpSpPr/>
            <p:nvPr userDrawn="1"/>
          </p:nvGrpSpPr>
          <p:grpSpPr>
            <a:xfrm>
              <a:off x="-3916219" y="4693793"/>
              <a:ext cx="3470417" cy="603077"/>
              <a:chOff x="-3953163" y="4622237"/>
              <a:chExt cx="3470417" cy="603077"/>
            </a:xfrm>
          </p:grpSpPr>
          <p:sp>
            <p:nvSpPr>
              <p:cNvPr id="140" name="TextBox 13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41" name="TextBox 14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9" name="Group 118"/>
            <p:cNvGrpSpPr/>
            <p:nvPr userDrawn="1"/>
          </p:nvGrpSpPr>
          <p:grpSpPr>
            <a:xfrm>
              <a:off x="-3916219" y="1118356"/>
              <a:ext cx="3741159" cy="677414"/>
              <a:chOff x="-3953163" y="1118356"/>
              <a:chExt cx="3741159" cy="677414"/>
            </a:xfrm>
          </p:grpSpPr>
          <p:sp>
            <p:nvSpPr>
              <p:cNvPr id="138" name="TextBox 13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39" name="TextBox 13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48"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102172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Icons">
    <p:bg>
      <p:bgPr>
        <a:solidFill>
          <a:schemeClr val="bg1"/>
        </a:solidFill>
        <a:effectLst/>
      </p:bgPr>
    </p:bg>
    <p:spTree>
      <p:nvGrpSpPr>
        <p:cNvPr id="1" name=""/>
        <p:cNvGrpSpPr/>
        <p:nvPr/>
      </p:nvGrpSpPr>
      <p:grpSpPr>
        <a:xfrm>
          <a:off x="0" y="0"/>
          <a:ext cx="0" cy="0"/>
          <a:chOff x="0" y="0"/>
          <a:chExt cx="0" cy="0"/>
        </a:xfrm>
      </p:grpSpPr>
      <p:sp>
        <p:nvSpPr>
          <p:cNvPr id="84" name="Picture Placeholder 17"/>
          <p:cNvSpPr>
            <a:spLocks noGrp="1"/>
          </p:cNvSpPr>
          <p:nvPr>
            <p:ph type="pic" sz="quarter" idx="16" hasCustomPrompt="1"/>
          </p:nvPr>
        </p:nvSpPr>
        <p:spPr>
          <a:xfrm>
            <a:off x="6157911" y="1123950"/>
            <a:ext cx="2886075" cy="2590800"/>
          </a:xfrm>
          <a:noFill/>
        </p:spPr>
        <p:txBody>
          <a:bodyPr/>
          <a:lstStyle>
            <a:lvl1pPr algn="ctr">
              <a:defRPr sz="1100" spc="0" baseline="0"/>
            </a:lvl1pPr>
          </a:lstStyle>
          <a:p>
            <a:r>
              <a:rPr lang="en-GB" dirty="0"/>
              <a:t>Click on the icon to insert an image</a:t>
            </a:r>
          </a:p>
        </p:txBody>
      </p:sp>
      <p:sp>
        <p:nvSpPr>
          <p:cNvPr id="85" name="Picture Placeholder 17"/>
          <p:cNvSpPr>
            <a:spLocks noGrp="1"/>
          </p:cNvSpPr>
          <p:nvPr>
            <p:ph type="pic" sz="quarter" idx="17" hasCustomPrompt="1"/>
          </p:nvPr>
        </p:nvSpPr>
        <p:spPr>
          <a:xfrm>
            <a:off x="9172572" y="1123950"/>
            <a:ext cx="2886075" cy="2590800"/>
          </a:xfrm>
          <a:noFill/>
        </p:spPr>
        <p:txBody>
          <a:bodyPr/>
          <a:lstStyle>
            <a:lvl1pPr algn="ctr">
              <a:defRPr sz="1100" spc="0" baseline="0"/>
            </a:lvl1pPr>
          </a:lstStyle>
          <a:p>
            <a:r>
              <a:rPr lang="en-GB" dirty="0"/>
              <a:t>Click on the icon to insert an image</a:t>
            </a:r>
          </a:p>
        </p:txBody>
      </p:sp>
      <p:sp>
        <p:nvSpPr>
          <p:cNvPr id="86" name="Picture Placeholder 17"/>
          <p:cNvSpPr>
            <a:spLocks noGrp="1"/>
          </p:cNvSpPr>
          <p:nvPr>
            <p:ph type="pic" sz="quarter" idx="19" hasCustomPrompt="1"/>
          </p:nvPr>
        </p:nvSpPr>
        <p:spPr>
          <a:xfrm>
            <a:off x="6157911" y="3867150"/>
            <a:ext cx="2886075" cy="2590800"/>
          </a:xfrm>
          <a:noFill/>
        </p:spPr>
        <p:txBody>
          <a:bodyPr/>
          <a:lstStyle>
            <a:lvl1pPr algn="ctr">
              <a:defRPr sz="1100" spc="0" baseline="0"/>
            </a:lvl1pPr>
          </a:lstStyle>
          <a:p>
            <a:r>
              <a:rPr lang="en-GB" dirty="0"/>
              <a:t>Click on the icon to insert an image</a:t>
            </a:r>
          </a:p>
        </p:txBody>
      </p:sp>
      <p:sp>
        <p:nvSpPr>
          <p:cNvPr id="87" name="Picture Placeholder 17"/>
          <p:cNvSpPr>
            <a:spLocks noGrp="1"/>
          </p:cNvSpPr>
          <p:nvPr>
            <p:ph type="pic" sz="quarter" idx="20" hasCustomPrompt="1"/>
          </p:nvPr>
        </p:nvSpPr>
        <p:spPr>
          <a:xfrm>
            <a:off x="9172572" y="3867150"/>
            <a:ext cx="2886075" cy="2590800"/>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22"/>
          <p:cNvSpPr>
            <a:spLocks noGrp="1"/>
          </p:cNvSpPr>
          <p:nvPr>
            <p:ph type="body" sz="quarter" idx="39" hasCustomPrompt="1"/>
          </p:nvPr>
        </p:nvSpPr>
        <p:spPr>
          <a:xfrm>
            <a:off x="836239" y="1425666"/>
            <a:ext cx="1765207" cy="248352"/>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36239" y="1635218"/>
            <a:ext cx="1765207" cy="259557"/>
          </a:xfrm>
        </p:spPr>
        <p:txBody>
          <a:bodyPr/>
          <a:lstStyle>
            <a:lvl1pPr>
              <a:defRPr sz="1100">
                <a:solidFill>
                  <a:schemeClr val="tx2"/>
                </a:solidFill>
              </a:defRPr>
            </a:lvl1pPr>
          </a:lstStyle>
          <a:p>
            <a:pPr lvl="0"/>
            <a:r>
              <a:rPr lang="en-US" dirty="0"/>
              <a:t>Chapter subtitle</a:t>
            </a:r>
            <a:endParaRPr lang="en-GB" dirty="0"/>
          </a:p>
        </p:txBody>
      </p:sp>
      <p:sp>
        <p:nvSpPr>
          <p:cNvPr id="88" name="Text Placeholder 24"/>
          <p:cNvSpPr>
            <a:spLocks noGrp="1"/>
          </p:cNvSpPr>
          <p:nvPr>
            <p:ph type="body" sz="quarter" idx="24" hasCustomPrompt="1"/>
          </p:nvPr>
        </p:nvSpPr>
        <p:spPr>
          <a:xfrm>
            <a:off x="6157911" y="3714752"/>
            <a:ext cx="2886075" cy="45719"/>
          </a:xfrm>
          <a:solidFill>
            <a:schemeClr val="accent6"/>
          </a:solidFill>
        </p:spPr>
        <p:txBody>
          <a:bodyPr/>
          <a:lstStyle>
            <a:lvl1pPr>
              <a:defRPr/>
            </a:lvl1pPr>
          </a:lstStyle>
          <a:p>
            <a:pPr lvl="0"/>
            <a:r>
              <a:rPr lang="en-US" dirty="0"/>
              <a:t>  </a:t>
            </a:r>
            <a:endParaRPr lang="en-GB" dirty="0"/>
          </a:p>
        </p:txBody>
      </p:sp>
      <p:sp>
        <p:nvSpPr>
          <p:cNvPr id="89" name="Text Placeholder 26"/>
          <p:cNvSpPr>
            <a:spLocks noGrp="1"/>
          </p:cNvSpPr>
          <p:nvPr>
            <p:ph type="body" sz="quarter" idx="25" hasCustomPrompt="1"/>
          </p:nvPr>
        </p:nvSpPr>
        <p:spPr>
          <a:xfrm>
            <a:off x="6157911"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0" name="Text Placeholder 26"/>
          <p:cNvSpPr>
            <a:spLocks noGrp="1"/>
          </p:cNvSpPr>
          <p:nvPr>
            <p:ph type="body" sz="quarter" idx="26" hasCustomPrompt="1"/>
          </p:nvPr>
        </p:nvSpPr>
        <p:spPr>
          <a:xfrm>
            <a:off x="6157911"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1" name="Text Placeholder 24"/>
          <p:cNvSpPr>
            <a:spLocks noGrp="1"/>
          </p:cNvSpPr>
          <p:nvPr>
            <p:ph type="body" sz="quarter" idx="27" hasCustomPrompt="1"/>
          </p:nvPr>
        </p:nvSpPr>
        <p:spPr>
          <a:xfrm>
            <a:off x="9167813" y="3714752"/>
            <a:ext cx="2886075" cy="45719"/>
          </a:xfrm>
          <a:solidFill>
            <a:schemeClr val="accent6"/>
          </a:solidFill>
        </p:spPr>
        <p:txBody>
          <a:bodyPr/>
          <a:lstStyle>
            <a:lvl1pPr>
              <a:defRPr/>
            </a:lvl1pPr>
          </a:lstStyle>
          <a:p>
            <a:pPr lvl="0"/>
            <a:r>
              <a:rPr lang="en-US" dirty="0"/>
              <a:t>  </a:t>
            </a:r>
            <a:endParaRPr lang="en-GB" dirty="0"/>
          </a:p>
        </p:txBody>
      </p:sp>
      <p:sp>
        <p:nvSpPr>
          <p:cNvPr id="92" name="Text Placeholder 26"/>
          <p:cNvSpPr>
            <a:spLocks noGrp="1"/>
          </p:cNvSpPr>
          <p:nvPr>
            <p:ph type="body" sz="quarter" idx="28" hasCustomPrompt="1"/>
          </p:nvPr>
        </p:nvSpPr>
        <p:spPr>
          <a:xfrm>
            <a:off x="9167813"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3" name="Text Placeholder 26"/>
          <p:cNvSpPr>
            <a:spLocks noGrp="1"/>
          </p:cNvSpPr>
          <p:nvPr>
            <p:ph type="body" sz="quarter" idx="29" hasCustomPrompt="1"/>
          </p:nvPr>
        </p:nvSpPr>
        <p:spPr>
          <a:xfrm>
            <a:off x="9167813"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4" name="Text Placeholder 24"/>
          <p:cNvSpPr>
            <a:spLocks noGrp="1"/>
          </p:cNvSpPr>
          <p:nvPr>
            <p:ph type="body" sz="quarter" idx="33" hasCustomPrompt="1"/>
          </p:nvPr>
        </p:nvSpPr>
        <p:spPr>
          <a:xfrm>
            <a:off x="6157911" y="6460529"/>
            <a:ext cx="2886075" cy="45719"/>
          </a:xfrm>
          <a:solidFill>
            <a:schemeClr val="accent6"/>
          </a:solidFill>
        </p:spPr>
        <p:txBody>
          <a:bodyPr/>
          <a:lstStyle>
            <a:lvl1pPr>
              <a:defRPr/>
            </a:lvl1pPr>
          </a:lstStyle>
          <a:p>
            <a:pPr lvl="0"/>
            <a:r>
              <a:rPr lang="en-US" dirty="0"/>
              <a:t>  </a:t>
            </a:r>
            <a:endParaRPr lang="en-GB" dirty="0"/>
          </a:p>
        </p:txBody>
      </p:sp>
      <p:sp>
        <p:nvSpPr>
          <p:cNvPr id="95" name="Text Placeholder 26"/>
          <p:cNvSpPr>
            <a:spLocks noGrp="1"/>
          </p:cNvSpPr>
          <p:nvPr>
            <p:ph type="body" sz="quarter" idx="34" hasCustomPrompt="1"/>
          </p:nvPr>
        </p:nvSpPr>
        <p:spPr>
          <a:xfrm>
            <a:off x="6157911"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6" name="Text Placeholder 26"/>
          <p:cNvSpPr>
            <a:spLocks noGrp="1"/>
          </p:cNvSpPr>
          <p:nvPr>
            <p:ph type="body" sz="quarter" idx="35" hasCustomPrompt="1"/>
          </p:nvPr>
        </p:nvSpPr>
        <p:spPr>
          <a:xfrm>
            <a:off x="6157911"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7" name="Text Placeholder 24"/>
          <p:cNvSpPr>
            <a:spLocks noGrp="1"/>
          </p:cNvSpPr>
          <p:nvPr>
            <p:ph type="body" sz="quarter" idx="36" hasCustomPrompt="1"/>
          </p:nvPr>
        </p:nvSpPr>
        <p:spPr>
          <a:xfrm>
            <a:off x="9167813" y="6460529"/>
            <a:ext cx="2886075" cy="45719"/>
          </a:xfrm>
          <a:solidFill>
            <a:schemeClr val="accent6"/>
          </a:solidFill>
        </p:spPr>
        <p:txBody>
          <a:bodyPr/>
          <a:lstStyle>
            <a:lvl1pPr>
              <a:defRPr/>
            </a:lvl1pPr>
          </a:lstStyle>
          <a:p>
            <a:pPr lvl="0"/>
            <a:r>
              <a:rPr lang="en-US" dirty="0"/>
              <a:t>  </a:t>
            </a:r>
            <a:endParaRPr lang="en-GB" dirty="0"/>
          </a:p>
        </p:txBody>
      </p:sp>
      <p:sp>
        <p:nvSpPr>
          <p:cNvPr id="98" name="Text Placeholder 26"/>
          <p:cNvSpPr>
            <a:spLocks noGrp="1"/>
          </p:cNvSpPr>
          <p:nvPr>
            <p:ph type="body" sz="quarter" idx="37" hasCustomPrompt="1"/>
          </p:nvPr>
        </p:nvSpPr>
        <p:spPr>
          <a:xfrm>
            <a:off x="9167813"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9" name="Text Placeholder 26"/>
          <p:cNvSpPr>
            <a:spLocks noGrp="1"/>
          </p:cNvSpPr>
          <p:nvPr>
            <p:ph type="body" sz="quarter" idx="81" hasCustomPrompt="1"/>
          </p:nvPr>
        </p:nvSpPr>
        <p:spPr>
          <a:xfrm>
            <a:off x="9167813"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01" name="Text Placeholder 22"/>
          <p:cNvSpPr>
            <a:spLocks noGrp="1"/>
          </p:cNvSpPr>
          <p:nvPr>
            <p:ph type="body" sz="quarter" idx="83" hasCustomPrompt="1"/>
          </p:nvPr>
        </p:nvSpPr>
        <p:spPr>
          <a:xfrm>
            <a:off x="869576" y="2325777"/>
            <a:ext cx="1765207" cy="248352"/>
          </a:xfrm>
        </p:spPr>
        <p:txBody>
          <a:bodyPr anchor="b"/>
          <a:lstStyle>
            <a:lvl1pPr>
              <a:defRPr sz="1400"/>
            </a:lvl1pPr>
          </a:lstStyle>
          <a:p>
            <a:pPr lvl="0"/>
            <a:r>
              <a:rPr lang="en-US" dirty="0"/>
              <a:t>Chapter title</a:t>
            </a:r>
            <a:endParaRPr lang="en-GB" dirty="0"/>
          </a:p>
        </p:txBody>
      </p:sp>
      <p:sp>
        <p:nvSpPr>
          <p:cNvPr id="102" name="Text Placeholder 22"/>
          <p:cNvSpPr>
            <a:spLocks noGrp="1"/>
          </p:cNvSpPr>
          <p:nvPr>
            <p:ph type="body" sz="quarter" idx="84" hasCustomPrompt="1"/>
          </p:nvPr>
        </p:nvSpPr>
        <p:spPr>
          <a:xfrm>
            <a:off x="869576" y="2535329"/>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04" name="Text Placeholder 22"/>
          <p:cNvSpPr>
            <a:spLocks noGrp="1"/>
          </p:cNvSpPr>
          <p:nvPr>
            <p:ph type="body" sz="quarter" idx="86" hasCustomPrompt="1"/>
          </p:nvPr>
        </p:nvSpPr>
        <p:spPr>
          <a:xfrm>
            <a:off x="869576" y="3230652"/>
            <a:ext cx="1765207" cy="248352"/>
          </a:xfrm>
        </p:spPr>
        <p:txBody>
          <a:bodyPr anchor="b"/>
          <a:lstStyle>
            <a:lvl1pPr>
              <a:defRPr sz="1400"/>
            </a:lvl1pPr>
          </a:lstStyle>
          <a:p>
            <a:pPr lvl="0"/>
            <a:r>
              <a:rPr lang="en-US" dirty="0"/>
              <a:t>Chapter title</a:t>
            </a:r>
            <a:endParaRPr lang="en-GB" dirty="0"/>
          </a:p>
        </p:txBody>
      </p:sp>
      <p:sp>
        <p:nvSpPr>
          <p:cNvPr id="105" name="Text Placeholder 22"/>
          <p:cNvSpPr>
            <a:spLocks noGrp="1"/>
          </p:cNvSpPr>
          <p:nvPr>
            <p:ph type="body" sz="quarter" idx="87" hasCustomPrompt="1"/>
          </p:nvPr>
        </p:nvSpPr>
        <p:spPr>
          <a:xfrm>
            <a:off x="869576" y="3440204"/>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07" name="Text Placeholder 22"/>
          <p:cNvSpPr>
            <a:spLocks noGrp="1"/>
          </p:cNvSpPr>
          <p:nvPr>
            <p:ph type="body" sz="quarter" idx="89" hasCustomPrompt="1"/>
          </p:nvPr>
        </p:nvSpPr>
        <p:spPr>
          <a:xfrm>
            <a:off x="869576" y="4133007"/>
            <a:ext cx="1765207" cy="248352"/>
          </a:xfrm>
        </p:spPr>
        <p:txBody>
          <a:bodyPr anchor="b"/>
          <a:lstStyle>
            <a:lvl1pPr>
              <a:defRPr sz="1400"/>
            </a:lvl1pPr>
          </a:lstStyle>
          <a:p>
            <a:pPr lvl="0"/>
            <a:r>
              <a:rPr lang="en-US" dirty="0"/>
              <a:t>Chapter title</a:t>
            </a:r>
            <a:endParaRPr lang="en-GB" dirty="0"/>
          </a:p>
        </p:txBody>
      </p:sp>
      <p:sp>
        <p:nvSpPr>
          <p:cNvPr id="108" name="Text Placeholder 22"/>
          <p:cNvSpPr>
            <a:spLocks noGrp="1"/>
          </p:cNvSpPr>
          <p:nvPr>
            <p:ph type="body" sz="quarter" idx="90" hasCustomPrompt="1"/>
          </p:nvPr>
        </p:nvSpPr>
        <p:spPr>
          <a:xfrm>
            <a:off x="869576" y="4342559"/>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10" name="Text Placeholder 22"/>
          <p:cNvSpPr>
            <a:spLocks noGrp="1"/>
          </p:cNvSpPr>
          <p:nvPr>
            <p:ph type="body" sz="quarter" idx="92" hasCustomPrompt="1"/>
          </p:nvPr>
        </p:nvSpPr>
        <p:spPr>
          <a:xfrm>
            <a:off x="869576" y="5033679"/>
            <a:ext cx="1765207" cy="248352"/>
          </a:xfrm>
        </p:spPr>
        <p:txBody>
          <a:bodyPr anchor="b"/>
          <a:lstStyle>
            <a:lvl1pPr>
              <a:defRPr sz="1400"/>
            </a:lvl1pPr>
          </a:lstStyle>
          <a:p>
            <a:pPr lvl="0"/>
            <a:r>
              <a:rPr lang="en-US" dirty="0"/>
              <a:t>Chapter title</a:t>
            </a:r>
            <a:endParaRPr lang="en-GB" dirty="0"/>
          </a:p>
        </p:txBody>
      </p:sp>
      <p:sp>
        <p:nvSpPr>
          <p:cNvPr id="111" name="Text Placeholder 22"/>
          <p:cNvSpPr>
            <a:spLocks noGrp="1"/>
          </p:cNvSpPr>
          <p:nvPr>
            <p:ph type="body" sz="quarter" idx="93" hasCustomPrompt="1"/>
          </p:nvPr>
        </p:nvSpPr>
        <p:spPr>
          <a:xfrm>
            <a:off x="869576" y="5243231"/>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13" name="Text Placeholder 22"/>
          <p:cNvSpPr>
            <a:spLocks noGrp="1"/>
          </p:cNvSpPr>
          <p:nvPr>
            <p:ph type="body" sz="quarter" idx="95" hasCustomPrompt="1"/>
          </p:nvPr>
        </p:nvSpPr>
        <p:spPr>
          <a:xfrm>
            <a:off x="869576" y="5934913"/>
            <a:ext cx="1765207" cy="248352"/>
          </a:xfrm>
        </p:spPr>
        <p:txBody>
          <a:bodyPr anchor="b"/>
          <a:lstStyle>
            <a:lvl1pPr>
              <a:defRPr sz="1400"/>
            </a:lvl1pPr>
          </a:lstStyle>
          <a:p>
            <a:pPr lvl="0"/>
            <a:r>
              <a:rPr lang="en-US" dirty="0"/>
              <a:t>Chapter title</a:t>
            </a:r>
            <a:endParaRPr lang="en-GB" dirty="0"/>
          </a:p>
        </p:txBody>
      </p:sp>
      <p:sp>
        <p:nvSpPr>
          <p:cNvPr id="114" name="Text Placeholder 22"/>
          <p:cNvSpPr>
            <a:spLocks noGrp="1"/>
          </p:cNvSpPr>
          <p:nvPr>
            <p:ph type="body" sz="quarter" idx="96" hasCustomPrompt="1"/>
          </p:nvPr>
        </p:nvSpPr>
        <p:spPr>
          <a:xfrm>
            <a:off x="869576" y="6144465"/>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21" name="Text Placeholder 22"/>
          <p:cNvSpPr>
            <a:spLocks noGrp="1"/>
          </p:cNvSpPr>
          <p:nvPr>
            <p:ph type="body" sz="quarter" idx="98" hasCustomPrompt="1"/>
          </p:nvPr>
        </p:nvSpPr>
        <p:spPr>
          <a:xfrm>
            <a:off x="4045603" y="1425666"/>
            <a:ext cx="1765207" cy="248352"/>
          </a:xfrm>
        </p:spPr>
        <p:txBody>
          <a:bodyPr anchor="b"/>
          <a:lstStyle>
            <a:lvl1pPr>
              <a:defRPr sz="1400"/>
            </a:lvl1pPr>
          </a:lstStyle>
          <a:p>
            <a:pPr lvl="0"/>
            <a:r>
              <a:rPr lang="en-US" dirty="0"/>
              <a:t>Chapter title</a:t>
            </a:r>
            <a:endParaRPr lang="en-GB" dirty="0"/>
          </a:p>
        </p:txBody>
      </p:sp>
      <p:sp>
        <p:nvSpPr>
          <p:cNvPr id="122" name="Text Placeholder 22"/>
          <p:cNvSpPr>
            <a:spLocks noGrp="1"/>
          </p:cNvSpPr>
          <p:nvPr>
            <p:ph type="body" sz="quarter" idx="99" hasCustomPrompt="1"/>
          </p:nvPr>
        </p:nvSpPr>
        <p:spPr>
          <a:xfrm>
            <a:off x="4045603" y="1635218"/>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24" name="Text Placeholder 22"/>
          <p:cNvSpPr>
            <a:spLocks noGrp="1"/>
          </p:cNvSpPr>
          <p:nvPr>
            <p:ph type="body" sz="quarter" idx="101" hasCustomPrompt="1"/>
          </p:nvPr>
        </p:nvSpPr>
        <p:spPr>
          <a:xfrm>
            <a:off x="4078942" y="2325777"/>
            <a:ext cx="1765207" cy="248352"/>
          </a:xfrm>
        </p:spPr>
        <p:txBody>
          <a:bodyPr anchor="b"/>
          <a:lstStyle>
            <a:lvl1pPr>
              <a:defRPr sz="1400"/>
            </a:lvl1pPr>
          </a:lstStyle>
          <a:p>
            <a:pPr lvl="0"/>
            <a:r>
              <a:rPr lang="en-US" dirty="0"/>
              <a:t>Chapter title</a:t>
            </a:r>
            <a:endParaRPr lang="en-GB" dirty="0"/>
          </a:p>
        </p:txBody>
      </p:sp>
      <p:sp>
        <p:nvSpPr>
          <p:cNvPr id="125" name="Text Placeholder 22"/>
          <p:cNvSpPr>
            <a:spLocks noGrp="1"/>
          </p:cNvSpPr>
          <p:nvPr>
            <p:ph type="body" sz="quarter" idx="102" hasCustomPrompt="1"/>
          </p:nvPr>
        </p:nvSpPr>
        <p:spPr>
          <a:xfrm>
            <a:off x="4078942" y="2535329"/>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27" name="Text Placeholder 22"/>
          <p:cNvSpPr>
            <a:spLocks noGrp="1"/>
          </p:cNvSpPr>
          <p:nvPr>
            <p:ph type="body" sz="quarter" idx="104" hasCustomPrompt="1"/>
          </p:nvPr>
        </p:nvSpPr>
        <p:spPr>
          <a:xfrm>
            <a:off x="4078942" y="3230652"/>
            <a:ext cx="1765207" cy="248352"/>
          </a:xfrm>
        </p:spPr>
        <p:txBody>
          <a:bodyPr anchor="b"/>
          <a:lstStyle>
            <a:lvl1pPr>
              <a:defRPr sz="1400"/>
            </a:lvl1pPr>
          </a:lstStyle>
          <a:p>
            <a:pPr lvl="0"/>
            <a:r>
              <a:rPr lang="en-US" dirty="0"/>
              <a:t>Chapter title</a:t>
            </a:r>
            <a:endParaRPr lang="en-GB" dirty="0"/>
          </a:p>
        </p:txBody>
      </p:sp>
      <p:sp>
        <p:nvSpPr>
          <p:cNvPr id="128" name="Text Placeholder 22"/>
          <p:cNvSpPr>
            <a:spLocks noGrp="1"/>
          </p:cNvSpPr>
          <p:nvPr>
            <p:ph type="body" sz="quarter" idx="105" hasCustomPrompt="1"/>
          </p:nvPr>
        </p:nvSpPr>
        <p:spPr>
          <a:xfrm>
            <a:off x="4078942" y="3440204"/>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30" name="Text Placeholder 22"/>
          <p:cNvSpPr>
            <a:spLocks noGrp="1"/>
          </p:cNvSpPr>
          <p:nvPr>
            <p:ph type="body" sz="quarter" idx="107" hasCustomPrompt="1"/>
          </p:nvPr>
        </p:nvSpPr>
        <p:spPr>
          <a:xfrm>
            <a:off x="4078942" y="4133007"/>
            <a:ext cx="1765207" cy="248352"/>
          </a:xfrm>
        </p:spPr>
        <p:txBody>
          <a:bodyPr anchor="b"/>
          <a:lstStyle>
            <a:lvl1pPr>
              <a:defRPr sz="1400"/>
            </a:lvl1pPr>
          </a:lstStyle>
          <a:p>
            <a:pPr lvl="0"/>
            <a:r>
              <a:rPr lang="en-US" dirty="0"/>
              <a:t>Chapter title</a:t>
            </a:r>
            <a:endParaRPr lang="en-GB" dirty="0"/>
          </a:p>
        </p:txBody>
      </p:sp>
      <p:sp>
        <p:nvSpPr>
          <p:cNvPr id="131" name="Text Placeholder 22"/>
          <p:cNvSpPr>
            <a:spLocks noGrp="1"/>
          </p:cNvSpPr>
          <p:nvPr>
            <p:ph type="body" sz="quarter" idx="108" hasCustomPrompt="1"/>
          </p:nvPr>
        </p:nvSpPr>
        <p:spPr>
          <a:xfrm>
            <a:off x="4078942" y="4342559"/>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33" name="Text Placeholder 22"/>
          <p:cNvSpPr>
            <a:spLocks noGrp="1"/>
          </p:cNvSpPr>
          <p:nvPr>
            <p:ph type="body" sz="quarter" idx="110" hasCustomPrompt="1"/>
          </p:nvPr>
        </p:nvSpPr>
        <p:spPr>
          <a:xfrm>
            <a:off x="4078942" y="5033679"/>
            <a:ext cx="1765207" cy="248352"/>
          </a:xfrm>
        </p:spPr>
        <p:txBody>
          <a:bodyPr anchor="b"/>
          <a:lstStyle>
            <a:lvl1pPr>
              <a:defRPr sz="1400"/>
            </a:lvl1pPr>
          </a:lstStyle>
          <a:p>
            <a:pPr lvl="0"/>
            <a:r>
              <a:rPr lang="en-US" dirty="0"/>
              <a:t>Chapter title</a:t>
            </a:r>
            <a:endParaRPr lang="en-GB" dirty="0"/>
          </a:p>
        </p:txBody>
      </p:sp>
      <p:sp>
        <p:nvSpPr>
          <p:cNvPr id="134" name="Text Placeholder 22"/>
          <p:cNvSpPr>
            <a:spLocks noGrp="1"/>
          </p:cNvSpPr>
          <p:nvPr>
            <p:ph type="body" sz="quarter" idx="111" hasCustomPrompt="1"/>
          </p:nvPr>
        </p:nvSpPr>
        <p:spPr>
          <a:xfrm>
            <a:off x="4078942" y="5243231"/>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36" name="Text Placeholder 22"/>
          <p:cNvSpPr>
            <a:spLocks noGrp="1"/>
          </p:cNvSpPr>
          <p:nvPr>
            <p:ph type="body" sz="quarter" idx="113" hasCustomPrompt="1"/>
          </p:nvPr>
        </p:nvSpPr>
        <p:spPr>
          <a:xfrm>
            <a:off x="4078942" y="5934913"/>
            <a:ext cx="1765207" cy="248352"/>
          </a:xfrm>
        </p:spPr>
        <p:txBody>
          <a:bodyPr anchor="b"/>
          <a:lstStyle>
            <a:lvl1pPr>
              <a:defRPr sz="1400"/>
            </a:lvl1pPr>
          </a:lstStyle>
          <a:p>
            <a:pPr lvl="0"/>
            <a:r>
              <a:rPr lang="en-US" dirty="0"/>
              <a:t>Chapter title</a:t>
            </a:r>
            <a:endParaRPr lang="en-GB" dirty="0"/>
          </a:p>
        </p:txBody>
      </p:sp>
      <p:sp>
        <p:nvSpPr>
          <p:cNvPr id="137" name="Text Placeholder 22"/>
          <p:cNvSpPr>
            <a:spLocks noGrp="1"/>
          </p:cNvSpPr>
          <p:nvPr>
            <p:ph type="body" sz="quarter" idx="114" hasCustomPrompt="1"/>
          </p:nvPr>
        </p:nvSpPr>
        <p:spPr>
          <a:xfrm>
            <a:off x="4078942" y="6144465"/>
            <a:ext cx="1765207" cy="259557"/>
          </a:xfrm>
        </p:spPr>
        <p:txBody>
          <a:bodyPr/>
          <a:lstStyle>
            <a:lvl1pPr>
              <a:defRPr sz="1100">
                <a:solidFill>
                  <a:schemeClr val="tx2"/>
                </a:solidFill>
              </a:defRPr>
            </a:lvl1pPr>
          </a:lstStyle>
          <a:p>
            <a:pPr lvl="0"/>
            <a:r>
              <a:rPr lang="en-US" dirty="0"/>
              <a:t>Chapter subtitle</a:t>
            </a:r>
            <a:endParaRPr lang="en-GB" dirty="0"/>
          </a:p>
        </p:txBody>
      </p:sp>
      <p:sp>
        <p:nvSpPr>
          <p:cNvPr id="115"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16" name="Group 115"/>
          <p:cNvGrpSpPr/>
          <p:nvPr userDrawn="1"/>
        </p:nvGrpSpPr>
        <p:grpSpPr>
          <a:xfrm>
            <a:off x="12630285" y="0"/>
            <a:ext cx="3909699" cy="5532582"/>
            <a:chOff x="-3999345" y="0"/>
            <a:chExt cx="3909698" cy="5532582"/>
          </a:xfrm>
        </p:grpSpPr>
        <p:sp>
          <p:nvSpPr>
            <p:cNvPr id="117" name="Rectangle 11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18" name="Straight Connector 1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20" name="TextBox 1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23" name="Group 122"/>
            <p:cNvGrpSpPr/>
            <p:nvPr userDrawn="1"/>
          </p:nvGrpSpPr>
          <p:grpSpPr>
            <a:xfrm>
              <a:off x="-3916219" y="2007734"/>
              <a:ext cx="3741159" cy="603077"/>
              <a:chOff x="-3953163" y="1928406"/>
              <a:chExt cx="3741159" cy="603077"/>
            </a:xfrm>
          </p:grpSpPr>
          <p:sp>
            <p:nvSpPr>
              <p:cNvPr id="146" name="TextBox 14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47" name="TextBox 14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26" name="Group 125"/>
            <p:cNvGrpSpPr/>
            <p:nvPr userDrawn="1"/>
          </p:nvGrpSpPr>
          <p:grpSpPr>
            <a:xfrm>
              <a:off x="-3916219" y="3804415"/>
              <a:ext cx="3741159" cy="649206"/>
              <a:chOff x="-3953163" y="3686663"/>
              <a:chExt cx="3741159" cy="649206"/>
            </a:xfrm>
          </p:grpSpPr>
          <p:sp>
            <p:nvSpPr>
              <p:cNvPr id="144" name="TextBox 14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45" name="TextBox 14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29" name="Group 128"/>
            <p:cNvGrpSpPr/>
            <p:nvPr userDrawn="1"/>
          </p:nvGrpSpPr>
          <p:grpSpPr>
            <a:xfrm>
              <a:off x="-3916219" y="2909062"/>
              <a:ext cx="3741159" cy="634370"/>
              <a:chOff x="-3953163" y="2815638"/>
              <a:chExt cx="3741159" cy="634370"/>
            </a:xfrm>
          </p:grpSpPr>
          <p:sp>
            <p:nvSpPr>
              <p:cNvPr id="142" name="TextBox 14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43" name="TextBox 14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32" name="Group 131"/>
            <p:cNvGrpSpPr/>
            <p:nvPr userDrawn="1"/>
          </p:nvGrpSpPr>
          <p:grpSpPr>
            <a:xfrm>
              <a:off x="-3916219" y="4693793"/>
              <a:ext cx="3470417" cy="603077"/>
              <a:chOff x="-3953163" y="4622237"/>
              <a:chExt cx="3470417" cy="603077"/>
            </a:xfrm>
          </p:grpSpPr>
          <p:sp>
            <p:nvSpPr>
              <p:cNvPr id="140" name="TextBox 13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41" name="TextBox 14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35" name="Group 134"/>
            <p:cNvGrpSpPr/>
            <p:nvPr userDrawn="1"/>
          </p:nvGrpSpPr>
          <p:grpSpPr>
            <a:xfrm>
              <a:off x="-3916219" y="1118356"/>
              <a:ext cx="3741159" cy="677414"/>
              <a:chOff x="-3953163" y="1118356"/>
              <a:chExt cx="3741159" cy="677414"/>
            </a:xfrm>
          </p:grpSpPr>
          <p:sp>
            <p:nvSpPr>
              <p:cNvPr id="138" name="TextBox 13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39" name="TextBox 13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48"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174" name="Text Placeholder 3"/>
          <p:cNvSpPr>
            <a:spLocks noGrp="1"/>
          </p:cNvSpPr>
          <p:nvPr>
            <p:ph type="body" sz="quarter" idx="127" hasCustomPrompt="1"/>
          </p:nvPr>
        </p:nvSpPr>
        <p:spPr>
          <a:xfrm>
            <a:off x="298561" y="142201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5" name="Text Placeholder 3"/>
          <p:cNvSpPr>
            <a:spLocks noGrp="1"/>
          </p:cNvSpPr>
          <p:nvPr>
            <p:ph type="body" sz="quarter" idx="128" hasCustomPrompt="1"/>
          </p:nvPr>
        </p:nvSpPr>
        <p:spPr>
          <a:xfrm>
            <a:off x="298561" y="231709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6" name="Text Placeholder 3"/>
          <p:cNvSpPr>
            <a:spLocks noGrp="1"/>
          </p:cNvSpPr>
          <p:nvPr>
            <p:ph type="body" sz="quarter" idx="129" hasCustomPrompt="1"/>
          </p:nvPr>
        </p:nvSpPr>
        <p:spPr>
          <a:xfrm>
            <a:off x="298561" y="3227004"/>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7" name="Text Placeholder 3"/>
          <p:cNvSpPr>
            <a:spLocks noGrp="1"/>
          </p:cNvSpPr>
          <p:nvPr>
            <p:ph type="body" sz="quarter" idx="130" hasCustomPrompt="1"/>
          </p:nvPr>
        </p:nvSpPr>
        <p:spPr>
          <a:xfrm>
            <a:off x="298561" y="408367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8" name="Text Placeholder 3"/>
          <p:cNvSpPr>
            <a:spLocks noGrp="1"/>
          </p:cNvSpPr>
          <p:nvPr>
            <p:ph type="body" sz="quarter" idx="131" hasCustomPrompt="1"/>
          </p:nvPr>
        </p:nvSpPr>
        <p:spPr>
          <a:xfrm>
            <a:off x="298561" y="4988512"/>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79" name="Text Placeholder 3"/>
          <p:cNvSpPr>
            <a:spLocks noGrp="1"/>
          </p:cNvSpPr>
          <p:nvPr>
            <p:ph type="body" sz="quarter" idx="132" hasCustomPrompt="1"/>
          </p:nvPr>
        </p:nvSpPr>
        <p:spPr>
          <a:xfrm>
            <a:off x="298561" y="5907675"/>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0" name="Text Placeholder 3"/>
          <p:cNvSpPr>
            <a:spLocks noGrp="1"/>
          </p:cNvSpPr>
          <p:nvPr>
            <p:ph type="body" sz="quarter" idx="133" hasCustomPrompt="1"/>
          </p:nvPr>
        </p:nvSpPr>
        <p:spPr>
          <a:xfrm>
            <a:off x="3471247" y="142201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1" name="Text Placeholder 3"/>
          <p:cNvSpPr>
            <a:spLocks noGrp="1"/>
          </p:cNvSpPr>
          <p:nvPr>
            <p:ph type="body" sz="quarter" idx="134" hasCustomPrompt="1"/>
          </p:nvPr>
        </p:nvSpPr>
        <p:spPr>
          <a:xfrm>
            <a:off x="3471247" y="231709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2" name="Text Placeholder 3"/>
          <p:cNvSpPr>
            <a:spLocks noGrp="1"/>
          </p:cNvSpPr>
          <p:nvPr>
            <p:ph type="body" sz="quarter" idx="135" hasCustomPrompt="1"/>
          </p:nvPr>
        </p:nvSpPr>
        <p:spPr>
          <a:xfrm>
            <a:off x="3471247" y="3227004"/>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3" name="Text Placeholder 3"/>
          <p:cNvSpPr>
            <a:spLocks noGrp="1"/>
          </p:cNvSpPr>
          <p:nvPr>
            <p:ph type="body" sz="quarter" idx="136" hasCustomPrompt="1"/>
          </p:nvPr>
        </p:nvSpPr>
        <p:spPr>
          <a:xfrm>
            <a:off x="3471247" y="4083678"/>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4" name="Text Placeholder 3"/>
          <p:cNvSpPr>
            <a:spLocks noGrp="1"/>
          </p:cNvSpPr>
          <p:nvPr>
            <p:ph type="body" sz="quarter" idx="137" hasCustomPrompt="1"/>
          </p:nvPr>
        </p:nvSpPr>
        <p:spPr>
          <a:xfrm>
            <a:off x="3471247" y="4988512"/>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85" name="Text Placeholder 3"/>
          <p:cNvSpPr>
            <a:spLocks noGrp="1"/>
          </p:cNvSpPr>
          <p:nvPr>
            <p:ph type="body" sz="quarter" idx="138" hasCustomPrompt="1"/>
          </p:nvPr>
        </p:nvSpPr>
        <p:spPr>
          <a:xfrm>
            <a:off x="3471247" y="5907675"/>
            <a:ext cx="504000" cy="504000"/>
          </a:xfrm>
          <a:prstGeom prst="ellipse">
            <a:avLst/>
          </a:prstGeom>
          <a:solidFill>
            <a:schemeClr val="accent6"/>
          </a:solidFill>
        </p:spPr>
        <p:txBody>
          <a:bodyPr/>
          <a:lstStyle>
            <a:lvl1pPr>
              <a:defRPr/>
            </a:lvl1pPr>
          </a:lstStyle>
          <a:p>
            <a:pPr lvl="0"/>
            <a:r>
              <a:rPr lang="en-US" dirty="0"/>
              <a:t>  </a:t>
            </a:r>
            <a:endParaRPr lang="en-GB" dirty="0"/>
          </a:p>
        </p:txBody>
      </p:sp>
      <p:grpSp>
        <p:nvGrpSpPr>
          <p:cNvPr id="247" name="Group 246"/>
          <p:cNvGrpSpPr/>
          <p:nvPr userDrawn="1"/>
        </p:nvGrpSpPr>
        <p:grpSpPr>
          <a:xfrm>
            <a:off x="-4350367" y="0"/>
            <a:ext cx="3909699" cy="4453621"/>
            <a:chOff x="-3999345" y="0"/>
            <a:chExt cx="3909698" cy="4453621"/>
          </a:xfrm>
        </p:grpSpPr>
        <p:sp>
          <p:nvSpPr>
            <p:cNvPr id="248" name="Rectangle 247"/>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249" name="Straight Connector 24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50" name="Picture 24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51" name="TextBox 250"/>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252" name="Group 251"/>
            <p:cNvGrpSpPr/>
            <p:nvPr userDrawn="1"/>
          </p:nvGrpSpPr>
          <p:grpSpPr>
            <a:xfrm>
              <a:off x="-3916219" y="2007734"/>
              <a:ext cx="3741159" cy="603077"/>
              <a:chOff x="-3953163" y="1928406"/>
              <a:chExt cx="3741159" cy="603077"/>
            </a:xfrm>
          </p:grpSpPr>
          <p:sp>
            <p:nvSpPr>
              <p:cNvPr id="262" name="TextBox 261"/>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63" name="TextBox 262"/>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253" name="Group 252"/>
            <p:cNvGrpSpPr/>
            <p:nvPr userDrawn="1"/>
          </p:nvGrpSpPr>
          <p:grpSpPr>
            <a:xfrm>
              <a:off x="-3916219" y="3673605"/>
              <a:ext cx="3741159" cy="649206"/>
              <a:chOff x="-3953163" y="3555853"/>
              <a:chExt cx="3741159" cy="649206"/>
            </a:xfrm>
          </p:grpSpPr>
          <p:sp>
            <p:nvSpPr>
              <p:cNvPr id="260" name="TextBox 259"/>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261" name="TextBox 260"/>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254" name="Group 253"/>
            <p:cNvGrpSpPr/>
            <p:nvPr userDrawn="1"/>
          </p:nvGrpSpPr>
          <p:grpSpPr>
            <a:xfrm>
              <a:off x="-3916219" y="2909062"/>
              <a:ext cx="3741159" cy="634370"/>
              <a:chOff x="-3953163" y="2815638"/>
              <a:chExt cx="3741159" cy="634370"/>
            </a:xfrm>
          </p:grpSpPr>
          <p:sp>
            <p:nvSpPr>
              <p:cNvPr id="258" name="TextBox 257"/>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59" name="TextBox 258"/>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255" name="Group 254"/>
            <p:cNvGrpSpPr/>
            <p:nvPr userDrawn="1"/>
          </p:nvGrpSpPr>
          <p:grpSpPr>
            <a:xfrm>
              <a:off x="-3916219" y="1118356"/>
              <a:ext cx="3741159" cy="677414"/>
              <a:chOff x="-3953163" y="1118356"/>
              <a:chExt cx="3741159" cy="677414"/>
            </a:xfrm>
          </p:grpSpPr>
          <p:sp>
            <p:nvSpPr>
              <p:cNvPr id="256" name="TextBox 25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57" name="TextBox 25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331724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ith Bullets">
    <p:bg>
      <p:bgPr>
        <a:solidFill>
          <a:schemeClr val="bg1"/>
        </a:solidFill>
        <a:effectLst/>
      </p:bgPr>
    </p:bg>
    <p:spTree>
      <p:nvGrpSpPr>
        <p:cNvPr id="1" name=""/>
        <p:cNvGrpSpPr/>
        <p:nvPr/>
      </p:nvGrpSpPr>
      <p:grpSpPr>
        <a:xfrm>
          <a:off x="0" y="0"/>
          <a:ext cx="0" cy="0"/>
          <a:chOff x="0" y="0"/>
          <a:chExt cx="0" cy="0"/>
        </a:xfrm>
      </p:grpSpPr>
      <p:sp>
        <p:nvSpPr>
          <p:cNvPr id="84" name="Picture Placeholder 17"/>
          <p:cNvSpPr>
            <a:spLocks noGrp="1"/>
          </p:cNvSpPr>
          <p:nvPr>
            <p:ph type="pic" sz="quarter" idx="16" hasCustomPrompt="1"/>
          </p:nvPr>
        </p:nvSpPr>
        <p:spPr>
          <a:xfrm>
            <a:off x="6157911" y="1123950"/>
            <a:ext cx="2886075" cy="2590800"/>
          </a:xfrm>
          <a:noFill/>
        </p:spPr>
        <p:txBody>
          <a:bodyPr/>
          <a:lstStyle>
            <a:lvl1pPr algn="ctr">
              <a:defRPr sz="1100" spc="0" baseline="0"/>
            </a:lvl1pPr>
          </a:lstStyle>
          <a:p>
            <a:r>
              <a:rPr lang="en-GB" dirty="0"/>
              <a:t>Click on the icon to insert an image</a:t>
            </a:r>
          </a:p>
        </p:txBody>
      </p:sp>
      <p:sp>
        <p:nvSpPr>
          <p:cNvPr id="85" name="Picture Placeholder 17"/>
          <p:cNvSpPr>
            <a:spLocks noGrp="1"/>
          </p:cNvSpPr>
          <p:nvPr>
            <p:ph type="pic" sz="quarter" idx="17" hasCustomPrompt="1"/>
          </p:nvPr>
        </p:nvSpPr>
        <p:spPr>
          <a:xfrm>
            <a:off x="9172572" y="1123950"/>
            <a:ext cx="2886075" cy="2590800"/>
          </a:xfrm>
          <a:noFill/>
        </p:spPr>
        <p:txBody>
          <a:bodyPr/>
          <a:lstStyle>
            <a:lvl1pPr algn="ctr">
              <a:defRPr sz="1100" spc="0" baseline="0"/>
            </a:lvl1pPr>
          </a:lstStyle>
          <a:p>
            <a:r>
              <a:rPr lang="en-GB" dirty="0"/>
              <a:t>Click on the icon to insert an image</a:t>
            </a:r>
          </a:p>
        </p:txBody>
      </p:sp>
      <p:sp>
        <p:nvSpPr>
          <p:cNvPr id="86" name="Picture Placeholder 17"/>
          <p:cNvSpPr>
            <a:spLocks noGrp="1"/>
          </p:cNvSpPr>
          <p:nvPr>
            <p:ph type="pic" sz="quarter" idx="19" hasCustomPrompt="1"/>
          </p:nvPr>
        </p:nvSpPr>
        <p:spPr>
          <a:xfrm>
            <a:off x="6157911" y="3867150"/>
            <a:ext cx="2886075" cy="2590800"/>
          </a:xfrm>
          <a:noFill/>
        </p:spPr>
        <p:txBody>
          <a:bodyPr/>
          <a:lstStyle>
            <a:lvl1pPr algn="ctr">
              <a:defRPr sz="1100" spc="0" baseline="0"/>
            </a:lvl1pPr>
          </a:lstStyle>
          <a:p>
            <a:r>
              <a:rPr lang="en-GB" dirty="0"/>
              <a:t>Click on the icon to insert an image</a:t>
            </a:r>
          </a:p>
        </p:txBody>
      </p:sp>
      <p:sp>
        <p:nvSpPr>
          <p:cNvPr id="87" name="Picture Placeholder 17"/>
          <p:cNvSpPr>
            <a:spLocks noGrp="1"/>
          </p:cNvSpPr>
          <p:nvPr>
            <p:ph type="pic" sz="quarter" idx="20" hasCustomPrompt="1"/>
          </p:nvPr>
        </p:nvSpPr>
        <p:spPr>
          <a:xfrm>
            <a:off x="9172572" y="3867150"/>
            <a:ext cx="2886075" cy="2590800"/>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22"/>
          <p:cNvSpPr>
            <a:spLocks noGrp="1"/>
          </p:cNvSpPr>
          <p:nvPr>
            <p:ph type="body" sz="quarter" idx="39" hasCustomPrompt="1"/>
          </p:nvPr>
        </p:nvSpPr>
        <p:spPr>
          <a:xfrm>
            <a:off x="269082" y="1425666"/>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446415" y="1635218"/>
            <a:ext cx="2155031" cy="259557"/>
          </a:xfrm>
        </p:spPr>
        <p:txBody>
          <a:bodyPr/>
          <a:lstStyle>
            <a:lvl1pPr>
              <a:defRPr sz="1100">
                <a:solidFill>
                  <a:schemeClr val="tx2"/>
                </a:solidFill>
              </a:defRPr>
            </a:lvl1pPr>
          </a:lstStyle>
          <a:p>
            <a:pPr lvl="0"/>
            <a:r>
              <a:rPr lang="en-US" dirty="0"/>
              <a:t>Chapter subtitle</a:t>
            </a:r>
            <a:endParaRPr lang="en-GB" dirty="0"/>
          </a:p>
        </p:txBody>
      </p:sp>
      <p:sp>
        <p:nvSpPr>
          <p:cNvPr id="88" name="Text Placeholder 24"/>
          <p:cNvSpPr>
            <a:spLocks noGrp="1"/>
          </p:cNvSpPr>
          <p:nvPr>
            <p:ph type="body" sz="quarter" idx="24" hasCustomPrompt="1"/>
          </p:nvPr>
        </p:nvSpPr>
        <p:spPr>
          <a:xfrm>
            <a:off x="6157911" y="3714752"/>
            <a:ext cx="2886075" cy="45719"/>
          </a:xfrm>
          <a:solidFill>
            <a:schemeClr val="accent6"/>
          </a:solidFill>
        </p:spPr>
        <p:txBody>
          <a:bodyPr/>
          <a:lstStyle>
            <a:lvl1pPr>
              <a:defRPr/>
            </a:lvl1pPr>
          </a:lstStyle>
          <a:p>
            <a:pPr lvl="0"/>
            <a:r>
              <a:rPr lang="en-US" dirty="0"/>
              <a:t>  </a:t>
            </a:r>
            <a:endParaRPr lang="en-GB" dirty="0"/>
          </a:p>
        </p:txBody>
      </p:sp>
      <p:sp>
        <p:nvSpPr>
          <p:cNvPr id="89" name="Text Placeholder 26"/>
          <p:cNvSpPr>
            <a:spLocks noGrp="1"/>
          </p:cNvSpPr>
          <p:nvPr>
            <p:ph type="body" sz="quarter" idx="25" hasCustomPrompt="1"/>
          </p:nvPr>
        </p:nvSpPr>
        <p:spPr>
          <a:xfrm>
            <a:off x="6157911"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0" name="Text Placeholder 26"/>
          <p:cNvSpPr>
            <a:spLocks noGrp="1"/>
          </p:cNvSpPr>
          <p:nvPr>
            <p:ph type="body" sz="quarter" idx="26" hasCustomPrompt="1"/>
          </p:nvPr>
        </p:nvSpPr>
        <p:spPr>
          <a:xfrm>
            <a:off x="6157911"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1" name="Text Placeholder 24"/>
          <p:cNvSpPr>
            <a:spLocks noGrp="1"/>
          </p:cNvSpPr>
          <p:nvPr>
            <p:ph type="body" sz="quarter" idx="27" hasCustomPrompt="1"/>
          </p:nvPr>
        </p:nvSpPr>
        <p:spPr>
          <a:xfrm>
            <a:off x="9167813" y="3714752"/>
            <a:ext cx="2886075" cy="45719"/>
          </a:xfrm>
          <a:solidFill>
            <a:schemeClr val="accent6"/>
          </a:solidFill>
        </p:spPr>
        <p:txBody>
          <a:bodyPr/>
          <a:lstStyle>
            <a:lvl1pPr>
              <a:defRPr/>
            </a:lvl1pPr>
          </a:lstStyle>
          <a:p>
            <a:pPr lvl="0"/>
            <a:r>
              <a:rPr lang="en-US" dirty="0"/>
              <a:t>  </a:t>
            </a:r>
            <a:endParaRPr lang="en-GB" dirty="0"/>
          </a:p>
        </p:txBody>
      </p:sp>
      <p:sp>
        <p:nvSpPr>
          <p:cNvPr id="92" name="Text Placeholder 26"/>
          <p:cNvSpPr>
            <a:spLocks noGrp="1"/>
          </p:cNvSpPr>
          <p:nvPr>
            <p:ph type="body" sz="quarter" idx="28" hasCustomPrompt="1"/>
          </p:nvPr>
        </p:nvSpPr>
        <p:spPr>
          <a:xfrm>
            <a:off x="9167813"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3" name="Text Placeholder 26"/>
          <p:cNvSpPr>
            <a:spLocks noGrp="1"/>
          </p:cNvSpPr>
          <p:nvPr>
            <p:ph type="body" sz="quarter" idx="29" hasCustomPrompt="1"/>
          </p:nvPr>
        </p:nvSpPr>
        <p:spPr>
          <a:xfrm>
            <a:off x="9167813"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4" name="Text Placeholder 24"/>
          <p:cNvSpPr>
            <a:spLocks noGrp="1"/>
          </p:cNvSpPr>
          <p:nvPr>
            <p:ph type="body" sz="quarter" idx="33" hasCustomPrompt="1"/>
          </p:nvPr>
        </p:nvSpPr>
        <p:spPr>
          <a:xfrm>
            <a:off x="6157911" y="6460529"/>
            <a:ext cx="2886075" cy="45719"/>
          </a:xfrm>
          <a:solidFill>
            <a:schemeClr val="accent6"/>
          </a:solidFill>
        </p:spPr>
        <p:txBody>
          <a:bodyPr/>
          <a:lstStyle>
            <a:lvl1pPr>
              <a:defRPr/>
            </a:lvl1pPr>
          </a:lstStyle>
          <a:p>
            <a:pPr lvl="0"/>
            <a:r>
              <a:rPr lang="en-US" dirty="0"/>
              <a:t>  </a:t>
            </a:r>
            <a:endParaRPr lang="en-GB" dirty="0"/>
          </a:p>
        </p:txBody>
      </p:sp>
      <p:sp>
        <p:nvSpPr>
          <p:cNvPr id="95" name="Text Placeholder 26"/>
          <p:cNvSpPr>
            <a:spLocks noGrp="1"/>
          </p:cNvSpPr>
          <p:nvPr>
            <p:ph type="body" sz="quarter" idx="34" hasCustomPrompt="1"/>
          </p:nvPr>
        </p:nvSpPr>
        <p:spPr>
          <a:xfrm>
            <a:off x="6157911"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6" name="Text Placeholder 26"/>
          <p:cNvSpPr>
            <a:spLocks noGrp="1"/>
          </p:cNvSpPr>
          <p:nvPr>
            <p:ph type="body" sz="quarter" idx="35" hasCustomPrompt="1"/>
          </p:nvPr>
        </p:nvSpPr>
        <p:spPr>
          <a:xfrm>
            <a:off x="6157911"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97" name="Text Placeholder 24"/>
          <p:cNvSpPr>
            <a:spLocks noGrp="1"/>
          </p:cNvSpPr>
          <p:nvPr>
            <p:ph type="body" sz="quarter" idx="36" hasCustomPrompt="1"/>
          </p:nvPr>
        </p:nvSpPr>
        <p:spPr>
          <a:xfrm>
            <a:off x="9167813" y="6460529"/>
            <a:ext cx="2886075" cy="45719"/>
          </a:xfrm>
          <a:solidFill>
            <a:schemeClr val="accent6"/>
          </a:solidFill>
        </p:spPr>
        <p:txBody>
          <a:bodyPr/>
          <a:lstStyle>
            <a:lvl1pPr>
              <a:defRPr/>
            </a:lvl1pPr>
          </a:lstStyle>
          <a:p>
            <a:pPr lvl="0"/>
            <a:r>
              <a:rPr lang="en-US" dirty="0"/>
              <a:t>  </a:t>
            </a:r>
            <a:endParaRPr lang="en-GB" dirty="0"/>
          </a:p>
        </p:txBody>
      </p:sp>
      <p:sp>
        <p:nvSpPr>
          <p:cNvPr id="98" name="Text Placeholder 26"/>
          <p:cNvSpPr>
            <a:spLocks noGrp="1"/>
          </p:cNvSpPr>
          <p:nvPr>
            <p:ph type="body" sz="quarter" idx="37" hasCustomPrompt="1"/>
          </p:nvPr>
        </p:nvSpPr>
        <p:spPr>
          <a:xfrm>
            <a:off x="9167813"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9" name="Text Placeholder 26"/>
          <p:cNvSpPr>
            <a:spLocks noGrp="1"/>
          </p:cNvSpPr>
          <p:nvPr>
            <p:ph type="body" sz="quarter" idx="81" hasCustomPrompt="1"/>
          </p:nvPr>
        </p:nvSpPr>
        <p:spPr>
          <a:xfrm>
            <a:off x="9167813"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57" name="Text Placeholder 22"/>
          <p:cNvSpPr>
            <a:spLocks noGrp="1"/>
          </p:cNvSpPr>
          <p:nvPr>
            <p:ph type="body" sz="quarter" idx="82" hasCustomPrompt="1"/>
          </p:nvPr>
        </p:nvSpPr>
        <p:spPr>
          <a:xfrm>
            <a:off x="269082" y="2354660"/>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58" name="Text Placeholder 22"/>
          <p:cNvSpPr>
            <a:spLocks noGrp="1"/>
          </p:cNvSpPr>
          <p:nvPr>
            <p:ph type="body" sz="quarter" idx="83" hasCustomPrompt="1"/>
          </p:nvPr>
        </p:nvSpPr>
        <p:spPr>
          <a:xfrm>
            <a:off x="446415" y="256421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2"/>
          <p:cNvSpPr>
            <a:spLocks noGrp="1"/>
          </p:cNvSpPr>
          <p:nvPr>
            <p:ph type="body" sz="quarter" idx="84" hasCustomPrompt="1"/>
          </p:nvPr>
        </p:nvSpPr>
        <p:spPr>
          <a:xfrm>
            <a:off x="269082" y="3264298"/>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0" name="Text Placeholder 22"/>
          <p:cNvSpPr>
            <a:spLocks noGrp="1"/>
          </p:cNvSpPr>
          <p:nvPr>
            <p:ph type="body" sz="quarter" idx="85" hasCustomPrompt="1"/>
          </p:nvPr>
        </p:nvSpPr>
        <p:spPr>
          <a:xfrm>
            <a:off x="446415" y="3473850"/>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1" name="Text Placeholder 22"/>
          <p:cNvSpPr>
            <a:spLocks noGrp="1"/>
          </p:cNvSpPr>
          <p:nvPr>
            <p:ph type="body" sz="quarter" idx="86" hasCustomPrompt="1"/>
          </p:nvPr>
        </p:nvSpPr>
        <p:spPr>
          <a:xfrm>
            <a:off x="269082" y="41477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2" name="Text Placeholder 22"/>
          <p:cNvSpPr>
            <a:spLocks noGrp="1"/>
          </p:cNvSpPr>
          <p:nvPr>
            <p:ph type="body" sz="quarter" idx="87" hasCustomPrompt="1"/>
          </p:nvPr>
        </p:nvSpPr>
        <p:spPr>
          <a:xfrm>
            <a:off x="446415" y="4357294"/>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2"/>
          <p:cNvSpPr>
            <a:spLocks noGrp="1"/>
          </p:cNvSpPr>
          <p:nvPr>
            <p:ph type="body" sz="quarter" idx="88" hasCustomPrompt="1"/>
          </p:nvPr>
        </p:nvSpPr>
        <p:spPr>
          <a:xfrm>
            <a:off x="269082" y="5052617"/>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4" name="Text Placeholder 22"/>
          <p:cNvSpPr>
            <a:spLocks noGrp="1"/>
          </p:cNvSpPr>
          <p:nvPr>
            <p:ph type="body" sz="quarter" idx="89" hasCustomPrompt="1"/>
          </p:nvPr>
        </p:nvSpPr>
        <p:spPr>
          <a:xfrm>
            <a:off x="446415" y="5262169"/>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5" name="Text Placeholder 22"/>
          <p:cNvSpPr>
            <a:spLocks noGrp="1"/>
          </p:cNvSpPr>
          <p:nvPr>
            <p:ph type="body" sz="quarter" idx="90" hasCustomPrompt="1"/>
          </p:nvPr>
        </p:nvSpPr>
        <p:spPr>
          <a:xfrm>
            <a:off x="269082" y="59384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6" name="Text Placeholder 22"/>
          <p:cNvSpPr>
            <a:spLocks noGrp="1"/>
          </p:cNvSpPr>
          <p:nvPr>
            <p:ph type="body" sz="quarter" idx="91" hasCustomPrompt="1"/>
          </p:nvPr>
        </p:nvSpPr>
        <p:spPr>
          <a:xfrm>
            <a:off x="446415" y="6147994"/>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2"/>
          <p:cNvSpPr>
            <a:spLocks noGrp="1"/>
          </p:cNvSpPr>
          <p:nvPr>
            <p:ph type="body" sz="quarter" idx="92" hasCustomPrompt="1"/>
          </p:nvPr>
        </p:nvSpPr>
        <p:spPr>
          <a:xfrm>
            <a:off x="3436371" y="1425666"/>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68" name="Text Placeholder 22"/>
          <p:cNvSpPr>
            <a:spLocks noGrp="1"/>
          </p:cNvSpPr>
          <p:nvPr>
            <p:ph type="body" sz="quarter" idx="93" hasCustomPrompt="1"/>
          </p:nvPr>
        </p:nvSpPr>
        <p:spPr>
          <a:xfrm>
            <a:off x="3613705" y="1635218"/>
            <a:ext cx="2155031" cy="259557"/>
          </a:xfrm>
        </p:spPr>
        <p:txBody>
          <a:bodyPr/>
          <a:lstStyle>
            <a:lvl1pPr>
              <a:defRPr sz="1100">
                <a:solidFill>
                  <a:schemeClr val="tx2"/>
                </a:solidFill>
              </a:defRPr>
            </a:lvl1pPr>
          </a:lstStyle>
          <a:p>
            <a:pPr lvl="0"/>
            <a:r>
              <a:rPr lang="en-US" dirty="0"/>
              <a:t>Chapter subtitle</a:t>
            </a:r>
            <a:endParaRPr lang="en-GB" dirty="0"/>
          </a:p>
        </p:txBody>
      </p:sp>
      <p:sp>
        <p:nvSpPr>
          <p:cNvPr id="69" name="Text Placeholder 22"/>
          <p:cNvSpPr>
            <a:spLocks noGrp="1"/>
          </p:cNvSpPr>
          <p:nvPr>
            <p:ph type="body" sz="quarter" idx="94" hasCustomPrompt="1"/>
          </p:nvPr>
        </p:nvSpPr>
        <p:spPr>
          <a:xfrm>
            <a:off x="3436371" y="2354660"/>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0" name="Text Placeholder 22"/>
          <p:cNvSpPr>
            <a:spLocks noGrp="1"/>
          </p:cNvSpPr>
          <p:nvPr>
            <p:ph type="body" sz="quarter" idx="95" hasCustomPrompt="1"/>
          </p:nvPr>
        </p:nvSpPr>
        <p:spPr>
          <a:xfrm>
            <a:off x="3613705" y="2564212"/>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2"/>
          <p:cNvSpPr>
            <a:spLocks noGrp="1"/>
          </p:cNvSpPr>
          <p:nvPr>
            <p:ph type="body" sz="quarter" idx="96" hasCustomPrompt="1"/>
          </p:nvPr>
        </p:nvSpPr>
        <p:spPr>
          <a:xfrm>
            <a:off x="3436371" y="3264298"/>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2" name="Text Placeholder 22"/>
          <p:cNvSpPr>
            <a:spLocks noGrp="1"/>
          </p:cNvSpPr>
          <p:nvPr>
            <p:ph type="body" sz="quarter" idx="97" hasCustomPrompt="1"/>
          </p:nvPr>
        </p:nvSpPr>
        <p:spPr>
          <a:xfrm>
            <a:off x="3613705" y="3473850"/>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3" name="Text Placeholder 22"/>
          <p:cNvSpPr>
            <a:spLocks noGrp="1"/>
          </p:cNvSpPr>
          <p:nvPr>
            <p:ph type="body" sz="quarter" idx="98" hasCustomPrompt="1"/>
          </p:nvPr>
        </p:nvSpPr>
        <p:spPr>
          <a:xfrm>
            <a:off x="3436371" y="41477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4" name="Text Placeholder 22"/>
          <p:cNvSpPr>
            <a:spLocks noGrp="1"/>
          </p:cNvSpPr>
          <p:nvPr>
            <p:ph type="body" sz="quarter" idx="99" hasCustomPrompt="1"/>
          </p:nvPr>
        </p:nvSpPr>
        <p:spPr>
          <a:xfrm>
            <a:off x="3613705" y="4357294"/>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2"/>
          <p:cNvSpPr>
            <a:spLocks noGrp="1"/>
          </p:cNvSpPr>
          <p:nvPr>
            <p:ph type="body" sz="quarter" idx="100" hasCustomPrompt="1"/>
          </p:nvPr>
        </p:nvSpPr>
        <p:spPr>
          <a:xfrm>
            <a:off x="3436371" y="5052617"/>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6" name="Text Placeholder 22"/>
          <p:cNvSpPr>
            <a:spLocks noGrp="1"/>
          </p:cNvSpPr>
          <p:nvPr>
            <p:ph type="body" sz="quarter" idx="101" hasCustomPrompt="1"/>
          </p:nvPr>
        </p:nvSpPr>
        <p:spPr>
          <a:xfrm>
            <a:off x="3613705" y="5262169"/>
            <a:ext cx="2155031" cy="259557"/>
          </a:xfrm>
        </p:spPr>
        <p:txBody>
          <a:bodyPr/>
          <a:lstStyle>
            <a:lvl1pPr>
              <a:defRPr sz="1100">
                <a:solidFill>
                  <a:schemeClr val="tx2"/>
                </a:solidFill>
              </a:defRPr>
            </a:lvl1pPr>
          </a:lstStyle>
          <a:p>
            <a:pPr lvl="0"/>
            <a:r>
              <a:rPr lang="en-US" dirty="0"/>
              <a:t>Chapter subtitle</a:t>
            </a:r>
            <a:endParaRPr lang="en-GB" dirty="0"/>
          </a:p>
        </p:txBody>
      </p:sp>
      <p:sp>
        <p:nvSpPr>
          <p:cNvPr id="77" name="Text Placeholder 22"/>
          <p:cNvSpPr>
            <a:spLocks noGrp="1"/>
          </p:cNvSpPr>
          <p:nvPr>
            <p:ph type="body" sz="quarter" idx="102" hasCustomPrompt="1"/>
          </p:nvPr>
        </p:nvSpPr>
        <p:spPr>
          <a:xfrm>
            <a:off x="3436371" y="5938442"/>
            <a:ext cx="2332364" cy="248352"/>
          </a:xfrm>
        </p:spPr>
        <p:txBody>
          <a:bodyPr anchor="b"/>
          <a:lstStyle>
            <a:lvl1pPr marL="179388" indent="-179388">
              <a:buFont typeface="Wingdings" panose="05000000000000000000" pitchFamily="2" charset="2"/>
              <a:buChar char="§"/>
              <a:defRPr sz="1400"/>
            </a:lvl1pPr>
          </a:lstStyle>
          <a:p>
            <a:pPr lvl="0"/>
            <a:r>
              <a:rPr lang="en-US" dirty="0"/>
              <a:t>Chapter title</a:t>
            </a:r>
            <a:endParaRPr lang="en-GB" dirty="0"/>
          </a:p>
        </p:txBody>
      </p:sp>
      <p:sp>
        <p:nvSpPr>
          <p:cNvPr id="78" name="Text Placeholder 22"/>
          <p:cNvSpPr>
            <a:spLocks noGrp="1"/>
          </p:cNvSpPr>
          <p:nvPr>
            <p:ph type="body" sz="quarter" idx="103" hasCustomPrompt="1"/>
          </p:nvPr>
        </p:nvSpPr>
        <p:spPr>
          <a:xfrm>
            <a:off x="3613705" y="6147994"/>
            <a:ext cx="2155031" cy="259557"/>
          </a:xfrm>
        </p:spPr>
        <p:txBody>
          <a:bodyPr/>
          <a:lstStyle>
            <a:lvl1pPr>
              <a:defRPr sz="1100">
                <a:solidFill>
                  <a:schemeClr val="tx2"/>
                </a:solidFill>
              </a:defRPr>
            </a:lvl1pPr>
          </a:lstStyle>
          <a:p>
            <a:pPr lvl="0"/>
            <a:r>
              <a:rPr lang="en-US" dirty="0"/>
              <a:t>Chapter subtitle</a:t>
            </a:r>
            <a:endParaRPr lang="en-GB" dirty="0"/>
          </a:p>
        </p:txBody>
      </p:sp>
      <p:sp>
        <p:nvSpPr>
          <p:cNvPr id="104"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05" name="Group 104"/>
          <p:cNvGrpSpPr/>
          <p:nvPr userDrawn="1"/>
        </p:nvGrpSpPr>
        <p:grpSpPr>
          <a:xfrm>
            <a:off x="-4350367" y="0"/>
            <a:ext cx="3909699" cy="5532582"/>
            <a:chOff x="-3999345" y="0"/>
            <a:chExt cx="3909698" cy="5532582"/>
          </a:xfrm>
        </p:grpSpPr>
        <p:sp>
          <p:nvSpPr>
            <p:cNvPr id="106" name="Rectangle 10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07" name="Straight Connector 10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8" name="Picture 10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9" name="TextBox 10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10" name="Group 109"/>
            <p:cNvGrpSpPr/>
            <p:nvPr userDrawn="1"/>
          </p:nvGrpSpPr>
          <p:grpSpPr>
            <a:xfrm>
              <a:off x="-3916219" y="2007734"/>
              <a:ext cx="3741159" cy="603077"/>
              <a:chOff x="-3953163" y="1928406"/>
              <a:chExt cx="3741159" cy="603077"/>
            </a:xfrm>
          </p:grpSpPr>
          <p:sp>
            <p:nvSpPr>
              <p:cNvPr id="123" name="TextBox 12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4" name="TextBox 12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1" name="Group 110"/>
            <p:cNvGrpSpPr/>
            <p:nvPr userDrawn="1"/>
          </p:nvGrpSpPr>
          <p:grpSpPr>
            <a:xfrm>
              <a:off x="-3916219" y="3804415"/>
              <a:ext cx="3741159" cy="649206"/>
              <a:chOff x="-3953163" y="3686663"/>
              <a:chExt cx="3741159" cy="649206"/>
            </a:xfrm>
          </p:grpSpPr>
          <p:sp>
            <p:nvSpPr>
              <p:cNvPr id="121" name="TextBox 12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2" name="TextBox 12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2" name="Group 111"/>
            <p:cNvGrpSpPr/>
            <p:nvPr userDrawn="1"/>
          </p:nvGrpSpPr>
          <p:grpSpPr>
            <a:xfrm>
              <a:off x="-3916219" y="2909062"/>
              <a:ext cx="3741159" cy="634370"/>
              <a:chOff x="-3953163" y="2815638"/>
              <a:chExt cx="3741159" cy="634370"/>
            </a:xfrm>
          </p:grpSpPr>
          <p:sp>
            <p:nvSpPr>
              <p:cNvPr id="119" name="TextBox 11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0" name="TextBox 11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3" name="Group 112"/>
            <p:cNvGrpSpPr/>
            <p:nvPr userDrawn="1"/>
          </p:nvGrpSpPr>
          <p:grpSpPr>
            <a:xfrm>
              <a:off x="-3916219" y="4693793"/>
              <a:ext cx="3470417" cy="603077"/>
              <a:chOff x="-3953163" y="4622237"/>
              <a:chExt cx="3470417" cy="603077"/>
            </a:xfrm>
          </p:grpSpPr>
          <p:sp>
            <p:nvSpPr>
              <p:cNvPr id="117" name="TextBox 11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18" name="TextBox 11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4" name="Group 113"/>
            <p:cNvGrpSpPr/>
            <p:nvPr userDrawn="1"/>
          </p:nvGrpSpPr>
          <p:grpSpPr>
            <a:xfrm>
              <a:off x="-3916219" y="1118356"/>
              <a:ext cx="3741159" cy="677414"/>
              <a:chOff x="-3953163" y="1118356"/>
              <a:chExt cx="3741159" cy="677414"/>
            </a:xfrm>
          </p:grpSpPr>
          <p:sp>
            <p:nvSpPr>
              <p:cNvPr id="115" name="TextBox 11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16" name="TextBox 11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25"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333095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18" name="Picture Placeholder 17"/>
          <p:cNvSpPr>
            <a:spLocks noGrp="1"/>
          </p:cNvSpPr>
          <p:nvPr>
            <p:ph type="pic" sz="quarter" idx="15" hasCustomPrompt="1"/>
          </p:nvPr>
        </p:nvSpPr>
        <p:spPr>
          <a:xfrm>
            <a:off x="3143249" y="1125538"/>
            <a:ext cx="2886075" cy="2589212"/>
          </a:xfrm>
          <a:noFill/>
        </p:spPr>
        <p:txBody>
          <a:bodyPr/>
          <a:lstStyle>
            <a:lvl1pPr algn="ctr">
              <a:defRPr sz="1100" spc="0" baseline="0"/>
            </a:lvl1pPr>
          </a:lstStyle>
          <a:p>
            <a:r>
              <a:rPr lang="en-GB" dirty="0"/>
              <a:t>Click on the icon to insert an image</a:t>
            </a:r>
          </a:p>
        </p:txBody>
      </p:sp>
      <p:sp>
        <p:nvSpPr>
          <p:cNvPr id="19" name="Picture Placeholder 17"/>
          <p:cNvSpPr>
            <a:spLocks noGrp="1"/>
          </p:cNvSpPr>
          <p:nvPr>
            <p:ph type="pic" sz="quarter" idx="16" hasCustomPrompt="1"/>
          </p:nvPr>
        </p:nvSpPr>
        <p:spPr>
          <a:xfrm>
            <a:off x="6157911" y="1125538"/>
            <a:ext cx="2886075" cy="2589212"/>
          </a:xfrm>
          <a:noFill/>
        </p:spPr>
        <p:txBody>
          <a:bodyPr/>
          <a:lstStyle>
            <a:lvl1pPr algn="ctr">
              <a:defRPr sz="1100" spc="0" baseline="0"/>
            </a:lvl1pPr>
          </a:lstStyle>
          <a:p>
            <a:r>
              <a:rPr lang="en-GB" dirty="0"/>
              <a:t>Click on the icon to insert an image</a:t>
            </a:r>
          </a:p>
        </p:txBody>
      </p:sp>
      <p:sp>
        <p:nvSpPr>
          <p:cNvPr id="20" name="Picture Placeholder 17"/>
          <p:cNvSpPr>
            <a:spLocks noGrp="1"/>
          </p:cNvSpPr>
          <p:nvPr>
            <p:ph type="pic" sz="quarter" idx="17" hasCustomPrompt="1"/>
          </p:nvPr>
        </p:nvSpPr>
        <p:spPr>
          <a:xfrm>
            <a:off x="9172572" y="1125538"/>
            <a:ext cx="2886075" cy="2589212"/>
          </a:xfrm>
          <a:noFill/>
        </p:spPr>
        <p:txBody>
          <a:bodyPr/>
          <a:lstStyle>
            <a:lvl1pPr algn="ctr">
              <a:defRPr sz="1100" spc="0" baseline="0"/>
            </a:lvl1pPr>
          </a:lstStyle>
          <a:p>
            <a:r>
              <a:rPr lang="en-GB" dirty="0"/>
              <a:t>Click on the icon to insert an image</a:t>
            </a:r>
          </a:p>
        </p:txBody>
      </p:sp>
      <p:sp>
        <p:nvSpPr>
          <p:cNvPr id="21" name="Picture Placeholder 17"/>
          <p:cNvSpPr>
            <a:spLocks noGrp="1"/>
          </p:cNvSpPr>
          <p:nvPr>
            <p:ph type="pic" sz="quarter" idx="18" hasCustomPrompt="1"/>
          </p:nvPr>
        </p:nvSpPr>
        <p:spPr>
          <a:xfrm>
            <a:off x="3143249" y="3867150"/>
            <a:ext cx="2886075" cy="2590800"/>
          </a:xfrm>
          <a:noFill/>
        </p:spPr>
        <p:txBody>
          <a:bodyPr/>
          <a:lstStyle>
            <a:lvl1pPr algn="ctr">
              <a:defRPr sz="1100" spc="0" baseline="0"/>
            </a:lvl1pPr>
          </a:lstStyle>
          <a:p>
            <a:r>
              <a:rPr lang="en-GB" dirty="0"/>
              <a:t>Click on the icon to insert an image</a:t>
            </a:r>
          </a:p>
        </p:txBody>
      </p:sp>
      <p:sp>
        <p:nvSpPr>
          <p:cNvPr id="22" name="Picture Placeholder 17"/>
          <p:cNvSpPr>
            <a:spLocks noGrp="1"/>
          </p:cNvSpPr>
          <p:nvPr>
            <p:ph type="pic" sz="quarter" idx="19" hasCustomPrompt="1"/>
          </p:nvPr>
        </p:nvSpPr>
        <p:spPr>
          <a:xfrm>
            <a:off x="6157911" y="3867150"/>
            <a:ext cx="2886075" cy="2590800"/>
          </a:xfrm>
          <a:noFill/>
        </p:spPr>
        <p:txBody>
          <a:bodyPr/>
          <a:lstStyle>
            <a:lvl1pPr algn="ctr">
              <a:defRPr sz="1100" spc="0" baseline="0"/>
            </a:lvl1pPr>
          </a:lstStyle>
          <a:p>
            <a:r>
              <a:rPr lang="en-GB" dirty="0"/>
              <a:t>Click on the icon to insert an image</a:t>
            </a:r>
          </a:p>
        </p:txBody>
      </p:sp>
      <p:sp>
        <p:nvSpPr>
          <p:cNvPr id="23" name="Picture Placeholder 17"/>
          <p:cNvSpPr>
            <a:spLocks noGrp="1"/>
          </p:cNvSpPr>
          <p:nvPr>
            <p:ph type="pic" sz="quarter" idx="20" hasCustomPrompt="1"/>
          </p:nvPr>
        </p:nvSpPr>
        <p:spPr>
          <a:xfrm>
            <a:off x="9172572" y="3867150"/>
            <a:ext cx="2886075" cy="2590800"/>
          </a:xfrm>
          <a:noFill/>
        </p:spPr>
        <p:txBody>
          <a:bodyPr/>
          <a:lstStyle>
            <a:lvl1pPr algn="ctr">
              <a:defRPr sz="1100" spc="0" baseline="0"/>
            </a:lvl1pPr>
          </a:lstStyle>
          <a:p>
            <a:r>
              <a:rPr lang="en-GB" dirty="0"/>
              <a:t>Click on the icon to insert an image</a:t>
            </a:r>
          </a:p>
        </p:txBody>
      </p:sp>
      <p:sp>
        <p:nvSpPr>
          <p:cNvPr id="66" name="Rectangle 65"/>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p:txBody>
          <a:bodyPr/>
          <a:lstStyle>
            <a:lvl1pPr>
              <a:defRPr spc="0" baseline="0"/>
            </a:lvl1pPr>
          </a:lstStyle>
          <a:p>
            <a:r>
              <a:rPr lang="en-US" dirty="0"/>
              <a:t>Enter title here</a:t>
            </a:r>
            <a:endParaRPr lang="en-GB" dirty="0"/>
          </a:p>
        </p:txBody>
      </p:sp>
      <p:sp>
        <p:nvSpPr>
          <p:cNvPr id="25" name="Text Placeholder 24"/>
          <p:cNvSpPr>
            <a:spLocks noGrp="1"/>
          </p:cNvSpPr>
          <p:nvPr>
            <p:ph type="body" sz="quarter" idx="21" hasCustomPrompt="1"/>
          </p:nvPr>
        </p:nvSpPr>
        <p:spPr>
          <a:xfrm>
            <a:off x="3143251" y="3714752"/>
            <a:ext cx="2886075" cy="45719"/>
          </a:xfrm>
          <a:solidFill>
            <a:schemeClr val="accent6"/>
          </a:solidFill>
        </p:spPr>
        <p:txBody>
          <a:bodyPr/>
          <a:lstStyle>
            <a:lvl1pPr>
              <a:defRPr/>
            </a:lvl1pPr>
          </a:lstStyle>
          <a:p>
            <a:pPr lvl="0"/>
            <a:r>
              <a:rPr lang="en-US" dirty="0"/>
              <a:t>  </a:t>
            </a:r>
            <a:endParaRPr lang="en-GB" dirty="0"/>
          </a:p>
        </p:txBody>
      </p:sp>
      <p:sp>
        <p:nvSpPr>
          <p:cNvPr id="27" name="Text Placeholder 26"/>
          <p:cNvSpPr>
            <a:spLocks noGrp="1"/>
          </p:cNvSpPr>
          <p:nvPr>
            <p:ph type="body" sz="quarter" idx="22" hasCustomPrompt="1"/>
          </p:nvPr>
        </p:nvSpPr>
        <p:spPr>
          <a:xfrm>
            <a:off x="3143251"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0" name="Text Placeholder 26"/>
          <p:cNvSpPr>
            <a:spLocks noGrp="1"/>
          </p:cNvSpPr>
          <p:nvPr>
            <p:ph type="body" sz="quarter" idx="23" hasCustomPrompt="1"/>
          </p:nvPr>
        </p:nvSpPr>
        <p:spPr>
          <a:xfrm>
            <a:off x="3143251"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31" name="Text Placeholder 24"/>
          <p:cNvSpPr>
            <a:spLocks noGrp="1"/>
          </p:cNvSpPr>
          <p:nvPr>
            <p:ph type="body" sz="quarter" idx="24" hasCustomPrompt="1"/>
          </p:nvPr>
        </p:nvSpPr>
        <p:spPr>
          <a:xfrm>
            <a:off x="6157911" y="3714752"/>
            <a:ext cx="2886075" cy="45719"/>
          </a:xfrm>
          <a:solidFill>
            <a:schemeClr val="accent6"/>
          </a:solidFill>
        </p:spPr>
        <p:txBody>
          <a:bodyPr/>
          <a:lstStyle>
            <a:lvl1pPr>
              <a:defRPr/>
            </a:lvl1pPr>
          </a:lstStyle>
          <a:p>
            <a:pPr lvl="0"/>
            <a:r>
              <a:rPr lang="en-US" dirty="0"/>
              <a:t>  </a:t>
            </a:r>
            <a:endParaRPr lang="en-GB" dirty="0"/>
          </a:p>
        </p:txBody>
      </p:sp>
      <p:sp>
        <p:nvSpPr>
          <p:cNvPr id="32" name="Text Placeholder 26"/>
          <p:cNvSpPr>
            <a:spLocks noGrp="1"/>
          </p:cNvSpPr>
          <p:nvPr>
            <p:ph type="body" sz="quarter" idx="25" hasCustomPrompt="1"/>
          </p:nvPr>
        </p:nvSpPr>
        <p:spPr>
          <a:xfrm>
            <a:off x="6157911"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3" name="Text Placeholder 26"/>
          <p:cNvSpPr>
            <a:spLocks noGrp="1"/>
          </p:cNvSpPr>
          <p:nvPr>
            <p:ph type="body" sz="quarter" idx="26" hasCustomPrompt="1"/>
          </p:nvPr>
        </p:nvSpPr>
        <p:spPr>
          <a:xfrm>
            <a:off x="6157911"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34" name="Text Placeholder 24"/>
          <p:cNvSpPr>
            <a:spLocks noGrp="1"/>
          </p:cNvSpPr>
          <p:nvPr>
            <p:ph type="body" sz="quarter" idx="27" hasCustomPrompt="1"/>
          </p:nvPr>
        </p:nvSpPr>
        <p:spPr>
          <a:xfrm>
            <a:off x="9167813" y="3714752"/>
            <a:ext cx="2886075" cy="45719"/>
          </a:xfrm>
          <a:solidFill>
            <a:schemeClr val="accent6"/>
          </a:solidFill>
        </p:spPr>
        <p:txBody>
          <a:bodyPr/>
          <a:lstStyle>
            <a:lvl1pPr>
              <a:defRPr/>
            </a:lvl1pPr>
          </a:lstStyle>
          <a:p>
            <a:pPr lvl="0"/>
            <a:r>
              <a:rPr lang="en-US" dirty="0"/>
              <a:t>  </a:t>
            </a:r>
            <a:endParaRPr lang="en-GB" dirty="0"/>
          </a:p>
        </p:txBody>
      </p:sp>
      <p:sp>
        <p:nvSpPr>
          <p:cNvPr id="35" name="Text Placeholder 26"/>
          <p:cNvSpPr>
            <a:spLocks noGrp="1"/>
          </p:cNvSpPr>
          <p:nvPr>
            <p:ph type="body" sz="quarter" idx="28" hasCustomPrompt="1"/>
          </p:nvPr>
        </p:nvSpPr>
        <p:spPr>
          <a:xfrm>
            <a:off x="9167813" y="3017044"/>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6" name="Text Placeholder 26"/>
          <p:cNvSpPr>
            <a:spLocks noGrp="1"/>
          </p:cNvSpPr>
          <p:nvPr>
            <p:ph type="body" sz="quarter" idx="29" hasCustomPrompt="1"/>
          </p:nvPr>
        </p:nvSpPr>
        <p:spPr>
          <a:xfrm>
            <a:off x="9167813" y="3365897"/>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37" name="Text Placeholder 24"/>
          <p:cNvSpPr>
            <a:spLocks noGrp="1"/>
          </p:cNvSpPr>
          <p:nvPr>
            <p:ph type="body" sz="quarter" idx="30" hasCustomPrompt="1"/>
          </p:nvPr>
        </p:nvSpPr>
        <p:spPr>
          <a:xfrm>
            <a:off x="3143251" y="6460529"/>
            <a:ext cx="2886075" cy="45719"/>
          </a:xfrm>
          <a:solidFill>
            <a:schemeClr val="accent6"/>
          </a:solidFill>
        </p:spPr>
        <p:txBody>
          <a:bodyPr/>
          <a:lstStyle>
            <a:lvl1pPr>
              <a:defRPr/>
            </a:lvl1pPr>
          </a:lstStyle>
          <a:p>
            <a:pPr lvl="0"/>
            <a:r>
              <a:rPr lang="en-US" dirty="0"/>
              <a:t>  </a:t>
            </a:r>
            <a:endParaRPr lang="en-GB" dirty="0"/>
          </a:p>
        </p:txBody>
      </p:sp>
      <p:sp>
        <p:nvSpPr>
          <p:cNvPr id="38" name="Text Placeholder 26"/>
          <p:cNvSpPr>
            <a:spLocks noGrp="1"/>
          </p:cNvSpPr>
          <p:nvPr>
            <p:ph type="body" sz="quarter" idx="31" hasCustomPrompt="1"/>
          </p:nvPr>
        </p:nvSpPr>
        <p:spPr>
          <a:xfrm>
            <a:off x="3143251"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39" name="Text Placeholder 26"/>
          <p:cNvSpPr>
            <a:spLocks noGrp="1"/>
          </p:cNvSpPr>
          <p:nvPr>
            <p:ph type="body" sz="quarter" idx="32" hasCustomPrompt="1"/>
          </p:nvPr>
        </p:nvSpPr>
        <p:spPr>
          <a:xfrm>
            <a:off x="3143251"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40" name="Text Placeholder 24"/>
          <p:cNvSpPr>
            <a:spLocks noGrp="1"/>
          </p:cNvSpPr>
          <p:nvPr>
            <p:ph type="body" sz="quarter" idx="33" hasCustomPrompt="1"/>
          </p:nvPr>
        </p:nvSpPr>
        <p:spPr>
          <a:xfrm>
            <a:off x="6157911" y="6460529"/>
            <a:ext cx="2886075" cy="45719"/>
          </a:xfrm>
          <a:solidFill>
            <a:schemeClr val="accent6"/>
          </a:solidFill>
        </p:spPr>
        <p:txBody>
          <a:bodyPr/>
          <a:lstStyle>
            <a:lvl1pPr>
              <a:defRPr/>
            </a:lvl1pPr>
          </a:lstStyle>
          <a:p>
            <a:pPr lvl="0"/>
            <a:r>
              <a:rPr lang="en-US" dirty="0"/>
              <a:t>  </a:t>
            </a:r>
            <a:endParaRPr lang="en-GB" dirty="0"/>
          </a:p>
        </p:txBody>
      </p:sp>
      <p:sp>
        <p:nvSpPr>
          <p:cNvPr id="41" name="Text Placeholder 26"/>
          <p:cNvSpPr>
            <a:spLocks noGrp="1"/>
          </p:cNvSpPr>
          <p:nvPr>
            <p:ph type="body" sz="quarter" idx="34" hasCustomPrompt="1"/>
          </p:nvPr>
        </p:nvSpPr>
        <p:spPr>
          <a:xfrm>
            <a:off x="6157911"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42" name="Text Placeholder 26"/>
          <p:cNvSpPr>
            <a:spLocks noGrp="1"/>
          </p:cNvSpPr>
          <p:nvPr>
            <p:ph type="body" sz="quarter" idx="35" hasCustomPrompt="1"/>
          </p:nvPr>
        </p:nvSpPr>
        <p:spPr>
          <a:xfrm>
            <a:off x="6157911"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43" name="Text Placeholder 24"/>
          <p:cNvSpPr>
            <a:spLocks noGrp="1"/>
          </p:cNvSpPr>
          <p:nvPr>
            <p:ph type="body" sz="quarter" idx="36" hasCustomPrompt="1"/>
          </p:nvPr>
        </p:nvSpPr>
        <p:spPr>
          <a:xfrm>
            <a:off x="9167813" y="6460529"/>
            <a:ext cx="2886075" cy="45719"/>
          </a:xfrm>
          <a:solidFill>
            <a:schemeClr val="accent6"/>
          </a:solidFill>
        </p:spPr>
        <p:txBody>
          <a:bodyPr/>
          <a:lstStyle>
            <a:lvl1pPr>
              <a:defRPr/>
            </a:lvl1pPr>
          </a:lstStyle>
          <a:p>
            <a:pPr lvl="0"/>
            <a:r>
              <a:rPr lang="en-US" dirty="0"/>
              <a:t>  </a:t>
            </a:r>
            <a:endParaRPr lang="en-GB" dirty="0"/>
          </a:p>
        </p:txBody>
      </p:sp>
      <p:sp>
        <p:nvSpPr>
          <p:cNvPr id="44" name="Text Placeholder 26"/>
          <p:cNvSpPr>
            <a:spLocks noGrp="1"/>
          </p:cNvSpPr>
          <p:nvPr>
            <p:ph type="body" sz="quarter" idx="37" hasCustomPrompt="1"/>
          </p:nvPr>
        </p:nvSpPr>
        <p:spPr>
          <a:xfrm>
            <a:off x="9167813" y="5762821"/>
            <a:ext cx="288607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45" name="Text Placeholder 26"/>
          <p:cNvSpPr>
            <a:spLocks noGrp="1"/>
          </p:cNvSpPr>
          <p:nvPr>
            <p:ph type="body" sz="quarter" idx="38" hasCustomPrompt="1"/>
          </p:nvPr>
        </p:nvSpPr>
        <p:spPr>
          <a:xfrm>
            <a:off x="9167813" y="6111674"/>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70"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71" name="Group 70"/>
          <p:cNvGrpSpPr/>
          <p:nvPr userDrawn="1"/>
        </p:nvGrpSpPr>
        <p:grpSpPr>
          <a:xfrm>
            <a:off x="-4350367" y="0"/>
            <a:ext cx="3909699" cy="5532582"/>
            <a:chOff x="-3999345" y="0"/>
            <a:chExt cx="3909698" cy="5532582"/>
          </a:xfrm>
        </p:grpSpPr>
        <p:sp>
          <p:nvSpPr>
            <p:cNvPr id="72" name="Rectangle 7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73" name="Straight Connector 7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5" name="TextBox 7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6" name="Group 75"/>
            <p:cNvGrpSpPr/>
            <p:nvPr userDrawn="1"/>
          </p:nvGrpSpPr>
          <p:grpSpPr>
            <a:xfrm>
              <a:off x="-3916219" y="2007734"/>
              <a:ext cx="3741159" cy="603077"/>
              <a:chOff x="-3953163" y="1928406"/>
              <a:chExt cx="3741159" cy="603077"/>
            </a:xfrm>
          </p:grpSpPr>
          <p:sp>
            <p:nvSpPr>
              <p:cNvPr id="89" name="TextBox 8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0" name="TextBox 8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7" name="Group 76"/>
            <p:cNvGrpSpPr/>
            <p:nvPr userDrawn="1"/>
          </p:nvGrpSpPr>
          <p:grpSpPr>
            <a:xfrm>
              <a:off x="-3916219" y="3804415"/>
              <a:ext cx="3741159" cy="649206"/>
              <a:chOff x="-3953163" y="3686663"/>
              <a:chExt cx="3741159" cy="649206"/>
            </a:xfrm>
          </p:grpSpPr>
          <p:sp>
            <p:nvSpPr>
              <p:cNvPr id="87" name="TextBox 8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8" name="TextBox 8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8" name="Group 77"/>
            <p:cNvGrpSpPr/>
            <p:nvPr userDrawn="1"/>
          </p:nvGrpSpPr>
          <p:grpSpPr>
            <a:xfrm>
              <a:off x="-3916219" y="2909062"/>
              <a:ext cx="3741159" cy="634370"/>
              <a:chOff x="-3953163" y="2815638"/>
              <a:chExt cx="3741159" cy="634370"/>
            </a:xfrm>
          </p:grpSpPr>
          <p:sp>
            <p:nvSpPr>
              <p:cNvPr id="85" name="TextBox 8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6" name="TextBox 8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9" name="Group 78"/>
            <p:cNvGrpSpPr/>
            <p:nvPr userDrawn="1"/>
          </p:nvGrpSpPr>
          <p:grpSpPr>
            <a:xfrm>
              <a:off x="-3916219" y="4693793"/>
              <a:ext cx="3470417" cy="603077"/>
              <a:chOff x="-3953163" y="4622237"/>
              <a:chExt cx="3470417" cy="603077"/>
            </a:xfrm>
          </p:grpSpPr>
          <p:sp>
            <p:nvSpPr>
              <p:cNvPr id="83" name="TextBox 8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84" name="TextBox 8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80" name="Group 79"/>
            <p:cNvGrpSpPr/>
            <p:nvPr userDrawn="1"/>
          </p:nvGrpSpPr>
          <p:grpSpPr>
            <a:xfrm>
              <a:off x="-3916219" y="1118356"/>
              <a:ext cx="3741159" cy="677414"/>
              <a:chOff x="-3953163" y="1118356"/>
              <a:chExt cx="3741159" cy="677414"/>
            </a:xfrm>
          </p:grpSpPr>
          <p:sp>
            <p:nvSpPr>
              <p:cNvPr id="81" name="TextBox 8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82" name="TextBox 8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91"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92"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354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Bios">
    <p:spTree>
      <p:nvGrpSpPr>
        <p:cNvPr id="1" name=""/>
        <p:cNvGrpSpPr/>
        <p:nvPr/>
      </p:nvGrpSpPr>
      <p:grpSpPr>
        <a:xfrm>
          <a:off x="0" y="0"/>
          <a:ext cx="0" cy="0"/>
          <a:chOff x="0" y="0"/>
          <a:chExt cx="0" cy="0"/>
        </a:xfrm>
      </p:grpSpPr>
      <p:sp>
        <p:nvSpPr>
          <p:cNvPr id="110" name="Text Placeholder 27"/>
          <p:cNvSpPr>
            <a:spLocks noGrp="1"/>
          </p:cNvSpPr>
          <p:nvPr>
            <p:ph type="body" sz="quarter" idx="110" hasCustomPrompt="1"/>
          </p:nvPr>
        </p:nvSpPr>
        <p:spPr>
          <a:xfrm>
            <a:off x="6384132"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11" name="Text Placeholder 27"/>
          <p:cNvSpPr>
            <a:spLocks noGrp="1"/>
          </p:cNvSpPr>
          <p:nvPr>
            <p:ph type="body" sz="quarter" idx="111" hasCustomPrompt="1"/>
          </p:nvPr>
        </p:nvSpPr>
        <p:spPr>
          <a:xfrm>
            <a:off x="3355182"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12" name="Text Placeholder 27"/>
          <p:cNvSpPr>
            <a:spLocks noGrp="1"/>
          </p:cNvSpPr>
          <p:nvPr>
            <p:ph type="body" sz="quarter" idx="112" hasCustomPrompt="1"/>
          </p:nvPr>
        </p:nvSpPr>
        <p:spPr>
          <a:xfrm>
            <a:off x="352028"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9" name="Text Placeholder 27"/>
          <p:cNvSpPr>
            <a:spLocks noGrp="1"/>
          </p:cNvSpPr>
          <p:nvPr>
            <p:ph type="body" sz="quarter" idx="27" hasCustomPrompt="1"/>
          </p:nvPr>
        </p:nvSpPr>
        <p:spPr>
          <a:xfrm>
            <a:off x="9385312" y="4920887"/>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8" name="Picture Placeholder 17"/>
          <p:cNvSpPr>
            <a:spLocks noGrp="1"/>
          </p:cNvSpPr>
          <p:nvPr>
            <p:ph type="pic" sz="quarter" idx="15" hasCustomPrompt="1"/>
          </p:nvPr>
        </p:nvSpPr>
        <p:spPr>
          <a:xfrm>
            <a:off x="3143249" y="1125538"/>
            <a:ext cx="2886075" cy="2589212"/>
          </a:xfrm>
          <a:noFill/>
        </p:spPr>
        <p:txBody>
          <a:bodyPr/>
          <a:lstStyle>
            <a:lvl1pPr algn="ctr">
              <a:defRPr sz="1100" spc="0" baseline="0"/>
            </a:lvl1pPr>
          </a:lstStyle>
          <a:p>
            <a:r>
              <a:rPr lang="en-GB" dirty="0"/>
              <a:t>Click on the icon to insert an image</a:t>
            </a:r>
          </a:p>
        </p:txBody>
      </p:sp>
      <p:sp>
        <p:nvSpPr>
          <p:cNvPr id="19" name="Picture Placeholder 17"/>
          <p:cNvSpPr>
            <a:spLocks noGrp="1"/>
          </p:cNvSpPr>
          <p:nvPr>
            <p:ph type="pic" sz="quarter" idx="16" hasCustomPrompt="1"/>
          </p:nvPr>
        </p:nvSpPr>
        <p:spPr>
          <a:xfrm>
            <a:off x="6157911" y="1125538"/>
            <a:ext cx="2886075" cy="2589212"/>
          </a:xfrm>
          <a:noFill/>
        </p:spPr>
        <p:txBody>
          <a:bodyPr/>
          <a:lstStyle>
            <a:lvl1pPr algn="ctr">
              <a:defRPr sz="1100" spc="0" baseline="0"/>
            </a:lvl1pPr>
          </a:lstStyle>
          <a:p>
            <a:r>
              <a:rPr lang="en-GB" dirty="0"/>
              <a:t>Click on the icon to insert an image</a:t>
            </a:r>
          </a:p>
        </p:txBody>
      </p:sp>
      <p:sp>
        <p:nvSpPr>
          <p:cNvPr id="20" name="Picture Placeholder 17"/>
          <p:cNvSpPr>
            <a:spLocks noGrp="1"/>
          </p:cNvSpPr>
          <p:nvPr>
            <p:ph type="pic" sz="quarter" idx="17" hasCustomPrompt="1"/>
          </p:nvPr>
        </p:nvSpPr>
        <p:spPr>
          <a:xfrm>
            <a:off x="9177329" y="1125538"/>
            <a:ext cx="2886075" cy="2589212"/>
          </a:xfrm>
          <a:noFill/>
        </p:spPr>
        <p:txBody>
          <a:bodyPr/>
          <a:lstStyle>
            <a:lvl1pPr algn="ctr">
              <a:defRPr sz="1100" spc="0" baseline="0"/>
            </a:lvl1pPr>
          </a:lstStyle>
          <a:p>
            <a:r>
              <a:rPr lang="en-GB" dirty="0"/>
              <a:t>Click on the icon to insert an image</a:t>
            </a:r>
          </a:p>
        </p:txBody>
      </p:sp>
      <p:sp>
        <p:nvSpPr>
          <p:cNvPr id="67" name="Picture Placeholder 17"/>
          <p:cNvSpPr>
            <a:spLocks noGrp="1"/>
          </p:cNvSpPr>
          <p:nvPr>
            <p:ph type="pic" sz="quarter" idx="39" hasCustomPrompt="1"/>
          </p:nvPr>
        </p:nvSpPr>
        <p:spPr>
          <a:xfrm>
            <a:off x="131764" y="1125538"/>
            <a:ext cx="2886075" cy="2589212"/>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lvl1pPr>
              <a:defRPr spc="0" baseline="0"/>
            </a:lvl1pPr>
          </a:lstStyle>
          <a:p>
            <a:r>
              <a:rPr lang="en-US" dirty="0"/>
              <a:t>Enter title here</a:t>
            </a:r>
            <a:endParaRPr lang="en-GB" dirty="0"/>
          </a:p>
        </p:txBody>
      </p:sp>
      <p:sp>
        <p:nvSpPr>
          <p:cNvPr id="41" name="Text Placeholder 25"/>
          <p:cNvSpPr>
            <a:spLocks noGrp="1"/>
          </p:cNvSpPr>
          <p:nvPr>
            <p:ph type="body" sz="quarter" idx="86" hasCustomPrompt="1"/>
          </p:nvPr>
        </p:nvSpPr>
        <p:spPr>
          <a:xfrm>
            <a:off x="9165432" y="3874240"/>
            <a:ext cx="2888457" cy="123825"/>
          </a:xfrm>
          <a:solidFill>
            <a:schemeClr val="accent1"/>
          </a:solidFill>
        </p:spPr>
        <p:txBody>
          <a:bodyPr/>
          <a:lstStyle>
            <a:lvl1pPr>
              <a:defRPr/>
            </a:lvl1pPr>
          </a:lstStyle>
          <a:p>
            <a:pPr lvl="0"/>
            <a:r>
              <a:rPr lang="en-US" dirty="0"/>
              <a:t>  </a:t>
            </a:r>
            <a:endParaRPr lang="en-GB" dirty="0"/>
          </a:p>
        </p:txBody>
      </p:sp>
      <p:sp>
        <p:nvSpPr>
          <p:cNvPr id="42" name="Text Placeholder 19"/>
          <p:cNvSpPr>
            <a:spLocks noGrp="1"/>
          </p:cNvSpPr>
          <p:nvPr>
            <p:ph type="body" sz="quarter" idx="87" hasCustomPrompt="1"/>
          </p:nvPr>
        </p:nvSpPr>
        <p:spPr>
          <a:xfrm>
            <a:off x="9177339" y="4187578"/>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43" name="Text Placeholder 19"/>
          <p:cNvSpPr>
            <a:spLocks noGrp="1"/>
          </p:cNvSpPr>
          <p:nvPr>
            <p:ph type="body" sz="quarter" idx="88" hasCustomPrompt="1"/>
          </p:nvPr>
        </p:nvSpPr>
        <p:spPr>
          <a:xfrm>
            <a:off x="9177339" y="4318550"/>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44" name="Text Placeholder 19"/>
          <p:cNvSpPr>
            <a:spLocks noGrp="1"/>
          </p:cNvSpPr>
          <p:nvPr>
            <p:ph type="body" sz="quarter" idx="89" hasCustomPrompt="1"/>
          </p:nvPr>
        </p:nvSpPr>
        <p:spPr>
          <a:xfrm>
            <a:off x="9177339" y="4590608"/>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71" name="Text Placeholder 25"/>
          <p:cNvSpPr>
            <a:spLocks noGrp="1"/>
          </p:cNvSpPr>
          <p:nvPr>
            <p:ph type="body" sz="quarter" idx="92" hasCustomPrompt="1"/>
          </p:nvPr>
        </p:nvSpPr>
        <p:spPr>
          <a:xfrm>
            <a:off x="6162677" y="3874240"/>
            <a:ext cx="2888457" cy="123825"/>
          </a:xfrm>
          <a:solidFill>
            <a:schemeClr val="accent1"/>
          </a:solidFill>
        </p:spPr>
        <p:txBody>
          <a:bodyPr/>
          <a:lstStyle>
            <a:lvl1pPr>
              <a:defRPr/>
            </a:lvl1pPr>
          </a:lstStyle>
          <a:p>
            <a:pPr lvl="0"/>
            <a:r>
              <a:rPr lang="en-US" dirty="0"/>
              <a:t>  </a:t>
            </a:r>
            <a:endParaRPr lang="en-GB" dirty="0"/>
          </a:p>
        </p:txBody>
      </p:sp>
      <p:sp>
        <p:nvSpPr>
          <p:cNvPr id="72" name="Text Placeholder 19"/>
          <p:cNvSpPr>
            <a:spLocks noGrp="1"/>
          </p:cNvSpPr>
          <p:nvPr>
            <p:ph type="body" sz="quarter" idx="93" hasCustomPrompt="1"/>
          </p:nvPr>
        </p:nvSpPr>
        <p:spPr>
          <a:xfrm>
            <a:off x="6174584" y="4187578"/>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73" name="Text Placeholder 19"/>
          <p:cNvSpPr>
            <a:spLocks noGrp="1"/>
          </p:cNvSpPr>
          <p:nvPr>
            <p:ph type="body" sz="quarter" idx="94" hasCustomPrompt="1"/>
          </p:nvPr>
        </p:nvSpPr>
        <p:spPr>
          <a:xfrm>
            <a:off x="6174584" y="4318550"/>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74" name="Text Placeholder 19"/>
          <p:cNvSpPr>
            <a:spLocks noGrp="1"/>
          </p:cNvSpPr>
          <p:nvPr>
            <p:ph type="body" sz="quarter" idx="95" hasCustomPrompt="1"/>
          </p:nvPr>
        </p:nvSpPr>
        <p:spPr>
          <a:xfrm>
            <a:off x="6174584" y="4590608"/>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77" name="Text Placeholder 25"/>
          <p:cNvSpPr>
            <a:spLocks noGrp="1"/>
          </p:cNvSpPr>
          <p:nvPr>
            <p:ph type="body" sz="quarter" idx="98" hasCustomPrompt="1"/>
          </p:nvPr>
        </p:nvSpPr>
        <p:spPr>
          <a:xfrm>
            <a:off x="3136108" y="3874240"/>
            <a:ext cx="2888457" cy="123825"/>
          </a:xfrm>
          <a:solidFill>
            <a:schemeClr val="accent1"/>
          </a:solidFill>
        </p:spPr>
        <p:txBody>
          <a:bodyPr/>
          <a:lstStyle>
            <a:lvl1pPr>
              <a:defRPr/>
            </a:lvl1pPr>
          </a:lstStyle>
          <a:p>
            <a:pPr lvl="0"/>
            <a:r>
              <a:rPr lang="en-US" dirty="0"/>
              <a:t>  </a:t>
            </a:r>
            <a:endParaRPr lang="en-GB" dirty="0"/>
          </a:p>
        </p:txBody>
      </p:sp>
      <p:sp>
        <p:nvSpPr>
          <p:cNvPr id="78" name="Text Placeholder 19"/>
          <p:cNvSpPr>
            <a:spLocks noGrp="1"/>
          </p:cNvSpPr>
          <p:nvPr>
            <p:ph type="body" sz="quarter" idx="99" hasCustomPrompt="1"/>
          </p:nvPr>
        </p:nvSpPr>
        <p:spPr>
          <a:xfrm>
            <a:off x="3148015" y="4187578"/>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79" name="Text Placeholder 19"/>
          <p:cNvSpPr>
            <a:spLocks noGrp="1"/>
          </p:cNvSpPr>
          <p:nvPr>
            <p:ph type="body" sz="quarter" idx="100" hasCustomPrompt="1"/>
          </p:nvPr>
        </p:nvSpPr>
        <p:spPr>
          <a:xfrm>
            <a:off x="3148015" y="4318550"/>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80" name="Text Placeholder 19"/>
          <p:cNvSpPr>
            <a:spLocks noGrp="1"/>
          </p:cNvSpPr>
          <p:nvPr>
            <p:ph type="body" sz="quarter" idx="101" hasCustomPrompt="1"/>
          </p:nvPr>
        </p:nvSpPr>
        <p:spPr>
          <a:xfrm>
            <a:off x="3148015" y="4590608"/>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83" name="Text Placeholder 25"/>
          <p:cNvSpPr>
            <a:spLocks noGrp="1"/>
          </p:cNvSpPr>
          <p:nvPr>
            <p:ph type="body" sz="quarter" idx="104" hasCustomPrompt="1"/>
          </p:nvPr>
        </p:nvSpPr>
        <p:spPr>
          <a:xfrm>
            <a:off x="131763" y="3874240"/>
            <a:ext cx="2888457" cy="123825"/>
          </a:xfrm>
          <a:solidFill>
            <a:schemeClr val="accent1"/>
          </a:solidFill>
        </p:spPr>
        <p:txBody>
          <a:bodyPr/>
          <a:lstStyle>
            <a:lvl1pPr>
              <a:defRPr/>
            </a:lvl1pPr>
          </a:lstStyle>
          <a:p>
            <a:pPr lvl="0"/>
            <a:r>
              <a:rPr lang="en-US" dirty="0"/>
              <a:t>  </a:t>
            </a:r>
            <a:endParaRPr lang="en-GB" dirty="0"/>
          </a:p>
        </p:txBody>
      </p:sp>
      <p:sp>
        <p:nvSpPr>
          <p:cNvPr id="84" name="Text Placeholder 19"/>
          <p:cNvSpPr>
            <a:spLocks noGrp="1"/>
          </p:cNvSpPr>
          <p:nvPr>
            <p:ph type="body" sz="quarter" idx="105" hasCustomPrompt="1"/>
          </p:nvPr>
        </p:nvSpPr>
        <p:spPr>
          <a:xfrm>
            <a:off x="143672" y="4187578"/>
            <a:ext cx="2876549" cy="192087"/>
          </a:xfrm>
        </p:spPr>
        <p:txBody>
          <a:bodyPr lIns="198000" anchor="b"/>
          <a:lstStyle>
            <a:lvl1pPr>
              <a:lnSpc>
                <a:spcPct val="70000"/>
              </a:lnSpc>
              <a:spcAft>
                <a:spcPts val="600"/>
              </a:spcAft>
              <a:defRPr sz="1400"/>
            </a:lvl1pPr>
            <a:lvl2pPr marL="0" indent="0">
              <a:buNone/>
              <a:defRPr sz="1200"/>
            </a:lvl2pPr>
            <a:lvl3pPr>
              <a:defRPr sz="1100"/>
            </a:lvl3pPr>
            <a:lvl4pPr>
              <a:defRPr sz="1050"/>
            </a:lvl4pPr>
            <a:lvl5pPr>
              <a:defRPr sz="900"/>
            </a:lvl5pPr>
          </a:lstStyle>
          <a:p>
            <a:pPr lvl="0"/>
            <a:r>
              <a:rPr lang="en-US" dirty="0"/>
              <a:t>Enter name here</a:t>
            </a:r>
          </a:p>
        </p:txBody>
      </p:sp>
      <p:sp>
        <p:nvSpPr>
          <p:cNvPr id="85" name="Text Placeholder 19"/>
          <p:cNvSpPr>
            <a:spLocks noGrp="1"/>
          </p:cNvSpPr>
          <p:nvPr>
            <p:ph type="body" sz="quarter" idx="106" hasCustomPrompt="1"/>
          </p:nvPr>
        </p:nvSpPr>
        <p:spPr>
          <a:xfrm>
            <a:off x="143672" y="4318550"/>
            <a:ext cx="2876549" cy="192087"/>
          </a:xfrm>
        </p:spPr>
        <p:txBody>
          <a:bodyPr lIns="198000"/>
          <a:lstStyle>
            <a:lvl1pPr>
              <a:defRPr sz="1100"/>
            </a:lvl1pPr>
            <a:lvl2pPr marL="0" indent="0">
              <a:buNone/>
              <a:defRPr sz="1200"/>
            </a:lvl2pPr>
            <a:lvl3pPr>
              <a:defRPr sz="1100"/>
            </a:lvl3pPr>
            <a:lvl4pPr>
              <a:defRPr sz="1050"/>
            </a:lvl4pPr>
            <a:lvl5pPr>
              <a:defRPr sz="900"/>
            </a:lvl5pPr>
          </a:lstStyle>
          <a:p>
            <a:pPr lvl="0"/>
            <a:r>
              <a:rPr lang="en-US" dirty="0"/>
              <a:t>Enter qualification here</a:t>
            </a:r>
          </a:p>
        </p:txBody>
      </p:sp>
      <p:sp>
        <p:nvSpPr>
          <p:cNvPr id="86" name="Text Placeholder 19"/>
          <p:cNvSpPr>
            <a:spLocks noGrp="1"/>
          </p:cNvSpPr>
          <p:nvPr>
            <p:ph type="body" sz="quarter" idx="107" hasCustomPrompt="1"/>
          </p:nvPr>
        </p:nvSpPr>
        <p:spPr>
          <a:xfrm>
            <a:off x="143672" y="4590608"/>
            <a:ext cx="2876549" cy="192087"/>
          </a:xfrm>
        </p:spPr>
        <p:txBody>
          <a:bodyPr lIns="198000"/>
          <a:lstStyle>
            <a:lvl1pPr>
              <a:defRPr sz="1100" baseline="0">
                <a:solidFill>
                  <a:schemeClr val="tx2"/>
                </a:solidFill>
              </a:defRPr>
            </a:lvl1pPr>
            <a:lvl2pPr marL="0" indent="0">
              <a:buNone/>
              <a:defRPr sz="1200"/>
            </a:lvl2pPr>
            <a:lvl3pPr>
              <a:defRPr sz="1100"/>
            </a:lvl3pPr>
            <a:lvl4pPr>
              <a:defRPr sz="1050"/>
            </a:lvl4pPr>
            <a:lvl5pPr>
              <a:defRPr sz="900"/>
            </a:lvl5pPr>
          </a:lstStyle>
          <a:p>
            <a:pPr lvl="0"/>
            <a:r>
              <a:rPr lang="en-US" dirty="0"/>
              <a:t>Enter job title here</a:t>
            </a:r>
          </a:p>
        </p:txBody>
      </p:sp>
      <p:sp>
        <p:nvSpPr>
          <p:cNvPr id="90"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8" name="Group 67"/>
          <p:cNvGrpSpPr/>
          <p:nvPr userDrawn="1"/>
        </p:nvGrpSpPr>
        <p:grpSpPr>
          <a:xfrm>
            <a:off x="-4350367" y="0"/>
            <a:ext cx="3909699" cy="5532582"/>
            <a:chOff x="-3999345" y="0"/>
            <a:chExt cx="3909698" cy="5532582"/>
          </a:xfrm>
        </p:grpSpPr>
        <p:sp>
          <p:nvSpPr>
            <p:cNvPr id="69" name="Rectangle 6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70" name="Straight Connector 6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2" name="TextBox 9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93" name="Group 92"/>
            <p:cNvGrpSpPr/>
            <p:nvPr userDrawn="1"/>
          </p:nvGrpSpPr>
          <p:grpSpPr>
            <a:xfrm>
              <a:off x="-3916219" y="2007734"/>
              <a:ext cx="3741159" cy="603077"/>
              <a:chOff x="-3953163" y="1928406"/>
              <a:chExt cx="3741159" cy="603077"/>
            </a:xfrm>
          </p:grpSpPr>
          <p:sp>
            <p:nvSpPr>
              <p:cNvPr id="106" name="TextBox 10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07" name="TextBox 10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94" name="Group 93"/>
            <p:cNvGrpSpPr/>
            <p:nvPr userDrawn="1"/>
          </p:nvGrpSpPr>
          <p:grpSpPr>
            <a:xfrm>
              <a:off x="-3916219" y="3804415"/>
              <a:ext cx="3741159" cy="649206"/>
              <a:chOff x="-3953163" y="3686663"/>
              <a:chExt cx="3741159" cy="649206"/>
            </a:xfrm>
          </p:grpSpPr>
          <p:sp>
            <p:nvSpPr>
              <p:cNvPr id="104" name="TextBox 10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05" name="TextBox 10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95" name="Group 94"/>
            <p:cNvGrpSpPr/>
            <p:nvPr userDrawn="1"/>
          </p:nvGrpSpPr>
          <p:grpSpPr>
            <a:xfrm>
              <a:off x="-3916219" y="2909062"/>
              <a:ext cx="3741159" cy="634370"/>
              <a:chOff x="-3953163" y="2815638"/>
              <a:chExt cx="3741159" cy="634370"/>
            </a:xfrm>
          </p:grpSpPr>
          <p:sp>
            <p:nvSpPr>
              <p:cNvPr id="102" name="TextBox 10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03" name="TextBox 10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96" name="Group 95"/>
            <p:cNvGrpSpPr/>
            <p:nvPr userDrawn="1"/>
          </p:nvGrpSpPr>
          <p:grpSpPr>
            <a:xfrm>
              <a:off x="-3916219" y="4693793"/>
              <a:ext cx="3470417" cy="603077"/>
              <a:chOff x="-3953163" y="4622237"/>
              <a:chExt cx="3470417" cy="603077"/>
            </a:xfrm>
          </p:grpSpPr>
          <p:sp>
            <p:nvSpPr>
              <p:cNvPr id="100" name="TextBox 9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01" name="TextBox 10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97" name="Group 96"/>
            <p:cNvGrpSpPr/>
            <p:nvPr userDrawn="1"/>
          </p:nvGrpSpPr>
          <p:grpSpPr>
            <a:xfrm>
              <a:off x="-3916219" y="1118356"/>
              <a:ext cx="3741159" cy="677414"/>
              <a:chOff x="-3953163" y="1118356"/>
              <a:chExt cx="3741159" cy="677414"/>
            </a:xfrm>
          </p:grpSpPr>
          <p:sp>
            <p:nvSpPr>
              <p:cNvPr id="98" name="TextBox 9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99" name="TextBox 9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08"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114" name="Text Placeholder 3"/>
          <p:cNvSpPr>
            <a:spLocks noGrp="1"/>
          </p:cNvSpPr>
          <p:nvPr>
            <p:ph type="body" sz="quarter" idx="113" hasCustomPrompt="1"/>
          </p:nvPr>
        </p:nvSpPr>
        <p:spPr>
          <a:xfrm>
            <a:off x="128588" y="5045773"/>
            <a:ext cx="2889251"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5" name="Text Placeholder 3"/>
          <p:cNvSpPr>
            <a:spLocks noGrp="1"/>
          </p:cNvSpPr>
          <p:nvPr>
            <p:ph type="body" sz="quarter" idx="114" hasCustomPrompt="1"/>
          </p:nvPr>
        </p:nvSpPr>
        <p:spPr>
          <a:xfrm>
            <a:off x="3135313" y="5045773"/>
            <a:ext cx="2889251"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6" name="Text Placeholder 3"/>
          <p:cNvSpPr>
            <a:spLocks noGrp="1"/>
          </p:cNvSpPr>
          <p:nvPr>
            <p:ph type="body" sz="quarter" idx="115" hasCustomPrompt="1"/>
          </p:nvPr>
        </p:nvSpPr>
        <p:spPr>
          <a:xfrm>
            <a:off x="6174584" y="5045773"/>
            <a:ext cx="2876549"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7" name="Text Placeholder 3"/>
          <p:cNvSpPr>
            <a:spLocks noGrp="1"/>
          </p:cNvSpPr>
          <p:nvPr>
            <p:ph type="body" sz="quarter" idx="116" hasCustomPrompt="1"/>
          </p:nvPr>
        </p:nvSpPr>
        <p:spPr>
          <a:xfrm>
            <a:off x="9181308" y="5045773"/>
            <a:ext cx="2889251" cy="1453453"/>
          </a:xfrm>
        </p:spPr>
        <p:txBody>
          <a:bodyPr lIns="19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6360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Column">
    <p:bg>
      <p:bgPr>
        <a:solidFill>
          <a:schemeClr val="bg1"/>
        </a:solidFill>
        <a:effectLst/>
      </p:bgPr>
    </p:bg>
    <p:spTree>
      <p:nvGrpSpPr>
        <p:cNvPr id="1" name=""/>
        <p:cNvGrpSpPr/>
        <p:nvPr/>
      </p:nvGrpSpPr>
      <p:grpSpPr>
        <a:xfrm>
          <a:off x="0" y="0"/>
          <a:ext cx="0" cy="0"/>
          <a:chOff x="0" y="0"/>
          <a:chExt cx="0" cy="0"/>
        </a:xfrm>
      </p:grpSpPr>
      <p:sp>
        <p:nvSpPr>
          <p:cNvPr id="64" name="Picture Placeholder 3"/>
          <p:cNvSpPr>
            <a:spLocks noGrp="1"/>
          </p:cNvSpPr>
          <p:nvPr>
            <p:ph type="pic" sz="quarter" idx="16" hasCustomPrompt="1"/>
          </p:nvPr>
        </p:nvSpPr>
        <p:spPr>
          <a:xfrm>
            <a:off x="3143251" y="1130302"/>
            <a:ext cx="8920163" cy="5368925"/>
          </a:xfrm>
          <a:noFill/>
        </p:spPr>
        <p:txBody>
          <a:bodyPr/>
          <a:lstStyle>
            <a:lvl1pPr algn="ctr">
              <a:defRPr sz="1100"/>
            </a:lvl1pPr>
          </a:lstStyle>
          <a:p>
            <a:r>
              <a:rPr lang="en-GB" dirty="0"/>
              <a:t>Click on the icon to insert an image</a:t>
            </a:r>
          </a:p>
        </p:txBody>
      </p:sp>
      <p:sp>
        <p:nvSpPr>
          <p:cNvPr id="39" name="Rectangle 3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6"/>
          <p:cNvSpPr>
            <a:spLocks noGrp="1"/>
          </p:cNvSpPr>
          <p:nvPr>
            <p:ph type="body" sz="quarter" idx="17" hasCustomPrompt="1"/>
          </p:nvPr>
        </p:nvSpPr>
        <p:spPr>
          <a:xfrm>
            <a:off x="2" y="4967288"/>
            <a:ext cx="3014663"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4"/>
          <p:cNvSpPr>
            <a:spLocks noGrp="1"/>
          </p:cNvSpPr>
          <p:nvPr>
            <p:ph type="body" sz="quarter" idx="36" hasCustomPrompt="1"/>
          </p:nvPr>
        </p:nvSpPr>
        <p:spPr>
          <a:xfrm>
            <a:off x="9167813" y="6348611"/>
            <a:ext cx="2764632" cy="45719"/>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167813" y="5876925"/>
            <a:ext cx="2764632" cy="471684"/>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167813" y="6125737"/>
            <a:ext cx="2764632"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41"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8" name="Group 37"/>
          <p:cNvGrpSpPr/>
          <p:nvPr userDrawn="1"/>
        </p:nvGrpSpPr>
        <p:grpSpPr>
          <a:xfrm>
            <a:off x="-4350367" y="0"/>
            <a:ext cx="3909699" cy="5532582"/>
            <a:chOff x="-3999345" y="0"/>
            <a:chExt cx="3909698" cy="5532582"/>
          </a:xfrm>
        </p:grpSpPr>
        <p:sp>
          <p:nvSpPr>
            <p:cNvPr id="42" name="Rectangle 4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43" name="Straight Connector 4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5" name="TextBox 4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6" name="Group 45"/>
            <p:cNvGrpSpPr/>
            <p:nvPr userDrawn="1"/>
          </p:nvGrpSpPr>
          <p:grpSpPr>
            <a:xfrm>
              <a:off x="-3916219" y="2007734"/>
              <a:ext cx="3741159" cy="603077"/>
              <a:chOff x="-3953163" y="1928406"/>
              <a:chExt cx="3741159" cy="603077"/>
            </a:xfrm>
          </p:grpSpPr>
          <p:sp>
            <p:nvSpPr>
              <p:cNvPr id="59" name="TextBox 5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0" name="TextBox 5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7" name="Group 46"/>
            <p:cNvGrpSpPr/>
            <p:nvPr userDrawn="1"/>
          </p:nvGrpSpPr>
          <p:grpSpPr>
            <a:xfrm>
              <a:off x="-3916219" y="3804415"/>
              <a:ext cx="3741159" cy="649206"/>
              <a:chOff x="-3953163" y="3686663"/>
              <a:chExt cx="3741159" cy="649206"/>
            </a:xfrm>
          </p:grpSpPr>
          <p:sp>
            <p:nvSpPr>
              <p:cNvPr id="57" name="TextBox 5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8" name="TextBox 5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8" name="Group 47"/>
            <p:cNvGrpSpPr/>
            <p:nvPr userDrawn="1"/>
          </p:nvGrpSpPr>
          <p:grpSpPr>
            <a:xfrm>
              <a:off x="-3916219" y="2909062"/>
              <a:ext cx="3741159" cy="634370"/>
              <a:chOff x="-3953163" y="2815638"/>
              <a:chExt cx="3741159" cy="634370"/>
            </a:xfrm>
          </p:grpSpPr>
          <p:sp>
            <p:nvSpPr>
              <p:cNvPr id="55" name="TextBox 5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6" name="TextBox 5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9" name="Group 48"/>
            <p:cNvGrpSpPr/>
            <p:nvPr userDrawn="1"/>
          </p:nvGrpSpPr>
          <p:grpSpPr>
            <a:xfrm>
              <a:off x="-3916219" y="4693793"/>
              <a:ext cx="3470417" cy="603077"/>
              <a:chOff x="-3953163" y="4622237"/>
              <a:chExt cx="3470417" cy="603077"/>
            </a:xfrm>
          </p:grpSpPr>
          <p:sp>
            <p:nvSpPr>
              <p:cNvPr id="53" name="TextBox 5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4" name="TextBox 5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0" name="Group 49"/>
            <p:cNvGrpSpPr/>
            <p:nvPr userDrawn="1"/>
          </p:nvGrpSpPr>
          <p:grpSpPr>
            <a:xfrm>
              <a:off x="-3916219" y="1118356"/>
              <a:ext cx="3741159" cy="677414"/>
              <a:chOff x="-3953163" y="1118356"/>
              <a:chExt cx="3741159" cy="677414"/>
            </a:xfrm>
          </p:grpSpPr>
          <p:sp>
            <p:nvSpPr>
              <p:cNvPr id="51" name="TextBox 5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52" name="TextBox 5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61"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6"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7"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054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9182101" y="1130301"/>
            <a:ext cx="2881313" cy="1770063"/>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9042400"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1"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3" name="Group 12"/>
          <p:cNvGrpSpPr/>
          <p:nvPr userDrawn="1"/>
        </p:nvGrpSpPr>
        <p:grpSpPr>
          <a:xfrm>
            <a:off x="-4350367" y="0"/>
            <a:ext cx="3909699" cy="5532582"/>
            <a:chOff x="-3999345" y="0"/>
            <a:chExt cx="3909698" cy="5532582"/>
          </a:xfrm>
        </p:grpSpPr>
        <p:sp>
          <p:nvSpPr>
            <p:cNvPr id="14" name="Rectangle 13"/>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5" name="Straight Connector 14"/>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7" name="TextBox 16"/>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8" name="Group 17"/>
            <p:cNvGrpSpPr/>
            <p:nvPr userDrawn="1"/>
          </p:nvGrpSpPr>
          <p:grpSpPr>
            <a:xfrm>
              <a:off x="-3916219" y="2007734"/>
              <a:ext cx="3741159" cy="603077"/>
              <a:chOff x="-3953163" y="1928406"/>
              <a:chExt cx="3741159" cy="603077"/>
            </a:xfrm>
          </p:grpSpPr>
          <p:sp>
            <p:nvSpPr>
              <p:cNvPr id="31" name="TextBox 3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2" name="TextBox 3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9" name="Group 18"/>
            <p:cNvGrpSpPr/>
            <p:nvPr userDrawn="1"/>
          </p:nvGrpSpPr>
          <p:grpSpPr>
            <a:xfrm>
              <a:off x="-3916219" y="3804415"/>
              <a:ext cx="3741159" cy="649206"/>
              <a:chOff x="-3953163" y="3686663"/>
              <a:chExt cx="3741159" cy="649206"/>
            </a:xfrm>
          </p:grpSpPr>
          <p:sp>
            <p:nvSpPr>
              <p:cNvPr id="29" name="TextBox 2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0" name="TextBox 29"/>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20" name="Group 19"/>
            <p:cNvGrpSpPr/>
            <p:nvPr userDrawn="1"/>
          </p:nvGrpSpPr>
          <p:grpSpPr>
            <a:xfrm>
              <a:off x="-3916219" y="2909062"/>
              <a:ext cx="3741159" cy="634370"/>
              <a:chOff x="-3953163" y="2815638"/>
              <a:chExt cx="3741159" cy="634370"/>
            </a:xfrm>
          </p:grpSpPr>
          <p:sp>
            <p:nvSpPr>
              <p:cNvPr id="27" name="TextBox 2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8" name="TextBox 27"/>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21" name="Group 20"/>
            <p:cNvGrpSpPr/>
            <p:nvPr userDrawn="1"/>
          </p:nvGrpSpPr>
          <p:grpSpPr>
            <a:xfrm>
              <a:off x="-3916219" y="4693793"/>
              <a:ext cx="3470417" cy="603077"/>
              <a:chOff x="-3953163" y="4622237"/>
              <a:chExt cx="3470417" cy="603077"/>
            </a:xfrm>
          </p:grpSpPr>
          <p:sp>
            <p:nvSpPr>
              <p:cNvPr id="25" name="TextBox 2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6" name="TextBox 25"/>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22" name="Group 21"/>
            <p:cNvGrpSpPr/>
            <p:nvPr userDrawn="1"/>
          </p:nvGrpSpPr>
          <p:grpSpPr>
            <a:xfrm>
              <a:off x="-3916219" y="1118356"/>
              <a:ext cx="3741159" cy="677414"/>
              <a:chOff x="-3953163" y="1118356"/>
              <a:chExt cx="3741159" cy="677414"/>
            </a:xfrm>
          </p:grpSpPr>
          <p:sp>
            <p:nvSpPr>
              <p:cNvPr id="23" name="TextBox 2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4" name="TextBox 2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3"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3" name="Text Placeholder 41"/>
          <p:cNvSpPr>
            <a:spLocks noGrp="1"/>
          </p:cNvSpPr>
          <p:nvPr>
            <p:ph type="body" sz="quarter" idx="85" hasCustomPrompt="1"/>
          </p:nvPr>
        </p:nvSpPr>
        <p:spPr>
          <a:xfrm>
            <a:off x="190297" y="3295651"/>
            <a:ext cx="8842376" cy="2576512"/>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Text Placeholder 4"/>
          <p:cNvSpPr>
            <a:spLocks noGrp="1"/>
          </p:cNvSpPr>
          <p:nvPr>
            <p:ph type="body" sz="quarter" idx="87" hasCustomPrompt="1"/>
          </p:nvPr>
        </p:nvSpPr>
        <p:spPr>
          <a:xfrm>
            <a:off x="192136" y="1271368"/>
            <a:ext cx="8744505"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5" name="Text Placeholder 4"/>
          <p:cNvSpPr>
            <a:spLocks noGrp="1"/>
          </p:cNvSpPr>
          <p:nvPr>
            <p:ph type="body" sz="quarter" idx="18" hasCustomPrompt="1"/>
          </p:nvPr>
        </p:nvSpPr>
        <p:spPr>
          <a:xfrm>
            <a:off x="192136" y="1964073"/>
            <a:ext cx="8744505"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5718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Text + Image">
    <p:spTree>
      <p:nvGrpSpPr>
        <p:cNvPr id="1" name=""/>
        <p:cNvGrpSpPr/>
        <p:nvPr/>
      </p:nvGrpSpPr>
      <p:grpSpPr>
        <a:xfrm>
          <a:off x="0" y="0"/>
          <a:ext cx="0" cy="0"/>
          <a:chOff x="0" y="0"/>
          <a:chExt cx="0" cy="0"/>
        </a:xfrm>
      </p:grpSpPr>
      <p:sp>
        <p:nvSpPr>
          <p:cNvPr id="61" name="Picture Placeholder 3"/>
          <p:cNvSpPr>
            <a:spLocks noGrp="1"/>
          </p:cNvSpPr>
          <p:nvPr>
            <p:ph type="pic" sz="quarter" idx="16" hasCustomPrompt="1"/>
          </p:nvPr>
        </p:nvSpPr>
        <p:spPr>
          <a:xfrm>
            <a:off x="9182101" y="1130302"/>
            <a:ext cx="2881313" cy="5368925"/>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9042400"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4"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5" name="Group 34"/>
          <p:cNvGrpSpPr/>
          <p:nvPr userDrawn="1"/>
        </p:nvGrpSpPr>
        <p:grpSpPr>
          <a:xfrm>
            <a:off x="-4350367" y="0"/>
            <a:ext cx="3909699" cy="5532582"/>
            <a:chOff x="-3999345" y="0"/>
            <a:chExt cx="3909698" cy="5532582"/>
          </a:xfrm>
        </p:grpSpPr>
        <p:sp>
          <p:nvSpPr>
            <p:cNvPr id="36" name="Rectangle 3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7" name="Straight Connector 3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9" name="TextBox 3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0" name="Group 39"/>
            <p:cNvGrpSpPr/>
            <p:nvPr userDrawn="1"/>
          </p:nvGrpSpPr>
          <p:grpSpPr>
            <a:xfrm>
              <a:off x="-3916219" y="2007734"/>
              <a:ext cx="3741159" cy="603077"/>
              <a:chOff x="-3953163" y="1928406"/>
              <a:chExt cx="3741159" cy="603077"/>
            </a:xfrm>
          </p:grpSpPr>
          <p:sp>
            <p:nvSpPr>
              <p:cNvPr id="53" name="TextBox 5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4" name="TextBox 5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1" name="Group 40"/>
            <p:cNvGrpSpPr/>
            <p:nvPr userDrawn="1"/>
          </p:nvGrpSpPr>
          <p:grpSpPr>
            <a:xfrm>
              <a:off x="-3916219" y="3804415"/>
              <a:ext cx="3741159" cy="649206"/>
              <a:chOff x="-3953163" y="3686663"/>
              <a:chExt cx="3741159" cy="649206"/>
            </a:xfrm>
          </p:grpSpPr>
          <p:sp>
            <p:nvSpPr>
              <p:cNvPr id="51" name="TextBox 5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2" name="TextBox 5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2" name="Group 41"/>
            <p:cNvGrpSpPr/>
            <p:nvPr userDrawn="1"/>
          </p:nvGrpSpPr>
          <p:grpSpPr>
            <a:xfrm>
              <a:off x="-3916219" y="2909062"/>
              <a:ext cx="3741159" cy="634370"/>
              <a:chOff x="-3953163" y="2815638"/>
              <a:chExt cx="3741159" cy="634370"/>
            </a:xfrm>
          </p:grpSpPr>
          <p:sp>
            <p:nvSpPr>
              <p:cNvPr id="49" name="TextBox 4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0" name="TextBox 4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3" name="Group 42"/>
            <p:cNvGrpSpPr/>
            <p:nvPr userDrawn="1"/>
          </p:nvGrpSpPr>
          <p:grpSpPr>
            <a:xfrm>
              <a:off x="-3916219" y="4693793"/>
              <a:ext cx="3470417" cy="603077"/>
              <a:chOff x="-3953163" y="4622237"/>
              <a:chExt cx="3470417" cy="603077"/>
            </a:xfrm>
          </p:grpSpPr>
          <p:sp>
            <p:nvSpPr>
              <p:cNvPr id="47" name="TextBox 4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8" name="TextBox 4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4" name="Group 43"/>
            <p:cNvGrpSpPr/>
            <p:nvPr userDrawn="1"/>
          </p:nvGrpSpPr>
          <p:grpSpPr>
            <a:xfrm>
              <a:off x="-3916219" y="1118356"/>
              <a:ext cx="3741159" cy="677414"/>
              <a:chOff x="-3953163" y="1118356"/>
              <a:chExt cx="3741159" cy="677414"/>
            </a:xfrm>
          </p:grpSpPr>
          <p:sp>
            <p:nvSpPr>
              <p:cNvPr id="45" name="TextBox 4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6" name="TextBox 4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5"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4" name="Text Placeholder 41"/>
          <p:cNvSpPr>
            <a:spLocks noGrp="1"/>
          </p:cNvSpPr>
          <p:nvPr>
            <p:ph type="body" sz="quarter" idx="85" hasCustomPrompt="1"/>
          </p:nvPr>
        </p:nvSpPr>
        <p:spPr>
          <a:xfrm>
            <a:off x="190297" y="3295651"/>
            <a:ext cx="8842376" cy="2576512"/>
          </a:xfrm>
        </p:spPr>
        <p:txBody>
          <a:bodyPr numCol="3" spcCol="28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4"/>
          <p:cNvSpPr>
            <a:spLocks noGrp="1"/>
          </p:cNvSpPr>
          <p:nvPr>
            <p:ph type="body" sz="quarter" idx="87" hasCustomPrompt="1"/>
          </p:nvPr>
        </p:nvSpPr>
        <p:spPr>
          <a:xfrm>
            <a:off x="192136" y="1271368"/>
            <a:ext cx="8744505"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Text Placeholder 4"/>
          <p:cNvSpPr>
            <a:spLocks noGrp="1"/>
          </p:cNvSpPr>
          <p:nvPr>
            <p:ph type="body" sz="quarter" idx="18" hasCustomPrompt="1"/>
          </p:nvPr>
        </p:nvSpPr>
        <p:spPr>
          <a:xfrm>
            <a:off x="192136" y="1964073"/>
            <a:ext cx="8744505"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0092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Text Half Image">
    <p:bg>
      <p:bgPr>
        <a:solidFill>
          <a:schemeClr val="bg1"/>
        </a:solidFill>
        <a:effectLst/>
      </p:bgPr>
    </p:bg>
    <p:spTree>
      <p:nvGrpSpPr>
        <p:cNvPr id="1" name=""/>
        <p:cNvGrpSpPr/>
        <p:nvPr/>
      </p:nvGrpSpPr>
      <p:grpSpPr>
        <a:xfrm>
          <a:off x="0" y="0"/>
          <a:ext cx="0" cy="0"/>
          <a:chOff x="0" y="0"/>
          <a:chExt cx="0" cy="0"/>
        </a:xfrm>
      </p:grpSpPr>
      <p:sp>
        <p:nvSpPr>
          <p:cNvPr id="60" name="Picture Placeholder 3"/>
          <p:cNvSpPr>
            <a:spLocks noGrp="1"/>
          </p:cNvSpPr>
          <p:nvPr>
            <p:ph type="pic" sz="quarter" idx="16" hasCustomPrompt="1"/>
          </p:nvPr>
        </p:nvSpPr>
        <p:spPr>
          <a:xfrm>
            <a:off x="6162676" y="1130302"/>
            <a:ext cx="5900739" cy="5368925"/>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6029325"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4"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5" name="Group 34"/>
          <p:cNvGrpSpPr/>
          <p:nvPr userDrawn="1"/>
        </p:nvGrpSpPr>
        <p:grpSpPr>
          <a:xfrm>
            <a:off x="-4350367" y="0"/>
            <a:ext cx="3909699" cy="5532582"/>
            <a:chOff x="-3999345" y="0"/>
            <a:chExt cx="3909698" cy="5532582"/>
          </a:xfrm>
        </p:grpSpPr>
        <p:sp>
          <p:nvSpPr>
            <p:cNvPr id="36" name="Rectangle 3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7" name="Straight Connector 3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9" name="TextBox 3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0" name="Group 39"/>
            <p:cNvGrpSpPr/>
            <p:nvPr userDrawn="1"/>
          </p:nvGrpSpPr>
          <p:grpSpPr>
            <a:xfrm>
              <a:off x="-3916219" y="2007734"/>
              <a:ext cx="3741159" cy="603077"/>
              <a:chOff x="-3953163" y="1928406"/>
              <a:chExt cx="3741159" cy="603077"/>
            </a:xfrm>
          </p:grpSpPr>
          <p:sp>
            <p:nvSpPr>
              <p:cNvPr id="53" name="TextBox 5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4" name="TextBox 5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1" name="Group 40"/>
            <p:cNvGrpSpPr/>
            <p:nvPr userDrawn="1"/>
          </p:nvGrpSpPr>
          <p:grpSpPr>
            <a:xfrm>
              <a:off x="-3916219" y="3804415"/>
              <a:ext cx="3741159" cy="649206"/>
              <a:chOff x="-3953163" y="3686663"/>
              <a:chExt cx="3741159" cy="649206"/>
            </a:xfrm>
          </p:grpSpPr>
          <p:sp>
            <p:nvSpPr>
              <p:cNvPr id="51" name="TextBox 5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2" name="TextBox 5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2" name="Group 41"/>
            <p:cNvGrpSpPr/>
            <p:nvPr userDrawn="1"/>
          </p:nvGrpSpPr>
          <p:grpSpPr>
            <a:xfrm>
              <a:off x="-3916219" y="2909062"/>
              <a:ext cx="3741159" cy="634370"/>
              <a:chOff x="-3953163" y="2815638"/>
              <a:chExt cx="3741159" cy="634370"/>
            </a:xfrm>
          </p:grpSpPr>
          <p:sp>
            <p:nvSpPr>
              <p:cNvPr id="49" name="TextBox 4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0" name="TextBox 4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3" name="Group 42"/>
            <p:cNvGrpSpPr/>
            <p:nvPr userDrawn="1"/>
          </p:nvGrpSpPr>
          <p:grpSpPr>
            <a:xfrm>
              <a:off x="-3916219" y="4693793"/>
              <a:ext cx="3470417" cy="603077"/>
              <a:chOff x="-3953163" y="4622237"/>
              <a:chExt cx="3470417" cy="603077"/>
            </a:xfrm>
          </p:grpSpPr>
          <p:sp>
            <p:nvSpPr>
              <p:cNvPr id="47" name="TextBox 4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8" name="TextBox 4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4" name="Group 43"/>
            <p:cNvGrpSpPr/>
            <p:nvPr userDrawn="1"/>
          </p:nvGrpSpPr>
          <p:grpSpPr>
            <a:xfrm>
              <a:off x="-3916219" y="1118356"/>
              <a:ext cx="3741159" cy="677414"/>
              <a:chOff x="-3953163" y="1118356"/>
              <a:chExt cx="3741159" cy="677414"/>
            </a:xfrm>
          </p:grpSpPr>
          <p:sp>
            <p:nvSpPr>
              <p:cNvPr id="45" name="TextBox 4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6" name="TextBox 4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5"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2" name="Text Placeholder 41"/>
          <p:cNvSpPr>
            <a:spLocks noGrp="1"/>
          </p:cNvSpPr>
          <p:nvPr>
            <p:ph type="body" sz="quarter" idx="85" hasCustomPrompt="1"/>
          </p:nvPr>
        </p:nvSpPr>
        <p:spPr>
          <a:xfrm>
            <a:off x="190296" y="3295651"/>
            <a:ext cx="5834267" cy="2576512"/>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3" name="Text Placeholder 4"/>
          <p:cNvSpPr>
            <a:spLocks noGrp="1"/>
          </p:cNvSpPr>
          <p:nvPr>
            <p:ph type="body" sz="quarter" idx="87" hasCustomPrompt="1"/>
          </p:nvPr>
        </p:nvSpPr>
        <p:spPr>
          <a:xfrm>
            <a:off x="192135" y="1271368"/>
            <a:ext cx="5737611"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4"/>
          <p:cNvSpPr>
            <a:spLocks noGrp="1"/>
          </p:cNvSpPr>
          <p:nvPr>
            <p:ph type="body" sz="quarter" idx="18" hasCustomPrompt="1"/>
          </p:nvPr>
        </p:nvSpPr>
        <p:spPr>
          <a:xfrm>
            <a:off x="192135"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006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trip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23826" y="2113342"/>
            <a:ext cx="11939588" cy="945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13159" y="1104503"/>
            <a:ext cx="5024675" cy="525401"/>
          </a:xfrm>
        </p:spPr>
        <p:txBody>
          <a:bodyPr/>
          <a:lstStyle>
            <a:lvl1pPr>
              <a:defRPr>
                <a:solidFill>
                  <a:schemeClr val="tx1"/>
                </a:solidFill>
              </a:defRPr>
            </a:lvl1pPr>
          </a:lstStyle>
          <a:p>
            <a:r>
              <a:rPr lang="en-US" dirty="0"/>
              <a:t>Presentation Title</a:t>
            </a:r>
            <a:endParaRPr lang="en-GB" dirty="0"/>
          </a:p>
        </p:txBody>
      </p:sp>
      <p:cxnSp>
        <p:nvCxnSpPr>
          <p:cNvPr id="7" name="Straight Connector 6"/>
          <p:cNvCxnSpPr/>
          <p:nvPr userDrawn="1"/>
        </p:nvCxnSpPr>
        <p:spPr>
          <a:xfrm>
            <a:off x="0" y="958361"/>
            <a:ext cx="1205388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6313159" y="1759028"/>
            <a:ext cx="5024675" cy="379698"/>
          </a:xfrm>
        </p:spPr>
        <p:txBody>
          <a:bodyPr>
            <a:noAutofit/>
          </a:bodyPr>
          <a:lstStyle>
            <a:lvl1pPr marL="0" indent="0" algn="l">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11" name="Text Placeholder 11"/>
          <p:cNvSpPr>
            <a:spLocks noGrp="1"/>
          </p:cNvSpPr>
          <p:nvPr>
            <p:ph type="body" sz="quarter" idx="13" hasCustomPrompt="1"/>
          </p:nvPr>
        </p:nvSpPr>
        <p:spPr>
          <a:xfrm>
            <a:off x="6313157" y="2362277"/>
            <a:ext cx="2730923"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5" name="Date Placeholder 3"/>
          <p:cNvSpPr>
            <a:spLocks noGrp="1"/>
          </p:cNvSpPr>
          <p:nvPr>
            <p:ph type="dt" sz="half" idx="10"/>
          </p:nvPr>
        </p:nvSpPr>
        <p:spPr>
          <a:xfrm>
            <a:off x="6314278" y="2575004"/>
            <a:ext cx="2729711" cy="249705"/>
          </a:xfrm>
        </p:spPr>
        <p:txBody>
          <a:bodyPr>
            <a:noAutofit/>
          </a:bodyPr>
          <a:lstStyle>
            <a:lvl1pPr>
              <a:defRPr sz="1400" baseline="0">
                <a:solidFill>
                  <a:schemeClr val="bg1"/>
                </a:solidFill>
              </a:defRPr>
            </a:lvl1pPr>
          </a:lstStyle>
          <a:p>
            <a:fld id="{2FE3920A-8028-4819-A1C9-AE0411B229D5}" type="datetime3">
              <a:rPr lang="en-US" smtClean="0"/>
              <a:pPr/>
              <a:t>7 June 2023</a:t>
            </a:fld>
            <a:endParaRPr lang="en-GB" dirty="0"/>
          </a:p>
        </p:txBody>
      </p:sp>
      <p:sp>
        <p:nvSpPr>
          <p:cNvPr id="10" name="Rectangle 9"/>
          <p:cNvSpPr/>
          <p:nvPr userDrawn="1"/>
        </p:nvSpPr>
        <p:spPr>
          <a:xfrm>
            <a:off x="123826" y="3037432"/>
            <a:ext cx="11939588" cy="36919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Tree>
    <p:extLst>
      <p:ext uri="{BB962C8B-B14F-4D97-AF65-F5344CB8AC3E}">
        <p14:creationId xmlns:p14="http://schemas.microsoft.com/office/powerpoint/2010/main" val="73882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 Image">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a:xfrm>
            <a:off x="9042401" y="1130711"/>
            <a:ext cx="3011489" cy="5368514"/>
          </a:xfrm>
          <a:noFill/>
        </p:spPr>
        <p:txBody>
          <a:bodyPr/>
          <a:lstStyle>
            <a:lvl1pPr algn="ctr">
              <a:defRPr sz="1100" baseline="0"/>
            </a:lvl1pPr>
          </a:lstStyle>
          <a:p>
            <a:r>
              <a:rPr lang="en-GB" dirty="0"/>
              <a:t>Click on the icon to insert an image</a:t>
            </a:r>
          </a:p>
        </p:txBody>
      </p:sp>
      <p:sp>
        <p:nvSpPr>
          <p:cNvPr id="40" name="Rectangle 39"/>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6"/>
          <p:cNvSpPr>
            <a:spLocks noGrp="1"/>
          </p:cNvSpPr>
          <p:nvPr>
            <p:ph type="body" sz="quarter" idx="17" hasCustomPrompt="1"/>
          </p:nvPr>
        </p:nvSpPr>
        <p:spPr>
          <a:xfrm>
            <a:off x="2" y="4967288"/>
            <a:ext cx="3009900"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4"/>
          <p:cNvSpPr>
            <a:spLocks noGrp="1"/>
          </p:cNvSpPr>
          <p:nvPr>
            <p:ph type="body" sz="quarter" idx="36" hasCustomPrompt="1"/>
          </p:nvPr>
        </p:nvSpPr>
        <p:spPr>
          <a:xfrm>
            <a:off x="9167813" y="6348611"/>
            <a:ext cx="2764632" cy="45719"/>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167813" y="5876925"/>
            <a:ext cx="2764632" cy="471684"/>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167813" y="6125737"/>
            <a:ext cx="2764632"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42"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9" name="Group 38"/>
          <p:cNvGrpSpPr/>
          <p:nvPr userDrawn="1"/>
        </p:nvGrpSpPr>
        <p:grpSpPr>
          <a:xfrm>
            <a:off x="-4350367" y="0"/>
            <a:ext cx="3909699" cy="5532582"/>
            <a:chOff x="-3999345" y="0"/>
            <a:chExt cx="3909698" cy="5532582"/>
          </a:xfrm>
        </p:grpSpPr>
        <p:sp>
          <p:nvSpPr>
            <p:cNvPr id="43" name="Rectangle 42"/>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44" name="Straight Connector 4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6" name="TextBox 4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7" name="Group 46"/>
            <p:cNvGrpSpPr/>
            <p:nvPr userDrawn="1"/>
          </p:nvGrpSpPr>
          <p:grpSpPr>
            <a:xfrm>
              <a:off x="-3916219" y="2007734"/>
              <a:ext cx="3741159" cy="603077"/>
              <a:chOff x="-3953163" y="1928406"/>
              <a:chExt cx="3741159" cy="603077"/>
            </a:xfrm>
          </p:grpSpPr>
          <p:sp>
            <p:nvSpPr>
              <p:cNvPr id="60" name="TextBox 59"/>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1" name="TextBox 60"/>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8" name="Group 47"/>
            <p:cNvGrpSpPr/>
            <p:nvPr userDrawn="1"/>
          </p:nvGrpSpPr>
          <p:grpSpPr>
            <a:xfrm>
              <a:off x="-3916219" y="3804415"/>
              <a:ext cx="3741159" cy="649206"/>
              <a:chOff x="-3953163" y="3686663"/>
              <a:chExt cx="3741159" cy="649206"/>
            </a:xfrm>
          </p:grpSpPr>
          <p:sp>
            <p:nvSpPr>
              <p:cNvPr id="58" name="TextBox 57"/>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9" name="TextBox 58"/>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9" name="Group 48"/>
            <p:cNvGrpSpPr/>
            <p:nvPr userDrawn="1"/>
          </p:nvGrpSpPr>
          <p:grpSpPr>
            <a:xfrm>
              <a:off x="-3916219" y="2909062"/>
              <a:ext cx="3741159" cy="634370"/>
              <a:chOff x="-3953163" y="2815638"/>
              <a:chExt cx="3741159" cy="634370"/>
            </a:xfrm>
          </p:grpSpPr>
          <p:sp>
            <p:nvSpPr>
              <p:cNvPr id="56" name="TextBox 55"/>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7" name="TextBox 56"/>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0" name="Group 49"/>
            <p:cNvGrpSpPr/>
            <p:nvPr userDrawn="1"/>
          </p:nvGrpSpPr>
          <p:grpSpPr>
            <a:xfrm>
              <a:off x="-3916219" y="4693793"/>
              <a:ext cx="3470417" cy="603077"/>
              <a:chOff x="-3953163" y="4622237"/>
              <a:chExt cx="3470417" cy="603077"/>
            </a:xfrm>
          </p:grpSpPr>
          <p:sp>
            <p:nvSpPr>
              <p:cNvPr id="54" name="TextBox 53"/>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5" name="TextBox 54"/>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1" name="Group 50"/>
            <p:cNvGrpSpPr/>
            <p:nvPr userDrawn="1"/>
          </p:nvGrpSpPr>
          <p:grpSpPr>
            <a:xfrm>
              <a:off x="-3916219" y="1118356"/>
              <a:ext cx="3741159" cy="677414"/>
              <a:chOff x="-3953163" y="1118356"/>
              <a:chExt cx="3741159" cy="677414"/>
            </a:xfrm>
          </p:grpSpPr>
          <p:sp>
            <p:nvSpPr>
              <p:cNvPr id="52" name="TextBox 51"/>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53" name="TextBox 52"/>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62"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71" name="Text Placeholder 3"/>
          <p:cNvSpPr>
            <a:spLocks noGrp="1"/>
          </p:cNvSpPr>
          <p:nvPr>
            <p:ph type="body" sz="quarter" idx="84" hasCustomPrompt="1"/>
          </p:nvPr>
        </p:nvSpPr>
        <p:spPr>
          <a:xfrm>
            <a:off x="3143249" y="1271588"/>
            <a:ext cx="5801517" cy="4895850"/>
          </a:xfrm>
        </p:spPr>
        <p:txBody>
          <a:bodyPr lIns="216000" numCol="2" spcCol="28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2"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3"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839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Process Slide with Numbers">
    <p:bg>
      <p:bgPr>
        <a:solidFill>
          <a:schemeClr val="bg1"/>
        </a:solidFill>
        <a:effectLst/>
      </p:bgPr>
    </p:bg>
    <p:spTree>
      <p:nvGrpSpPr>
        <p:cNvPr id="1" name=""/>
        <p:cNvGrpSpPr/>
        <p:nvPr/>
      </p:nvGrpSpPr>
      <p:grpSpPr>
        <a:xfrm>
          <a:off x="0" y="0"/>
          <a:ext cx="0" cy="0"/>
          <a:chOff x="0" y="0"/>
          <a:chExt cx="0" cy="0"/>
        </a:xfrm>
      </p:grpSpPr>
      <p:sp>
        <p:nvSpPr>
          <p:cNvPr id="49" name="Text Placeholder 18"/>
          <p:cNvSpPr>
            <a:spLocks noGrp="1"/>
          </p:cNvSpPr>
          <p:nvPr>
            <p:ph type="body" sz="quarter" idx="44" hasCustomPrompt="1"/>
          </p:nvPr>
        </p:nvSpPr>
        <p:spPr>
          <a:xfrm>
            <a:off x="8907461" y="1125538"/>
            <a:ext cx="3146427"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43"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47" name="Text Placeholder 18"/>
          <p:cNvSpPr>
            <a:spLocks noGrp="1"/>
          </p:cNvSpPr>
          <p:nvPr>
            <p:ph type="body" sz="quarter" idx="42" hasCustomPrompt="1"/>
          </p:nvPr>
        </p:nvSpPr>
        <p:spPr>
          <a:xfrm>
            <a:off x="3143251"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59" name="Text Placeholder 18"/>
          <p:cNvSpPr>
            <a:spLocks noGrp="1"/>
          </p:cNvSpPr>
          <p:nvPr>
            <p:ph type="body" sz="quarter" idx="45" hasCustomPrompt="1"/>
          </p:nvPr>
        </p:nvSpPr>
        <p:spPr>
          <a:xfrm>
            <a:off x="8907461" y="2970808"/>
            <a:ext cx="3146427"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46" hasCustomPrompt="1"/>
          </p:nvPr>
        </p:nvSpPr>
        <p:spPr>
          <a:xfrm>
            <a:off x="5951984" y="2970808"/>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61" name="Text Placeholder 18"/>
          <p:cNvSpPr>
            <a:spLocks noGrp="1"/>
          </p:cNvSpPr>
          <p:nvPr>
            <p:ph type="body" sz="quarter" idx="47" hasCustomPrompt="1"/>
          </p:nvPr>
        </p:nvSpPr>
        <p:spPr>
          <a:xfrm>
            <a:off x="3143251" y="2970808"/>
            <a:ext cx="3013075" cy="268684"/>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65" name="Text Placeholder 18"/>
          <p:cNvSpPr>
            <a:spLocks noGrp="1"/>
          </p:cNvSpPr>
          <p:nvPr>
            <p:ph type="body" sz="quarter" idx="48" hasCustomPrompt="1"/>
          </p:nvPr>
        </p:nvSpPr>
        <p:spPr>
          <a:xfrm>
            <a:off x="8907461" y="4814094"/>
            <a:ext cx="3146427" cy="268684"/>
          </a:xfrm>
          <a:prstGeom prst="homePlate">
            <a:avLst>
              <a:gd name="adj" fmla="val 46455"/>
            </a:avLst>
          </a:prstGeom>
          <a:solidFill>
            <a:srgbClr val="CED7E0"/>
          </a:solidFill>
        </p:spPr>
        <p:txBody>
          <a:bodyPr/>
          <a:lstStyle>
            <a:lvl1pPr>
              <a:defRPr/>
            </a:lvl1pPr>
          </a:lstStyle>
          <a:p>
            <a:pPr lvl="0"/>
            <a:r>
              <a:rPr lang="en-US" dirty="0"/>
              <a:t>  </a:t>
            </a:r>
            <a:endParaRPr lang="en-GB" dirty="0"/>
          </a:p>
        </p:txBody>
      </p:sp>
      <p:sp>
        <p:nvSpPr>
          <p:cNvPr id="66" name="Text Placeholder 18"/>
          <p:cNvSpPr>
            <a:spLocks noGrp="1"/>
          </p:cNvSpPr>
          <p:nvPr>
            <p:ph type="body" sz="quarter" idx="49" hasCustomPrompt="1"/>
          </p:nvPr>
        </p:nvSpPr>
        <p:spPr>
          <a:xfrm>
            <a:off x="5951984" y="4814094"/>
            <a:ext cx="3215829" cy="268684"/>
          </a:xfrm>
          <a:prstGeom prst="homePlate">
            <a:avLst>
              <a:gd name="adj" fmla="val 46455"/>
            </a:avLst>
          </a:prstGeom>
          <a:solidFill>
            <a:srgbClr val="BFCEE1"/>
          </a:solidFill>
        </p:spPr>
        <p:txBody>
          <a:bodyPr/>
          <a:lstStyle>
            <a:lvl1pPr>
              <a:defRPr/>
            </a:lvl1pPr>
          </a:lstStyle>
          <a:p>
            <a:pPr lvl="0"/>
            <a:r>
              <a:rPr lang="en-US" dirty="0"/>
              <a:t>  </a:t>
            </a:r>
            <a:endParaRPr lang="en-GB" dirty="0"/>
          </a:p>
        </p:txBody>
      </p:sp>
      <p:sp>
        <p:nvSpPr>
          <p:cNvPr id="67" name="Text Placeholder 18"/>
          <p:cNvSpPr>
            <a:spLocks noGrp="1"/>
          </p:cNvSpPr>
          <p:nvPr>
            <p:ph type="body" sz="quarter" idx="50" hasCustomPrompt="1"/>
          </p:nvPr>
        </p:nvSpPr>
        <p:spPr>
          <a:xfrm>
            <a:off x="3143251" y="4814094"/>
            <a:ext cx="3013075" cy="268684"/>
          </a:xfrm>
          <a:prstGeom prst="homePlate">
            <a:avLst>
              <a:gd name="adj" fmla="val 46455"/>
            </a:avLst>
          </a:prstGeom>
          <a:solidFill>
            <a:srgbClr val="A8C4E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0" name="Text Placeholder 19"/>
          <p:cNvSpPr>
            <a:spLocks noGrp="1"/>
          </p:cNvSpPr>
          <p:nvPr>
            <p:ph type="body" sz="quarter" idx="18" hasCustomPrompt="1"/>
          </p:nvPr>
        </p:nvSpPr>
        <p:spPr>
          <a:xfrm>
            <a:off x="3143251" y="5812631"/>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9"/>
          <p:cNvSpPr>
            <a:spLocks noGrp="1"/>
          </p:cNvSpPr>
          <p:nvPr>
            <p:ph type="body" sz="quarter" idx="21" hasCustomPrompt="1"/>
          </p:nvPr>
        </p:nvSpPr>
        <p:spPr>
          <a:xfrm>
            <a:off x="3143251" y="4037620"/>
            <a:ext cx="287972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1"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p:cNvSpPr>
            <a:spLocks noGrp="1"/>
          </p:cNvSpPr>
          <p:nvPr>
            <p:ph type="body" sz="quarter" idx="27" hasCustomPrompt="1"/>
          </p:nvPr>
        </p:nvSpPr>
        <p:spPr>
          <a:xfrm>
            <a:off x="4201177" y="1542142"/>
            <a:ext cx="897219" cy="565616"/>
          </a:xfrm>
        </p:spPr>
        <p:txBody>
          <a:bodyPr anchor="ctr"/>
          <a:lstStyle>
            <a:lvl1pPr algn="ctr">
              <a:defRPr sz="3600">
                <a:latin typeface="+mn-lt"/>
              </a:defRPr>
            </a:lvl1pPr>
          </a:lstStyle>
          <a:p>
            <a:pPr lvl="0"/>
            <a:r>
              <a:rPr lang="en-US" dirty="0"/>
              <a:t>1</a:t>
            </a:r>
            <a:endParaRPr lang="en-GB" dirty="0"/>
          </a:p>
        </p:txBody>
      </p:sp>
      <p:sp>
        <p:nvSpPr>
          <p:cNvPr id="31" name="Text Placeholder 29"/>
          <p:cNvSpPr>
            <a:spLocks noGrp="1"/>
          </p:cNvSpPr>
          <p:nvPr>
            <p:ph type="body" sz="quarter" idx="28" hasCustomPrompt="1"/>
          </p:nvPr>
        </p:nvSpPr>
        <p:spPr>
          <a:xfrm>
            <a:off x="4201177" y="3370942"/>
            <a:ext cx="897219" cy="565616"/>
          </a:xfrm>
        </p:spPr>
        <p:txBody>
          <a:bodyPr anchor="ctr"/>
          <a:lstStyle>
            <a:lvl1pPr algn="ctr">
              <a:defRPr sz="3600">
                <a:latin typeface="+mn-lt"/>
              </a:defRPr>
            </a:lvl1pPr>
          </a:lstStyle>
          <a:p>
            <a:pPr lvl="0"/>
            <a:r>
              <a:rPr lang="en-US" dirty="0"/>
              <a:t>4</a:t>
            </a:r>
            <a:endParaRPr lang="en-GB" dirty="0"/>
          </a:p>
        </p:txBody>
      </p:sp>
      <p:sp>
        <p:nvSpPr>
          <p:cNvPr id="32" name="Text Placeholder 29"/>
          <p:cNvSpPr>
            <a:spLocks noGrp="1"/>
          </p:cNvSpPr>
          <p:nvPr>
            <p:ph type="body" sz="quarter" idx="29" hasCustomPrompt="1"/>
          </p:nvPr>
        </p:nvSpPr>
        <p:spPr>
          <a:xfrm>
            <a:off x="4201177" y="5206369"/>
            <a:ext cx="897219" cy="565616"/>
          </a:xfrm>
        </p:spPr>
        <p:txBody>
          <a:bodyPr anchor="ctr"/>
          <a:lstStyle>
            <a:lvl1pPr algn="ctr">
              <a:defRPr sz="3600">
                <a:latin typeface="+mn-lt"/>
              </a:defRPr>
            </a:lvl1pPr>
          </a:lstStyle>
          <a:p>
            <a:pPr lvl="0"/>
            <a:r>
              <a:rPr lang="en-US" dirty="0"/>
              <a:t>7</a:t>
            </a:r>
            <a:endParaRPr lang="en-GB" dirty="0"/>
          </a:p>
        </p:txBody>
      </p:sp>
      <p:sp>
        <p:nvSpPr>
          <p:cNvPr id="33" name="Text Placeholder 19"/>
          <p:cNvSpPr>
            <a:spLocks noGrp="1"/>
          </p:cNvSpPr>
          <p:nvPr>
            <p:ph type="body" sz="quarter" idx="30" hasCustomPrompt="1"/>
          </p:nvPr>
        </p:nvSpPr>
        <p:spPr>
          <a:xfrm>
            <a:off x="6157913" y="5812631"/>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4037620"/>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3"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29"/>
          <p:cNvSpPr>
            <a:spLocks noGrp="1"/>
          </p:cNvSpPr>
          <p:nvPr>
            <p:ph type="body" sz="quarter" idx="33" hasCustomPrompt="1"/>
          </p:nvPr>
        </p:nvSpPr>
        <p:spPr>
          <a:xfrm>
            <a:off x="7215840" y="1542142"/>
            <a:ext cx="897219" cy="565616"/>
          </a:xfrm>
        </p:spPr>
        <p:txBody>
          <a:bodyPr anchor="ctr"/>
          <a:lstStyle>
            <a:lvl1pPr algn="ctr">
              <a:defRPr sz="3600">
                <a:latin typeface="+mn-lt"/>
              </a:defRPr>
            </a:lvl1pPr>
          </a:lstStyle>
          <a:p>
            <a:pPr lvl="0"/>
            <a:r>
              <a:rPr lang="en-US" dirty="0"/>
              <a:t>2</a:t>
            </a:r>
            <a:endParaRPr lang="en-GB" dirty="0"/>
          </a:p>
        </p:txBody>
      </p:sp>
      <p:sp>
        <p:nvSpPr>
          <p:cNvPr id="37" name="Text Placeholder 29"/>
          <p:cNvSpPr>
            <a:spLocks noGrp="1"/>
          </p:cNvSpPr>
          <p:nvPr>
            <p:ph type="body" sz="quarter" idx="34" hasCustomPrompt="1"/>
          </p:nvPr>
        </p:nvSpPr>
        <p:spPr>
          <a:xfrm>
            <a:off x="7215840" y="3370942"/>
            <a:ext cx="897219" cy="565616"/>
          </a:xfrm>
        </p:spPr>
        <p:txBody>
          <a:bodyPr anchor="ctr"/>
          <a:lstStyle>
            <a:lvl1pPr algn="ctr">
              <a:defRPr sz="3600">
                <a:latin typeface="+mn-lt"/>
              </a:defRPr>
            </a:lvl1pPr>
          </a:lstStyle>
          <a:p>
            <a:pPr lvl="0"/>
            <a:r>
              <a:rPr lang="en-US" dirty="0"/>
              <a:t>5</a:t>
            </a:r>
            <a:endParaRPr lang="en-GB" dirty="0"/>
          </a:p>
        </p:txBody>
      </p:sp>
      <p:sp>
        <p:nvSpPr>
          <p:cNvPr id="38" name="Text Placeholder 29"/>
          <p:cNvSpPr>
            <a:spLocks noGrp="1"/>
          </p:cNvSpPr>
          <p:nvPr>
            <p:ph type="body" sz="quarter" idx="35" hasCustomPrompt="1"/>
          </p:nvPr>
        </p:nvSpPr>
        <p:spPr>
          <a:xfrm>
            <a:off x="7215840" y="5206369"/>
            <a:ext cx="897219" cy="565616"/>
          </a:xfrm>
        </p:spPr>
        <p:txBody>
          <a:bodyPr anchor="ctr"/>
          <a:lstStyle>
            <a:lvl1pPr algn="ctr">
              <a:defRPr sz="3600">
                <a:latin typeface="+mn-lt"/>
              </a:defRPr>
            </a:lvl1pPr>
          </a:lstStyle>
          <a:p>
            <a:pPr lvl="0"/>
            <a:r>
              <a:rPr lang="en-US" dirty="0"/>
              <a:t>8</a:t>
            </a:r>
            <a:endParaRPr lang="en-GB" dirty="0"/>
          </a:p>
        </p:txBody>
      </p:sp>
      <p:sp>
        <p:nvSpPr>
          <p:cNvPr id="39" name="Text Placeholder 19"/>
          <p:cNvSpPr>
            <a:spLocks noGrp="1"/>
          </p:cNvSpPr>
          <p:nvPr>
            <p:ph type="body" sz="quarter" idx="36" hasCustomPrompt="1"/>
          </p:nvPr>
        </p:nvSpPr>
        <p:spPr>
          <a:xfrm>
            <a:off x="9178925" y="5812631"/>
            <a:ext cx="288607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4037620"/>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5"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29"/>
          <p:cNvSpPr>
            <a:spLocks noGrp="1"/>
          </p:cNvSpPr>
          <p:nvPr>
            <p:ph type="body" sz="quarter" idx="39" hasCustomPrompt="1"/>
          </p:nvPr>
        </p:nvSpPr>
        <p:spPr>
          <a:xfrm>
            <a:off x="10236852" y="1542142"/>
            <a:ext cx="897219" cy="565616"/>
          </a:xfrm>
        </p:spPr>
        <p:txBody>
          <a:bodyPr anchor="ctr"/>
          <a:lstStyle>
            <a:lvl1pPr algn="ctr">
              <a:defRPr sz="3600">
                <a:latin typeface="+mn-lt"/>
              </a:defRPr>
            </a:lvl1pPr>
          </a:lstStyle>
          <a:p>
            <a:pPr lvl="0"/>
            <a:r>
              <a:rPr lang="en-US" dirty="0"/>
              <a:t>3</a:t>
            </a:r>
            <a:endParaRPr lang="en-GB" dirty="0"/>
          </a:p>
        </p:txBody>
      </p:sp>
      <p:sp>
        <p:nvSpPr>
          <p:cNvPr id="43" name="Text Placeholder 29"/>
          <p:cNvSpPr>
            <a:spLocks noGrp="1"/>
          </p:cNvSpPr>
          <p:nvPr>
            <p:ph type="body" sz="quarter" idx="40" hasCustomPrompt="1"/>
          </p:nvPr>
        </p:nvSpPr>
        <p:spPr>
          <a:xfrm>
            <a:off x="10236852" y="3370942"/>
            <a:ext cx="897219" cy="565616"/>
          </a:xfrm>
        </p:spPr>
        <p:txBody>
          <a:bodyPr anchor="ctr"/>
          <a:lstStyle>
            <a:lvl1pPr algn="ctr">
              <a:defRPr sz="3600">
                <a:latin typeface="+mn-lt"/>
              </a:defRPr>
            </a:lvl1pPr>
          </a:lstStyle>
          <a:p>
            <a:pPr lvl="0"/>
            <a:r>
              <a:rPr lang="en-US" dirty="0"/>
              <a:t>6</a:t>
            </a:r>
            <a:endParaRPr lang="en-GB" dirty="0"/>
          </a:p>
        </p:txBody>
      </p:sp>
      <p:sp>
        <p:nvSpPr>
          <p:cNvPr id="44" name="Text Placeholder 29"/>
          <p:cNvSpPr>
            <a:spLocks noGrp="1"/>
          </p:cNvSpPr>
          <p:nvPr>
            <p:ph type="body" sz="quarter" idx="41" hasCustomPrompt="1"/>
          </p:nvPr>
        </p:nvSpPr>
        <p:spPr>
          <a:xfrm>
            <a:off x="10236852" y="5206369"/>
            <a:ext cx="897219" cy="565616"/>
          </a:xfrm>
        </p:spPr>
        <p:txBody>
          <a:bodyPr anchor="ctr"/>
          <a:lstStyle>
            <a:lvl1pPr algn="ctr">
              <a:defRPr sz="3600">
                <a:latin typeface="+mn-lt"/>
              </a:defRPr>
            </a:lvl1pPr>
          </a:lstStyle>
          <a:p>
            <a:pPr lvl="0"/>
            <a:r>
              <a:rPr lang="en-US" dirty="0"/>
              <a:t>9</a:t>
            </a:r>
            <a:endParaRPr lang="en-GB" dirty="0"/>
          </a:p>
        </p:txBody>
      </p:sp>
      <p:sp>
        <p:nvSpPr>
          <p:cNvPr id="50"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51" name="Rectangle 50"/>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45"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6"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7"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8369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Process Slide with Numbers">
    <p:bg>
      <p:bgPr>
        <a:solidFill>
          <a:schemeClr val="bg1"/>
        </a:solidFill>
        <a:effectLst/>
      </p:bgPr>
    </p:bg>
    <p:spTree>
      <p:nvGrpSpPr>
        <p:cNvPr id="1" name=""/>
        <p:cNvGrpSpPr/>
        <p:nvPr/>
      </p:nvGrpSpPr>
      <p:grpSpPr>
        <a:xfrm>
          <a:off x="0" y="0"/>
          <a:ext cx="0" cy="0"/>
          <a:chOff x="0" y="0"/>
          <a:chExt cx="0" cy="0"/>
        </a:xfrm>
      </p:grpSpPr>
      <p:sp>
        <p:nvSpPr>
          <p:cNvPr id="49" name="Text Placeholder 18"/>
          <p:cNvSpPr>
            <a:spLocks noGrp="1"/>
          </p:cNvSpPr>
          <p:nvPr>
            <p:ph type="body" sz="quarter" idx="44" hasCustomPrompt="1"/>
          </p:nvPr>
        </p:nvSpPr>
        <p:spPr>
          <a:xfrm>
            <a:off x="8907461" y="1125538"/>
            <a:ext cx="3146427"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43"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47" name="Text Placeholder 18"/>
          <p:cNvSpPr>
            <a:spLocks noGrp="1"/>
          </p:cNvSpPr>
          <p:nvPr>
            <p:ph type="body" sz="quarter" idx="42" hasCustomPrompt="1"/>
          </p:nvPr>
        </p:nvSpPr>
        <p:spPr>
          <a:xfrm>
            <a:off x="3143251"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59" name="Text Placeholder 18"/>
          <p:cNvSpPr>
            <a:spLocks noGrp="1"/>
          </p:cNvSpPr>
          <p:nvPr>
            <p:ph type="body" sz="quarter" idx="45" hasCustomPrompt="1"/>
          </p:nvPr>
        </p:nvSpPr>
        <p:spPr>
          <a:xfrm>
            <a:off x="8907461" y="3871803"/>
            <a:ext cx="3146427"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46" hasCustomPrompt="1"/>
          </p:nvPr>
        </p:nvSpPr>
        <p:spPr>
          <a:xfrm>
            <a:off x="5951984" y="3871803"/>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61" name="Text Placeholder 18"/>
          <p:cNvSpPr>
            <a:spLocks noGrp="1"/>
          </p:cNvSpPr>
          <p:nvPr>
            <p:ph type="body" sz="quarter" idx="47" hasCustomPrompt="1"/>
          </p:nvPr>
        </p:nvSpPr>
        <p:spPr>
          <a:xfrm>
            <a:off x="3143251" y="3871803"/>
            <a:ext cx="3013075" cy="268684"/>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19"/>
          <p:cNvSpPr>
            <a:spLocks noGrp="1"/>
          </p:cNvSpPr>
          <p:nvPr>
            <p:ph type="body" sz="quarter" idx="21" hasCustomPrompt="1"/>
          </p:nvPr>
        </p:nvSpPr>
        <p:spPr>
          <a:xfrm>
            <a:off x="3143251" y="4938615"/>
            <a:ext cx="2879725" cy="686594"/>
          </a:xfrm>
        </p:spPr>
        <p:txBody>
          <a:bodyPr/>
          <a:lstStyle>
            <a:lvl1pPr algn="ctr">
              <a:defRPr sz="1100" baseline="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1"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p:cNvSpPr>
            <a:spLocks noGrp="1"/>
          </p:cNvSpPr>
          <p:nvPr>
            <p:ph type="body" sz="quarter" idx="27" hasCustomPrompt="1"/>
          </p:nvPr>
        </p:nvSpPr>
        <p:spPr>
          <a:xfrm>
            <a:off x="4201178" y="1542142"/>
            <a:ext cx="897220" cy="565616"/>
          </a:xfrm>
        </p:spPr>
        <p:txBody>
          <a:bodyPr anchor="ctr"/>
          <a:lstStyle>
            <a:lvl1pPr algn="ctr">
              <a:defRPr sz="3600">
                <a:latin typeface="+mn-lt"/>
              </a:defRPr>
            </a:lvl1pPr>
          </a:lstStyle>
          <a:p>
            <a:pPr lvl="0"/>
            <a:r>
              <a:rPr lang="en-US" dirty="0"/>
              <a:t>1</a:t>
            </a:r>
            <a:endParaRPr lang="en-GB" dirty="0"/>
          </a:p>
        </p:txBody>
      </p:sp>
      <p:sp>
        <p:nvSpPr>
          <p:cNvPr id="31" name="Text Placeholder 29"/>
          <p:cNvSpPr>
            <a:spLocks noGrp="1"/>
          </p:cNvSpPr>
          <p:nvPr>
            <p:ph type="body" sz="quarter" idx="28" hasCustomPrompt="1"/>
          </p:nvPr>
        </p:nvSpPr>
        <p:spPr>
          <a:xfrm>
            <a:off x="4201178" y="4271937"/>
            <a:ext cx="897220" cy="565616"/>
          </a:xfrm>
        </p:spPr>
        <p:txBody>
          <a:bodyPr anchor="ctr"/>
          <a:lstStyle>
            <a:lvl1pPr algn="ctr">
              <a:defRPr sz="3600">
                <a:latin typeface="+mn-lt"/>
              </a:defRPr>
            </a:lvl1pPr>
          </a:lstStyle>
          <a:p>
            <a:pPr lvl="0"/>
            <a:r>
              <a:rPr lang="en-US" dirty="0"/>
              <a:t>4</a:t>
            </a:r>
            <a:endParaRPr lang="en-GB" dirty="0"/>
          </a:p>
        </p:txBody>
      </p:sp>
      <p:sp>
        <p:nvSpPr>
          <p:cNvPr id="34" name="Text Placeholder 19"/>
          <p:cNvSpPr>
            <a:spLocks noGrp="1"/>
          </p:cNvSpPr>
          <p:nvPr>
            <p:ph type="body" sz="quarter" idx="31" hasCustomPrompt="1"/>
          </p:nvPr>
        </p:nvSpPr>
        <p:spPr>
          <a:xfrm>
            <a:off x="6157912" y="4938615"/>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3"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29"/>
          <p:cNvSpPr>
            <a:spLocks noGrp="1"/>
          </p:cNvSpPr>
          <p:nvPr>
            <p:ph type="body" sz="quarter" idx="33" hasCustomPrompt="1"/>
          </p:nvPr>
        </p:nvSpPr>
        <p:spPr>
          <a:xfrm>
            <a:off x="7215839" y="1542142"/>
            <a:ext cx="897220" cy="565616"/>
          </a:xfrm>
        </p:spPr>
        <p:txBody>
          <a:bodyPr anchor="ctr"/>
          <a:lstStyle>
            <a:lvl1pPr algn="ctr">
              <a:defRPr sz="3600">
                <a:latin typeface="+mn-lt"/>
              </a:defRPr>
            </a:lvl1pPr>
          </a:lstStyle>
          <a:p>
            <a:pPr lvl="0"/>
            <a:r>
              <a:rPr lang="en-US" dirty="0"/>
              <a:t>2</a:t>
            </a:r>
            <a:endParaRPr lang="en-GB" dirty="0"/>
          </a:p>
        </p:txBody>
      </p:sp>
      <p:sp>
        <p:nvSpPr>
          <p:cNvPr id="37" name="Text Placeholder 29"/>
          <p:cNvSpPr>
            <a:spLocks noGrp="1"/>
          </p:cNvSpPr>
          <p:nvPr>
            <p:ph type="body" sz="quarter" idx="34" hasCustomPrompt="1"/>
          </p:nvPr>
        </p:nvSpPr>
        <p:spPr>
          <a:xfrm>
            <a:off x="7215839" y="4271937"/>
            <a:ext cx="897220" cy="565616"/>
          </a:xfrm>
        </p:spPr>
        <p:txBody>
          <a:bodyPr anchor="ctr"/>
          <a:lstStyle>
            <a:lvl1pPr algn="ctr">
              <a:defRPr sz="3600">
                <a:latin typeface="+mn-lt"/>
              </a:defRPr>
            </a:lvl1pPr>
          </a:lstStyle>
          <a:p>
            <a:pPr lvl="0"/>
            <a:r>
              <a:rPr lang="en-US" dirty="0"/>
              <a:t>5</a:t>
            </a:r>
            <a:endParaRPr lang="en-GB" dirty="0"/>
          </a:p>
        </p:txBody>
      </p:sp>
      <p:sp>
        <p:nvSpPr>
          <p:cNvPr id="40" name="Text Placeholder 19"/>
          <p:cNvSpPr>
            <a:spLocks noGrp="1"/>
          </p:cNvSpPr>
          <p:nvPr>
            <p:ph type="body" sz="quarter" idx="37" hasCustomPrompt="1"/>
          </p:nvPr>
        </p:nvSpPr>
        <p:spPr>
          <a:xfrm>
            <a:off x="9178924" y="4938615"/>
            <a:ext cx="287972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5" y="2163996"/>
            <a:ext cx="2886075" cy="686594"/>
          </a:xfrm>
        </p:spPr>
        <p:txBody>
          <a:bodyPr/>
          <a:lstStyle>
            <a:lvl1pPr algn="ctr">
              <a:defRPr sz="1100"/>
            </a:lvl1pPr>
            <a:lvl2pPr algn="ctr">
              <a:defRPr sz="1050"/>
            </a:lvl2pPr>
            <a:lvl3pPr algn="ctr">
              <a:defRPr sz="1000"/>
            </a:lvl3pPr>
            <a:lvl4pPr algn="ctr">
              <a:defRPr sz="900"/>
            </a:lvl4pPr>
            <a:lvl5pPr algn="ct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29"/>
          <p:cNvSpPr>
            <a:spLocks noGrp="1"/>
          </p:cNvSpPr>
          <p:nvPr>
            <p:ph type="body" sz="quarter" idx="39" hasCustomPrompt="1"/>
          </p:nvPr>
        </p:nvSpPr>
        <p:spPr>
          <a:xfrm>
            <a:off x="10236851" y="1542142"/>
            <a:ext cx="897220" cy="565616"/>
          </a:xfrm>
        </p:spPr>
        <p:txBody>
          <a:bodyPr anchor="ctr"/>
          <a:lstStyle>
            <a:lvl1pPr algn="ctr">
              <a:defRPr sz="3600">
                <a:latin typeface="+mn-lt"/>
              </a:defRPr>
            </a:lvl1pPr>
          </a:lstStyle>
          <a:p>
            <a:pPr lvl="0"/>
            <a:r>
              <a:rPr lang="en-US" dirty="0"/>
              <a:t>3</a:t>
            </a:r>
            <a:endParaRPr lang="en-GB" dirty="0"/>
          </a:p>
        </p:txBody>
      </p:sp>
      <p:sp>
        <p:nvSpPr>
          <p:cNvPr id="43" name="Text Placeholder 29"/>
          <p:cNvSpPr>
            <a:spLocks noGrp="1"/>
          </p:cNvSpPr>
          <p:nvPr>
            <p:ph type="body" sz="quarter" idx="40" hasCustomPrompt="1"/>
          </p:nvPr>
        </p:nvSpPr>
        <p:spPr>
          <a:xfrm>
            <a:off x="10236851" y="4271937"/>
            <a:ext cx="897220" cy="565616"/>
          </a:xfrm>
        </p:spPr>
        <p:txBody>
          <a:bodyPr anchor="ctr"/>
          <a:lstStyle>
            <a:lvl1pPr algn="ctr">
              <a:defRPr sz="3600">
                <a:latin typeface="+mn-lt"/>
              </a:defRPr>
            </a:lvl1pPr>
          </a:lstStyle>
          <a:p>
            <a:pPr lvl="0"/>
            <a:r>
              <a:rPr lang="en-US" dirty="0"/>
              <a:t>6</a:t>
            </a:r>
            <a:endParaRPr lang="en-GB" dirty="0"/>
          </a:p>
        </p:txBody>
      </p:sp>
      <p:sp>
        <p:nvSpPr>
          <p:cNvPr id="50"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51" name="Rectangle 50"/>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7"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2"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23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 Process Slide with Icons">
    <p:bg>
      <p:bgPr>
        <a:solidFill>
          <a:schemeClr val="bg1"/>
        </a:solidFill>
        <a:effectLst/>
      </p:bgPr>
    </p:bg>
    <p:spTree>
      <p:nvGrpSpPr>
        <p:cNvPr id="1" name=""/>
        <p:cNvGrpSpPr/>
        <p:nvPr/>
      </p:nvGrpSpPr>
      <p:grpSpPr>
        <a:xfrm>
          <a:off x="0" y="0"/>
          <a:ext cx="0" cy="0"/>
          <a:chOff x="0" y="0"/>
          <a:chExt cx="0" cy="0"/>
        </a:xfrm>
      </p:grpSpPr>
      <p:sp>
        <p:nvSpPr>
          <p:cNvPr id="67" name="Text Placeholder 18"/>
          <p:cNvSpPr>
            <a:spLocks noGrp="1"/>
          </p:cNvSpPr>
          <p:nvPr>
            <p:ph type="body" sz="quarter" idx="48" hasCustomPrompt="1"/>
          </p:nvPr>
        </p:nvSpPr>
        <p:spPr>
          <a:xfrm>
            <a:off x="8907461" y="1125538"/>
            <a:ext cx="3146427"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49"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69" name="Text Placeholder 18"/>
          <p:cNvSpPr>
            <a:spLocks noGrp="1"/>
          </p:cNvSpPr>
          <p:nvPr>
            <p:ph type="body" sz="quarter" idx="50" hasCustomPrompt="1"/>
          </p:nvPr>
        </p:nvSpPr>
        <p:spPr>
          <a:xfrm>
            <a:off x="3143251"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70" name="Text Placeholder 18"/>
          <p:cNvSpPr>
            <a:spLocks noGrp="1"/>
          </p:cNvSpPr>
          <p:nvPr>
            <p:ph type="body" sz="quarter" idx="51" hasCustomPrompt="1"/>
          </p:nvPr>
        </p:nvSpPr>
        <p:spPr>
          <a:xfrm>
            <a:off x="8907461" y="2970808"/>
            <a:ext cx="3146427"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71" name="Text Placeholder 18"/>
          <p:cNvSpPr>
            <a:spLocks noGrp="1"/>
          </p:cNvSpPr>
          <p:nvPr>
            <p:ph type="body" sz="quarter" idx="52" hasCustomPrompt="1"/>
          </p:nvPr>
        </p:nvSpPr>
        <p:spPr>
          <a:xfrm>
            <a:off x="5951984" y="2970597"/>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53" hasCustomPrompt="1"/>
          </p:nvPr>
        </p:nvSpPr>
        <p:spPr>
          <a:xfrm>
            <a:off x="3143251" y="2972983"/>
            <a:ext cx="3013075" cy="268684"/>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73" name="Text Placeholder 18"/>
          <p:cNvSpPr>
            <a:spLocks noGrp="1"/>
          </p:cNvSpPr>
          <p:nvPr>
            <p:ph type="body" sz="quarter" idx="54" hasCustomPrompt="1"/>
          </p:nvPr>
        </p:nvSpPr>
        <p:spPr>
          <a:xfrm>
            <a:off x="8907461" y="4814094"/>
            <a:ext cx="3146427" cy="268684"/>
          </a:xfrm>
          <a:prstGeom prst="homePlate">
            <a:avLst>
              <a:gd name="adj" fmla="val 46455"/>
            </a:avLst>
          </a:prstGeom>
          <a:solidFill>
            <a:srgbClr val="CED7E0"/>
          </a:solidFill>
        </p:spPr>
        <p:txBody>
          <a:bodyPr/>
          <a:lstStyle>
            <a:lvl1pPr>
              <a:defRPr/>
            </a:lvl1pPr>
          </a:lstStyle>
          <a:p>
            <a:pPr lvl="0"/>
            <a:r>
              <a:rPr lang="en-US" dirty="0"/>
              <a:t>  </a:t>
            </a:r>
            <a:endParaRPr lang="en-GB" dirty="0"/>
          </a:p>
        </p:txBody>
      </p:sp>
      <p:sp>
        <p:nvSpPr>
          <p:cNvPr id="74" name="Text Placeholder 18"/>
          <p:cNvSpPr>
            <a:spLocks noGrp="1"/>
          </p:cNvSpPr>
          <p:nvPr>
            <p:ph type="body" sz="quarter" idx="55" hasCustomPrompt="1"/>
          </p:nvPr>
        </p:nvSpPr>
        <p:spPr>
          <a:xfrm>
            <a:off x="5951984" y="4814094"/>
            <a:ext cx="3215829" cy="268684"/>
          </a:xfrm>
          <a:prstGeom prst="homePlate">
            <a:avLst>
              <a:gd name="adj" fmla="val 46455"/>
            </a:avLst>
          </a:prstGeom>
          <a:solidFill>
            <a:srgbClr val="BFCEE1"/>
          </a:solidFill>
        </p:spPr>
        <p:txBody>
          <a:bodyPr/>
          <a:lstStyle>
            <a:lvl1pPr>
              <a:defRPr/>
            </a:lvl1pPr>
          </a:lstStyle>
          <a:p>
            <a:pPr lvl="0"/>
            <a:r>
              <a:rPr lang="en-US" dirty="0"/>
              <a:t>  </a:t>
            </a:r>
            <a:endParaRPr lang="en-GB" dirty="0"/>
          </a:p>
        </p:txBody>
      </p:sp>
      <p:sp>
        <p:nvSpPr>
          <p:cNvPr id="75" name="Text Placeholder 18"/>
          <p:cNvSpPr>
            <a:spLocks noGrp="1"/>
          </p:cNvSpPr>
          <p:nvPr>
            <p:ph type="body" sz="quarter" idx="56" hasCustomPrompt="1"/>
          </p:nvPr>
        </p:nvSpPr>
        <p:spPr>
          <a:xfrm>
            <a:off x="3143251" y="4814094"/>
            <a:ext cx="3013075" cy="268684"/>
          </a:xfrm>
          <a:prstGeom prst="homePlate">
            <a:avLst>
              <a:gd name="adj" fmla="val 46455"/>
            </a:avLst>
          </a:prstGeom>
          <a:solidFill>
            <a:srgbClr val="A8C4E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0" name="Text Placeholder 19"/>
          <p:cNvSpPr>
            <a:spLocks noGrp="1"/>
          </p:cNvSpPr>
          <p:nvPr>
            <p:ph type="body" sz="quarter" idx="18" hasCustomPrompt="1"/>
          </p:nvPr>
        </p:nvSpPr>
        <p:spPr>
          <a:xfrm>
            <a:off x="3143251" y="581263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9"/>
          <p:cNvSpPr>
            <a:spLocks noGrp="1"/>
          </p:cNvSpPr>
          <p:nvPr>
            <p:ph type="body" sz="quarter" idx="21" hasCustomPrompt="1"/>
          </p:nvPr>
        </p:nvSpPr>
        <p:spPr>
          <a:xfrm>
            <a:off x="3143251" y="4037620"/>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1" y="2163996"/>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19"/>
          <p:cNvSpPr>
            <a:spLocks noGrp="1"/>
          </p:cNvSpPr>
          <p:nvPr>
            <p:ph type="body" sz="quarter" idx="30" hasCustomPrompt="1"/>
          </p:nvPr>
        </p:nvSpPr>
        <p:spPr>
          <a:xfrm>
            <a:off x="6157913" y="581263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4037620"/>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3" y="2163996"/>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Text Placeholder 19"/>
          <p:cNvSpPr>
            <a:spLocks noGrp="1"/>
          </p:cNvSpPr>
          <p:nvPr>
            <p:ph type="body" sz="quarter" idx="36" hasCustomPrompt="1"/>
          </p:nvPr>
        </p:nvSpPr>
        <p:spPr>
          <a:xfrm>
            <a:off x="9178925" y="581263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4037620"/>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5" y="2163996"/>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79" name="Rectangle 7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76"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84"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5"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9" name="Text Placeholder 3"/>
          <p:cNvSpPr>
            <a:spLocks noGrp="1"/>
          </p:cNvSpPr>
          <p:nvPr>
            <p:ph type="body" sz="quarter" idx="87" hasCustomPrompt="1"/>
          </p:nvPr>
        </p:nvSpPr>
        <p:spPr>
          <a:xfrm>
            <a:off x="4334287" y="1560840"/>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0" name="Text Placeholder 3"/>
          <p:cNvSpPr>
            <a:spLocks noGrp="1"/>
          </p:cNvSpPr>
          <p:nvPr>
            <p:ph type="body" sz="quarter" idx="88" hasCustomPrompt="1"/>
          </p:nvPr>
        </p:nvSpPr>
        <p:spPr>
          <a:xfrm>
            <a:off x="7349363" y="1560840"/>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1" name="Text Placeholder 3"/>
          <p:cNvSpPr>
            <a:spLocks noGrp="1"/>
          </p:cNvSpPr>
          <p:nvPr>
            <p:ph type="body" sz="quarter" idx="89" hasCustomPrompt="1"/>
          </p:nvPr>
        </p:nvSpPr>
        <p:spPr>
          <a:xfrm>
            <a:off x="10368788" y="1560840"/>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5" name="Text Placeholder 3"/>
          <p:cNvSpPr>
            <a:spLocks noGrp="1"/>
          </p:cNvSpPr>
          <p:nvPr>
            <p:ph type="body" sz="quarter" idx="90" hasCustomPrompt="1"/>
          </p:nvPr>
        </p:nvSpPr>
        <p:spPr>
          <a:xfrm>
            <a:off x="4334287" y="3433916"/>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6" name="Text Placeholder 3"/>
          <p:cNvSpPr>
            <a:spLocks noGrp="1"/>
          </p:cNvSpPr>
          <p:nvPr>
            <p:ph type="body" sz="quarter" idx="91" hasCustomPrompt="1"/>
          </p:nvPr>
        </p:nvSpPr>
        <p:spPr>
          <a:xfrm>
            <a:off x="7349363" y="3433916"/>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97" name="Text Placeholder 3"/>
          <p:cNvSpPr>
            <a:spLocks noGrp="1"/>
          </p:cNvSpPr>
          <p:nvPr>
            <p:ph type="body" sz="quarter" idx="92" hasCustomPrompt="1"/>
          </p:nvPr>
        </p:nvSpPr>
        <p:spPr>
          <a:xfrm>
            <a:off x="10368788" y="3433916"/>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01" name="Text Placeholder 3"/>
          <p:cNvSpPr>
            <a:spLocks noGrp="1"/>
          </p:cNvSpPr>
          <p:nvPr>
            <p:ph type="body" sz="quarter" idx="93" hasCustomPrompt="1"/>
          </p:nvPr>
        </p:nvSpPr>
        <p:spPr>
          <a:xfrm>
            <a:off x="4334287" y="521635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02" name="Text Placeholder 3"/>
          <p:cNvSpPr>
            <a:spLocks noGrp="1"/>
          </p:cNvSpPr>
          <p:nvPr>
            <p:ph type="body" sz="quarter" idx="94" hasCustomPrompt="1"/>
          </p:nvPr>
        </p:nvSpPr>
        <p:spPr>
          <a:xfrm>
            <a:off x="7349363" y="5216359"/>
            <a:ext cx="504000" cy="504000"/>
          </a:xfrm>
          <a:prstGeom prst="ellipse">
            <a:avLst/>
          </a:prstGeom>
          <a:solidFill>
            <a:schemeClr val="accent6"/>
          </a:solidFill>
        </p:spPr>
        <p:txBody>
          <a:bodyPr/>
          <a:lstStyle>
            <a:lvl1pPr>
              <a:defRPr/>
            </a:lvl1pPr>
          </a:lstStyle>
          <a:p>
            <a:pPr lvl="0"/>
            <a:r>
              <a:rPr lang="en-US" dirty="0"/>
              <a:t>  </a:t>
            </a:r>
            <a:endParaRPr lang="en-GB" dirty="0"/>
          </a:p>
        </p:txBody>
      </p:sp>
      <p:sp>
        <p:nvSpPr>
          <p:cNvPr id="103" name="Text Placeholder 3"/>
          <p:cNvSpPr>
            <a:spLocks noGrp="1"/>
          </p:cNvSpPr>
          <p:nvPr>
            <p:ph type="body" sz="quarter" idx="95" hasCustomPrompt="1"/>
          </p:nvPr>
        </p:nvSpPr>
        <p:spPr>
          <a:xfrm>
            <a:off x="10368788" y="5216359"/>
            <a:ext cx="504000" cy="504000"/>
          </a:xfrm>
          <a:prstGeom prst="ellipse">
            <a:avLst/>
          </a:prstGeom>
          <a:solidFill>
            <a:schemeClr val="accent6"/>
          </a:solidFill>
        </p:spPr>
        <p:txBody>
          <a:bodyPr/>
          <a:lstStyle>
            <a:lvl1pPr>
              <a:defRPr/>
            </a:lvl1pPr>
          </a:lstStyle>
          <a:p>
            <a:pPr lvl="0"/>
            <a:r>
              <a:rPr lang="en-US" dirty="0"/>
              <a:t>  </a:t>
            </a:r>
            <a:endParaRPr lang="en-GB" dirty="0"/>
          </a:p>
        </p:txBody>
      </p:sp>
      <p:grpSp>
        <p:nvGrpSpPr>
          <p:cNvPr id="104" name="Group 103"/>
          <p:cNvGrpSpPr/>
          <p:nvPr userDrawn="1"/>
        </p:nvGrpSpPr>
        <p:grpSpPr>
          <a:xfrm>
            <a:off x="-4350367" y="0"/>
            <a:ext cx="3909699" cy="4453621"/>
            <a:chOff x="-3999345" y="0"/>
            <a:chExt cx="3909698" cy="4453621"/>
          </a:xfrm>
        </p:grpSpPr>
        <p:sp>
          <p:nvSpPr>
            <p:cNvPr id="105" name="Rectangle 104"/>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06" name="Straight Connector 10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7" name="Picture 10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8" name="TextBox 107"/>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109" name="Group 108"/>
            <p:cNvGrpSpPr/>
            <p:nvPr userDrawn="1"/>
          </p:nvGrpSpPr>
          <p:grpSpPr>
            <a:xfrm>
              <a:off x="-3916219" y="2007734"/>
              <a:ext cx="3741159" cy="603077"/>
              <a:chOff x="-3953163" y="1928406"/>
              <a:chExt cx="3741159" cy="603077"/>
            </a:xfrm>
          </p:grpSpPr>
          <p:sp>
            <p:nvSpPr>
              <p:cNvPr id="119" name="TextBox 11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0" name="TextBox 11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110" name="Group 109"/>
            <p:cNvGrpSpPr/>
            <p:nvPr userDrawn="1"/>
          </p:nvGrpSpPr>
          <p:grpSpPr>
            <a:xfrm>
              <a:off x="-3916219" y="3673605"/>
              <a:ext cx="3741159" cy="649206"/>
              <a:chOff x="-3953163" y="3555853"/>
              <a:chExt cx="3741159" cy="649206"/>
            </a:xfrm>
          </p:grpSpPr>
          <p:sp>
            <p:nvSpPr>
              <p:cNvPr id="117" name="TextBox 116"/>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18" name="TextBox 117"/>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111" name="Group 110"/>
            <p:cNvGrpSpPr/>
            <p:nvPr userDrawn="1"/>
          </p:nvGrpSpPr>
          <p:grpSpPr>
            <a:xfrm>
              <a:off x="-3916219" y="2909062"/>
              <a:ext cx="3741159" cy="634370"/>
              <a:chOff x="-3953163" y="2815638"/>
              <a:chExt cx="3741159" cy="634370"/>
            </a:xfrm>
          </p:grpSpPr>
          <p:sp>
            <p:nvSpPr>
              <p:cNvPr id="115" name="TextBox 11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16" name="TextBox 11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112" name="Group 111"/>
            <p:cNvGrpSpPr/>
            <p:nvPr userDrawn="1"/>
          </p:nvGrpSpPr>
          <p:grpSpPr>
            <a:xfrm>
              <a:off x="-3916219" y="1118356"/>
              <a:ext cx="3741159" cy="677414"/>
              <a:chOff x="-3953163" y="1118356"/>
              <a:chExt cx="3741159" cy="677414"/>
            </a:xfrm>
          </p:grpSpPr>
          <p:sp>
            <p:nvSpPr>
              <p:cNvPr id="113" name="TextBox 11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14" name="TextBox 11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105706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Process Slide with Icons">
    <p:bg>
      <p:bgPr>
        <a:solidFill>
          <a:schemeClr val="bg1"/>
        </a:solidFill>
        <a:effectLst/>
      </p:bgPr>
    </p:bg>
    <p:spTree>
      <p:nvGrpSpPr>
        <p:cNvPr id="1" name=""/>
        <p:cNvGrpSpPr/>
        <p:nvPr/>
      </p:nvGrpSpPr>
      <p:grpSpPr>
        <a:xfrm>
          <a:off x="0" y="0"/>
          <a:ext cx="0" cy="0"/>
          <a:chOff x="0" y="0"/>
          <a:chExt cx="0" cy="0"/>
        </a:xfrm>
      </p:grpSpPr>
      <p:sp>
        <p:nvSpPr>
          <p:cNvPr id="67" name="Text Placeholder 18"/>
          <p:cNvSpPr>
            <a:spLocks noGrp="1"/>
          </p:cNvSpPr>
          <p:nvPr>
            <p:ph type="body" sz="quarter" idx="48" hasCustomPrompt="1"/>
          </p:nvPr>
        </p:nvSpPr>
        <p:spPr>
          <a:xfrm>
            <a:off x="8907461" y="1125538"/>
            <a:ext cx="3146427"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49" hasCustomPrompt="1"/>
          </p:nvPr>
        </p:nvSpPr>
        <p:spPr>
          <a:xfrm>
            <a:off x="5951984"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69" name="Text Placeholder 18"/>
          <p:cNvSpPr>
            <a:spLocks noGrp="1"/>
          </p:cNvSpPr>
          <p:nvPr>
            <p:ph type="body" sz="quarter" idx="50" hasCustomPrompt="1"/>
          </p:nvPr>
        </p:nvSpPr>
        <p:spPr>
          <a:xfrm>
            <a:off x="3143251"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70" name="Text Placeholder 18"/>
          <p:cNvSpPr>
            <a:spLocks noGrp="1"/>
          </p:cNvSpPr>
          <p:nvPr>
            <p:ph type="body" sz="quarter" idx="51" hasCustomPrompt="1"/>
          </p:nvPr>
        </p:nvSpPr>
        <p:spPr>
          <a:xfrm>
            <a:off x="8907461" y="3869522"/>
            <a:ext cx="3146427"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71" name="Text Placeholder 18"/>
          <p:cNvSpPr>
            <a:spLocks noGrp="1"/>
          </p:cNvSpPr>
          <p:nvPr>
            <p:ph type="body" sz="quarter" idx="52" hasCustomPrompt="1"/>
          </p:nvPr>
        </p:nvSpPr>
        <p:spPr>
          <a:xfrm>
            <a:off x="5951984" y="3869311"/>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53" hasCustomPrompt="1"/>
          </p:nvPr>
        </p:nvSpPr>
        <p:spPr>
          <a:xfrm>
            <a:off x="3143251" y="3871697"/>
            <a:ext cx="3013075" cy="268684"/>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19"/>
          <p:cNvSpPr>
            <a:spLocks noGrp="1"/>
          </p:cNvSpPr>
          <p:nvPr>
            <p:ph type="body" sz="quarter" idx="21" hasCustomPrompt="1"/>
          </p:nvPr>
        </p:nvSpPr>
        <p:spPr>
          <a:xfrm>
            <a:off x="3143251"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1"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3"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5"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79" name="Rectangle 78"/>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50"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73"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4"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5" name="Text Placeholder 3"/>
          <p:cNvSpPr>
            <a:spLocks noGrp="1"/>
          </p:cNvSpPr>
          <p:nvPr>
            <p:ph type="body" sz="quarter" idx="87" hasCustomPrompt="1"/>
          </p:nvPr>
        </p:nvSpPr>
        <p:spPr>
          <a:xfrm>
            <a:off x="4182117"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6" name="Text Placeholder 3"/>
          <p:cNvSpPr>
            <a:spLocks noGrp="1"/>
          </p:cNvSpPr>
          <p:nvPr>
            <p:ph type="body" sz="quarter" idx="88" hasCustomPrompt="1"/>
          </p:nvPr>
        </p:nvSpPr>
        <p:spPr>
          <a:xfrm>
            <a:off x="7136388"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7" name="Text Placeholder 3"/>
          <p:cNvSpPr>
            <a:spLocks noGrp="1"/>
          </p:cNvSpPr>
          <p:nvPr>
            <p:ph type="body" sz="quarter" idx="89" hasCustomPrompt="1"/>
          </p:nvPr>
        </p:nvSpPr>
        <p:spPr>
          <a:xfrm>
            <a:off x="10164452"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8" name="Text Placeholder 3"/>
          <p:cNvSpPr>
            <a:spLocks noGrp="1"/>
          </p:cNvSpPr>
          <p:nvPr>
            <p:ph type="body" sz="quarter" idx="90" hasCustomPrompt="1"/>
          </p:nvPr>
        </p:nvSpPr>
        <p:spPr>
          <a:xfrm>
            <a:off x="4182117"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9" name="Text Placeholder 3"/>
          <p:cNvSpPr>
            <a:spLocks noGrp="1"/>
          </p:cNvSpPr>
          <p:nvPr>
            <p:ph type="body" sz="quarter" idx="91" hasCustomPrompt="1"/>
          </p:nvPr>
        </p:nvSpPr>
        <p:spPr>
          <a:xfrm>
            <a:off x="7136388"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0" name="Text Placeholder 3"/>
          <p:cNvSpPr>
            <a:spLocks noGrp="1"/>
          </p:cNvSpPr>
          <p:nvPr>
            <p:ph type="body" sz="quarter" idx="92" hasCustomPrompt="1"/>
          </p:nvPr>
        </p:nvSpPr>
        <p:spPr>
          <a:xfrm>
            <a:off x="10164452"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grpSp>
        <p:nvGrpSpPr>
          <p:cNvPr id="108" name="Group 107"/>
          <p:cNvGrpSpPr/>
          <p:nvPr userDrawn="1"/>
        </p:nvGrpSpPr>
        <p:grpSpPr>
          <a:xfrm>
            <a:off x="-4350367" y="0"/>
            <a:ext cx="3909699" cy="4453621"/>
            <a:chOff x="-3999345" y="0"/>
            <a:chExt cx="3909698" cy="4453621"/>
          </a:xfrm>
        </p:grpSpPr>
        <p:sp>
          <p:nvSpPr>
            <p:cNvPr id="109" name="Rectangle 108"/>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10" name="Straight Connector 10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2" name="TextBox 11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113" name="Group 112"/>
            <p:cNvGrpSpPr/>
            <p:nvPr userDrawn="1"/>
          </p:nvGrpSpPr>
          <p:grpSpPr>
            <a:xfrm>
              <a:off x="-3916219" y="2007734"/>
              <a:ext cx="3741159" cy="603077"/>
              <a:chOff x="-3953163" y="1928406"/>
              <a:chExt cx="3741159" cy="603077"/>
            </a:xfrm>
          </p:grpSpPr>
          <p:sp>
            <p:nvSpPr>
              <p:cNvPr id="123" name="TextBox 12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4" name="TextBox 12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114" name="Group 113"/>
            <p:cNvGrpSpPr/>
            <p:nvPr userDrawn="1"/>
          </p:nvGrpSpPr>
          <p:grpSpPr>
            <a:xfrm>
              <a:off x="-3916219" y="3673605"/>
              <a:ext cx="3741159" cy="649206"/>
              <a:chOff x="-3953163" y="3555853"/>
              <a:chExt cx="3741159" cy="649206"/>
            </a:xfrm>
          </p:grpSpPr>
          <p:sp>
            <p:nvSpPr>
              <p:cNvPr id="121" name="TextBox 120"/>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2" name="TextBox 121"/>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115" name="Group 114"/>
            <p:cNvGrpSpPr/>
            <p:nvPr userDrawn="1"/>
          </p:nvGrpSpPr>
          <p:grpSpPr>
            <a:xfrm>
              <a:off x="-3916219" y="2909062"/>
              <a:ext cx="3741159" cy="634370"/>
              <a:chOff x="-3953163" y="2815638"/>
              <a:chExt cx="3741159" cy="634370"/>
            </a:xfrm>
          </p:grpSpPr>
          <p:sp>
            <p:nvSpPr>
              <p:cNvPr id="119" name="TextBox 11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0" name="TextBox 11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116" name="Group 115"/>
            <p:cNvGrpSpPr/>
            <p:nvPr userDrawn="1"/>
          </p:nvGrpSpPr>
          <p:grpSpPr>
            <a:xfrm>
              <a:off x="-3916219" y="1118356"/>
              <a:ext cx="3741159" cy="677414"/>
              <a:chOff x="-3953163" y="1118356"/>
              <a:chExt cx="3741159" cy="677414"/>
            </a:xfrm>
          </p:grpSpPr>
          <p:sp>
            <p:nvSpPr>
              <p:cNvPr id="117" name="TextBox 11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18" name="TextBox 117"/>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34263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 Process Slide with Icons">
    <p:bg>
      <p:bgPr>
        <a:solidFill>
          <a:schemeClr val="bg1"/>
        </a:solidFill>
        <a:effectLst/>
      </p:bgPr>
    </p:bg>
    <p:spTree>
      <p:nvGrpSpPr>
        <p:cNvPr id="1" name=""/>
        <p:cNvGrpSpPr/>
        <p:nvPr/>
      </p:nvGrpSpPr>
      <p:grpSpPr>
        <a:xfrm>
          <a:off x="0" y="0"/>
          <a:ext cx="0" cy="0"/>
          <a:chOff x="0" y="0"/>
          <a:chExt cx="0" cy="0"/>
        </a:xfrm>
      </p:grpSpPr>
      <p:sp>
        <p:nvSpPr>
          <p:cNvPr id="50" name="Text Placeholder 18"/>
          <p:cNvSpPr>
            <a:spLocks noGrp="1"/>
          </p:cNvSpPr>
          <p:nvPr>
            <p:ph type="body" sz="quarter" idx="54" hasCustomPrompt="1"/>
          </p:nvPr>
        </p:nvSpPr>
        <p:spPr>
          <a:xfrm>
            <a:off x="8918573" y="1125538"/>
            <a:ext cx="3146427" cy="268684"/>
          </a:xfrm>
          <a:prstGeom prst="homePlate">
            <a:avLst>
              <a:gd name="adj" fmla="val 46455"/>
            </a:avLst>
          </a:prstGeom>
          <a:solidFill>
            <a:schemeClr val="accent1">
              <a:lumMod val="10000"/>
              <a:lumOff val="90000"/>
            </a:schemeClr>
          </a:solidFill>
        </p:spPr>
        <p:txBody>
          <a:bodyPr/>
          <a:lstStyle>
            <a:lvl1pPr>
              <a:defRPr/>
            </a:lvl1pPr>
          </a:lstStyle>
          <a:p>
            <a:pPr lvl="0"/>
            <a:r>
              <a:rPr lang="en-US" dirty="0"/>
              <a:t>  </a:t>
            </a:r>
            <a:endParaRPr lang="en-GB" dirty="0"/>
          </a:p>
        </p:txBody>
      </p:sp>
      <p:sp>
        <p:nvSpPr>
          <p:cNvPr id="51" name="Text Placeholder 18"/>
          <p:cNvSpPr>
            <a:spLocks noGrp="1"/>
          </p:cNvSpPr>
          <p:nvPr>
            <p:ph type="body" sz="quarter" idx="55" hasCustomPrompt="1"/>
          </p:nvPr>
        </p:nvSpPr>
        <p:spPr>
          <a:xfrm>
            <a:off x="8918573" y="3869522"/>
            <a:ext cx="3146427" cy="268684"/>
          </a:xfrm>
          <a:prstGeom prst="homePlate">
            <a:avLst>
              <a:gd name="adj" fmla="val 46455"/>
            </a:avLst>
          </a:prstGeom>
          <a:solidFill>
            <a:schemeClr val="accent5">
              <a:lumMod val="20000"/>
              <a:lumOff val="80000"/>
            </a:schemeClr>
          </a:solidFill>
        </p:spPr>
        <p:txBody>
          <a:bodyPr/>
          <a:lstStyle>
            <a:lvl1pPr>
              <a:defRPr/>
            </a:lvl1pPr>
          </a:lstStyle>
          <a:p>
            <a:pPr lvl="0"/>
            <a:r>
              <a:rPr lang="en-US" dirty="0"/>
              <a:t>  </a:t>
            </a:r>
            <a:endParaRPr lang="en-GB" dirty="0"/>
          </a:p>
        </p:txBody>
      </p:sp>
      <p:sp>
        <p:nvSpPr>
          <p:cNvPr id="67" name="Text Placeholder 18"/>
          <p:cNvSpPr>
            <a:spLocks noGrp="1"/>
          </p:cNvSpPr>
          <p:nvPr>
            <p:ph type="body" sz="quarter" idx="48" hasCustomPrompt="1"/>
          </p:nvPr>
        </p:nvSpPr>
        <p:spPr>
          <a:xfrm>
            <a:off x="5897561" y="1125538"/>
            <a:ext cx="3146427" cy="268684"/>
          </a:xfrm>
          <a:prstGeom prst="homePlate">
            <a:avLst>
              <a:gd name="adj" fmla="val 46455"/>
            </a:avLst>
          </a:prstGeom>
          <a:solidFill>
            <a:srgbClr val="45709B"/>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49" hasCustomPrompt="1"/>
          </p:nvPr>
        </p:nvSpPr>
        <p:spPr>
          <a:xfrm>
            <a:off x="2942084" y="1125538"/>
            <a:ext cx="3215829" cy="268684"/>
          </a:xfrm>
          <a:prstGeom prst="homePlate">
            <a:avLst>
              <a:gd name="adj" fmla="val 46455"/>
            </a:avLst>
          </a:prstGeom>
          <a:solidFill>
            <a:srgbClr val="224D77"/>
          </a:solidFill>
        </p:spPr>
        <p:txBody>
          <a:bodyPr/>
          <a:lstStyle>
            <a:lvl1pPr>
              <a:defRPr/>
            </a:lvl1pPr>
          </a:lstStyle>
          <a:p>
            <a:pPr lvl="0"/>
            <a:r>
              <a:rPr lang="en-US" dirty="0"/>
              <a:t>  </a:t>
            </a:r>
            <a:endParaRPr lang="en-GB" dirty="0"/>
          </a:p>
        </p:txBody>
      </p:sp>
      <p:sp>
        <p:nvSpPr>
          <p:cNvPr id="69" name="Text Placeholder 18"/>
          <p:cNvSpPr>
            <a:spLocks noGrp="1"/>
          </p:cNvSpPr>
          <p:nvPr>
            <p:ph type="body" sz="quarter" idx="50" hasCustomPrompt="1"/>
          </p:nvPr>
        </p:nvSpPr>
        <p:spPr>
          <a:xfrm>
            <a:off x="133349" y="1125538"/>
            <a:ext cx="3013075" cy="268684"/>
          </a:xfrm>
          <a:prstGeom prst="homePlate">
            <a:avLst>
              <a:gd name="adj" fmla="val 46455"/>
            </a:avLst>
          </a:prstGeom>
          <a:solidFill>
            <a:schemeClr val="accent1"/>
          </a:solidFill>
        </p:spPr>
        <p:txBody>
          <a:bodyPr/>
          <a:lstStyle>
            <a:lvl1pPr>
              <a:defRPr/>
            </a:lvl1pPr>
          </a:lstStyle>
          <a:p>
            <a:pPr lvl="0"/>
            <a:r>
              <a:rPr lang="en-US" dirty="0"/>
              <a:t>  </a:t>
            </a:r>
            <a:endParaRPr lang="en-GB" dirty="0"/>
          </a:p>
        </p:txBody>
      </p:sp>
      <p:sp>
        <p:nvSpPr>
          <p:cNvPr id="70" name="Text Placeholder 18"/>
          <p:cNvSpPr>
            <a:spLocks noGrp="1"/>
          </p:cNvSpPr>
          <p:nvPr>
            <p:ph type="body" sz="quarter" idx="51" hasCustomPrompt="1"/>
          </p:nvPr>
        </p:nvSpPr>
        <p:spPr>
          <a:xfrm>
            <a:off x="5897561" y="3869522"/>
            <a:ext cx="3146427" cy="268684"/>
          </a:xfrm>
          <a:prstGeom prst="homePlate">
            <a:avLst>
              <a:gd name="adj" fmla="val 46455"/>
            </a:avLst>
          </a:prstGeom>
          <a:solidFill>
            <a:srgbClr val="C577A9"/>
          </a:solidFill>
        </p:spPr>
        <p:txBody>
          <a:bodyPr/>
          <a:lstStyle>
            <a:lvl1pPr>
              <a:defRPr/>
            </a:lvl1pPr>
          </a:lstStyle>
          <a:p>
            <a:pPr lvl="0"/>
            <a:r>
              <a:rPr lang="en-US" dirty="0"/>
              <a:t>  </a:t>
            </a:r>
            <a:endParaRPr lang="en-GB" dirty="0"/>
          </a:p>
        </p:txBody>
      </p:sp>
      <p:sp>
        <p:nvSpPr>
          <p:cNvPr id="71" name="Text Placeholder 18"/>
          <p:cNvSpPr>
            <a:spLocks noGrp="1"/>
          </p:cNvSpPr>
          <p:nvPr>
            <p:ph type="body" sz="quarter" idx="52" hasCustomPrompt="1"/>
          </p:nvPr>
        </p:nvSpPr>
        <p:spPr>
          <a:xfrm>
            <a:off x="2942084" y="3869311"/>
            <a:ext cx="3215829" cy="268684"/>
          </a:xfrm>
          <a:prstGeom prst="homePlate">
            <a:avLst>
              <a:gd name="adj" fmla="val 46455"/>
            </a:avLst>
          </a:prstGeom>
          <a:solidFill>
            <a:srgbClr val="93557E"/>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53" hasCustomPrompt="1"/>
          </p:nvPr>
        </p:nvSpPr>
        <p:spPr>
          <a:xfrm>
            <a:off x="133349" y="3871697"/>
            <a:ext cx="3013075" cy="268684"/>
          </a:xfrm>
          <a:prstGeom prst="homePlate">
            <a:avLst>
              <a:gd name="adj" fmla="val 46455"/>
            </a:avLst>
          </a:prstGeom>
          <a:solidFill>
            <a:srgbClr val="67315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23" name="Text Placeholder 19"/>
          <p:cNvSpPr>
            <a:spLocks noGrp="1"/>
          </p:cNvSpPr>
          <p:nvPr>
            <p:ph type="body" sz="quarter" idx="21" hasCustomPrompt="1"/>
          </p:nvPr>
        </p:nvSpPr>
        <p:spPr>
          <a:xfrm>
            <a:off x="3143251"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9"/>
          <p:cNvSpPr>
            <a:spLocks noGrp="1"/>
          </p:cNvSpPr>
          <p:nvPr>
            <p:ph type="body" sz="quarter" idx="24" hasCustomPrompt="1"/>
          </p:nvPr>
        </p:nvSpPr>
        <p:spPr>
          <a:xfrm>
            <a:off x="3143251"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9"/>
          <p:cNvSpPr>
            <a:spLocks noGrp="1"/>
          </p:cNvSpPr>
          <p:nvPr>
            <p:ph type="body" sz="quarter" idx="31" hasCustomPrompt="1"/>
          </p:nvPr>
        </p:nvSpPr>
        <p:spPr>
          <a:xfrm>
            <a:off x="6157912"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9"/>
          <p:cNvSpPr>
            <a:spLocks noGrp="1"/>
          </p:cNvSpPr>
          <p:nvPr>
            <p:ph type="body" sz="quarter" idx="32" hasCustomPrompt="1"/>
          </p:nvPr>
        </p:nvSpPr>
        <p:spPr>
          <a:xfrm>
            <a:off x="6157913"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9"/>
          <p:cNvSpPr>
            <a:spLocks noGrp="1"/>
          </p:cNvSpPr>
          <p:nvPr>
            <p:ph type="body" sz="quarter" idx="37" hasCustomPrompt="1"/>
          </p:nvPr>
        </p:nvSpPr>
        <p:spPr>
          <a:xfrm>
            <a:off x="9178924"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9"/>
          <p:cNvSpPr>
            <a:spLocks noGrp="1"/>
          </p:cNvSpPr>
          <p:nvPr>
            <p:ph type="body" sz="quarter" idx="38" hasCustomPrompt="1"/>
          </p:nvPr>
        </p:nvSpPr>
        <p:spPr>
          <a:xfrm>
            <a:off x="9178925"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52" name="Text Placeholder 19"/>
          <p:cNvSpPr>
            <a:spLocks noGrp="1"/>
          </p:cNvSpPr>
          <p:nvPr>
            <p:ph type="body" sz="quarter" idx="56" hasCustomPrompt="1"/>
          </p:nvPr>
        </p:nvSpPr>
        <p:spPr>
          <a:xfrm>
            <a:off x="123595" y="5781619"/>
            <a:ext cx="287972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3" name="Text Placeholder 19"/>
          <p:cNvSpPr>
            <a:spLocks noGrp="1"/>
          </p:cNvSpPr>
          <p:nvPr>
            <p:ph type="body" sz="quarter" idx="57" hasCustomPrompt="1"/>
          </p:nvPr>
        </p:nvSpPr>
        <p:spPr>
          <a:xfrm>
            <a:off x="123595" y="3009281"/>
            <a:ext cx="2886075" cy="686594"/>
          </a:xfrm>
        </p:spPr>
        <p:txBody>
          <a:bodyPr/>
          <a:lstStyle>
            <a:lvl1pPr algn="ctr">
              <a:defRPr sz="1100"/>
            </a:lvl1pPr>
            <a:lvl2pPr algn="ctr">
              <a:defRPr sz="900"/>
            </a:lvl2pPr>
            <a:lvl3pPr algn="ctr">
              <a:defRPr sz="800"/>
            </a:lvl3pPr>
            <a:lvl4pPr algn="ctr">
              <a:defRPr sz="700"/>
            </a:lvl4pPr>
            <a:lvl5pPr algn="ctr">
              <a:defRPr sz="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6"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87" name="Text Placeholder 3"/>
          <p:cNvSpPr>
            <a:spLocks noGrp="1"/>
          </p:cNvSpPr>
          <p:nvPr>
            <p:ph type="body" sz="quarter" idx="87" hasCustomPrompt="1"/>
          </p:nvPr>
        </p:nvSpPr>
        <p:spPr>
          <a:xfrm>
            <a:off x="4182117"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8" name="Text Placeholder 3"/>
          <p:cNvSpPr>
            <a:spLocks noGrp="1"/>
          </p:cNvSpPr>
          <p:nvPr>
            <p:ph type="body" sz="quarter" idx="88" hasCustomPrompt="1"/>
          </p:nvPr>
        </p:nvSpPr>
        <p:spPr>
          <a:xfrm>
            <a:off x="7136388"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89" name="Text Placeholder 3"/>
          <p:cNvSpPr>
            <a:spLocks noGrp="1"/>
          </p:cNvSpPr>
          <p:nvPr>
            <p:ph type="body" sz="quarter" idx="89" hasCustomPrompt="1"/>
          </p:nvPr>
        </p:nvSpPr>
        <p:spPr>
          <a:xfrm>
            <a:off x="10164452"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0" name="Text Placeholder 3"/>
          <p:cNvSpPr>
            <a:spLocks noGrp="1"/>
          </p:cNvSpPr>
          <p:nvPr>
            <p:ph type="body" sz="quarter" idx="90" hasCustomPrompt="1"/>
          </p:nvPr>
        </p:nvSpPr>
        <p:spPr>
          <a:xfrm>
            <a:off x="4182117"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1" name="Text Placeholder 3"/>
          <p:cNvSpPr>
            <a:spLocks noGrp="1"/>
          </p:cNvSpPr>
          <p:nvPr>
            <p:ph type="body" sz="quarter" idx="91" hasCustomPrompt="1"/>
          </p:nvPr>
        </p:nvSpPr>
        <p:spPr>
          <a:xfrm>
            <a:off x="7136388"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2" name="Text Placeholder 3"/>
          <p:cNvSpPr>
            <a:spLocks noGrp="1"/>
          </p:cNvSpPr>
          <p:nvPr>
            <p:ph type="body" sz="quarter" idx="92" hasCustomPrompt="1"/>
          </p:nvPr>
        </p:nvSpPr>
        <p:spPr>
          <a:xfrm>
            <a:off x="10164452"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3" name="Text Placeholder 3"/>
          <p:cNvSpPr>
            <a:spLocks noGrp="1"/>
          </p:cNvSpPr>
          <p:nvPr>
            <p:ph type="body" sz="quarter" idx="93" hasCustomPrompt="1"/>
          </p:nvPr>
        </p:nvSpPr>
        <p:spPr>
          <a:xfrm>
            <a:off x="1161217" y="1732639"/>
            <a:ext cx="936000" cy="936000"/>
          </a:xfrm>
          <a:prstGeom prst="ellipse">
            <a:avLst/>
          </a:prstGeom>
          <a:solidFill>
            <a:schemeClr val="accent6"/>
          </a:solidFill>
        </p:spPr>
        <p:txBody>
          <a:bodyPr/>
          <a:lstStyle>
            <a:lvl1pPr>
              <a:defRPr/>
            </a:lvl1pPr>
          </a:lstStyle>
          <a:p>
            <a:pPr lvl="0"/>
            <a:r>
              <a:rPr lang="en-US" dirty="0"/>
              <a:t>   </a:t>
            </a:r>
            <a:endParaRPr lang="en-GB" dirty="0"/>
          </a:p>
        </p:txBody>
      </p:sp>
      <p:sp>
        <p:nvSpPr>
          <p:cNvPr id="94" name="Text Placeholder 3"/>
          <p:cNvSpPr>
            <a:spLocks noGrp="1"/>
          </p:cNvSpPr>
          <p:nvPr>
            <p:ph type="body" sz="quarter" idx="94" hasCustomPrompt="1"/>
          </p:nvPr>
        </p:nvSpPr>
        <p:spPr>
          <a:xfrm>
            <a:off x="1161217" y="4534388"/>
            <a:ext cx="936000" cy="936000"/>
          </a:xfrm>
          <a:prstGeom prst="ellipse">
            <a:avLst/>
          </a:prstGeom>
          <a:solidFill>
            <a:schemeClr val="accent6"/>
          </a:solidFill>
        </p:spPr>
        <p:txBody>
          <a:bodyPr/>
          <a:lstStyle>
            <a:lvl1pPr>
              <a:defRPr/>
            </a:lvl1pPr>
          </a:lstStyle>
          <a:p>
            <a:pPr lvl="0"/>
            <a:r>
              <a:rPr lang="en-US" dirty="0"/>
              <a:t>   </a:t>
            </a:r>
            <a:endParaRPr lang="en-GB" dirty="0"/>
          </a:p>
        </p:txBody>
      </p:sp>
      <p:grpSp>
        <p:nvGrpSpPr>
          <p:cNvPr id="112" name="Group 111"/>
          <p:cNvGrpSpPr/>
          <p:nvPr userDrawn="1"/>
        </p:nvGrpSpPr>
        <p:grpSpPr>
          <a:xfrm>
            <a:off x="-4350367" y="0"/>
            <a:ext cx="3909699" cy="4453621"/>
            <a:chOff x="-3999345" y="0"/>
            <a:chExt cx="3909698" cy="4453621"/>
          </a:xfrm>
        </p:grpSpPr>
        <p:sp>
          <p:nvSpPr>
            <p:cNvPr id="113" name="Rectangle 112"/>
            <p:cNvSpPr/>
            <p:nvPr userDrawn="1"/>
          </p:nvSpPr>
          <p:spPr>
            <a:xfrm>
              <a:off x="-3999345" y="0"/>
              <a:ext cx="3909698" cy="44536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14" name="Straight Connector 11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16" name="TextBox 11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add an icon</a:t>
              </a:r>
              <a:endParaRPr lang="en-GB" sz="2000" dirty="0">
                <a:solidFill>
                  <a:schemeClr val="tx1"/>
                </a:solidFill>
                <a:latin typeface="+mn-lt"/>
              </a:endParaRPr>
            </a:p>
          </p:txBody>
        </p:sp>
        <p:grpSp>
          <p:nvGrpSpPr>
            <p:cNvPr id="117" name="Group 116"/>
            <p:cNvGrpSpPr/>
            <p:nvPr userDrawn="1"/>
          </p:nvGrpSpPr>
          <p:grpSpPr>
            <a:xfrm>
              <a:off x="-3916219" y="2007734"/>
              <a:ext cx="3741159" cy="603077"/>
              <a:chOff x="-3953163" y="1928406"/>
              <a:chExt cx="3741159" cy="603077"/>
            </a:xfrm>
          </p:grpSpPr>
          <p:sp>
            <p:nvSpPr>
              <p:cNvPr id="127" name="TextBox 126"/>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8" name="TextBox 127"/>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Copy</a:t>
                </a:r>
                <a:r>
                  <a:rPr lang="en-GB" sz="1400" dirty="0">
                    <a:latin typeface="+mn-lt"/>
                  </a:rPr>
                  <a:t> it from the Asset Library and </a:t>
                </a:r>
                <a:r>
                  <a:rPr lang="en-GB" sz="1400" b="1" dirty="0">
                    <a:latin typeface="+mn-lt"/>
                  </a:rPr>
                  <a:t>paste</a:t>
                </a:r>
                <a:r>
                  <a:rPr lang="en-GB" sz="1400" dirty="0">
                    <a:latin typeface="+mn-lt"/>
                  </a:rPr>
                  <a:t> it in</a:t>
                </a:r>
                <a:r>
                  <a:rPr lang="en-GB" sz="1400" baseline="0" dirty="0">
                    <a:latin typeface="+mn-lt"/>
                  </a:rPr>
                  <a:t> to the </a:t>
                </a:r>
                <a:r>
                  <a:rPr lang="en-GB" sz="1400" b="1" baseline="0" dirty="0">
                    <a:latin typeface="+mn-lt"/>
                  </a:rPr>
                  <a:t>presentation</a:t>
                </a:r>
                <a:r>
                  <a:rPr lang="en-GB" sz="1400" baseline="0" dirty="0">
                    <a:latin typeface="+mn-lt"/>
                  </a:rPr>
                  <a:t> you </a:t>
                </a:r>
                <a:br>
                  <a:rPr lang="en-GB" sz="1400" baseline="0" dirty="0">
                    <a:latin typeface="+mn-lt"/>
                  </a:rPr>
                </a:br>
                <a:r>
                  <a:rPr lang="en-GB" sz="1400" baseline="0" dirty="0">
                    <a:latin typeface="+mn-lt"/>
                  </a:rPr>
                  <a:t>are working on.</a:t>
                </a:r>
                <a:endParaRPr lang="en-GB" sz="1400" dirty="0">
                  <a:latin typeface="+mn-lt"/>
                </a:endParaRPr>
              </a:p>
            </p:txBody>
          </p:sp>
        </p:grpSp>
        <p:grpSp>
          <p:nvGrpSpPr>
            <p:cNvPr id="118" name="Group 117"/>
            <p:cNvGrpSpPr/>
            <p:nvPr userDrawn="1"/>
          </p:nvGrpSpPr>
          <p:grpSpPr>
            <a:xfrm>
              <a:off x="-3916219" y="3673605"/>
              <a:ext cx="3741159" cy="649206"/>
              <a:chOff x="-3953163" y="3555853"/>
              <a:chExt cx="3741159" cy="649206"/>
            </a:xfrm>
          </p:grpSpPr>
          <p:sp>
            <p:nvSpPr>
              <p:cNvPr id="125" name="TextBox 124"/>
              <p:cNvSpPr txBox="1"/>
              <p:nvPr userDrawn="1"/>
            </p:nvSpPr>
            <p:spPr>
              <a:xfrm>
                <a:off x="-3953163" y="355585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6" name="TextBox 125"/>
              <p:cNvSpPr txBox="1"/>
              <p:nvPr userDrawn="1"/>
            </p:nvSpPr>
            <p:spPr>
              <a:xfrm>
                <a:off x="-3565237" y="3601982"/>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Delete</a:t>
                </a:r>
                <a:r>
                  <a:rPr lang="en-GB" sz="1400" dirty="0">
                    <a:latin typeface="+mn-lt"/>
                  </a:rPr>
                  <a:t> any extra yellow circles and other placeholders you don’t need.</a:t>
                </a:r>
              </a:p>
            </p:txBody>
          </p:sp>
        </p:grpSp>
        <p:grpSp>
          <p:nvGrpSpPr>
            <p:cNvPr id="119" name="Group 118"/>
            <p:cNvGrpSpPr/>
            <p:nvPr userDrawn="1"/>
          </p:nvGrpSpPr>
          <p:grpSpPr>
            <a:xfrm>
              <a:off x="-3916219" y="2909062"/>
              <a:ext cx="3741159" cy="634370"/>
              <a:chOff x="-3953163" y="2815638"/>
              <a:chExt cx="3741159" cy="634370"/>
            </a:xfrm>
          </p:grpSpPr>
          <p:sp>
            <p:nvSpPr>
              <p:cNvPr id="123" name="TextBox 122"/>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4" name="TextBox 123"/>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Move it so</a:t>
                </a:r>
                <a:r>
                  <a:rPr lang="en-GB" sz="1400" baseline="0" dirty="0">
                    <a:latin typeface="+mn-lt"/>
                  </a:rPr>
                  <a:t> it sits centrally over the </a:t>
                </a:r>
                <a:r>
                  <a:rPr lang="en-GB" sz="1400" b="1" baseline="0" dirty="0">
                    <a:latin typeface="+mn-lt"/>
                  </a:rPr>
                  <a:t>yellow circle</a:t>
                </a:r>
                <a:r>
                  <a:rPr lang="en-GB" sz="1400" baseline="0" dirty="0">
                    <a:latin typeface="+mn-lt"/>
                  </a:rPr>
                  <a:t>.</a:t>
                </a:r>
                <a:endParaRPr lang="en-GB" sz="1400" dirty="0">
                  <a:latin typeface="+mn-lt"/>
                </a:endParaRPr>
              </a:p>
            </p:txBody>
          </p:sp>
        </p:grpSp>
        <p:grpSp>
          <p:nvGrpSpPr>
            <p:cNvPr id="120" name="Group 119"/>
            <p:cNvGrpSpPr/>
            <p:nvPr userDrawn="1"/>
          </p:nvGrpSpPr>
          <p:grpSpPr>
            <a:xfrm>
              <a:off x="-3916219" y="1118356"/>
              <a:ext cx="3741159" cy="677414"/>
              <a:chOff x="-3953163" y="1118356"/>
              <a:chExt cx="3741159" cy="677414"/>
            </a:xfrm>
          </p:grpSpPr>
          <p:sp>
            <p:nvSpPr>
              <p:cNvPr id="121" name="TextBox 12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22" name="TextBox 12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Find the appropriate </a:t>
                </a:r>
                <a:r>
                  <a:rPr lang="en-GB" sz="1400" b="0" dirty="0">
                    <a:latin typeface="+mn-lt"/>
                  </a:rPr>
                  <a:t>icon</a:t>
                </a:r>
                <a:r>
                  <a:rPr lang="en-GB" sz="1400" b="0" baseline="0" dirty="0">
                    <a:latin typeface="+mn-lt"/>
                  </a:rPr>
                  <a:t> in your </a:t>
                </a:r>
                <a:br>
                  <a:rPr lang="en-GB" sz="1400" b="0" baseline="0" dirty="0">
                    <a:latin typeface="+mn-lt"/>
                  </a:rPr>
                </a:br>
                <a:r>
                  <a:rPr lang="en-GB" sz="1400" b="1" baseline="0" dirty="0">
                    <a:latin typeface="+mn-lt"/>
                  </a:rPr>
                  <a:t>Asset Library</a:t>
                </a:r>
                <a:endParaRPr lang="en-GB" sz="1400" b="1" dirty="0">
                  <a:latin typeface="+mn-lt"/>
                </a:endParaRPr>
              </a:p>
            </p:txBody>
          </p:sp>
        </p:grpSp>
      </p:grpSp>
    </p:spTree>
    <p:extLst>
      <p:ext uri="{BB962C8B-B14F-4D97-AF65-F5344CB8AC3E}">
        <p14:creationId xmlns:p14="http://schemas.microsoft.com/office/powerpoint/2010/main" val="14490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6"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10"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8" y="3269458"/>
            <a:ext cx="2769395" cy="431711"/>
          </a:xfrm>
        </p:spPr>
        <p:txBody>
          <a:bodyPr/>
          <a:lstStyle>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4" y="3269458"/>
            <a:ext cx="2798855"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8" y="3269458"/>
            <a:ext cx="2758141"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8" y="3269458"/>
            <a:ext cx="2758141"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8" y="3867152"/>
            <a:ext cx="2769395"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3" y="3867152"/>
            <a:ext cx="2802032"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8" y="3867152"/>
            <a:ext cx="275814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9" y="3867152"/>
            <a:ext cx="2753380"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dirty="0"/>
              <a:t>Click on the icon to insert an image</a:t>
            </a:r>
          </a:p>
        </p:txBody>
      </p:sp>
      <p:sp>
        <p:nvSpPr>
          <p:cNvPr id="23" name="Picture Placeholder 21"/>
          <p:cNvSpPr>
            <a:spLocks noGrp="1"/>
          </p:cNvSpPr>
          <p:nvPr>
            <p:ph type="pic" sz="quarter" idx="38" hasCustomPrompt="1"/>
          </p:nvPr>
        </p:nvSpPr>
        <p:spPr>
          <a:xfrm>
            <a:off x="3143251" y="1125538"/>
            <a:ext cx="2886075" cy="1725612"/>
          </a:xfrm>
          <a:noFill/>
        </p:spPr>
        <p:txBody>
          <a:bodyPr/>
          <a:lstStyle>
            <a:lvl1pPr algn="ctr">
              <a:defRPr sz="1100" baseline="0"/>
            </a:lvl1pPr>
          </a:lstStyle>
          <a:p>
            <a:r>
              <a:rPr lang="en-GB" dirty="0"/>
              <a:t>Click on the icon to insert an image</a:t>
            </a:r>
          </a:p>
        </p:txBody>
      </p:sp>
      <p:sp>
        <p:nvSpPr>
          <p:cNvPr id="24" name="Picture Placeholder 21"/>
          <p:cNvSpPr>
            <a:spLocks noGrp="1"/>
          </p:cNvSpPr>
          <p:nvPr>
            <p:ph type="pic" sz="quarter" idx="39" hasCustomPrompt="1"/>
          </p:nvPr>
        </p:nvSpPr>
        <p:spPr>
          <a:xfrm>
            <a:off x="6156325" y="1125538"/>
            <a:ext cx="2886075" cy="1725612"/>
          </a:xfrm>
          <a:noFill/>
        </p:spPr>
        <p:txBody>
          <a:bodyPr/>
          <a:lstStyle>
            <a:lvl1pPr algn="ctr">
              <a:defRPr sz="1100" baseline="0"/>
            </a:lvl1pPr>
          </a:lstStyle>
          <a:p>
            <a:r>
              <a:rPr lang="en-GB" dirty="0"/>
              <a:t>Click on the icon to insert an image</a:t>
            </a:r>
          </a:p>
        </p:txBody>
      </p:sp>
      <p:sp>
        <p:nvSpPr>
          <p:cNvPr id="25" name="Picture Placeholder 21"/>
          <p:cNvSpPr>
            <a:spLocks noGrp="1"/>
          </p:cNvSpPr>
          <p:nvPr>
            <p:ph type="pic" sz="quarter" idx="40" hasCustomPrompt="1"/>
          </p:nvPr>
        </p:nvSpPr>
        <p:spPr>
          <a:xfrm>
            <a:off x="9180325" y="1125538"/>
            <a:ext cx="2873563" cy="1725612"/>
          </a:xfrm>
          <a:noFill/>
        </p:spPr>
        <p:txBody>
          <a:bodyPr/>
          <a:lstStyle>
            <a:lvl1pPr algn="ctr">
              <a:defRPr sz="1100" baseline="0"/>
            </a:lvl1pPr>
          </a:lstStyle>
          <a:p>
            <a:r>
              <a:rPr lang="en-GB" dirty="0"/>
              <a:t>Click on the icon to insert an image</a:t>
            </a:r>
          </a:p>
        </p:txBody>
      </p:sp>
      <p:sp>
        <p:nvSpPr>
          <p:cNvPr id="27" name="Text Placeholder 26"/>
          <p:cNvSpPr>
            <a:spLocks noGrp="1"/>
          </p:cNvSpPr>
          <p:nvPr>
            <p:ph type="body" sz="quarter" idx="41" hasCustomPrompt="1"/>
          </p:nvPr>
        </p:nvSpPr>
        <p:spPr>
          <a:xfrm>
            <a:off x="245270" y="3012282"/>
            <a:ext cx="354807" cy="276225"/>
          </a:xfrm>
        </p:spPr>
        <p:txBody>
          <a:bodyPr anchor="ctr"/>
          <a:lstStyle>
            <a:lvl1pPr algn="r">
              <a:defRPr sz="2800">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4" y="3012282"/>
            <a:ext cx="354807"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8" y="3012282"/>
            <a:ext cx="354807"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9" y="3012282"/>
            <a:ext cx="354807" cy="276225"/>
          </a:xfrm>
        </p:spPr>
        <p:txBody>
          <a:bodyPr anchor="ctr"/>
          <a:lstStyle>
            <a:lvl1pPr algn="r">
              <a:defRPr sz="2800">
                <a:latin typeface="+mn-lt"/>
              </a:defRPr>
            </a:lvl1pPr>
          </a:lstStyle>
          <a:p>
            <a:pPr lvl="0"/>
            <a:r>
              <a:rPr lang="en-US" dirty="0"/>
              <a:t>4</a:t>
            </a:r>
            <a:endParaRPr lang="en-GB" dirty="0"/>
          </a:p>
        </p:txBody>
      </p:sp>
      <p:sp>
        <p:nvSpPr>
          <p:cNvPr id="51"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8" name="Group 57"/>
          <p:cNvGrpSpPr/>
          <p:nvPr userDrawn="1"/>
        </p:nvGrpSpPr>
        <p:grpSpPr>
          <a:xfrm>
            <a:off x="-4350367" y="0"/>
            <a:ext cx="3909699" cy="5532582"/>
            <a:chOff x="-3999345" y="0"/>
            <a:chExt cx="3909698" cy="5532582"/>
          </a:xfrm>
        </p:grpSpPr>
        <p:sp>
          <p:nvSpPr>
            <p:cNvPr id="59" name="Rectangle 5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0" name="Straight Connector 5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2" name="TextBox 6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63" name="Group 62"/>
            <p:cNvGrpSpPr/>
            <p:nvPr userDrawn="1"/>
          </p:nvGrpSpPr>
          <p:grpSpPr>
            <a:xfrm>
              <a:off x="-3916219" y="2007734"/>
              <a:ext cx="3741159" cy="603077"/>
              <a:chOff x="-3953163" y="1928406"/>
              <a:chExt cx="3741159" cy="603077"/>
            </a:xfrm>
          </p:grpSpPr>
          <p:sp>
            <p:nvSpPr>
              <p:cNvPr id="76" name="TextBox 7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7" name="TextBox 7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64" name="Group 63"/>
            <p:cNvGrpSpPr/>
            <p:nvPr userDrawn="1"/>
          </p:nvGrpSpPr>
          <p:grpSpPr>
            <a:xfrm>
              <a:off x="-3916219" y="3804415"/>
              <a:ext cx="3741159" cy="649206"/>
              <a:chOff x="-3953163" y="3686663"/>
              <a:chExt cx="3741159" cy="649206"/>
            </a:xfrm>
          </p:grpSpPr>
          <p:sp>
            <p:nvSpPr>
              <p:cNvPr id="74" name="TextBox 7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5" name="TextBox 7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5" name="Group 64"/>
            <p:cNvGrpSpPr/>
            <p:nvPr userDrawn="1"/>
          </p:nvGrpSpPr>
          <p:grpSpPr>
            <a:xfrm>
              <a:off x="-3916219" y="2909062"/>
              <a:ext cx="3741159" cy="634370"/>
              <a:chOff x="-3953163" y="2815638"/>
              <a:chExt cx="3741159" cy="634370"/>
            </a:xfrm>
          </p:grpSpPr>
          <p:sp>
            <p:nvSpPr>
              <p:cNvPr id="72" name="TextBox 7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3" name="TextBox 7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66" name="Group 65"/>
            <p:cNvGrpSpPr/>
            <p:nvPr userDrawn="1"/>
          </p:nvGrpSpPr>
          <p:grpSpPr>
            <a:xfrm>
              <a:off x="-3916219" y="4693793"/>
              <a:ext cx="3470417" cy="603077"/>
              <a:chOff x="-3953163" y="4622237"/>
              <a:chExt cx="3470417" cy="603077"/>
            </a:xfrm>
          </p:grpSpPr>
          <p:sp>
            <p:nvSpPr>
              <p:cNvPr id="70" name="TextBox 6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1" name="TextBox 7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67" name="Group 66"/>
            <p:cNvGrpSpPr/>
            <p:nvPr userDrawn="1"/>
          </p:nvGrpSpPr>
          <p:grpSpPr>
            <a:xfrm>
              <a:off x="-3916219" y="1118356"/>
              <a:ext cx="3741159" cy="677414"/>
              <a:chOff x="-3953163" y="1118356"/>
              <a:chExt cx="3741159" cy="677414"/>
            </a:xfrm>
          </p:grpSpPr>
          <p:sp>
            <p:nvSpPr>
              <p:cNvPr id="68" name="TextBox 6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9" name="TextBox 6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grpSp>
        <p:nvGrpSpPr>
          <p:cNvPr id="78" name="Group 77"/>
          <p:cNvGrpSpPr/>
          <p:nvPr userDrawn="1"/>
        </p:nvGrpSpPr>
        <p:grpSpPr>
          <a:xfrm>
            <a:off x="12630285" y="0"/>
            <a:ext cx="3909699" cy="2604836"/>
            <a:chOff x="-3999345" y="0"/>
            <a:chExt cx="3909698" cy="2604836"/>
          </a:xfrm>
        </p:grpSpPr>
        <p:sp>
          <p:nvSpPr>
            <p:cNvPr id="79" name="Rectangle 78"/>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80" name="Straight Connector 7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82" name="TextBox 8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83" name="TextBox 82"/>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
        <p:nvSpPr>
          <p:cNvPr id="84"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35393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5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5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5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5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5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5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50"/>
                                        <p:tgtEl>
                                          <p:spTgt spid="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5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5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25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9" grpId="0"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animBg="1">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2" grpId="0"/>
      <p:bldP spid="23" grpId="0"/>
      <p:bldP spid="24" grpId="0"/>
      <p:bldP spid="25" grpId="0"/>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Stone">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3251" y="2851152"/>
            <a:ext cx="2882900"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6165850" y="2851152"/>
            <a:ext cx="2879725"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9185275" y="2851152"/>
            <a:ext cx="2879725"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30175" y="2851152"/>
            <a:ext cx="2879725" cy="3648075"/>
          </a:xfrm>
          <a:solidFill>
            <a:schemeClr val="bg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6"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10"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9" y="3269458"/>
            <a:ext cx="2761456" cy="431711"/>
          </a:xfrm>
        </p:spPr>
        <p:txBody>
          <a:bodyPr/>
          <a:lstStyle>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4" y="3269458"/>
            <a:ext cx="2798855"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8" y="3269458"/>
            <a:ext cx="2761317"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8" y="3269458"/>
            <a:ext cx="2764491"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70" y="3867152"/>
            <a:ext cx="2764631"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4" y="3867152"/>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8" y="3867152"/>
            <a:ext cx="2761319"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8" y="3867152"/>
            <a:ext cx="276449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70" y="3012282"/>
            <a:ext cx="354807" cy="276225"/>
          </a:xfrm>
        </p:spPr>
        <p:txBody>
          <a:bodyPr anchor="ctr"/>
          <a:lstStyle>
            <a:lvl1pPr algn="r">
              <a:defRPr sz="2800">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4" y="3012282"/>
            <a:ext cx="354807"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8" y="3012282"/>
            <a:ext cx="354807"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7" y="3012282"/>
            <a:ext cx="354807"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3143251" y="1125538"/>
            <a:ext cx="2886075"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6165851" y="1125538"/>
            <a:ext cx="2879725"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9185277" y="1125538"/>
            <a:ext cx="2879727"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6" name="Group 65"/>
          <p:cNvGrpSpPr/>
          <p:nvPr userDrawn="1"/>
        </p:nvGrpSpPr>
        <p:grpSpPr>
          <a:xfrm>
            <a:off x="-4350367" y="0"/>
            <a:ext cx="3909699"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grpSp>
        <p:nvGrpSpPr>
          <p:cNvPr id="86" name="Group 85"/>
          <p:cNvGrpSpPr/>
          <p:nvPr userDrawn="1"/>
        </p:nvGrpSpPr>
        <p:grpSpPr>
          <a:xfrm>
            <a:off x="12630285" y="0"/>
            <a:ext cx="3909699" cy="2604836"/>
            <a:chOff x="-3999345" y="0"/>
            <a:chExt cx="3909698" cy="2604836"/>
          </a:xfrm>
        </p:grpSpPr>
        <p:sp>
          <p:nvSpPr>
            <p:cNvPr id="87" name="Rectangle 8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88" name="Straight Connector 8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0" name="TextBox 8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91" name="TextBox 9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
        <p:nvSpPr>
          <p:cNvPr id="92"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374088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EAE4DA"/>
                                      </p:to>
                                    </p:animClr>
                                    <p:animClr clrSpc="rgb" dir="cw">
                                      <p:cBhvr>
                                        <p:cTn id="35" dur="250" fill="hold"/>
                                        <p:tgtEl>
                                          <p:spTgt spid="31"/>
                                        </p:tgtEl>
                                        <p:attrNameLst>
                                          <p:attrName>fillcolor</p:attrName>
                                        </p:attrNameLst>
                                      </p:cBhvr>
                                      <p:to>
                                        <a:srgbClr val="EAE4DA"/>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19" presetClass="emph" presetSubtype="0" fill="hold" grpId="1" nodeType="withEffect">
                                  <p:stCondLst>
                                    <p:cond delay="0"/>
                                  </p:stCondLst>
                                  <p:childTnLst>
                                    <p:animClr clrSpc="rgb" dir="cw">
                                      <p:cBhvr override="childStyle">
                                        <p:cTn id="39" dur="250" fill="hold"/>
                                        <p:tgtEl>
                                          <p:spTgt spid="8"/>
                                        </p:tgtEl>
                                        <p:attrNameLst>
                                          <p:attrName>style.color</p:attrName>
                                        </p:attrNameLst>
                                      </p:cBhvr>
                                      <p:to>
                                        <a:srgbClr val="FFE850"/>
                                      </p:to>
                                    </p:animClr>
                                    <p:animClr clrSpc="rgb" dir="cw">
                                      <p:cBhvr>
                                        <p:cTn id="40" dur="250" fill="hold"/>
                                        <p:tgtEl>
                                          <p:spTgt spid="8"/>
                                        </p:tgtEl>
                                        <p:attrNameLst>
                                          <p:attrName>fillcolor</p:attrName>
                                        </p:attrNameLst>
                                      </p:cBhvr>
                                      <p:to>
                                        <a:srgbClr val="FFE850"/>
                                      </p:to>
                                    </p:animClr>
                                    <p:set>
                                      <p:cBhvr>
                                        <p:cTn id="41" dur="250" fill="hold"/>
                                        <p:tgtEl>
                                          <p:spTgt spid="8"/>
                                        </p:tgtEl>
                                        <p:attrNameLst>
                                          <p:attrName>fill.type</p:attrName>
                                        </p:attrNameLst>
                                      </p:cBhvr>
                                      <p:to>
                                        <p:strVal val="solid"/>
                                      </p:to>
                                    </p:set>
                                    <p:set>
                                      <p:cBhvr>
                                        <p:cTn id="42" dur="250" fill="hold"/>
                                        <p:tgtEl>
                                          <p:spTgt spid="8"/>
                                        </p:tgtEl>
                                        <p:attrNameLst>
                                          <p:attrName>fill.on</p:attrName>
                                        </p:attrNameLst>
                                      </p:cBhvr>
                                      <p:to>
                                        <p:strVal val="true"/>
                                      </p:to>
                                    </p:se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50"/>
                                        <p:tgtEl>
                                          <p:spTgt spid="7"/>
                                        </p:tgtEl>
                                      </p:cBhvr>
                                    </p:animEffect>
                                  </p:childTnLst>
                                </p:cTn>
                              </p:par>
                              <p:par>
                                <p:cTn id="46" presetID="19" presetClass="emph" presetSubtype="0" fill="hold" grpId="1" nodeType="withEffect">
                                  <p:stCondLst>
                                    <p:cond delay="0"/>
                                  </p:stCondLst>
                                  <p:childTnLst>
                                    <p:animClr clrSpc="rgb" dir="cw">
                                      <p:cBhvr override="childStyle">
                                        <p:cTn id="47" dur="250" fill="hold"/>
                                        <p:tgtEl>
                                          <p:spTgt spid="7"/>
                                        </p:tgtEl>
                                        <p:attrNameLst>
                                          <p:attrName>style.color</p:attrName>
                                        </p:attrNameLst>
                                      </p:cBhvr>
                                      <p:to>
                                        <a:srgbClr val="A1A7C0"/>
                                      </p:to>
                                    </p:animClr>
                                    <p:animClr clrSpc="rgb" dir="cw">
                                      <p:cBhvr>
                                        <p:cTn id="48" dur="250" fill="hold"/>
                                        <p:tgtEl>
                                          <p:spTgt spid="7"/>
                                        </p:tgtEl>
                                        <p:attrNameLst>
                                          <p:attrName>fillcolor</p:attrName>
                                        </p:attrNameLst>
                                      </p:cBhvr>
                                      <p:to>
                                        <a:srgbClr val="A1A7C0"/>
                                      </p:to>
                                    </p:animClr>
                                    <p:set>
                                      <p:cBhvr>
                                        <p:cTn id="49" dur="250" fill="hold"/>
                                        <p:tgtEl>
                                          <p:spTgt spid="7"/>
                                        </p:tgtEl>
                                        <p:attrNameLst>
                                          <p:attrName>fill.type</p:attrName>
                                        </p:attrNameLst>
                                      </p:cBhvr>
                                      <p:to>
                                        <p:strVal val="solid"/>
                                      </p:to>
                                    </p:set>
                                    <p:set>
                                      <p:cBhvr>
                                        <p:cTn id="50" dur="250" fill="hold"/>
                                        <p:tgtEl>
                                          <p:spTgt spid="7"/>
                                        </p:tgtEl>
                                        <p:attrNameLst>
                                          <p:attrName>fill.on</p:attrName>
                                        </p:attrNameLst>
                                      </p:cBhvr>
                                      <p:to>
                                        <p:strVal val="true"/>
                                      </p:to>
                                    </p:se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25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25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50"/>
                                        <p:tgtEl>
                                          <p:spTgt spid="32"/>
                                        </p:tgtEl>
                                      </p:cBhvr>
                                    </p:animEffect>
                                  </p:childTnLst>
                                </p:cTn>
                              </p:par>
                              <p:par>
                                <p:cTn id="68" presetID="19" presetClass="emph" presetSubtype="0" fill="hold" grpId="2" nodeType="withEffect">
                                  <p:stCondLst>
                                    <p:cond delay="0"/>
                                  </p:stCondLst>
                                  <p:childTnLst>
                                    <p:animClr clrSpc="rgb" dir="cw">
                                      <p:cBhvr override="childStyle">
                                        <p:cTn id="69" dur="250" fill="hold"/>
                                        <p:tgtEl>
                                          <p:spTgt spid="31"/>
                                        </p:tgtEl>
                                        <p:attrNameLst>
                                          <p:attrName>style.color</p:attrName>
                                        </p:attrNameLst>
                                      </p:cBhvr>
                                      <p:to>
                                        <a:srgbClr val="FFFFFF"/>
                                      </p:to>
                                    </p:animClr>
                                    <p:animClr clrSpc="rgb" dir="cw">
                                      <p:cBhvr>
                                        <p:cTn id="70" dur="250" fill="hold"/>
                                        <p:tgtEl>
                                          <p:spTgt spid="31"/>
                                        </p:tgtEl>
                                        <p:attrNameLst>
                                          <p:attrName>fillcolor</p:attrName>
                                        </p:attrNameLst>
                                      </p:cBhvr>
                                      <p:to>
                                        <a:srgbClr val="FFFFFF"/>
                                      </p:to>
                                    </p:animClr>
                                    <p:set>
                                      <p:cBhvr>
                                        <p:cTn id="71" dur="250" fill="hold"/>
                                        <p:tgtEl>
                                          <p:spTgt spid="31"/>
                                        </p:tgtEl>
                                        <p:attrNameLst>
                                          <p:attrName>fill.type</p:attrName>
                                        </p:attrNameLst>
                                      </p:cBhvr>
                                      <p:to>
                                        <p:strVal val="solid"/>
                                      </p:to>
                                    </p:set>
                                    <p:set>
                                      <p:cBhvr>
                                        <p:cTn id="72" dur="250" fill="hold"/>
                                        <p:tgtEl>
                                          <p:spTgt spid="31"/>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250" fill="hold"/>
                                        <p:tgtEl>
                                          <p:spTgt spid="32"/>
                                        </p:tgtEl>
                                        <p:attrNameLst>
                                          <p:attrName>style.color</p:attrName>
                                        </p:attrNameLst>
                                      </p:cBhvr>
                                      <p:to>
                                        <a:srgbClr val="EAE4DA"/>
                                      </p:to>
                                    </p:animClr>
                                    <p:animClr clrSpc="rgb" dir="cw">
                                      <p:cBhvr>
                                        <p:cTn id="75" dur="250" fill="hold"/>
                                        <p:tgtEl>
                                          <p:spTgt spid="32"/>
                                        </p:tgtEl>
                                        <p:attrNameLst>
                                          <p:attrName>fillcolor</p:attrName>
                                        </p:attrNameLst>
                                      </p:cBhvr>
                                      <p:to>
                                        <a:srgbClr val="EAE4DA"/>
                                      </p:to>
                                    </p:animClr>
                                    <p:set>
                                      <p:cBhvr>
                                        <p:cTn id="76" dur="250" fill="hold"/>
                                        <p:tgtEl>
                                          <p:spTgt spid="32"/>
                                        </p:tgtEl>
                                        <p:attrNameLst>
                                          <p:attrName>fill.type</p:attrName>
                                        </p:attrNameLst>
                                      </p:cBhvr>
                                      <p:to>
                                        <p:strVal val="solid"/>
                                      </p:to>
                                    </p:set>
                                    <p:set>
                                      <p:cBhvr>
                                        <p:cTn id="77" dur="250" fill="hold"/>
                                        <p:tgtEl>
                                          <p:spTgt spid="32"/>
                                        </p:tgtEl>
                                        <p:attrNameLst>
                                          <p:attrName>fill.on</p:attrName>
                                        </p:attrNameLst>
                                      </p:cBhvr>
                                      <p:to>
                                        <p:strVal val="true"/>
                                      </p:to>
                                    </p:set>
                                  </p:childTnLst>
                                </p:cTn>
                              </p:par>
                              <p:par>
                                <p:cTn id="78" presetID="19" presetClass="emph" presetSubtype="0" fill="hold" grpId="2" nodeType="withEffect">
                                  <p:stCondLst>
                                    <p:cond delay="0"/>
                                  </p:stCondLst>
                                  <p:childTnLst>
                                    <p:animClr clrSpc="rgb" dir="cw">
                                      <p:cBhvr override="childStyle">
                                        <p:cTn id="79" dur="250" fill="hold"/>
                                        <p:tgtEl>
                                          <p:spTgt spid="7"/>
                                        </p:tgtEl>
                                        <p:attrNameLst>
                                          <p:attrName>style.color</p:attrName>
                                        </p:attrNameLst>
                                      </p:cBhvr>
                                      <p:to>
                                        <a:srgbClr val="FFE850"/>
                                      </p:to>
                                    </p:animClr>
                                    <p:animClr clrSpc="rgb" dir="cw">
                                      <p:cBhvr>
                                        <p:cTn id="80" dur="250" fill="hold"/>
                                        <p:tgtEl>
                                          <p:spTgt spid="7"/>
                                        </p:tgtEl>
                                        <p:attrNameLst>
                                          <p:attrName>fillcolor</p:attrName>
                                        </p:attrNameLst>
                                      </p:cBhvr>
                                      <p:to>
                                        <a:srgbClr val="FFE850"/>
                                      </p:to>
                                    </p:animClr>
                                    <p:set>
                                      <p:cBhvr>
                                        <p:cTn id="81" dur="250" fill="hold"/>
                                        <p:tgtEl>
                                          <p:spTgt spid="7"/>
                                        </p:tgtEl>
                                        <p:attrNameLst>
                                          <p:attrName>fill.type</p:attrName>
                                        </p:attrNameLst>
                                      </p:cBhvr>
                                      <p:to>
                                        <p:strVal val="solid"/>
                                      </p:to>
                                    </p:set>
                                    <p:set>
                                      <p:cBhvr>
                                        <p:cTn id="82" dur="250" fill="hold"/>
                                        <p:tgtEl>
                                          <p:spTgt spid="7"/>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250"/>
                                        <p:tgtEl>
                                          <p:spTgt spid="10"/>
                                        </p:tgtEl>
                                      </p:cBhvr>
                                    </p:animEffect>
                                  </p:childTnLst>
                                </p:cTn>
                              </p:par>
                              <p:par>
                                <p:cTn id="86" presetID="19" presetClass="emph" presetSubtype="0" fill="hold" grpId="1" nodeType="withEffect">
                                  <p:stCondLst>
                                    <p:cond delay="0"/>
                                  </p:stCondLst>
                                  <p:childTnLst>
                                    <p:animClr clrSpc="rgb" dir="cw">
                                      <p:cBhvr override="childStyle">
                                        <p:cTn id="87" dur="250" fill="hold"/>
                                        <p:tgtEl>
                                          <p:spTgt spid="10"/>
                                        </p:tgtEl>
                                        <p:attrNameLst>
                                          <p:attrName>style.color</p:attrName>
                                        </p:attrNameLst>
                                      </p:cBhvr>
                                      <p:to>
                                        <a:srgbClr val="A1A7C0"/>
                                      </p:to>
                                    </p:animClr>
                                    <p:animClr clrSpc="rgb" dir="cw">
                                      <p:cBhvr>
                                        <p:cTn id="88" dur="250" fill="hold"/>
                                        <p:tgtEl>
                                          <p:spTgt spid="10"/>
                                        </p:tgtEl>
                                        <p:attrNameLst>
                                          <p:attrName>fillcolor</p:attrName>
                                        </p:attrNameLst>
                                      </p:cBhvr>
                                      <p:to>
                                        <a:srgbClr val="A1A7C0"/>
                                      </p:to>
                                    </p:animClr>
                                    <p:set>
                                      <p:cBhvr>
                                        <p:cTn id="89" dur="250" fill="hold"/>
                                        <p:tgtEl>
                                          <p:spTgt spid="10"/>
                                        </p:tgtEl>
                                        <p:attrNameLst>
                                          <p:attrName>fill.type</p:attrName>
                                        </p:attrNameLst>
                                      </p:cBhvr>
                                      <p:to>
                                        <p:strVal val="solid"/>
                                      </p:to>
                                    </p:set>
                                    <p:set>
                                      <p:cBhvr>
                                        <p:cTn id="90" dur="250" fill="hold"/>
                                        <p:tgtEl>
                                          <p:spTgt spid="10"/>
                                        </p:tgtEl>
                                        <p:attrNameLst>
                                          <p:attrName>fill.on</p:attrName>
                                        </p:attrNameLst>
                                      </p:cBhvr>
                                      <p:to>
                                        <p:strVal val="true"/>
                                      </p:to>
                                    </p:set>
                                  </p:childTnLst>
                                </p:cTn>
                              </p:par>
                              <p:par>
                                <p:cTn id="91" presetID="10"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250"/>
                                        <p:tgtEl>
                                          <p:spTgt spid="1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250"/>
                                        <p:tgtEl>
                                          <p:spTgt spid="6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250"/>
                                        <p:tgtEl>
                                          <p:spTgt spid="1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childTnLst>
                                </p:cTn>
                              </p:par>
                              <p:par>
                                <p:cTn id="108" presetID="19" presetClass="emph" presetSubtype="0" fill="hold" grpId="2" nodeType="withEffect">
                                  <p:stCondLst>
                                    <p:cond delay="0"/>
                                  </p:stCondLst>
                                  <p:childTnLst>
                                    <p:animClr clrSpc="rgb" dir="cw">
                                      <p:cBhvr override="childStyle">
                                        <p:cTn id="109" dur="250" fill="hold"/>
                                        <p:tgtEl>
                                          <p:spTgt spid="32"/>
                                        </p:tgtEl>
                                        <p:attrNameLst>
                                          <p:attrName>style.color</p:attrName>
                                        </p:attrNameLst>
                                      </p:cBhvr>
                                      <p:to>
                                        <a:srgbClr val="FFFFFF"/>
                                      </p:to>
                                    </p:animClr>
                                    <p:animClr clrSpc="rgb" dir="cw">
                                      <p:cBhvr>
                                        <p:cTn id="110" dur="250" fill="hold"/>
                                        <p:tgtEl>
                                          <p:spTgt spid="32"/>
                                        </p:tgtEl>
                                        <p:attrNameLst>
                                          <p:attrName>fillcolor</p:attrName>
                                        </p:attrNameLst>
                                      </p:cBhvr>
                                      <p:to>
                                        <a:srgbClr val="FFFFFF"/>
                                      </p:to>
                                    </p:animClr>
                                    <p:set>
                                      <p:cBhvr>
                                        <p:cTn id="111" dur="250" fill="hold"/>
                                        <p:tgtEl>
                                          <p:spTgt spid="32"/>
                                        </p:tgtEl>
                                        <p:attrNameLst>
                                          <p:attrName>fill.type</p:attrName>
                                        </p:attrNameLst>
                                      </p:cBhvr>
                                      <p:to>
                                        <p:strVal val="solid"/>
                                      </p:to>
                                    </p:set>
                                    <p:set>
                                      <p:cBhvr>
                                        <p:cTn id="112" dur="250" fill="hold"/>
                                        <p:tgtEl>
                                          <p:spTgt spid="32"/>
                                        </p:tgtEl>
                                        <p:attrNameLst>
                                          <p:attrName>fill.on</p:attrName>
                                        </p:attrNameLst>
                                      </p:cBhvr>
                                      <p:to>
                                        <p:strVal val="true"/>
                                      </p:to>
                                    </p:set>
                                  </p:childTnLst>
                                </p:cTn>
                              </p:par>
                              <p:par>
                                <p:cTn id="113" presetID="19" presetClass="emph" presetSubtype="0" fill="hold" grpId="1" nodeType="withEffect">
                                  <p:stCondLst>
                                    <p:cond delay="0"/>
                                  </p:stCondLst>
                                  <p:childTnLst>
                                    <p:animClr clrSpc="rgb" dir="cw">
                                      <p:cBhvr override="childStyle">
                                        <p:cTn id="114" dur="250" fill="hold"/>
                                        <p:tgtEl>
                                          <p:spTgt spid="33"/>
                                        </p:tgtEl>
                                        <p:attrNameLst>
                                          <p:attrName>style.color</p:attrName>
                                        </p:attrNameLst>
                                      </p:cBhvr>
                                      <p:to>
                                        <a:srgbClr val="EAE4DA"/>
                                      </p:to>
                                    </p:animClr>
                                    <p:animClr clrSpc="rgb" dir="cw">
                                      <p:cBhvr>
                                        <p:cTn id="115" dur="250" fill="hold"/>
                                        <p:tgtEl>
                                          <p:spTgt spid="33"/>
                                        </p:tgtEl>
                                        <p:attrNameLst>
                                          <p:attrName>fillcolor</p:attrName>
                                        </p:attrNameLst>
                                      </p:cBhvr>
                                      <p:to>
                                        <a:srgbClr val="EAE4DA"/>
                                      </p:to>
                                    </p:animClr>
                                    <p:set>
                                      <p:cBhvr>
                                        <p:cTn id="116" dur="250" fill="hold"/>
                                        <p:tgtEl>
                                          <p:spTgt spid="33"/>
                                        </p:tgtEl>
                                        <p:attrNameLst>
                                          <p:attrName>fill.type</p:attrName>
                                        </p:attrNameLst>
                                      </p:cBhvr>
                                      <p:to>
                                        <p:strVal val="solid"/>
                                      </p:to>
                                    </p:set>
                                    <p:set>
                                      <p:cBhvr>
                                        <p:cTn id="117" dur="250" fill="hold"/>
                                        <p:tgtEl>
                                          <p:spTgt spid="33"/>
                                        </p:tgtEl>
                                        <p:attrNameLst>
                                          <p:attrName>fill.on</p:attrName>
                                        </p:attrNameLst>
                                      </p:cBhvr>
                                      <p:to>
                                        <p:strVal val="true"/>
                                      </p:to>
                                    </p:set>
                                  </p:childTnLst>
                                </p:cTn>
                              </p:par>
                              <p:par>
                                <p:cTn id="118" presetID="19" presetClass="emph" presetSubtype="0" fill="hold" grpId="2" nodeType="withEffect">
                                  <p:stCondLst>
                                    <p:cond delay="0"/>
                                  </p:stCondLst>
                                  <p:childTnLst>
                                    <p:animClr clrSpc="rgb" dir="cw">
                                      <p:cBhvr override="childStyle">
                                        <p:cTn id="119" dur="250" fill="hold"/>
                                        <p:tgtEl>
                                          <p:spTgt spid="10"/>
                                        </p:tgtEl>
                                        <p:attrNameLst>
                                          <p:attrName>style.color</p:attrName>
                                        </p:attrNameLst>
                                      </p:cBhvr>
                                      <p:to>
                                        <a:srgbClr val="FFE850"/>
                                      </p:to>
                                    </p:animClr>
                                    <p:animClr clrSpc="rgb" dir="cw">
                                      <p:cBhvr>
                                        <p:cTn id="120" dur="250" fill="hold"/>
                                        <p:tgtEl>
                                          <p:spTgt spid="10"/>
                                        </p:tgtEl>
                                        <p:attrNameLst>
                                          <p:attrName>fillcolor</p:attrName>
                                        </p:attrNameLst>
                                      </p:cBhvr>
                                      <p:to>
                                        <a:srgbClr val="FFE850"/>
                                      </p:to>
                                    </p:animClr>
                                    <p:set>
                                      <p:cBhvr>
                                        <p:cTn id="121" dur="250" fill="hold"/>
                                        <p:tgtEl>
                                          <p:spTgt spid="10"/>
                                        </p:tgtEl>
                                        <p:attrNameLst>
                                          <p:attrName>fill.type</p:attrName>
                                        </p:attrNameLst>
                                      </p:cBhvr>
                                      <p:to>
                                        <p:strVal val="solid"/>
                                      </p:to>
                                    </p:set>
                                    <p:set>
                                      <p:cBhvr>
                                        <p:cTn id="122" dur="250" fill="hold"/>
                                        <p:tgtEl>
                                          <p:spTgt spid="10"/>
                                        </p:tgtEl>
                                        <p:attrNameLst>
                                          <p:attrName>fill.on</p:attrName>
                                        </p:attrNameLst>
                                      </p:cBhvr>
                                      <p:to>
                                        <p:strVal val="true"/>
                                      </p:to>
                                    </p:set>
                                  </p:childTnLst>
                                </p:cTn>
                              </p:par>
                              <p:par>
                                <p:cTn id="123" presetID="10" presetClass="entr" presetSubtype="0"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250"/>
                                        <p:tgtEl>
                                          <p:spTgt spid="9"/>
                                        </p:tgtEl>
                                      </p:cBhvr>
                                    </p:animEffect>
                                  </p:childTnLst>
                                </p:cTn>
                              </p:par>
                              <p:par>
                                <p:cTn id="126" presetID="19" presetClass="emph" presetSubtype="0" fill="hold" grpId="1" nodeType="withEffect">
                                  <p:stCondLst>
                                    <p:cond delay="0"/>
                                  </p:stCondLst>
                                  <p:childTnLst>
                                    <p:animClr clrSpc="rgb" dir="cw">
                                      <p:cBhvr override="childStyle">
                                        <p:cTn id="127" dur="250" fill="hold"/>
                                        <p:tgtEl>
                                          <p:spTgt spid="9"/>
                                        </p:tgtEl>
                                        <p:attrNameLst>
                                          <p:attrName>style.color</p:attrName>
                                        </p:attrNameLst>
                                      </p:cBhvr>
                                      <p:to>
                                        <a:srgbClr val="A1A7C0"/>
                                      </p:to>
                                    </p:animClr>
                                    <p:animClr clrSpc="rgb" dir="cw">
                                      <p:cBhvr>
                                        <p:cTn id="128" dur="250" fill="hold"/>
                                        <p:tgtEl>
                                          <p:spTgt spid="9"/>
                                        </p:tgtEl>
                                        <p:attrNameLst>
                                          <p:attrName>fillcolor</p:attrName>
                                        </p:attrNameLst>
                                      </p:cBhvr>
                                      <p:to>
                                        <a:srgbClr val="A1A7C0"/>
                                      </p:to>
                                    </p:animClr>
                                    <p:set>
                                      <p:cBhvr>
                                        <p:cTn id="129" dur="250" fill="hold"/>
                                        <p:tgtEl>
                                          <p:spTgt spid="9"/>
                                        </p:tgtEl>
                                        <p:attrNameLst>
                                          <p:attrName>fill.type</p:attrName>
                                        </p:attrNameLst>
                                      </p:cBhvr>
                                      <p:to>
                                        <p:strVal val="solid"/>
                                      </p:to>
                                    </p:set>
                                    <p:set>
                                      <p:cBhvr>
                                        <p:cTn id="130" dur="250" fill="hold"/>
                                        <p:tgtEl>
                                          <p:spTgt spid="9"/>
                                        </p:tgtEl>
                                        <p:attrNameLst>
                                          <p:attrName>fill.on</p:attrName>
                                        </p:attrNameLst>
                                      </p:cBhvr>
                                      <p:to>
                                        <p:strVal val="true"/>
                                      </p:to>
                                    </p:se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EAE4DA"/>
                      </p:to>
                    </p:animClr>
                    <p:animClr clrSpc="rgb" dir="cw">
                      <p:cBhvr>
                        <p:cTn dur="250" fill="hold"/>
                        <p:tgtEl>
                          <p:spTgt spid="31"/>
                        </p:tgtEl>
                        <p:attrNameLst>
                          <p:attrName>fillcolor</p:attrName>
                        </p:attrNameLst>
                      </p:cBhvr>
                      <p:to>
                        <a:srgbClr val="EAE4DA"/>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EAE4DA"/>
                      </p:to>
                    </p:animClr>
                    <p:animClr clrSpc="rgb" dir="cw">
                      <p:cBhvr>
                        <p:cTn dur="250" fill="hold"/>
                        <p:tgtEl>
                          <p:spTgt spid="32"/>
                        </p:tgtEl>
                        <p:attrNameLst>
                          <p:attrName>fillcolor</p:attrName>
                        </p:attrNameLst>
                      </p:cBhvr>
                      <p:to>
                        <a:srgbClr val="EAE4DA"/>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EAE4DA"/>
                      </p:to>
                    </p:animClr>
                    <p:animClr clrSpc="rgb" dir="cw">
                      <p:cBhvr>
                        <p:cTn dur="250" fill="hold"/>
                        <p:tgtEl>
                          <p:spTgt spid="33"/>
                        </p:tgtEl>
                        <p:attrNameLst>
                          <p:attrName>fillcolor</p:attrName>
                        </p:attrNameLst>
                      </p:cBhvr>
                      <p:to>
                        <a:srgbClr val="EAE4DA"/>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A1A7C0"/>
                      </p:to>
                    </p:animClr>
                    <p:animClr clrSpc="rgb" dir="cw">
                      <p:cBhvr>
                        <p:cTn dur="250" fill="hold"/>
                        <p:tgtEl>
                          <p:spTgt spid="7"/>
                        </p:tgtEl>
                        <p:attrNameLst>
                          <p:attrName>fillcolor</p:attrName>
                        </p:attrNameLst>
                      </p:cBhvr>
                      <p:to>
                        <a:srgbClr val="A1A7C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7" grpId="2"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E850"/>
                      </p:to>
                    </p:animClr>
                    <p:animClr clrSpc="rgb" dir="cw">
                      <p:cBhvr>
                        <p:cTn dur="250" fill="hold"/>
                        <p:tgtEl>
                          <p:spTgt spid="7"/>
                        </p:tgtEl>
                        <p:attrNameLst>
                          <p:attrName>fillcolor</p:attrName>
                        </p:attrNameLst>
                      </p:cBhvr>
                      <p:to>
                        <a:srgbClr val="FFE85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8" grpId="1" animBg="1">
        <p:tmplLst>
          <p:tmpl>
            <p:tnLst>
              <p:par>
                <p:cTn presetID="19" presetClass="emph" presetSubtype="0" fill="hold" nodeType="withEffect">
                  <p:stCondLst>
                    <p:cond delay="0"/>
                  </p:stCondLst>
                  <p:childTnLst>
                    <p:animClr clrSpc="rgb" dir="cw">
                      <p:cBhvr override="childStyle">
                        <p:cTn dur="250" fill="hold"/>
                        <p:tgtEl>
                          <p:spTgt spid="8"/>
                        </p:tgtEl>
                        <p:attrNameLst>
                          <p:attrName>style.color</p:attrName>
                        </p:attrNameLst>
                      </p:cBhvr>
                      <p:to>
                        <a:srgbClr val="FFE850"/>
                      </p:to>
                    </p:animClr>
                    <p:animClr clrSpc="rgb" dir="cw">
                      <p:cBhvr>
                        <p:cTn dur="250" fill="hold"/>
                        <p:tgtEl>
                          <p:spTgt spid="8"/>
                        </p:tgtEl>
                        <p:attrNameLst>
                          <p:attrName>fillcolor</p:attrName>
                        </p:attrNameLst>
                      </p:cBhvr>
                      <p:to>
                        <a:srgbClr val="FFE850"/>
                      </p:to>
                    </p:animClr>
                    <p:set>
                      <p:cBhvr>
                        <p:cTn dur="250" fill="hold"/>
                        <p:tgtEl>
                          <p:spTgt spid="8"/>
                        </p:tgtEl>
                        <p:attrNameLst>
                          <p:attrName>fill.type</p:attrName>
                        </p:attrNameLst>
                      </p:cBhvr>
                      <p:to>
                        <p:strVal val="solid"/>
                      </p:to>
                    </p:set>
                    <p:set>
                      <p:cBhvr>
                        <p:cTn dur="250" fill="hold"/>
                        <p:tgtEl>
                          <p:spTgt spid="8"/>
                        </p:tgtEl>
                        <p:attrNameLst>
                          <p:attrName>fill.on</p:attrName>
                        </p:attrNameLst>
                      </p:cBhvr>
                      <p:to>
                        <p:strVal val="true"/>
                      </p:to>
                    </p:se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9" grpId="1" animBg="1">
        <p:tmplLst>
          <p:tmpl>
            <p:tnLst>
              <p:par>
                <p:cTn presetID="19" presetClass="emph" presetSubtype="0" fill="hold" nodeType="withEffect">
                  <p:stCondLst>
                    <p:cond delay="0"/>
                  </p:stCondLst>
                  <p:childTnLst>
                    <p:animClr clrSpc="rgb" dir="cw">
                      <p:cBhvr override="childStyle">
                        <p:cTn dur="250" fill="hold"/>
                        <p:tgtEl>
                          <p:spTgt spid="9"/>
                        </p:tgtEl>
                        <p:attrNameLst>
                          <p:attrName>style.color</p:attrName>
                        </p:attrNameLst>
                      </p:cBhvr>
                      <p:to>
                        <a:srgbClr val="A1A7C0"/>
                      </p:to>
                    </p:animClr>
                    <p:animClr clrSpc="rgb" dir="cw">
                      <p:cBhvr>
                        <p:cTn dur="250" fill="hold"/>
                        <p:tgtEl>
                          <p:spTgt spid="9"/>
                        </p:tgtEl>
                        <p:attrNameLst>
                          <p:attrName>fillcolor</p:attrName>
                        </p:attrNameLst>
                      </p:cBhvr>
                      <p:to>
                        <a:srgbClr val="A1A7C0"/>
                      </p:to>
                    </p:animClr>
                    <p:set>
                      <p:cBhvr>
                        <p:cTn dur="250" fill="hold"/>
                        <p:tgtEl>
                          <p:spTgt spid="9"/>
                        </p:tgtEl>
                        <p:attrNameLst>
                          <p:attrName>fill.type</p:attrName>
                        </p:attrNameLst>
                      </p:cBhvr>
                      <p:to>
                        <p:strVal val="solid"/>
                      </p:to>
                    </p:set>
                    <p:set>
                      <p:cBhvr>
                        <p:cTn dur="250" fill="hold"/>
                        <p:tgtEl>
                          <p:spTgt spid="9"/>
                        </p:tgtEl>
                        <p:attrNameLst>
                          <p:attrName>fill.on</p:attrName>
                        </p:attrNameLst>
                      </p:cBhvr>
                      <p:to>
                        <p:strVal val="true"/>
                      </p:to>
                    </p:se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A1A7C0"/>
                      </p:to>
                    </p:animClr>
                    <p:animClr clrSpc="rgb" dir="cw">
                      <p:cBhvr>
                        <p:cTn dur="250" fill="hold"/>
                        <p:tgtEl>
                          <p:spTgt spid="10"/>
                        </p:tgtEl>
                        <p:attrNameLst>
                          <p:attrName>fillcolor</p:attrName>
                        </p:attrNameLst>
                      </p:cBhvr>
                      <p:to>
                        <a:srgbClr val="A1A7C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0" grpId="2"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E850"/>
                      </p:to>
                    </p:animClr>
                    <p:animClr clrSpc="rgb" dir="cw">
                      <p:cBhvr>
                        <p:cTn dur="250" fill="hold"/>
                        <p:tgtEl>
                          <p:spTgt spid="10"/>
                        </p:tgtEl>
                        <p:attrNameLst>
                          <p:attrName>fillcolor</p:attrName>
                        </p:attrNameLst>
                      </p:cBhvr>
                      <p:to>
                        <a:srgbClr val="FFE85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58" grpId="0"/>
      <p:bldP spid="59" grpId="0"/>
      <p:bldP spid="60" grpId="0"/>
      <p:bldP spid="61"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olumn Yellow">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1665" y="2851152"/>
            <a:ext cx="2884487"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6165851" y="2851152"/>
            <a:ext cx="2876549"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9182101" y="2851152"/>
            <a:ext cx="2886075"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25414" y="2851152"/>
            <a:ext cx="2884487" cy="3648075"/>
          </a:xfrm>
          <a:solidFill>
            <a:schemeClr val="accent6"/>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bg1"/>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6"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10"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70" y="3269458"/>
            <a:ext cx="2764631" cy="431711"/>
          </a:xfrm>
        </p:spPr>
        <p:txBody>
          <a:bodyPr/>
          <a:lstStyle>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2" y="3269458"/>
            <a:ext cx="2798855"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8" y="3269458"/>
            <a:ext cx="2758141"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8" y="3269458"/>
            <a:ext cx="2767667"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70" y="3867152"/>
            <a:ext cx="2764631"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3" y="3867152"/>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8" y="3867152"/>
            <a:ext cx="275814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8" y="3867152"/>
            <a:ext cx="276449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69" y="3012282"/>
            <a:ext cx="354807" cy="276225"/>
          </a:xfrm>
        </p:spPr>
        <p:txBody>
          <a:bodyPr anchor="ctr"/>
          <a:lstStyle>
            <a:lvl1pPr algn="r">
              <a:defRPr sz="2800">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3" y="3012282"/>
            <a:ext cx="354807"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8" y="3012282"/>
            <a:ext cx="354807"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7" y="3012282"/>
            <a:ext cx="354807"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8" y="1125538"/>
            <a:ext cx="2881312"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3143251" y="1125538"/>
            <a:ext cx="2882900"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6165850" y="1125538"/>
            <a:ext cx="2876549"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9182101" y="1125538"/>
            <a:ext cx="2886075"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6" name="Group 65"/>
          <p:cNvGrpSpPr/>
          <p:nvPr userDrawn="1"/>
        </p:nvGrpSpPr>
        <p:grpSpPr>
          <a:xfrm>
            <a:off x="-4350367" y="0"/>
            <a:ext cx="3909699"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grpSp>
        <p:nvGrpSpPr>
          <p:cNvPr id="86" name="Group 85"/>
          <p:cNvGrpSpPr/>
          <p:nvPr userDrawn="1"/>
        </p:nvGrpSpPr>
        <p:grpSpPr>
          <a:xfrm>
            <a:off x="12630285" y="0"/>
            <a:ext cx="3909699" cy="2604836"/>
            <a:chOff x="-3999345" y="0"/>
            <a:chExt cx="3909698" cy="2604836"/>
          </a:xfrm>
        </p:grpSpPr>
        <p:sp>
          <p:nvSpPr>
            <p:cNvPr id="87" name="Rectangle 8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88" name="Straight Connector 8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0" name="TextBox 8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91" name="TextBox 9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
        <p:nvSpPr>
          <p:cNvPr id="92"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2613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25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FFE850"/>
                                      </p:to>
                                    </p:animClr>
                                    <p:animClr clrSpc="rgb" dir="cw">
                                      <p:cBhvr>
                                        <p:cTn id="35" dur="250" fill="hold"/>
                                        <p:tgtEl>
                                          <p:spTgt spid="31"/>
                                        </p:tgtEl>
                                        <p:attrNameLst>
                                          <p:attrName>fillcolor</p:attrName>
                                        </p:attrNameLst>
                                      </p:cBhvr>
                                      <p:to>
                                        <a:srgbClr val="FFE850"/>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19" presetClass="emph" presetSubtype="0" fill="hold" grpId="1" nodeType="withEffect">
                                  <p:stCondLst>
                                    <p:cond delay="0"/>
                                  </p:stCondLst>
                                  <p:childTnLst>
                                    <p:animClr clrSpc="rgb" dir="cw">
                                      <p:cBhvr override="childStyle">
                                        <p:cTn id="39" dur="250" fill="hold"/>
                                        <p:tgtEl>
                                          <p:spTgt spid="8"/>
                                        </p:tgtEl>
                                        <p:attrNameLst>
                                          <p:attrName>style.color</p:attrName>
                                        </p:attrNameLst>
                                      </p:cBhvr>
                                      <p:to>
                                        <a:srgbClr val="FFE850"/>
                                      </p:to>
                                    </p:animClr>
                                    <p:animClr clrSpc="rgb" dir="cw">
                                      <p:cBhvr>
                                        <p:cTn id="40" dur="250" fill="hold"/>
                                        <p:tgtEl>
                                          <p:spTgt spid="8"/>
                                        </p:tgtEl>
                                        <p:attrNameLst>
                                          <p:attrName>fillcolor</p:attrName>
                                        </p:attrNameLst>
                                      </p:cBhvr>
                                      <p:to>
                                        <a:srgbClr val="FFE850"/>
                                      </p:to>
                                    </p:animClr>
                                    <p:set>
                                      <p:cBhvr>
                                        <p:cTn id="41" dur="250" fill="hold"/>
                                        <p:tgtEl>
                                          <p:spTgt spid="8"/>
                                        </p:tgtEl>
                                        <p:attrNameLst>
                                          <p:attrName>fill.type</p:attrName>
                                        </p:attrNameLst>
                                      </p:cBhvr>
                                      <p:to>
                                        <p:strVal val="solid"/>
                                      </p:to>
                                    </p:set>
                                    <p:set>
                                      <p:cBhvr>
                                        <p:cTn id="42" dur="250" fill="hold"/>
                                        <p:tgtEl>
                                          <p:spTgt spid="8"/>
                                        </p:tgtEl>
                                        <p:attrNameLst>
                                          <p:attrName>fill.on</p:attrName>
                                        </p:attrNameLst>
                                      </p:cBhvr>
                                      <p:to>
                                        <p:strVal val="true"/>
                                      </p:to>
                                    </p:se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50"/>
                                        <p:tgtEl>
                                          <p:spTgt spid="7"/>
                                        </p:tgtEl>
                                      </p:cBhvr>
                                    </p:animEffect>
                                  </p:childTnLst>
                                </p:cTn>
                              </p:par>
                              <p:par>
                                <p:cTn id="46" presetID="19" presetClass="emph" presetSubtype="0" fill="hold" grpId="1" nodeType="withEffect">
                                  <p:stCondLst>
                                    <p:cond delay="0"/>
                                  </p:stCondLst>
                                  <p:childTnLst>
                                    <p:animClr clrSpc="rgb" dir="cw">
                                      <p:cBhvr override="childStyle">
                                        <p:cTn id="47" dur="250" fill="hold"/>
                                        <p:tgtEl>
                                          <p:spTgt spid="7"/>
                                        </p:tgtEl>
                                        <p:attrNameLst>
                                          <p:attrName>style.color</p:attrName>
                                        </p:attrNameLst>
                                      </p:cBhvr>
                                      <p:to>
                                        <a:srgbClr val="FFFFFF"/>
                                      </p:to>
                                    </p:animClr>
                                    <p:animClr clrSpc="rgb" dir="cw">
                                      <p:cBhvr>
                                        <p:cTn id="48" dur="250" fill="hold"/>
                                        <p:tgtEl>
                                          <p:spTgt spid="7"/>
                                        </p:tgtEl>
                                        <p:attrNameLst>
                                          <p:attrName>fillcolor</p:attrName>
                                        </p:attrNameLst>
                                      </p:cBhvr>
                                      <p:to>
                                        <a:srgbClr val="FFFFFF"/>
                                      </p:to>
                                    </p:animClr>
                                    <p:set>
                                      <p:cBhvr>
                                        <p:cTn id="49" dur="250" fill="hold"/>
                                        <p:tgtEl>
                                          <p:spTgt spid="7"/>
                                        </p:tgtEl>
                                        <p:attrNameLst>
                                          <p:attrName>fill.type</p:attrName>
                                        </p:attrNameLst>
                                      </p:cBhvr>
                                      <p:to>
                                        <p:strVal val="solid"/>
                                      </p:to>
                                    </p:set>
                                    <p:set>
                                      <p:cBhvr>
                                        <p:cTn id="50" dur="250" fill="hold"/>
                                        <p:tgtEl>
                                          <p:spTgt spid="7"/>
                                        </p:tgtEl>
                                        <p:attrNameLst>
                                          <p:attrName>fill.on</p:attrName>
                                        </p:attrNameLst>
                                      </p:cBhvr>
                                      <p:to>
                                        <p:strVal val="true"/>
                                      </p:to>
                                    </p:se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25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25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50"/>
                                        <p:tgtEl>
                                          <p:spTgt spid="32"/>
                                        </p:tgtEl>
                                      </p:cBhvr>
                                    </p:animEffect>
                                  </p:childTnLst>
                                </p:cTn>
                              </p:par>
                              <p:par>
                                <p:cTn id="68" presetID="19" presetClass="emph" presetSubtype="0" fill="hold" grpId="2" nodeType="withEffect">
                                  <p:stCondLst>
                                    <p:cond delay="0"/>
                                  </p:stCondLst>
                                  <p:childTnLst>
                                    <p:animClr clrSpc="rgb" dir="cw">
                                      <p:cBhvr override="childStyle">
                                        <p:cTn id="69" dur="250" fill="hold"/>
                                        <p:tgtEl>
                                          <p:spTgt spid="31"/>
                                        </p:tgtEl>
                                        <p:attrNameLst>
                                          <p:attrName>style.color</p:attrName>
                                        </p:attrNameLst>
                                      </p:cBhvr>
                                      <p:to>
                                        <a:srgbClr val="FFFFFF"/>
                                      </p:to>
                                    </p:animClr>
                                    <p:animClr clrSpc="rgb" dir="cw">
                                      <p:cBhvr>
                                        <p:cTn id="70" dur="250" fill="hold"/>
                                        <p:tgtEl>
                                          <p:spTgt spid="31"/>
                                        </p:tgtEl>
                                        <p:attrNameLst>
                                          <p:attrName>fillcolor</p:attrName>
                                        </p:attrNameLst>
                                      </p:cBhvr>
                                      <p:to>
                                        <a:srgbClr val="FFFFFF"/>
                                      </p:to>
                                    </p:animClr>
                                    <p:set>
                                      <p:cBhvr>
                                        <p:cTn id="71" dur="250" fill="hold"/>
                                        <p:tgtEl>
                                          <p:spTgt spid="31"/>
                                        </p:tgtEl>
                                        <p:attrNameLst>
                                          <p:attrName>fill.type</p:attrName>
                                        </p:attrNameLst>
                                      </p:cBhvr>
                                      <p:to>
                                        <p:strVal val="solid"/>
                                      </p:to>
                                    </p:set>
                                    <p:set>
                                      <p:cBhvr>
                                        <p:cTn id="72" dur="250" fill="hold"/>
                                        <p:tgtEl>
                                          <p:spTgt spid="31"/>
                                        </p:tgtEl>
                                        <p:attrNameLst>
                                          <p:attrName>fill.on</p:attrName>
                                        </p:attrNameLst>
                                      </p:cBhvr>
                                      <p:to>
                                        <p:strVal val="true"/>
                                      </p:to>
                                    </p:set>
                                  </p:childTnLst>
                                </p:cTn>
                              </p:par>
                              <p:par>
                                <p:cTn id="73" presetID="19" presetClass="emph" presetSubtype="0" fill="hold" grpId="1" nodeType="withEffect">
                                  <p:stCondLst>
                                    <p:cond delay="0"/>
                                  </p:stCondLst>
                                  <p:childTnLst>
                                    <p:animClr clrSpc="rgb" dir="cw">
                                      <p:cBhvr override="childStyle">
                                        <p:cTn id="74" dur="250" fill="hold"/>
                                        <p:tgtEl>
                                          <p:spTgt spid="32"/>
                                        </p:tgtEl>
                                        <p:attrNameLst>
                                          <p:attrName>style.color</p:attrName>
                                        </p:attrNameLst>
                                      </p:cBhvr>
                                      <p:to>
                                        <a:srgbClr val="FFE850"/>
                                      </p:to>
                                    </p:animClr>
                                    <p:animClr clrSpc="rgb" dir="cw">
                                      <p:cBhvr>
                                        <p:cTn id="75" dur="250" fill="hold"/>
                                        <p:tgtEl>
                                          <p:spTgt spid="32"/>
                                        </p:tgtEl>
                                        <p:attrNameLst>
                                          <p:attrName>fillcolor</p:attrName>
                                        </p:attrNameLst>
                                      </p:cBhvr>
                                      <p:to>
                                        <a:srgbClr val="FFE850"/>
                                      </p:to>
                                    </p:animClr>
                                    <p:set>
                                      <p:cBhvr>
                                        <p:cTn id="76" dur="250" fill="hold"/>
                                        <p:tgtEl>
                                          <p:spTgt spid="32"/>
                                        </p:tgtEl>
                                        <p:attrNameLst>
                                          <p:attrName>fill.type</p:attrName>
                                        </p:attrNameLst>
                                      </p:cBhvr>
                                      <p:to>
                                        <p:strVal val="solid"/>
                                      </p:to>
                                    </p:set>
                                    <p:set>
                                      <p:cBhvr>
                                        <p:cTn id="77" dur="250" fill="hold"/>
                                        <p:tgtEl>
                                          <p:spTgt spid="32"/>
                                        </p:tgtEl>
                                        <p:attrNameLst>
                                          <p:attrName>fill.on</p:attrName>
                                        </p:attrNameLst>
                                      </p:cBhvr>
                                      <p:to>
                                        <p:strVal val="true"/>
                                      </p:to>
                                    </p:set>
                                  </p:childTnLst>
                                </p:cTn>
                              </p:par>
                              <p:par>
                                <p:cTn id="78" presetID="19" presetClass="emph" presetSubtype="0" fill="hold" grpId="2" nodeType="withEffect">
                                  <p:stCondLst>
                                    <p:cond delay="0"/>
                                  </p:stCondLst>
                                  <p:childTnLst>
                                    <p:animClr clrSpc="rgb" dir="cw">
                                      <p:cBhvr override="childStyle">
                                        <p:cTn id="79" dur="250" fill="hold"/>
                                        <p:tgtEl>
                                          <p:spTgt spid="7"/>
                                        </p:tgtEl>
                                        <p:attrNameLst>
                                          <p:attrName>style.color</p:attrName>
                                        </p:attrNameLst>
                                      </p:cBhvr>
                                      <p:to>
                                        <a:srgbClr val="FFE850"/>
                                      </p:to>
                                    </p:animClr>
                                    <p:animClr clrSpc="rgb" dir="cw">
                                      <p:cBhvr>
                                        <p:cTn id="80" dur="250" fill="hold"/>
                                        <p:tgtEl>
                                          <p:spTgt spid="7"/>
                                        </p:tgtEl>
                                        <p:attrNameLst>
                                          <p:attrName>fillcolor</p:attrName>
                                        </p:attrNameLst>
                                      </p:cBhvr>
                                      <p:to>
                                        <a:srgbClr val="FFE850"/>
                                      </p:to>
                                    </p:animClr>
                                    <p:set>
                                      <p:cBhvr>
                                        <p:cTn id="81" dur="250" fill="hold"/>
                                        <p:tgtEl>
                                          <p:spTgt spid="7"/>
                                        </p:tgtEl>
                                        <p:attrNameLst>
                                          <p:attrName>fill.type</p:attrName>
                                        </p:attrNameLst>
                                      </p:cBhvr>
                                      <p:to>
                                        <p:strVal val="solid"/>
                                      </p:to>
                                    </p:set>
                                    <p:set>
                                      <p:cBhvr>
                                        <p:cTn id="82" dur="250" fill="hold"/>
                                        <p:tgtEl>
                                          <p:spTgt spid="7"/>
                                        </p:tgtEl>
                                        <p:attrNameLst>
                                          <p:attrName>fill.on</p:attrName>
                                        </p:attrNameLst>
                                      </p:cBhvr>
                                      <p:to>
                                        <p:strVal val="true"/>
                                      </p:to>
                                    </p:se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25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250"/>
                                        <p:tgtEl>
                                          <p:spTgt spid="14"/>
                                        </p:tgtEl>
                                      </p:cBhvr>
                                    </p:animEffect>
                                  </p:childTnLst>
                                </p:cTn>
                              </p:par>
                              <p:par>
                                <p:cTn id="89" presetID="19" presetClass="emph" presetSubtype="0" fill="hold" grpId="1" nodeType="withEffect">
                                  <p:stCondLst>
                                    <p:cond delay="0"/>
                                  </p:stCondLst>
                                  <p:childTnLst>
                                    <p:animClr clrSpc="rgb" dir="cw">
                                      <p:cBhvr override="childStyle">
                                        <p:cTn id="90" dur="250" fill="hold"/>
                                        <p:tgtEl>
                                          <p:spTgt spid="10"/>
                                        </p:tgtEl>
                                        <p:attrNameLst>
                                          <p:attrName>style.color</p:attrName>
                                        </p:attrNameLst>
                                      </p:cBhvr>
                                      <p:to>
                                        <a:srgbClr val="FFFFFF"/>
                                      </p:to>
                                    </p:animClr>
                                    <p:animClr clrSpc="rgb" dir="cw">
                                      <p:cBhvr>
                                        <p:cTn id="91" dur="250" fill="hold"/>
                                        <p:tgtEl>
                                          <p:spTgt spid="10"/>
                                        </p:tgtEl>
                                        <p:attrNameLst>
                                          <p:attrName>fillcolor</p:attrName>
                                        </p:attrNameLst>
                                      </p:cBhvr>
                                      <p:to>
                                        <a:srgbClr val="FFFFFF"/>
                                      </p:to>
                                    </p:animClr>
                                    <p:set>
                                      <p:cBhvr>
                                        <p:cTn id="92" dur="250" fill="hold"/>
                                        <p:tgtEl>
                                          <p:spTgt spid="10"/>
                                        </p:tgtEl>
                                        <p:attrNameLst>
                                          <p:attrName>fill.type</p:attrName>
                                        </p:attrNameLst>
                                      </p:cBhvr>
                                      <p:to>
                                        <p:strVal val="solid"/>
                                      </p:to>
                                    </p:set>
                                    <p:set>
                                      <p:cBhvr>
                                        <p:cTn id="93" dur="250" fill="hold"/>
                                        <p:tgtEl>
                                          <p:spTgt spid="10"/>
                                        </p:tgtEl>
                                        <p:attrNameLst>
                                          <p:attrName>fill.on</p:attrName>
                                        </p:attrNameLst>
                                      </p:cBhvr>
                                      <p:to>
                                        <p:strVal val="true"/>
                                      </p:to>
                                    </p:set>
                                  </p:childTnLst>
                                </p:cTn>
                              </p:par>
                              <p:par>
                                <p:cTn id="94" presetID="10"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250"/>
                                        <p:tgtEl>
                                          <p:spTgt spid="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50"/>
                                        <p:tgtEl>
                                          <p:spTgt spid="6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childTnLst>
                                </p:cTn>
                              </p:par>
                              <p:par>
                                <p:cTn id="108" presetID="19" presetClass="emph" presetSubtype="0" fill="hold" grpId="2" nodeType="withEffect">
                                  <p:stCondLst>
                                    <p:cond delay="0"/>
                                  </p:stCondLst>
                                  <p:childTnLst>
                                    <p:animClr clrSpc="rgb" dir="cw">
                                      <p:cBhvr override="childStyle">
                                        <p:cTn id="109" dur="250" fill="hold"/>
                                        <p:tgtEl>
                                          <p:spTgt spid="32"/>
                                        </p:tgtEl>
                                        <p:attrNameLst>
                                          <p:attrName>style.color</p:attrName>
                                        </p:attrNameLst>
                                      </p:cBhvr>
                                      <p:to>
                                        <a:srgbClr val="FFFFFF"/>
                                      </p:to>
                                    </p:animClr>
                                    <p:animClr clrSpc="rgb" dir="cw">
                                      <p:cBhvr>
                                        <p:cTn id="110" dur="250" fill="hold"/>
                                        <p:tgtEl>
                                          <p:spTgt spid="32"/>
                                        </p:tgtEl>
                                        <p:attrNameLst>
                                          <p:attrName>fillcolor</p:attrName>
                                        </p:attrNameLst>
                                      </p:cBhvr>
                                      <p:to>
                                        <a:srgbClr val="FFFFFF"/>
                                      </p:to>
                                    </p:animClr>
                                    <p:set>
                                      <p:cBhvr>
                                        <p:cTn id="111" dur="250" fill="hold"/>
                                        <p:tgtEl>
                                          <p:spTgt spid="32"/>
                                        </p:tgtEl>
                                        <p:attrNameLst>
                                          <p:attrName>fill.type</p:attrName>
                                        </p:attrNameLst>
                                      </p:cBhvr>
                                      <p:to>
                                        <p:strVal val="solid"/>
                                      </p:to>
                                    </p:set>
                                    <p:set>
                                      <p:cBhvr>
                                        <p:cTn id="112" dur="250" fill="hold"/>
                                        <p:tgtEl>
                                          <p:spTgt spid="32"/>
                                        </p:tgtEl>
                                        <p:attrNameLst>
                                          <p:attrName>fill.on</p:attrName>
                                        </p:attrNameLst>
                                      </p:cBhvr>
                                      <p:to>
                                        <p:strVal val="true"/>
                                      </p:to>
                                    </p:set>
                                  </p:childTnLst>
                                </p:cTn>
                              </p:par>
                              <p:par>
                                <p:cTn id="113" presetID="19" presetClass="emph" presetSubtype="0" fill="hold" grpId="1" nodeType="withEffect">
                                  <p:stCondLst>
                                    <p:cond delay="0"/>
                                  </p:stCondLst>
                                  <p:childTnLst>
                                    <p:animClr clrSpc="rgb" dir="cw">
                                      <p:cBhvr override="childStyle">
                                        <p:cTn id="114" dur="250" fill="hold"/>
                                        <p:tgtEl>
                                          <p:spTgt spid="33"/>
                                        </p:tgtEl>
                                        <p:attrNameLst>
                                          <p:attrName>style.color</p:attrName>
                                        </p:attrNameLst>
                                      </p:cBhvr>
                                      <p:to>
                                        <a:srgbClr val="FFE850"/>
                                      </p:to>
                                    </p:animClr>
                                    <p:animClr clrSpc="rgb" dir="cw">
                                      <p:cBhvr>
                                        <p:cTn id="115" dur="250" fill="hold"/>
                                        <p:tgtEl>
                                          <p:spTgt spid="33"/>
                                        </p:tgtEl>
                                        <p:attrNameLst>
                                          <p:attrName>fillcolor</p:attrName>
                                        </p:attrNameLst>
                                      </p:cBhvr>
                                      <p:to>
                                        <a:srgbClr val="FFE850"/>
                                      </p:to>
                                    </p:animClr>
                                    <p:set>
                                      <p:cBhvr>
                                        <p:cTn id="116" dur="250" fill="hold"/>
                                        <p:tgtEl>
                                          <p:spTgt spid="33"/>
                                        </p:tgtEl>
                                        <p:attrNameLst>
                                          <p:attrName>fill.type</p:attrName>
                                        </p:attrNameLst>
                                      </p:cBhvr>
                                      <p:to>
                                        <p:strVal val="solid"/>
                                      </p:to>
                                    </p:set>
                                    <p:set>
                                      <p:cBhvr>
                                        <p:cTn id="117" dur="250" fill="hold"/>
                                        <p:tgtEl>
                                          <p:spTgt spid="33"/>
                                        </p:tgtEl>
                                        <p:attrNameLst>
                                          <p:attrName>fill.on</p:attrName>
                                        </p:attrNameLst>
                                      </p:cBhvr>
                                      <p:to>
                                        <p:strVal val="true"/>
                                      </p:to>
                                    </p:set>
                                  </p:childTnLst>
                                </p:cTn>
                              </p:par>
                              <p:par>
                                <p:cTn id="118" presetID="19" presetClass="emph" presetSubtype="0" fill="hold" grpId="2" nodeType="withEffect">
                                  <p:stCondLst>
                                    <p:cond delay="0"/>
                                  </p:stCondLst>
                                  <p:childTnLst>
                                    <p:animClr clrSpc="rgb" dir="cw">
                                      <p:cBhvr override="childStyle">
                                        <p:cTn id="119" dur="250" fill="hold"/>
                                        <p:tgtEl>
                                          <p:spTgt spid="10"/>
                                        </p:tgtEl>
                                        <p:attrNameLst>
                                          <p:attrName>style.color</p:attrName>
                                        </p:attrNameLst>
                                      </p:cBhvr>
                                      <p:to>
                                        <a:srgbClr val="FFE850"/>
                                      </p:to>
                                    </p:animClr>
                                    <p:animClr clrSpc="rgb" dir="cw">
                                      <p:cBhvr>
                                        <p:cTn id="120" dur="250" fill="hold"/>
                                        <p:tgtEl>
                                          <p:spTgt spid="10"/>
                                        </p:tgtEl>
                                        <p:attrNameLst>
                                          <p:attrName>fillcolor</p:attrName>
                                        </p:attrNameLst>
                                      </p:cBhvr>
                                      <p:to>
                                        <a:srgbClr val="FFE850"/>
                                      </p:to>
                                    </p:animClr>
                                    <p:set>
                                      <p:cBhvr>
                                        <p:cTn id="121" dur="250" fill="hold"/>
                                        <p:tgtEl>
                                          <p:spTgt spid="10"/>
                                        </p:tgtEl>
                                        <p:attrNameLst>
                                          <p:attrName>fill.type</p:attrName>
                                        </p:attrNameLst>
                                      </p:cBhvr>
                                      <p:to>
                                        <p:strVal val="solid"/>
                                      </p:to>
                                    </p:set>
                                    <p:set>
                                      <p:cBhvr>
                                        <p:cTn id="122" dur="250" fill="hold"/>
                                        <p:tgtEl>
                                          <p:spTgt spid="10"/>
                                        </p:tgtEl>
                                        <p:attrNameLst>
                                          <p:attrName>fill.on</p:attrName>
                                        </p:attrNameLst>
                                      </p:cBhvr>
                                      <p:to>
                                        <p:strVal val="true"/>
                                      </p:to>
                                    </p:set>
                                  </p:childTnLst>
                                </p:cTn>
                              </p:par>
                              <p:par>
                                <p:cTn id="123" presetID="10" presetClass="entr" presetSubtype="0"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250"/>
                                        <p:tgtEl>
                                          <p:spTgt spid="9"/>
                                        </p:tgtEl>
                                      </p:cBhvr>
                                    </p:animEffect>
                                  </p:childTnLst>
                                </p:cTn>
                              </p:par>
                              <p:par>
                                <p:cTn id="126" presetID="19" presetClass="emph" presetSubtype="0" fill="hold" grpId="1" nodeType="withEffect">
                                  <p:stCondLst>
                                    <p:cond delay="0"/>
                                  </p:stCondLst>
                                  <p:childTnLst>
                                    <p:animClr clrSpc="rgb" dir="cw">
                                      <p:cBhvr override="childStyle">
                                        <p:cTn id="127" dur="250" fill="hold"/>
                                        <p:tgtEl>
                                          <p:spTgt spid="9"/>
                                        </p:tgtEl>
                                        <p:attrNameLst>
                                          <p:attrName>style.color</p:attrName>
                                        </p:attrNameLst>
                                      </p:cBhvr>
                                      <p:to>
                                        <a:srgbClr val="FFFFFF"/>
                                      </p:to>
                                    </p:animClr>
                                    <p:animClr clrSpc="rgb" dir="cw">
                                      <p:cBhvr>
                                        <p:cTn id="128" dur="250" fill="hold"/>
                                        <p:tgtEl>
                                          <p:spTgt spid="9"/>
                                        </p:tgtEl>
                                        <p:attrNameLst>
                                          <p:attrName>fillcolor</p:attrName>
                                        </p:attrNameLst>
                                      </p:cBhvr>
                                      <p:to>
                                        <a:srgbClr val="FFFFFF"/>
                                      </p:to>
                                    </p:animClr>
                                    <p:set>
                                      <p:cBhvr>
                                        <p:cTn id="129" dur="250" fill="hold"/>
                                        <p:tgtEl>
                                          <p:spTgt spid="9"/>
                                        </p:tgtEl>
                                        <p:attrNameLst>
                                          <p:attrName>fill.type</p:attrName>
                                        </p:attrNameLst>
                                      </p:cBhvr>
                                      <p:to>
                                        <p:strVal val="solid"/>
                                      </p:to>
                                    </p:set>
                                    <p:set>
                                      <p:cBhvr>
                                        <p:cTn id="130" dur="250" fill="hold"/>
                                        <p:tgtEl>
                                          <p:spTgt spid="9"/>
                                        </p:tgtEl>
                                        <p:attrNameLst>
                                          <p:attrName>fill.on</p:attrName>
                                        </p:attrNameLst>
                                      </p:cBhvr>
                                      <p:to>
                                        <p:strVal val="true"/>
                                      </p:to>
                                    </p:se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E850"/>
                      </p:to>
                    </p:animClr>
                    <p:animClr clrSpc="rgb" dir="cw">
                      <p:cBhvr>
                        <p:cTn dur="250" fill="hold"/>
                        <p:tgtEl>
                          <p:spTgt spid="31"/>
                        </p:tgtEl>
                        <p:attrNameLst>
                          <p:attrName>fillcolor</p:attrName>
                        </p:attrNameLst>
                      </p:cBhvr>
                      <p:to>
                        <a:srgbClr val="FFE850"/>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E850"/>
                      </p:to>
                    </p:animClr>
                    <p:animClr clrSpc="rgb" dir="cw">
                      <p:cBhvr>
                        <p:cTn dur="250" fill="hold"/>
                        <p:tgtEl>
                          <p:spTgt spid="32"/>
                        </p:tgtEl>
                        <p:attrNameLst>
                          <p:attrName>fillcolor</p:attrName>
                        </p:attrNameLst>
                      </p:cBhvr>
                      <p:to>
                        <a:srgbClr val="FFE850"/>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FFE850"/>
                      </p:to>
                    </p:animClr>
                    <p:animClr clrSpc="rgb" dir="cw">
                      <p:cBhvr>
                        <p:cTn dur="250" fill="hold"/>
                        <p:tgtEl>
                          <p:spTgt spid="33"/>
                        </p:tgtEl>
                        <p:attrNameLst>
                          <p:attrName>fillcolor</p:attrName>
                        </p:attrNameLst>
                      </p:cBhvr>
                      <p:to>
                        <a:srgbClr val="FFE850"/>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7" grpId="1"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FFFF"/>
                      </p:to>
                    </p:animClr>
                    <p:animClr clrSpc="rgb" dir="cw">
                      <p:cBhvr>
                        <p:cTn dur="250" fill="hold"/>
                        <p:tgtEl>
                          <p:spTgt spid="7"/>
                        </p:tgtEl>
                        <p:attrNameLst>
                          <p:attrName>fillcolor</p:attrName>
                        </p:attrNameLst>
                      </p:cBhvr>
                      <p:to>
                        <a:srgbClr val="FFFFFF"/>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7" grpId="2" animBg="1">
        <p:tmplLst>
          <p:tmpl>
            <p:tnLst>
              <p:par>
                <p:cTn presetID="19" presetClass="emph" presetSubtype="0" fill="hold" nodeType="withEffect">
                  <p:stCondLst>
                    <p:cond delay="0"/>
                  </p:stCondLst>
                  <p:childTnLst>
                    <p:animClr clrSpc="rgb" dir="cw">
                      <p:cBhvr override="childStyle">
                        <p:cTn dur="250" fill="hold"/>
                        <p:tgtEl>
                          <p:spTgt spid="7"/>
                        </p:tgtEl>
                        <p:attrNameLst>
                          <p:attrName>style.color</p:attrName>
                        </p:attrNameLst>
                      </p:cBhvr>
                      <p:to>
                        <a:srgbClr val="FFE850"/>
                      </p:to>
                    </p:animClr>
                    <p:animClr clrSpc="rgb" dir="cw">
                      <p:cBhvr>
                        <p:cTn dur="250" fill="hold"/>
                        <p:tgtEl>
                          <p:spTgt spid="7"/>
                        </p:tgtEl>
                        <p:attrNameLst>
                          <p:attrName>fillcolor</p:attrName>
                        </p:attrNameLst>
                      </p:cBhvr>
                      <p:to>
                        <a:srgbClr val="FFE850"/>
                      </p:to>
                    </p:animClr>
                    <p:set>
                      <p:cBhvr>
                        <p:cTn dur="250" fill="hold"/>
                        <p:tgtEl>
                          <p:spTgt spid="7"/>
                        </p:tgtEl>
                        <p:attrNameLst>
                          <p:attrName>fill.type</p:attrName>
                        </p:attrNameLst>
                      </p:cBhvr>
                      <p:to>
                        <p:strVal val="solid"/>
                      </p:to>
                    </p:set>
                    <p:set>
                      <p:cBhvr>
                        <p:cTn dur="250" fill="hold"/>
                        <p:tgtEl>
                          <p:spTgt spid="7"/>
                        </p:tgtEl>
                        <p:attrNameLst>
                          <p:attrName>fill.on</p:attrName>
                        </p:attrNameLst>
                      </p:cBhvr>
                      <p:to>
                        <p:strVal val="true"/>
                      </p:to>
                    </p:se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8" grpId="1" animBg="1">
        <p:tmplLst>
          <p:tmpl>
            <p:tnLst>
              <p:par>
                <p:cTn presetID="19" presetClass="emph" presetSubtype="0" fill="hold" nodeType="withEffect">
                  <p:stCondLst>
                    <p:cond delay="0"/>
                  </p:stCondLst>
                  <p:childTnLst>
                    <p:animClr clrSpc="rgb" dir="cw">
                      <p:cBhvr override="childStyle">
                        <p:cTn dur="250" fill="hold"/>
                        <p:tgtEl>
                          <p:spTgt spid="8"/>
                        </p:tgtEl>
                        <p:attrNameLst>
                          <p:attrName>style.color</p:attrName>
                        </p:attrNameLst>
                      </p:cBhvr>
                      <p:to>
                        <a:srgbClr val="FFE850"/>
                      </p:to>
                    </p:animClr>
                    <p:animClr clrSpc="rgb" dir="cw">
                      <p:cBhvr>
                        <p:cTn dur="250" fill="hold"/>
                        <p:tgtEl>
                          <p:spTgt spid="8"/>
                        </p:tgtEl>
                        <p:attrNameLst>
                          <p:attrName>fillcolor</p:attrName>
                        </p:attrNameLst>
                      </p:cBhvr>
                      <p:to>
                        <a:srgbClr val="FFE850"/>
                      </p:to>
                    </p:animClr>
                    <p:set>
                      <p:cBhvr>
                        <p:cTn dur="250" fill="hold"/>
                        <p:tgtEl>
                          <p:spTgt spid="8"/>
                        </p:tgtEl>
                        <p:attrNameLst>
                          <p:attrName>fill.type</p:attrName>
                        </p:attrNameLst>
                      </p:cBhvr>
                      <p:to>
                        <p:strVal val="solid"/>
                      </p:to>
                    </p:set>
                    <p:set>
                      <p:cBhvr>
                        <p:cTn dur="250" fill="hold"/>
                        <p:tgtEl>
                          <p:spTgt spid="8"/>
                        </p:tgtEl>
                        <p:attrNameLst>
                          <p:attrName>fill.on</p:attrName>
                        </p:attrNameLst>
                      </p:cBhvr>
                      <p:to>
                        <p:strVal val="true"/>
                      </p:to>
                    </p:se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9" grpId="1" animBg="1">
        <p:tmplLst>
          <p:tmpl>
            <p:tnLst>
              <p:par>
                <p:cTn presetID="19" presetClass="emph" presetSubtype="0" fill="hold" nodeType="withEffect">
                  <p:stCondLst>
                    <p:cond delay="0"/>
                  </p:stCondLst>
                  <p:childTnLst>
                    <p:animClr clrSpc="rgb" dir="cw">
                      <p:cBhvr override="childStyle">
                        <p:cTn dur="250" fill="hold"/>
                        <p:tgtEl>
                          <p:spTgt spid="9"/>
                        </p:tgtEl>
                        <p:attrNameLst>
                          <p:attrName>style.color</p:attrName>
                        </p:attrNameLst>
                      </p:cBhvr>
                      <p:to>
                        <a:srgbClr val="FFFFFF"/>
                      </p:to>
                    </p:animClr>
                    <p:animClr clrSpc="rgb" dir="cw">
                      <p:cBhvr>
                        <p:cTn dur="250" fill="hold"/>
                        <p:tgtEl>
                          <p:spTgt spid="9"/>
                        </p:tgtEl>
                        <p:attrNameLst>
                          <p:attrName>fillcolor</p:attrName>
                        </p:attrNameLst>
                      </p:cBhvr>
                      <p:to>
                        <a:srgbClr val="FFFFFF"/>
                      </p:to>
                    </p:animClr>
                    <p:set>
                      <p:cBhvr>
                        <p:cTn dur="250" fill="hold"/>
                        <p:tgtEl>
                          <p:spTgt spid="9"/>
                        </p:tgtEl>
                        <p:attrNameLst>
                          <p:attrName>fill.type</p:attrName>
                        </p:attrNameLst>
                      </p:cBhvr>
                      <p:to>
                        <p:strVal val="solid"/>
                      </p:to>
                    </p:set>
                    <p:set>
                      <p:cBhvr>
                        <p:cTn dur="250" fill="hold"/>
                        <p:tgtEl>
                          <p:spTgt spid="9"/>
                        </p:tgtEl>
                        <p:attrNameLst>
                          <p:attrName>fill.on</p:attrName>
                        </p:attrNameLst>
                      </p:cBhvr>
                      <p:to>
                        <p:strVal val="true"/>
                      </p:to>
                    </p:se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0" grpId="1"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FFFF"/>
                      </p:to>
                    </p:animClr>
                    <p:animClr clrSpc="rgb" dir="cw">
                      <p:cBhvr>
                        <p:cTn dur="250" fill="hold"/>
                        <p:tgtEl>
                          <p:spTgt spid="10"/>
                        </p:tgtEl>
                        <p:attrNameLst>
                          <p:attrName>fillcolor</p:attrName>
                        </p:attrNameLst>
                      </p:cBhvr>
                      <p:to>
                        <a:srgbClr val="FFFFFF"/>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0" grpId="2" animBg="1">
        <p:tmplLst>
          <p:tmpl>
            <p:tnLst>
              <p:par>
                <p:cTn presetID="19" presetClass="emph" presetSubtype="0" fill="hold" nodeType="withEffect">
                  <p:stCondLst>
                    <p:cond delay="0"/>
                  </p:stCondLst>
                  <p:childTnLst>
                    <p:animClr clrSpc="rgb" dir="cw">
                      <p:cBhvr override="childStyle">
                        <p:cTn dur="250" fill="hold"/>
                        <p:tgtEl>
                          <p:spTgt spid="10"/>
                        </p:tgtEl>
                        <p:attrNameLst>
                          <p:attrName>style.color</p:attrName>
                        </p:attrNameLst>
                      </p:cBhvr>
                      <p:to>
                        <a:srgbClr val="FFE850"/>
                      </p:to>
                    </p:animClr>
                    <p:animClr clrSpc="rgb" dir="cw">
                      <p:cBhvr>
                        <p:cTn dur="250" fill="hold"/>
                        <p:tgtEl>
                          <p:spTgt spid="10"/>
                        </p:tgtEl>
                        <p:attrNameLst>
                          <p:attrName>fillcolor</p:attrName>
                        </p:attrNameLst>
                      </p:cBhvr>
                      <p:to>
                        <a:srgbClr val="FFE850"/>
                      </p:to>
                    </p:animClr>
                    <p:set>
                      <p:cBhvr>
                        <p:cTn dur="250" fill="hold"/>
                        <p:tgtEl>
                          <p:spTgt spid="10"/>
                        </p:tgtEl>
                        <p:attrNameLst>
                          <p:attrName>fill.type</p:attrName>
                        </p:attrNameLst>
                      </p:cBhvr>
                      <p:to>
                        <p:strVal val="solid"/>
                      </p:to>
                    </p:set>
                    <p:set>
                      <p:cBhvr>
                        <p:cTn dur="250" fill="hold"/>
                        <p:tgtEl>
                          <p:spTgt spid="10"/>
                        </p:tgtEl>
                        <p:attrNameLst>
                          <p:attrName>fill.on</p:attrName>
                        </p:attrNameLst>
                      </p:cBhvr>
                      <p:to>
                        <p:strVal val="true"/>
                      </p:to>
                    </p:se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58" grpId="0"/>
      <p:bldP spid="59" grpId="0"/>
      <p:bldP spid="60" grpId="0"/>
      <p:bldP spid="61"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umn Claret">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3146426" y="2851152"/>
            <a:ext cx="2879725"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6162675" y="2851152"/>
            <a:ext cx="2886075"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9185275" y="2851152"/>
            <a:ext cx="2879727"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28588" y="2851152"/>
            <a:ext cx="2881312" cy="3648075"/>
          </a:xfrm>
          <a:solidFill>
            <a:schemeClr val="accent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3358092"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5"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9407526"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6382810"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68" y="3269458"/>
            <a:ext cx="2769395" cy="431711"/>
          </a:xfrm>
        </p:spPr>
        <p:txBody>
          <a:bodyPr/>
          <a:lstStyle>
            <a:lvl1pPr>
              <a:defRPr>
                <a:solidFill>
                  <a:schemeClr val="bg1"/>
                </a:solidFill>
              </a:defRPr>
            </a:lvl1pPr>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3227294" y="3269458"/>
            <a:ext cx="2802031"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6284258" y="3269458"/>
            <a:ext cx="2758141"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9300508" y="3269458"/>
            <a:ext cx="2758141"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68" y="3867152"/>
            <a:ext cx="2769395" cy="2632075"/>
          </a:xfrm>
        </p:spPr>
        <p:txBody>
          <a:bodyPr/>
          <a:lstStyle>
            <a:lvl1pPr>
              <a:defRPr sz="1100">
                <a:solidFill>
                  <a:schemeClr val="bg1"/>
                </a:solidFill>
              </a:defRPr>
            </a:lvl1pPr>
            <a:lvl2pPr>
              <a:defRPr sz="1050">
                <a:solidFill>
                  <a:schemeClr val="bg1"/>
                </a:solidFill>
              </a:defRPr>
            </a:lvl2pPr>
            <a:lvl3pPr>
              <a:defRPr sz="1000">
                <a:solidFill>
                  <a:schemeClr val="bg1"/>
                </a:solidFill>
              </a:defRPr>
            </a:lvl3pPr>
            <a:lvl4pPr>
              <a:defRPr sz="900">
                <a:solidFill>
                  <a:schemeClr val="bg1"/>
                </a:solidFill>
              </a:defRPr>
            </a:lvl4pPr>
            <a:lvl5pPr>
              <a:defRPr sz="7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3227294" y="3867152"/>
            <a:ext cx="279885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6284258" y="3867152"/>
            <a:ext cx="2758143"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9300508" y="3867152"/>
            <a:ext cx="2767667" cy="2632075"/>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70" y="3012282"/>
            <a:ext cx="354807" cy="276225"/>
          </a:xfrm>
        </p:spPr>
        <p:txBody>
          <a:bodyPr anchor="ctr"/>
          <a:lstStyle>
            <a:lvl1pPr algn="r">
              <a:defRPr sz="2800">
                <a:solidFill>
                  <a:schemeClr val="bg1"/>
                </a:solidFill>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3227294" y="3012282"/>
            <a:ext cx="354807"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6284258" y="3012282"/>
            <a:ext cx="354807"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9300507" y="3012282"/>
            <a:ext cx="354807"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9" y="1125538"/>
            <a:ext cx="2878137"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3146425" y="1125538"/>
            <a:ext cx="2879727"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6165850" y="1125538"/>
            <a:ext cx="2879725"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9185275" y="1125538"/>
            <a:ext cx="2879725"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6" name="Group 65"/>
          <p:cNvGrpSpPr/>
          <p:nvPr userDrawn="1"/>
        </p:nvGrpSpPr>
        <p:grpSpPr>
          <a:xfrm>
            <a:off x="-4350367" y="0"/>
            <a:ext cx="3909699" cy="5532582"/>
            <a:chOff x="-3999345" y="0"/>
            <a:chExt cx="3909698" cy="5532582"/>
          </a:xfrm>
        </p:grpSpPr>
        <p:sp>
          <p:nvSpPr>
            <p:cNvPr id="67" name="Rectangle 66"/>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8" name="Straight Connector 6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0" name="TextBox 6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1" name="Group 70"/>
            <p:cNvGrpSpPr/>
            <p:nvPr userDrawn="1"/>
          </p:nvGrpSpPr>
          <p:grpSpPr>
            <a:xfrm>
              <a:off x="-3916219" y="2007734"/>
              <a:ext cx="3741159" cy="603077"/>
              <a:chOff x="-3953163" y="1928406"/>
              <a:chExt cx="3741159" cy="603077"/>
            </a:xfrm>
          </p:grpSpPr>
          <p:sp>
            <p:nvSpPr>
              <p:cNvPr id="84" name="TextBox 83"/>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5" name="TextBox 84"/>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2" name="Group 71"/>
            <p:cNvGrpSpPr/>
            <p:nvPr userDrawn="1"/>
          </p:nvGrpSpPr>
          <p:grpSpPr>
            <a:xfrm>
              <a:off x="-3916219" y="3804415"/>
              <a:ext cx="3741159" cy="649206"/>
              <a:chOff x="-3953163" y="3686663"/>
              <a:chExt cx="3741159" cy="649206"/>
            </a:xfrm>
          </p:grpSpPr>
          <p:sp>
            <p:nvSpPr>
              <p:cNvPr id="82" name="TextBox 81"/>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3" name="TextBox 82"/>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3" name="Group 72"/>
            <p:cNvGrpSpPr/>
            <p:nvPr userDrawn="1"/>
          </p:nvGrpSpPr>
          <p:grpSpPr>
            <a:xfrm>
              <a:off x="-3916219" y="2909062"/>
              <a:ext cx="3741159" cy="634370"/>
              <a:chOff x="-3953163" y="2815638"/>
              <a:chExt cx="3741159" cy="634370"/>
            </a:xfrm>
          </p:grpSpPr>
          <p:sp>
            <p:nvSpPr>
              <p:cNvPr id="80" name="TextBox 79"/>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1" name="TextBox 80"/>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4" name="Group 73"/>
            <p:cNvGrpSpPr/>
            <p:nvPr userDrawn="1"/>
          </p:nvGrpSpPr>
          <p:grpSpPr>
            <a:xfrm>
              <a:off x="-3916219" y="4693793"/>
              <a:ext cx="3470417" cy="603077"/>
              <a:chOff x="-3953163" y="4622237"/>
              <a:chExt cx="3470417" cy="603077"/>
            </a:xfrm>
          </p:grpSpPr>
          <p:sp>
            <p:nvSpPr>
              <p:cNvPr id="78" name="TextBox 77"/>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9" name="TextBox 78"/>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5" name="Group 74"/>
            <p:cNvGrpSpPr/>
            <p:nvPr userDrawn="1"/>
          </p:nvGrpSpPr>
          <p:grpSpPr>
            <a:xfrm>
              <a:off x="-3916219" y="1118356"/>
              <a:ext cx="3741159" cy="677414"/>
              <a:chOff x="-3953163" y="1118356"/>
              <a:chExt cx="3741159" cy="677414"/>
            </a:xfrm>
          </p:grpSpPr>
          <p:sp>
            <p:nvSpPr>
              <p:cNvPr id="76" name="TextBox 75"/>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7" name="TextBox 76"/>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grpSp>
        <p:nvGrpSpPr>
          <p:cNvPr id="86" name="Group 85"/>
          <p:cNvGrpSpPr/>
          <p:nvPr userDrawn="1"/>
        </p:nvGrpSpPr>
        <p:grpSpPr>
          <a:xfrm>
            <a:off x="12630285" y="0"/>
            <a:ext cx="3909699" cy="2604836"/>
            <a:chOff x="-3999345" y="0"/>
            <a:chExt cx="3909698" cy="2604836"/>
          </a:xfrm>
        </p:grpSpPr>
        <p:sp>
          <p:nvSpPr>
            <p:cNvPr id="87" name="Rectangle 8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88" name="Straight Connector 8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0" name="TextBox 8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91" name="TextBox 9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
        <p:nvSpPr>
          <p:cNvPr id="92"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184730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673154"/>
                                      </p:to>
                                    </p:animClr>
                                    <p:animClr clrSpc="rgb" dir="cw">
                                      <p:cBhvr>
                                        <p:cTn id="35" dur="250" fill="hold"/>
                                        <p:tgtEl>
                                          <p:spTgt spid="31"/>
                                        </p:tgtEl>
                                        <p:attrNameLst>
                                          <p:attrName>fillcolor</p:attrName>
                                        </p:attrNameLst>
                                      </p:cBhvr>
                                      <p:to>
                                        <a:srgbClr val="673154"/>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3" presetClass="emph" presetSubtype="2" fill="hold" grpId="1" nodeType="withEffect">
                                  <p:stCondLst>
                                    <p:cond delay="0"/>
                                  </p:stCondLst>
                                  <p:childTnLst>
                                    <p:animClr clrSpc="rgb" dir="cw">
                                      <p:cBhvr override="childStyle">
                                        <p:cTn id="39" dur="250" fill="hold"/>
                                        <p:tgtEl>
                                          <p:spTgt spid="12"/>
                                        </p:tgtEl>
                                        <p:attrNameLst>
                                          <p:attrName>style.color</p:attrName>
                                        </p:attrNameLst>
                                      </p:cBhvr>
                                      <p:to>
                                        <a:srgbClr val="002244"/>
                                      </p:to>
                                    </p:animClr>
                                  </p:childTnLst>
                                </p:cTn>
                              </p:par>
                              <p:par>
                                <p:cTn id="40" presetID="3" presetClass="emph" presetSubtype="2" fill="hold" grpId="1" nodeType="withEffect">
                                  <p:stCondLst>
                                    <p:cond delay="0"/>
                                  </p:stCondLst>
                                  <p:childTnLst>
                                    <p:animClr clrSpc="rgb" dir="cw">
                                      <p:cBhvr override="childStyle">
                                        <p:cTn id="41" dur="250" fill="hold"/>
                                        <p:tgtEl>
                                          <p:spTgt spid="17"/>
                                        </p:tgtEl>
                                        <p:attrNameLst>
                                          <p:attrName>style.color</p:attrName>
                                        </p:attrNameLst>
                                      </p:cBhvr>
                                      <p:to>
                                        <a:srgbClr val="666666"/>
                                      </p:to>
                                    </p:animClr>
                                  </p:childTnLst>
                                </p:cTn>
                              </p:par>
                              <p:par>
                                <p:cTn id="42" presetID="3" presetClass="emph" presetSubtype="2" fill="hold" grpId="1" nodeType="withEffect">
                                  <p:stCondLst>
                                    <p:cond delay="0"/>
                                  </p:stCondLst>
                                  <p:childTnLst>
                                    <p:animClr clrSpc="rgb" dir="cw">
                                      <p:cBhvr override="childStyle">
                                        <p:cTn id="43" dur="250" fill="hold"/>
                                        <p:tgtEl>
                                          <p:spTgt spid="27"/>
                                        </p:tgtEl>
                                        <p:attrNameLst>
                                          <p:attrName>style.color</p:attrName>
                                        </p:attrNameLst>
                                      </p:cBhvr>
                                      <p:to>
                                        <a:srgbClr val="002244"/>
                                      </p:to>
                                    </p:animClr>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25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250"/>
                                        <p:tgtEl>
                                          <p:spTgt spid="28"/>
                                        </p:tgtEl>
                                      </p:cBhvr>
                                    </p:animEffect>
                                  </p:childTnLst>
                                </p:cTn>
                              </p:par>
                              <p:par>
                                <p:cTn id="59" presetID="3" presetClass="emph" presetSubtype="2" fill="hold" grpId="1" nodeType="withEffect">
                                  <p:stCondLst>
                                    <p:cond delay="0"/>
                                  </p:stCondLst>
                                  <p:childTnLst>
                                    <p:animClr clrSpc="rgb" dir="cw">
                                      <p:cBhvr override="childStyle">
                                        <p:cTn id="60" dur="250" fill="hold"/>
                                        <p:tgtEl>
                                          <p:spTgt spid="13"/>
                                        </p:tgtEl>
                                        <p:attrNameLst>
                                          <p:attrName>style.color</p:attrName>
                                        </p:attrNameLst>
                                      </p:cBhvr>
                                      <p:to>
                                        <a:srgbClr val="FFFFFF"/>
                                      </p:to>
                                    </p:animClr>
                                  </p:childTnLst>
                                </p:cTn>
                              </p:par>
                              <p:par>
                                <p:cTn id="61" presetID="3" presetClass="emph" presetSubtype="2" fill="hold" grpId="1" nodeType="withEffect">
                                  <p:stCondLst>
                                    <p:cond delay="0"/>
                                  </p:stCondLst>
                                  <p:childTnLst>
                                    <p:animClr clrSpc="rgb" dir="cw">
                                      <p:cBhvr override="childStyle">
                                        <p:cTn id="62" dur="250" fill="hold"/>
                                        <p:tgtEl>
                                          <p:spTgt spid="18"/>
                                        </p:tgtEl>
                                        <p:attrNameLst>
                                          <p:attrName>style.color</p:attrName>
                                        </p:attrNameLst>
                                      </p:cBhvr>
                                      <p:to>
                                        <a:srgbClr val="FFFFFF"/>
                                      </p:to>
                                    </p:animClr>
                                  </p:childTnLst>
                                </p:cTn>
                              </p:par>
                              <p:par>
                                <p:cTn id="63" presetID="3" presetClass="emph" presetSubtype="2" fill="hold" grpId="1" nodeType="withEffect">
                                  <p:stCondLst>
                                    <p:cond delay="0"/>
                                  </p:stCondLst>
                                  <p:childTnLst>
                                    <p:animClr clrSpc="rgb" dir="cw">
                                      <p:cBhvr override="childStyle">
                                        <p:cTn id="64" dur="250" fill="hold"/>
                                        <p:tgtEl>
                                          <p:spTgt spid="28"/>
                                        </p:tgtEl>
                                        <p:attrNameLst>
                                          <p:attrName>style.color</p:attrName>
                                        </p:attrNameLst>
                                      </p:cBhvr>
                                      <p:to>
                                        <a:srgbClr val="FFFFFF"/>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50"/>
                                        <p:tgtEl>
                                          <p:spTgt spid="32"/>
                                        </p:tgtEl>
                                      </p:cBhvr>
                                    </p:animEffect>
                                  </p:childTnLst>
                                </p:cTn>
                              </p:par>
                              <p:par>
                                <p:cTn id="70" presetID="19" presetClass="emph" presetSubtype="0" fill="hold" grpId="2" nodeType="withEffect">
                                  <p:stCondLst>
                                    <p:cond delay="0"/>
                                  </p:stCondLst>
                                  <p:childTnLst>
                                    <p:animClr clrSpc="rgb" dir="cw">
                                      <p:cBhvr override="childStyle">
                                        <p:cTn id="71" dur="250" fill="hold"/>
                                        <p:tgtEl>
                                          <p:spTgt spid="31"/>
                                        </p:tgtEl>
                                        <p:attrNameLst>
                                          <p:attrName>style.color</p:attrName>
                                        </p:attrNameLst>
                                      </p:cBhvr>
                                      <p:to>
                                        <a:srgbClr val="FFFFFF"/>
                                      </p:to>
                                    </p:animClr>
                                    <p:animClr clrSpc="rgb" dir="cw">
                                      <p:cBhvr>
                                        <p:cTn id="72" dur="250" fill="hold"/>
                                        <p:tgtEl>
                                          <p:spTgt spid="31"/>
                                        </p:tgtEl>
                                        <p:attrNameLst>
                                          <p:attrName>fillcolor</p:attrName>
                                        </p:attrNameLst>
                                      </p:cBhvr>
                                      <p:to>
                                        <a:srgbClr val="FFFFFF"/>
                                      </p:to>
                                    </p:animClr>
                                    <p:set>
                                      <p:cBhvr>
                                        <p:cTn id="73" dur="250" fill="hold"/>
                                        <p:tgtEl>
                                          <p:spTgt spid="31"/>
                                        </p:tgtEl>
                                        <p:attrNameLst>
                                          <p:attrName>fill.type</p:attrName>
                                        </p:attrNameLst>
                                      </p:cBhvr>
                                      <p:to>
                                        <p:strVal val="solid"/>
                                      </p:to>
                                    </p:set>
                                    <p:set>
                                      <p:cBhvr>
                                        <p:cTn id="74" dur="250" fill="hold"/>
                                        <p:tgtEl>
                                          <p:spTgt spid="31"/>
                                        </p:tgtEl>
                                        <p:attrNameLst>
                                          <p:attrName>fill.on</p:attrName>
                                        </p:attrNameLst>
                                      </p:cBhvr>
                                      <p:to>
                                        <p:strVal val="true"/>
                                      </p:to>
                                    </p:set>
                                  </p:childTnLst>
                                </p:cTn>
                              </p:par>
                              <p:par>
                                <p:cTn id="75" presetID="19" presetClass="emph" presetSubtype="0" fill="hold" grpId="1" nodeType="withEffect">
                                  <p:stCondLst>
                                    <p:cond delay="0"/>
                                  </p:stCondLst>
                                  <p:childTnLst>
                                    <p:animClr clrSpc="rgb" dir="cw">
                                      <p:cBhvr override="childStyle">
                                        <p:cTn id="76" dur="250" fill="hold"/>
                                        <p:tgtEl>
                                          <p:spTgt spid="32"/>
                                        </p:tgtEl>
                                        <p:attrNameLst>
                                          <p:attrName>style.color</p:attrName>
                                        </p:attrNameLst>
                                      </p:cBhvr>
                                      <p:to>
                                        <a:srgbClr val="673154"/>
                                      </p:to>
                                    </p:animClr>
                                    <p:animClr clrSpc="rgb" dir="cw">
                                      <p:cBhvr>
                                        <p:cTn id="77" dur="250" fill="hold"/>
                                        <p:tgtEl>
                                          <p:spTgt spid="32"/>
                                        </p:tgtEl>
                                        <p:attrNameLst>
                                          <p:attrName>fillcolor</p:attrName>
                                        </p:attrNameLst>
                                      </p:cBhvr>
                                      <p:to>
                                        <a:srgbClr val="673154"/>
                                      </p:to>
                                    </p:animClr>
                                    <p:set>
                                      <p:cBhvr>
                                        <p:cTn id="78" dur="250" fill="hold"/>
                                        <p:tgtEl>
                                          <p:spTgt spid="32"/>
                                        </p:tgtEl>
                                        <p:attrNameLst>
                                          <p:attrName>fill.type</p:attrName>
                                        </p:attrNameLst>
                                      </p:cBhvr>
                                      <p:to>
                                        <p:strVal val="solid"/>
                                      </p:to>
                                    </p:set>
                                    <p:set>
                                      <p:cBhvr>
                                        <p:cTn id="79" dur="250" fill="hold"/>
                                        <p:tgtEl>
                                          <p:spTgt spid="32"/>
                                        </p:tgtEl>
                                        <p:attrNameLst>
                                          <p:attrName>fill.on</p:attrName>
                                        </p:attrNameLst>
                                      </p:cBhvr>
                                      <p:to>
                                        <p:strVal val="true"/>
                                      </p:to>
                                    </p:set>
                                  </p:childTnLst>
                                </p:cTn>
                              </p:par>
                              <p:par>
                                <p:cTn id="80" presetID="3" presetClass="emph" presetSubtype="2" fill="hold" grpId="2" nodeType="withEffect">
                                  <p:stCondLst>
                                    <p:cond delay="0"/>
                                  </p:stCondLst>
                                  <p:childTnLst>
                                    <p:animClr clrSpc="rgb" dir="cw">
                                      <p:cBhvr override="childStyle">
                                        <p:cTn id="81" dur="250" fill="hold"/>
                                        <p:tgtEl>
                                          <p:spTgt spid="13"/>
                                        </p:tgtEl>
                                        <p:attrNameLst>
                                          <p:attrName>style.color</p:attrName>
                                        </p:attrNameLst>
                                      </p:cBhvr>
                                      <p:to>
                                        <a:srgbClr val="002244"/>
                                      </p:to>
                                    </p:animClr>
                                  </p:childTnLst>
                                </p:cTn>
                              </p:par>
                              <p:par>
                                <p:cTn id="82" presetID="3" presetClass="emph" presetSubtype="2" fill="hold" grpId="2" nodeType="withEffect">
                                  <p:stCondLst>
                                    <p:cond delay="0"/>
                                  </p:stCondLst>
                                  <p:childTnLst>
                                    <p:animClr clrSpc="rgb" dir="cw">
                                      <p:cBhvr override="childStyle">
                                        <p:cTn id="83" dur="250" fill="hold"/>
                                        <p:tgtEl>
                                          <p:spTgt spid="18"/>
                                        </p:tgtEl>
                                        <p:attrNameLst>
                                          <p:attrName>style.color</p:attrName>
                                        </p:attrNameLst>
                                      </p:cBhvr>
                                      <p:to>
                                        <a:srgbClr val="666666"/>
                                      </p:to>
                                    </p:animClr>
                                  </p:childTnLst>
                                </p:cTn>
                              </p:par>
                              <p:par>
                                <p:cTn id="84" presetID="3" presetClass="emph" presetSubtype="2" fill="hold" grpId="2" nodeType="withEffect">
                                  <p:stCondLst>
                                    <p:cond delay="0"/>
                                  </p:stCondLst>
                                  <p:childTnLst>
                                    <p:animClr clrSpc="rgb" dir="cw">
                                      <p:cBhvr override="childStyle">
                                        <p:cTn id="85" dur="250" fill="hold"/>
                                        <p:tgtEl>
                                          <p:spTgt spid="28"/>
                                        </p:tgtEl>
                                        <p:attrNameLst>
                                          <p:attrName>style.color</p:attrName>
                                        </p:attrNameLst>
                                      </p:cBhvr>
                                      <p:to>
                                        <a:srgbClr val="002244"/>
                                      </p:to>
                                    </p:animClr>
                                  </p:childTnLst>
                                </p:cTn>
                              </p:par>
                              <p:par>
                                <p:cTn id="86" presetID="10" presetClass="entr" presetSubtype="0" fill="hold" grpId="0"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250"/>
                                        <p:tgtEl>
                                          <p:spTgt spid="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5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25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250"/>
                                        <p:tgtEl>
                                          <p:spTgt spid="29"/>
                                        </p:tgtEl>
                                      </p:cBhvr>
                                    </p:animEffect>
                                  </p:childTnLst>
                                </p:cTn>
                              </p:par>
                              <p:par>
                                <p:cTn id="101" presetID="3" presetClass="emph" presetSubtype="2" fill="hold" grpId="1" nodeType="withEffect">
                                  <p:stCondLst>
                                    <p:cond delay="0"/>
                                  </p:stCondLst>
                                  <p:childTnLst>
                                    <p:animClr clrSpc="rgb" dir="cw">
                                      <p:cBhvr override="childStyle">
                                        <p:cTn id="102" dur="250" fill="hold"/>
                                        <p:tgtEl>
                                          <p:spTgt spid="14"/>
                                        </p:tgtEl>
                                        <p:attrNameLst>
                                          <p:attrName>style.color</p:attrName>
                                        </p:attrNameLst>
                                      </p:cBhvr>
                                      <p:to>
                                        <a:srgbClr val="FFFFFF"/>
                                      </p:to>
                                    </p:animClr>
                                  </p:childTnLst>
                                </p:cTn>
                              </p:par>
                              <p:par>
                                <p:cTn id="103" presetID="3" presetClass="emph" presetSubtype="2" fill="hold" grpId="1" nodeType="withEffect">
                                  <p:stCondLst>
                                    <p:cond delay="0"/>
                                  </p:stCondLst>
                                  <p:childTnLst>
                                    <p:animClr clrSpc="rgb" dir="cw">
                                      <p:cBhvr override="childStyle">
                                        <p:cTn id="104" dur="250" fill="hold"/>
                                        <p:tgtEl>
                                          <p:spTgt spid="19"/>
                                        </p:tgtEl>
                                        <p:attrNameLst>
                                          <p:attrName>style.color</p:attrName>
                                        </p:attrNameLst>
                                      </p:cBhvr>
                                      <p:to>
                                        <a:srgbClr val="FFFFFF"/>
                                      </p:to>
                                    </p:animClr>
                                  </p:childTnLst>
                                </p:cTn>
                              </p:par>
                              <p:par>
                                <p:cTn id="105" presetID="3" presetClass="emph" presetSubtype="2" fill="hold" grpId="1" nodeType="withEffect">
                                  <p:stCondLst>
                                    <p:cond delay="0"/>
                                  </p:stCondLst>
                                  <p:childTnLst>
                                    <p:animClr clrSpc="rgb" dir="cw">
                                      <p:cBhvr override="childStyle">
                                        <p:cTn id="106" dur="250" fill="hold"/>
                                        <p:tgtEl>
                                          <p:spTgt spid="29"/>
                                        </p:tgtEl>
                                        <p:attrNameLst>
                                          <p:attrName>style.color</p:attrName>
                                        </p:attrNameLst>
                                      </p:cBhvr>
                                      <p:to>
                                        <a:srgbClr val="FFFFFF"/>
                                      </p:to>
                                    </p:animClr>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250"/>
                                        <p:tgtEl>
                                          <p:spTgt spid="33"/>
                                        </p:tgtEl>
                                      </p:cBhvr>
                                    </p:animEffect>
                                  </p:childTnLst>
                                </p:cTn>
                              </p:par>
                              <p:par>
                                <p:cTn id="112" presetID="19" presetClass="emph" presetSubtype="0" fill="hold" grpId="2" nodeType="withEffect">
                                  <p:stCondLst>
                                    <p:cond delay="0"/>
                                  </p:stCondLst>
                                  <p:childTnLst>
                                    <p:animClr clrSpc="rgb" dir="cw">
                                      <p:cBhvr override="childStyle">
                                        <p:cTn id="113" dur="250" fill="hold"/>
                                        <p:tgtEl>
                                          <p:spTgt spid="32"/>
                                        </p:tgtEl>
                                        <p:attrNameLst>
                                          <p:attrName>style.color</p:attrName>
                                        </p:attrNameLst>
                                      </p:cBhvr>
                                      <p:to>
                                        <a:srgbClr val="FFFFFF"/>
                                      </p:to>
                                    </p:animClr>
                                    <p:animClr clrSpc="rgb" dir="cw">
                                      <p:cBhvr>
                                        <p:cTn id="114" dur="250" fill="hold"/>
                                        <p:tgtEl>
                                          <p:spTgt spid="32"/>
                                        </p:tgtEl>
                                        <p:attrNameLst>
                                          <p:attrName>fillcolor</p:attrName>
                                        </p:attrNameLst>
                                      </p:cBhvr>
                                      <p:to>
                                        <a:srgbClr val="FFFFFF"/>
                                      </p:to>
                                    </p:animClr>
                                    <p:set>
                                      <p:cBhvr>
                                        <p:cTn id="115" dur="250" fill="hold"/>
                                        <p:tgtEl>
                                          <p:spTgt spid="32"/>
                                        </p:tgtEl>
                                        <p:attrNameLst>
                                          <p:attrName>fill.type</p:attrName>
                                        </p:attrNameLst>
                                      </p:cBhvr>
                                      <p:to>
                                        <p:strVal val="solid"/>
                                      </p:to>
                                    </p:set>
                                    <p:set>
                                      <p:cBhvr>
                                        <p:cTn id="116" dur="250" fill="hold"/>
                                        <p:tgtEl>
                                          <p:spTgt spid="32"/>
                                        </p:tgtEl>
                                        <p:attrNameLst>
                                          <p:attrName>fill.on</p:attrName>
                                        </p:attrNameLst>
                                      </p:cBhvr>
                                      <p:to>
                                        <p:strVal val="true"/>
                                      </p:to>
                                    </p:set>
                                  </p:childTnLst>
                                </p:cTn>
                              </p:par>
                              <p:par>
                                <p:cTn id="117" presetID="19" presetClass="emph" presetSubtype="0" fill="hold" grpId="1" nodeType="withEffect">
                                  <p:stCondLst>
                                    <p:cond delay="0"/>
                                  </p:stCondLst>
                                  <p:childTnLst>
                                    <p:animClr clrSpc="rgb" dir="cw">
                                      <p:cBhvr override="childStyle">
                                        <p:cTn id="118" dur="250" fill="hold"/>
                                        <p:tgtEl>
                                          <p:spTgt spid="33"/>
                                        </p:tgtEl>
                                        <p:attrNameLst>
                                          <p:attrName>style.color</p:attrName>
                                        </p:attrNameLst>
                                      </p:cBhvr>
                                      <p:to>
                                        <a:srgbClr val="673154"/>
                                      </p:to>
                                    </p:animClr>
                                    <p:animClr clrSpc="rgb" dir="cw">
                                      <p:cBhvr>
                                        <p:cTn id="119" dur="250" fill="hold"/>
                                        <p:tgtEl>
                                          <p:spTgt spid="33"/>
                                        </p:tgtEl>
                                        <p:attrNameLst>
                                          <p:attrName>fillcolor</p:attrName>
                                        </p:attrNameLst>
                                      </p:cBhvr>
                                      <p:to>
                                        <a:srgbClr val="673154"/>
                                      </p:to>
                                    </p:animClr>
                                    <p:set>
                                      <p:cBhvr>
                                        <p:cTn id="120" dur="250" fill="hold"/>
                                        <p:tgtEl>
                                          <p:spTgt spid="33"/>
                                        </p:tgtEl>
                                        <p:attrNameLst>
                                          <p:attrName>fill.type</p:attrName>
                                        </p:attrNameLst>
                                      </p:cBhvr>
                                      <p:to>
                                        <p:strVal val="solid"/>
                                      </p:to>
                                    </p:set>
                                    <p:set>
                                      <p:cBhvr>
                                        <p:cTn id="121" dur="250" fill="hold"/>
                                        <p:tgtEl>
                                          <p:spTgt spid="33"/>
                                        </p:tgtEl>
                                        <p:attrNameLst>
                                          <p:attrName>fill.on</p:attrName>
                                        </p:attrNameLst>
                                      </p:cBhvr>
                                      <p:to>
                                        <p:strVal val="true"/>
                                      </p:to>
                                    </p:set>
                                  </p:childTnLst>
                                </p:cTn>
                              </p:par>
                              <p:par>
                                <p:cTn id="122" presetID="3" presetClass="emph" presetSubtype="2" fill="hold" grpId="2" nodeType="withEffect">
                                  <p:stCondLst>
                                    <p:cond delay="0"/>
                                  </p:stCondLst>
                                  <p:childTnLst>
                                    <p:animClr clrSpc="rgb" dir="cw">
                                      <p:cBhvr override="childStyle">
                                        <p:cTn id="123" dur="250" fill="hold"/>
                                        <p:tgtEl>
                                          <p:spTgt spid="14"/>
                                        </p:tgtEl>
                                        <p:attrNameLst>
                                          <p:attrName>style.color</p:attrName>
                                        </p:attrNameLst>
                                      </p:cBhvr>
                                      <p:to>
                                        <a:srgbClr val="002244"/>
                                      </p:to>
                                    </p:animClr>
                                  </p:childTnLst>
                                </p:cTn>
                              </p:par>
                              <p:par>
                                <p:cTn id="124" presetID="3" presetClass="emph" presetSubtype="2" fill="hold" grpId="2" nodeType="withEffect">
                                  <p:stCondLst>
                                    <p:cond delay="0"/>
                                  </p:stCondLst>
                                  <p:childTnLst>
                                    <p:animClr clrSpc="rgb" dir="cw">
                                      <p:cBhvr override="childStyle">
                                        <p:cTn id="125" dur="250" fill="hold"/>
                                        <p:tgtEl>
                                          <p:spTgt spid="19"/>
                                        </p:tgtEl>
                                        <p:attrNameLst>
                                          <p:attrName>style.color</p:attrName>
                                        </p:attrNameLst>
                                      </p:cBhvr>
                                      <p:to>
                                        <a:srgbClr val="666666"/>
                                      </p:to>
                                    </p:animClr>
                                  </p:childTnLst>
                                </p:cTn>
                              </p:par>
                              <p:par>
                                <p:cTn id="126" presetID="3" presetClass="emph" presetSubtype="2" fill="hold" grpId="2" nodeType="withEffect">
                                  <p:stCondLst>
                                    <p:cond delay="0"/>
                                  </p:stCondLst>
                                  <p:childTnLst>
                                    <p:animClr clrSpc="rgb" dir="cw">
                                      <p:cBhvr override="childStyle">
                                        <p:cTn id="127" dur="250" fill="hold"/>
                                        <p:tgtEl>
                                          <p:spTgt spid="29"/>
                                        </p:tgtEl>
                                        <p:attrNameLst>
                                          <p:attrName>style.color</p:attrName>
                                        </p:attrNameLst>
                                      </p:cBhvr>
                                      <p:to>
                                        <a:srgbClr val="002244"/>
                                      </p:to>
                                    </p:animClr>
                                  </p:childTnLst>
                                </p:cTn>
                              </p:par>
                              <p:par>
                                <p:cTn id="128" presetID="10" presetClass="entr" presetSubtype="0" fill="hold" grpId="0" nodeType="with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250"/>
                                        <p:tgtEl>
                                          <p:spTgt spid="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par>
                                <p:cTn id="143" presetID="3" presetClass="emph" presetSubtype="2" fill="hold" grpId="1" nodeType="withEffect">
                                  <p:stCondLst>
                                    <p:cond delay="0"/>
                                  </p:stCondLst>
                                  <p:childTnLst>
                                    <p:animClr clrSpc="rgb" dir="cw">
                                      <p:cBhvr override="childStyle">
                                        <p:cTn id="144" dur="250" fill="hold"/>
                                        <p:tgtEl>
                                          <p:spTgt spid="15"/>
                                        </p:tgtEl>
                                        <p:attrNameLst>
                                          <p:attrName>style.color</p:attrName>
                                        </p:attrNameLst>
                                      </p:cBhvr>
                                      <p:to>
                                        <a:srgbClr val="FFFFFF"/>
                                      </p:to>
                                    </p:animClr>
                                  </p:childTnLst>
                                </p:cTn>
                              </p:par>
                              <p:par>
                                <p:cTn id="145" presetID="3" presetClass="emph" presetSubtype="2" fill="hold" grpId="1" nodeType="withEffect">
                                  <p:stCondLst>
                                    <p:cond delay="0"/>
                                  </p:stCondLst>
                                  <p:childTnLst>
                                    <p:animClr clrSpc="rgb" dir="cw">
                                      <p:cBhvr override="childStyle">
                                        <p:cTn id="146" dur="250" fill="hold"/>
                                        <p:tgtEl>
                                          <p:spTgt spid="20"/>
                                        </p:tgtEl>
                                        <p:attrNameLst>
                                          <p:attrName>style.color</p:attrName>
                                        </p:attrNameLst>
                                      </p:cBhvr>
                                      <p:to>
                                        <a:srgbClr val="FFFFFF"/>
                                      </p:to>
                                    </p:animClr>
                                  </p:childTnLst>
                                </p:cTn>
                              </p:par>
                              <p:par>
                                <p:cTn id="147" presetID="3" presetClass="emph" presetSubtype="2" fill="hold" grpId="1" nodeType="withEffect">
                                  <p:stCondLst>
                                    <p:cond delay="0"/>
                                  </p:stCondLst>
                                  <p:childTnLst>
                                    <p:animClr clrSpc="rgb" dir="cw">
                                      <p:cBhvr override="childStyle">
                                        <p:cTn id="148" dur="250" fill="hold"/>
                                        <p:tgtEl>
                                          <p:spTgt spid="30"/>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673154"/>
                      </p:to>
                    </p:animClr>
                    <p:animClr clrSpc="rgb" dir="cw">
                      <p:cBhvr>
                        <p:cTn dur="250" fill="hold"/>
                        <p:tgtEl>
                          <p:spTgt spid="31"/>
                        </p:tgtEl>
                        <p:attrNameLst>
                          <p:attrName>fillcolor</p:attrName>
                        </p:attrNameLst>
                      </p:cBhvr>
                      <p:to>
                        <a:srgbClr val="673154"/>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673154"/>
                      </p:to>
                    </p:animClr>
                    <p:animClr clrSpc="rgb" dir="cw">
                      <p:cBhvr>
                        <p:cTn dur="250" fill="hold"/>
                        <p:tgtEl>
                          <p:spTgt spid="32"/>
                        </p:tgtEl>
                        <p:attrNameLst>
                          <p:attrName>fillcolor</p:attrName>
                        </p:attrNameLst>
                      </p:cBhvr>
                      <p:to>
                        <a:srgbClr val="673154"/>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673154"/>
                      </p:to>
                    </p:animClr>
                    <p:animClr clrSpc="rgb" dir="cw">
                      <p:cBhvr>
                        <p:cTn dur="250" fill="hold"/>
                        <p:tgtEl>
                          <p:spTgt spid="33"/>
                        </p:tgtEl>
                        <p:attrNameLst>
                          <p:attrName>fillcolor</p:attrName>
                        </p:attrNameLst>
                      </p:cBhvr>
                      <p:to>
                        <a:srgbClr val="673154"/>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2" grpId="1">
        <p:tmplLst>
          <p:tmpl>
            <p:tnLst>
              <p:par>
                <p:cTn presetID="3" presetClass="emph" presetSubtype="2" fill="hold" nodeType="withEffect">
                  <p:stCondLst>
                    <p:cond delay="0"/>
                  </p:stCondLst>
                  <p:childTnLst>
                    <p:animClr clrSpc="rgb" dir="cw">
                      <p:cBhvr override="childStyle">
                        <p:cTn dur="250" fill="hold"/>
                        <p:tgtEl>
                          <p:spTgt spid="12"/>
                        </p:tgtEl>
                        <p:attrNameLst>
                          <p:attrName>style.color</p:attrName>
                        </p:attrNameLst>
                      </p:cBhvr>
                      <p:to>
                        <a:srgbClr val="002244"/>
                      </p:to>
                    </p:animClr>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3" grpId="1">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FFFFFF"/>
                      </p:to>
                    </p:animClr>
                  </p:childTnLst>
                </p:cTn>
              </p:par>
            </p:tnLst>
          </p:tmpl>
        </p:tmplLst>
      </p:bldP>
      <p:bldP spid="13" grpId="2">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002244"/>
                      </p:to>
                    </p:animClr>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4" grpId="1">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FFFFFF"/>
                      </p:to>
                    </p:animClr>
                  </p:childTnLst>
                </p:cTn>
              </p:par>
            </p:tnLst>
          </p:tmpl>
        </p:tmplLst>
      </p:bldP>
      <p:bldP spid="14" grpId="2">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002244"/>
                      </p:to>
                    </p:animClr>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5" grpId="1">
        <p:tmplLst>
          <p:tmpl>
            <p:tnLst>
              <p:par>
                <p:cTn presetID="3" presetClass="emph" presetSubtype="2" fill="hold" nodeType="withEffect">
                  <p:stCondLst>
                    <p:cond delay="0"/>
                  </p:stCondLst>
                  <p:childTnLst>
                    <p:animClr clrSpc="rgb" dir="cw">
                      <p:cBhvr override="childStyle">
                        <p:cTn dur="250" fill="hold"/>
                        <p:tgtEl>
                          <p:spTgt spid="15"/>
                        </p:tgtEl>
                        <p:attrNameLst>
                          <p:attrName>style.color</p:attrName>
                        </p:attrNameLst>
                      </p:cBhvr>
                      <p:to>
                        <a:srgbClr val="FFFFFF"/>
                      </p:to>
                    </p:animClr>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3" presetClass="emph" presetSubtype="2" fill="hold" nodeType="withEffect">
                  <p:stCondLst>
                    <p:cond delay="0"/>
                  </p:stCondLst>
                  <p:childTnLst>
                    <p:animClr clrSpc="rgb" dir="cw">
                      <p:cBhvr override="childStyle">
                        <p:cTn dur="250" fill="hold"/>
                        <p:tgtEl>
                          <p:spTgt spid="17"/>
                        </p:tgtEl>
                        <p:attrNameLst>
                          <p:attrName>style.color</p:attrName>
                        </p:attrNameLst>
                      </p:cBhvr>
                      <p:to>
                        <a:srgbClr val="666666"/>
                      </p:to>
                    </p:animClr>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8" grpId="1">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FFFFFF"/>
                      </p:to>
                    </p:animClr>
                  </p:childTnLst>
                </p:cTn>
              </p:par>
            </p:tnLst>
          </p:tmpl>
        </p:tmplLst>
      </p:bldP>
      <p:bldP spid="18" grpId="2">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666666"/>
                      </p:to>
                    </p:animClr>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FFFFFF"/>
                      </p:to>
                    </p:animClr>
                  </p:childTnLst>
                </p:cTn>
              </p:par>
            </p:tnLst>
          </p:tmpl>
        </p:tmplLst>
      </p:bldP>
      <p:bldP spid="19" grpId="2">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666666"/>
                      </p:to>
                    </p:animClr>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0" grpId="1">
        <p:tmplLst>
          <p:tmpl>
            <p:tnLst>
              <p:par>
                <p:cTn presetID="3" presetClass="emph" presetSubtype="2" fill="hold" nodeType="withEffect">
                  <p:stCondLst>
                    <p:cond delay="0"/>
                  </p:stCondLst>
                  <p:childTnLst>
                    <p:animClr clrSpc="rgb" dir="cw">
                      <p:cBhvr override="childStyle">
                        <p:cTn dur="250" fill="hold"/>
                        <p:tgtEl>
                          <p:spTgt spid="20"/>
                        </p:tgtEl>
                        <p:attrNameLst>
                          <p:attrName>style.color</p:attrName>
                        </p:attrNameLst>
                      </p:cBhvr>
                      <p:to>
                        <a:srgbClr val="FFFFFF"/>
                      </p:to>
                    </p:animClr>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7" grpId="1">
        <p:tmplLst>
          <p:tmpl>
            <p:tnLst>
              <p:par>
                <p:cTn presetID="3" presetClass="emph" presetSubtype="2" fill="hold" nodeType="withEffect">
                  <p:stCondLst>
                    <p:cond delay="0"/>
                  </p:stCondLst>
                  <p:childTnLst>
                    <p:animClr clrSpc="rgb" dir="cw">
                      <p:cBhvr override="childStyle">
                        <p:cTn dur="250" fill="hold"/>
                        <p:tgtEl>
                          <p:spTgt spid="27"/>
                        </p:tgtEl>
                        <p:attrNameLst>
                          <p:attrName>style.color</p:attrName>
                        </p:attrNameLst>
                      </p:cBhvr>
                      <p:to>
                        <a:srgbClr val="002244"/>
                      </p:to>
                    </p:animClr>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8" grpId="1">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FFFFFF"/>
                      </p:to>
                    </p:animClr>
                  </p:childTnLst>
                </p:cTn>
              </p:par>
            </p:tnLst>
          </p:tmpl>
        </p:tmplLst>
      </p:bldP>
      <p:bldP spid="28" grpId="2">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002244"/>
                      </p:to>
                    </p:animClr>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29" grpId="1">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FFFFFF"/>
                      </p:to>
                    </p:animClr>
                  </p:childTnLst>
                </p:cTn>
              </p:par>
            </p:tnLst>
          </p:tmpl>
        </p:tmplLst>
      </p:bldP>
      <p:bldP spid="29" grpId="2">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002244"/>
                      </p:to>
                    </p:animClr>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30" grpId="1">
        <p:tmplLst>
          <p:tmpl>
            <p:tnLst>
              <p:par>
                <p:cTn presetID="3" presetClass="emph" presetSubtype="2" fill="hold" nodeType="withEffect">
                  <p:stCondLst>
                    <p:cond delay="0"/>
                  </p:stCondLst>
                  <p:childTnLst>
                    <p:animClr clrSpc="rgb" dir="cw">
                      <p:cBhvr override="childStyle">
                        <p:cTn dur="250" fill="hold"/>
                        <p:tgtEl>
                          <p:spTgt spid="30"/>
                        </p:tgtEl>
                        <p:attrNameLst>
                          <p:attrName>style.color</p:attrName>
                        </p:attrNameLst>
                      </p:cBhvr>
                      <p:to>
                        <a:srgbClr val="FFFFFF"/>
                      </p:to>
                    </p:animClr>
                  </p:childTnLst>
                </p:cTn>
              </p:par>
            </p:tnLst>
          </p:tmpl>
        </p:tmplLst>
      </p:bldP>
      <p:bldP spid="58" grpId="0"/>
      <p:bldP spid="59" grpId="0"/>
      <p:bldP spid="60" grpId="0"/>
      <p:bldP spid="6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Full Image">
    <p:bg>
      <p:bgRef idx="1003">
        <a:schemeClr val="bg1"/>
      </p:bgRef>
    </p:bg>
    <p:spTree>
      <p:nvGrpSpPr>
        <p:cNvPr id="1" name=""/>
        <p:cNvGrpSpPr/>
        <p:nvPr/>
      </p:nvGrpSpPr>
      <p:grpSpPr>
        <a:xfrm>
          <a:off x="0" y="0"/>
          <a:ext cx="0" cy="0"/>
          <a:chOff x="0" y="0"/>
          <a:chExt cx="0" cy="0"/>
        </a:xfrm>
      </p:grpSpPr>
      <p:sp>
        <p:nvSpPr>
          <p:cNvPr id="23" name="Rectangle 22"/>
          <p:cNvSpPr/>
          <p:nvPr userDrawn="1"/>
        </p:nvSpPr>
        <p:spPr>
          <a:xfrm>
            <a:off x="6156325" y="128587"/>
            <a:ext cx="5907088" cy="3443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9" name="Picture Placeholder 18"/>
          <p:cNvSpPr>
            <a:spLocks noGrp="1"/>
          </p:cNvSpPr>
          <p:nvPr>
            <p:ph type="pic" sz="quarter" idx="17" hasCustomPrompt="1"/>
          </p:nvPr>
        </p:nvSpPr>
        <p:spPr>
          <a:xfrm>
            <a:off x="128589" y="128588"/>
            <a:ext cx="11934825" cy="6600824"/>
          </a:xfrm>
          <a:custGeom>
            <a:avLst/>
            <a:gdLst>
              <a:gd name="connsiteX0" fmla="*/ 0 w 11930063"/>
              <a:gd name="connsiteY0" fmla="*/ 0 h 6586537"/>
              <a:gd name="connsiteX1" fmla="*/ 5905500 w 11930063"/>
              <a:gd name="connsiteY1" fmla="*/ 0 h 6586537"/>
              <a:gd name="connsiteX2" fmla="*/ 5905500 w 11930063"/>
              <a:gd name="connsiteY2" fmla="*/ 3563937 h 6586537"/>
              <a:gd name="connsiteX3" fmla="*/ 11930063 w 11930063"/>
              <a:gd name="connsiteY3" fmla="*/ 3563937 h 6586537"/>
              <a:gd name="connsiteX4" fmla="*/ 11930063 w 11930063"/>
              <a:gd name="connsiteY4" fmla="*/ 6586537 h 6586537"/>
              <a:gd name="connsiteX5" fmla="*/ 0 w 11930063"/>
              <a:gd name="connsiteY5" fmla="*/ 6586537 h 658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0063" h="6586537">
                <a:moveTo>
                  <a:pt x="0" y="0"/>
                </a:moveTo>
                <a:lnTo>
                  <a:pt x="5905500" y="0"/>
                </a:lnTo>
                <a:lnTo>
                  <a:pt x="5905500" y="3563937"/>
                </a:lnTo>
                <a:lnTo>
                  <a:pt x="11930063" y="3563937"/>
                </a:lnTo>
                <a:lnTo>
                  <a:pt x="11930063" y="6586537"/>
                </a:lnTo>
                <a:lnTo>
                  <a:pt x="0" y="6586537"/>
                </a:lnTo>
                <a:close/>
              </a:path>
            </a:pathLst>
          </a:custGeom>
          <a:noFill/>
        </p:spPr>
        <p:txBody>
          <a:bodyPr wrap="square" lIns="1476000">
            <a:noAutofit/>
          </a:bodyPr>
          <a:lstStyle>
            <a:lvl1pPr>
              <a:defRPr sz="1100" baseline="0"/>
            </a:lvl1pPr>
          </a:lstStyle>
          <a:p>
            <a:r>
              <a:rPr lang="en-GB" dirty="0"/>
              <a:t>Click on the icon to insert an image</a:t>
            </a:r>
          </a:p>
        </p:txBody>
      </p:sp>
      <p:sp>
        <p:nvSpPr>
          <p:cNvPr id="2" name="Title 1"/>
          <p:cNvSpPr>
            <a:spLocks noGrp="1"/>
          </p:cNvSpPr>
          <p:nvPr>
            <p:ph type="ctrTitle" hasCustomPrompt="1"/>
          </p:nvPr>
        </p:nvSpPr>
        <p:spPr>
          <a:xfrm>
            <a:off x="6318251" y="632114"/>
            <a:ext cx="4759325" cy="482313"/>
          </a:xfrm>
        </p:spPr>
        <p:txBody>
          <a:bodyPr anchor="b">
            <a:noAutofit/>
          </a:bodyPr>
          <a:lstStyle>
            <a:lvl1pPr algn="l">
              <a:defRPr sz="2800" b="0" baseline="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6318251" y="1238252"/>
            <a:ext cx="4759325"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4" name="Date Placeholder 3"/>
          <p:cNvSpPr>
            <a:spLocks noGrp="1"/>
          </p:cNvSpPr>
          <p:nvPr>
            <p:ph type="dt" sz="half" idx="10"/>
          </p:nvPr>
        </p:nvSpPr>
        <p:spPr>
          <a:xfrm>
            <a:off x="6319369" y="2054227"/>
            <a:ext cx="2724619" cy="249705"/>
          </a:xfrm>
        </p:spPr>
        <p:txBody>
          <a:bodyPr>
            <a:noAutofit/>
          </a:bodyPr>
          <a:lstStyle>
            <a:lvl1pPr>
              <a:defRPr sz="1400" baseline="0">
                <a:solidFill>
                  <a:schemeClr val="bg1"/>
                </a:solidFill>
              </a:defRPr>
            </a:lvl1pPr>
          </a:lstStyle>
          <a:p>
            <a:fld id="{9F99D9F4-6C90-4927-9DB9-120E96857758}" type="datetime3">
              <a:rPr lang="en-US" smtClean="0"/>
              <a:pPr/>
              <a:t>7 June 2023</a:t>
            </a:fld>
            <a:endParaRPr lang="en-GB" dirty="0"/>
          </a:p>
        </p:txBody>
      </p:sp>
      <p:sp>
        <p:nvSpPr>
          <p:cNvPr id="12" name="Text Placeholder 11"/>
          <p:cNvSpPr>
            <a:spLocks noGrp="1"/>
          </p:cNvSpPr>
          <p:nvPr>
            <p:ph type="body" sz="quarter" idx="11" hasCustomPrompt="1"/>
          </p:nvPr>
        </p:nvSpPr>
        <p:spPr>
          <a:xfrm>
            <a:off x="6318251" y="1841500"/>
            <a:ext cx="2725828"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grpSp>
        <p:nvGrpSpPr>
          <p:cNvPr id="33" name="Group 32"/>
          <p:cNvGrpSpPr/>
          <p:nvPr userDrawn="1"/>
        </p:nvGrpSpPr>
        <p:grpSpPr>
          <a:xfrm>
            <a:off x="-4350367" y="0"/>
            <a:ext cx="3909699" cy="5532582"/>
            <a:chOff x="-3999345" y="0"/>
            <a:chExt cx="3909698" cy="5532582"/>
          </a:xfrm>
        </p:grpSpPr>
        <p:sp>
          <p:nvSpPr>
            <p:cNvPr id="34" name="Rectangle 33"/>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5" name="Straight Connector 34"/>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7" name="TextBox 36"/>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38" name="Group 37"/>
            <p:cNvGrpSpPr/>
            <p:nvPr userDrawn="1"/>
          </p:nvGrpSpPr>
          <p:grpSpPr>
            <a:xfrm>
              <a:off x="-3916219" y="2007734"/>
              <a:ext cx="3741159" cy="603077"/>
              <a:chOff x="-3953163" y="1928406"/>
              <a:chExt cx="3741159" cy="603077"/>
            </a:xfrm>
          </p:grpSpPr>
          <p:sp>
            <p:nvSpPr>
              <p:cNvPr id="51" name="TextBox 5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2" name="TextBox 5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39" name="Group 38"/>
            <p:cNvGrpSpPr/>
            <p:nvPr userDrawn="1"/>
          </p:nvGrpSpPr>
          <p:grpSpPr>
            <a:xfrm>
              <a:off x="-3916219" y="3804415"/>
              <a:ext cx="3741159" cy="649206"/>
              <a:chOff x="-3953163" y="3686663"/>
              <a:chExt cx="3741159" cy="649206"/>
            </a:xfrm>
          </p:grpSpPr>
          <p:sp>
            <p:nvSpPr>
              <p:cNvPr id="49" name="TextBox 4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0" name="TextBox 49"/>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0" name="Group 39"/>
            <p:cNvGrpSpPr/>
            <p:nvPr userDrawn="1"/>
          </p:nvGrpSpPr>
          <p:grpSpPr>
            <a:xfrm>
              <a:off x="-3916219" y="2909062"/>
              <a:ext cx="3741159" cy="634370"/>
              <a:chOff x="-3953163" y="2815638"/>
              <a:chExt cx="3741159" cy="634370"/>
            </a:xfrm>
          </p:grpSpPr>
          <p:sp>
            <p:nvSpPr>
              <p:cNvPr id="47" name="TextBox 4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48" name="TextBox 47"/>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1" name="Group 40"/>
            <p:cNvGrpSpPr/>
            <p:nvPr userDrawn="1"/>
          </p:nvGrpSpPr>
          <p:grpSpPr>
            <a:xfrm>
              <a:off x="-3916219" y="4693793"/>
              <a:ext cx="3470417" cy="603077"/>
              <a:chOff x="-3953163" y="4622237"/>
              <a:chExt cx="3470417" cy="603077"/>
            </a:xfrm>
          </p:grpSpPr>
          <p:sp>
            <p:nvSpPr>
              <p:cNvPr id="45" name="TextBox 4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6" name="TextBox 45"/>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2" name="Group 41"/>
            <p:cNvGrpSpPr/>
            <p:nvPr userDrawn="1"/>
          </p:nvGrpSpPr>
          <p:grpSpPr>
            <a:xfrm>
              <a:off x="-3916219" y="1118356"/>
              <a:ext cx="3741159" cy="677414"/>
              <a:chOff x="-3953163" y="1118356"/>
              <a:chExt cx="3741159" cy="677414"/>
            </a:xfrm>
          </p:grpSpPr>
          <p:sp>
            <p:nvSpPr>
              <p:cNvPr id="43" name="TextBox 4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4" name="TextBox 4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0" name="Text Placeholder 27"/>
          <p:cNvSpPr>
            <a:spLocks noGrp="1"/>
          </p:cNvSpPr>
          <p:nvPr>
            <p:ph type="body" sz="quarter" idx="27" hasCustomPrompt="1"/>
          </p:nvPr>
        </p:nvSpPr>
        <p:spPr>
          <a:xfrm>
            <a:off x="6419848" y="1134525"/>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Tree>
    <p:extLst>
      <p:ext uri="{BB962C8B-B14F-4D97-AF65-F5344CB8AC3E}">
        <p14:creationId xmlns:p14="http://schemas.microsoft.com/office/powerpoint/2010/main" val="24035913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Column Claret">
    <p:spTree>
      <p:nvGrpSpPr>
        <p:cNvPr id="1" name=""/>
        <p:cNvGrpSpPr/>
        <p:nvPr/>
      </p:nvGrpSpPr>
      <p:grpSpPr>
        <a:xfrm>
          <a:off x="0" y="0"/>
          <a:ext cx="0" cy="0"/>
          <a:chOff x="0" y="0"/>
          <a:chExt cx="0" cy="0"/>
        </a:xfrm>
      </p:grpSpPr>
      <p:sp>
        <p:nvSpPr>
          <p:cNvPr id="31" name="Text Placeholder 10"/>
          <p:cNvSpPr>
            <a:spLocks noGrp="1"/>
          </p:cNvSpPr>
          <p:nvPr>
            <p:ph type="body" sz="quarter" idx="46" hasCustomPrompt="1"/>
          </p:nvPr>
        </p:nvSpPr>
        <p:spPr>
          <a:xfrm>
            <a:off x="2131417" y="2851153"/>
            <a:ext cx="1905211" cy="3648075"/>
          </a:xfrm>
          <a:noFill/>
        </p:spPr>
        <p:txBody>
          <a:bodyPr/>
          <a:lstStyle>
            <a:lvl1pPr>
              <a:defRPr/>
            </a:lvl1pPr>
          </a:lstStyle>
          <a:p>
            <a:pPr lvl="0"/>
            <a:r>
              <a:rPr lang="en-US" dirty="0"/>
              <a:t>  </a:t>
            </a:r>
            <a:endParaRPr lang="en-GB" dirty="0"/>
          </a:p>
        </p:txBody>
      </p:sp>
      <p:sp>
        <p:nvSpPr>
          <p:cNvPr id="32" name="Text Placeholder 10"/>
          <p:cNvSpPr>
            <a:spLocks noGrp="1"/>
          </p:cNvSpPr>
          <p:nvPr>
            <p:ph type="body" sz="quarter" idx="47" hasCustomPrompt="1"/>
          </p:nvPr>
        </p:nvSpPr>
        <p:spPr>
          <a:xfrm>
            <a:off x="4137849" y="2851153"/>
            <a:ext cx="1907329" cy="3648075"/>
          </a:xfrm>
          <a:noFill/>
        </p:spPr>
        <p:txBody>
          <a:bodyPr/>
          <a:lstStyle>
            <a:lvl1pPr>
              <a:defRPr/>
            </a:lvl1pPr>
          </a:lstStyle>
          <a:p>
            <a:pPr lvl="0"/>
            <a:r>
              <a:rPr lang="en-US" dirty="0"/>
              <a:t>  </a:t>
            </a:r>
            <a:endParaRPr lang="en-GB" dirty="0"/>
          </a:p>
        </p:txBody>
      </p:sp>
      <p:sp>
        <p:nvSpPr>
          <p:cNvPr id="33" name="Text Placeholder 10"/>
          <p:cNvSpPr>
            <a:spLocks noGrp="1"/>
          </p:cNvSpPr>
          <p:nvPr>
            <p:ph type="body" sz="quarter" idx="48" hasCustomPrompt="1"/>
          </p:nvPr>
        </p:nvSpPr>
        <p:spPr>
          <a:xfrm>
            <a:off x="6142234" y="2851153"/>
            <a:ext cx="1909023" cy="3648075"/>
          </a:xfrm>
          <a:noFill/>
        </p:spPr>
        <p:txBody>
          <a:bodyPr/>
          <a:lstStyle>
            <a:lvl1pPr>
              <a:defRPr/>
            </a:lvl1pPr>
          </a:lstStyle>
          <a:p>
            <a:pPr lvl="0"/>
            <a:r>
              <a:rPr lang="en-US" dirty="0"/>
              <a:t>  </a:t>
            </a:r>
            <a:endParaRPr lang="en-GB" dirty="0"/>
          </a:p>
        </p:txBody>
      </p:sp>
      <p:sp>
        <p:nvSpPr>
          <p:cNvPr id="11" name="Text Placeholder 10"/>
          <p:cNvSpPr>
            <a:spLocks noGrp="1"/>
          </p:cNvSpPr>
          <p:nvPr>
            <p:ph type="body" sz="quarter" idx="45" hasCustomPrompt="1"/>
          </p:nvPr>
        </p:nvSpPr>
        <p:spPr>
          <a:xfrm>
            <a:off x="128589" y="2851153"/>
            <a:ext cx="1904428" cy="3648075"/>
          </a:xfrm>
          <a:solidFill>
            <a:schemeClr val="accent3"/>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7"/>
          <p:cNvSpPr>
            <a:spLocks noGrp="1"/>
          </p:cNvSpPr>
          <p:nvPr>
            <p:ph type="body" sz="quarter" idx="25" hasCustomPrompt="1"/>
          </p:nvPr>
        </p:nvSpPr>
        <p:spPr>
          <a:xfrm>
            <a:off x="2343083"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8" name="Text Placeholder 27"/>
          <p:cNvSpPr>
            <a:spLocks noGrp="1"/>
          </p:cNvSpPr>
          <p:nvPr>
            <p:ph type="body" sz="quarter" idx="26" hasCustomPrompt="1"/>
          </p:nvPr>
        </p:nvSpPr>
        <p:spPr>
          <a:xfrm>
            <a:off x="333376"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9" name="Text Placeholder 27"/>
          <p:cNvSpPr>
            <a:spLocks noGrp="1"/>
          </p:cNvSpPr>
          <p:nvPr>
            <p:ph type="body" sz="quarter" idx="27" hasCustomPrompt="1"/>
          </p:nvPr>
        </p:nvSpPr>
        <p:spPr>
          <a:xfrm>
            <a:off x="6364484"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0" name="Text Placeholder 27"/>
          <p:cNvSpPr>
            <a:spLocks noGrp="1"/>
          </p:cNvSpPr>
          <p:nvPr>
            <p:ph type="body" sz="quarter" idx="28" hasCustomPrompt="1"/>
          </p:nvPr>
        </p:nvSpPr>
        <p:spPr>
          <a:xfrm>
            <a:off x="4357983"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12" name="Text Placeholder 11"/>
          <p:cNvSpPr>
            <a:spLocks noGrp="1"/>
          </p:cNvSpPr>
          <p:nvPr>
            <p:ph type="body" sz="quarter" idx="29" hasCustomPrompt="1"/>
          </p:nvPr>
        </p:nvSpPr>
        <p:spPr>
          <a:xfrm>
            <a:off x="245270" y="3269459"/>
            <a:ext cx="1794511" cy="431711"/>
          </a:xfrm>
        </p:spPr>
        <p:txBody>
          <a:bodyPr/>
          <a:lstStyle>
            <a:lvl1pPr>
              <a:defRPr>
                <a:solidFill>
                  <a:schemeClr val="bg1"/>
                </a:solidFill>
              </a:defRPr>
            </a:lvl1pPr>
            <a:lvl2pPr marL="0" indent="0">
              <a:buNone/>
              <a:defRPr/>
            </a:lvl2pPr>
          </a:lstStyle>
          <a:p>
            <a:pPr lvl="0"/>
            <a:r>
              <a:rPr lang="en-US" dirty="0"/>
              <a:t>Sub title</a:t>
            </a:r>
          </a:p>
        </p:txBody>
      </p:sp>
      <p:sp>
        <p:nvSpPr>
          <p:cNvPr id="13" name="Text Placeholder 11"/>
          <p:cNvSpPr>
            <a:spLocks noGrp="1"/>
          </p:cNvSpPr>
          <p:nvPr>
            <p:ph type="body" sz="quarter" idx="30" hasCustomPrompt="1"/>
          </p:nvPr>
        </p:nvSpPr>
        <p:spPr>
          <a:xfrm>
            <a:off x="2212286" y="3269459"/>
            <a:ext cx="1824343" cy="431711"/>
          </a:xfrm>
        </p:spPr>
        <p:txBody>
          <a:bodyPr/>
          <a:lstStyle>
            <a:lvl2pPr marL="0" indent="0">
              <a:buNone/>
              <a:defRPr/>
            </a:lvl2pPr>
          </a:lstStyle>
          <a:p>
            <a:pPr lvl="0"/>
            <a:r>
              <a:rPr lang="en-US" dirty="0"/>
              <a:t>Sub title</a:t>
            </a:r>
          </a:p>
        </p:txBody>
      </p:sp>
      <p:sp>
        <p:nvSpPr>
          <p:cNvPr id="14" name="Text Placeholder 11"/>
          <p:cNvSpPr>
            <a:spLocks noGrp="1"/>
          </p:cNvSpPr>
          <p:nvPr>
            <p:ph type="body" sz="quarter" idx="31" hasCustomPrompt="1"/>
          </p:nvPr>
        </p:nvSpPr>
        <p:spPr>
          <a:xfrm>
            <a:off x="4259431" y="3269459"/>
            <a:ext cx="1784724" cy="431711"/>
          </a:xfrm>
        </p:spPr>
        <p:txBody>
          <a:bodyPr/>
          <a:lstStyle>
            <a:lvl2pPr marL="0" indent="0">
              <a:buNone/>
              <a:defRPr/>
            </a:lvl2pPr>
          </a:lstStyle>
          <a:p>
            <a:pPr lvl="0"/>
            <a:r>
              <a:rPr lang="en-US" dirty="0"/>
              <a:t>Sub title</a:t>
            </a:r>
          </a:p>
        </p:txBody>
      </p:sp>
      <p:sp>
        <p:nvSpPr>
          <p:cNvPr id="15" name="Text Placeholder 11"/>
          <p:cNvSpPr>
            <a:spLocks noGrp="1"/>
          </p:cNvSpPr>
          <p:nvPr>
            <p:ph type="body" sz="quarter" idx="32" hasCustomPrompt="1"/>
          </p:nvPr>
        </p:nvSpPr>
        <p:spPr>
          <a:xfrm>
            <a:off x="6257467" y="3269459"/>
            <a:ext cx="1793144" cy="431711"/>
          </a:xfrm>
        </p:spPr>
        <p:txBody>
          <a:bodyPr/>
          <a:lstStyle>
            <a:lvl1pPr>
              <a:defRPr/>
            </a:lvl1pPr>
            <a:lvl2pPr marL="0" indent="0">
              <a:buNone/>
              <a:defRPr/>
            </a:lvl2pPr>
          </a:lstStyle>
          <a:p>
            <a:pPr lvl="0"/>
            <a:r>
              <a:rPr lang="en-US" dirty="0"/>
              <a:t>Sub title</a:t>
            </a:r>
          </a:p>
        </p:txBody>
      </p:sp>
      <p:sp>
        <p:nvSpPr>
          <p:cNvPr id="17" name="Text Placeholder 16"/>
          <p:cNvSpPr>
            <a:spLocks noGrp="1"/>
          </p:cNvSpPr>
          <p:nvPr>
            <p:ph type="body" sz="quarter" idx="33" hasCustomPrompt="1"/>
          </p:nvPr>
        </p:nvSpPr>
        <p:spPr>
          <a:xfrm>
            <a:off x="245270" y="3867153"/>
            <a:ext cx="1794511" cy="2632075"/>
          </a:xfrm>
        </p:spPr>
        <p:txBody>
          <a:bodyPr/>
          <a:lstStyle>
            <a:lvl1pPr>
              <a:defRPr sz="1100">
                <a:solidFill>
                  <a:schemeClr val="bg1"/>
                </a:solidFill>
              </a:defRPr>
            </a:lvl1pPr>
            <a:lvl2pPr>
              <a:defRPr sz="1051">
                <a:solidFill>
                  <a:schemeClr val="bg1"/>
                </a:solidFill>
              </a:defRPr>
            </a:lvl2pPr>
            <a:lvl3pPr>
              <a:defRPr sz="1000">
                <a:solidFill>
                  <a:schemeClr val="bg1"/>
                </a:solidFill>
              </a:defRPr>
            </a:lvl3pPr>
            <a:lvl4pPr>
              <a:defRPr sz="900">
                <a:solidFill>
                  <a:schemeClr val="bg1"/>
                </a:solidFill>
              </a:defRPr>
            </a:lvl4pPr>
            <a:lvl5pPr>
              <a:defRPr sz="7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6"/>
          <p:cNvSpPr>
            <a:spLocks noGrp="1"/>
          </p:cNvSpPr>
          <p:nvPr>
            <p:ph type="body" sz="quarter" idx="34" hasCustomPrompt="1"/>
          </p:nvPr>
        </p:nvSpPr>
        <p:spPr>
          <a:xfrm>
            <a:off x="2212286" y="3867153"/>
            <a:ext cx="1824343"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6"/>
          <p:cNvSpPr>
            <a:spLocks noGrp="1"/>
          </p:cNvSpPr>
          <p:nvPr>
            <p:ph type="body" sz="quarter" idx="35" hasCustomPrompt="1"/>
          </p:nvPr>
        </p:nvSpPr>
        <p:spPr>
          <a:xfrm>
            <a:off x="4259431" y="3867153"/>
            <a:ext cx="1784725"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6"/>
          <p:cNvSpPr>
            <a:spLocks noGrp="1"/>
          </p:cNvSpPr>
          <p:nvPr>
            <p:ph type="body" sz="quarter" idx="36" hasCustomPrompt="1"/>
          </p:nvPr>
        </p:nvSpPr>
        <p:spPr>
          <a:xfrm>
            <a:off x="6257467" y="3867153"/>
            <a:ext cx="1793144"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6"/>
          <p:cNvSpPr>
            <a:spLocks noGrp="1"/>
          </p:cNvSpPr>
          <p:nvPr>
            <p:ph type="body" sz="quarter" idx="41" hasCustomPrompt="1"/>
          </p:nvPr>
        </p:nvSpPr>
        <p:spPr>
          <a:xfrm>
            <a:off x="245270" y="3012283"/>
            <a:ext cx="354807" cy="276225"/>
          </a:xfrm>
        </p:spPr>
        <p:txBody>
          <a:bodyPr anchor="ctr"/>
          <a:lstStyle>
            <a:lvl1pPr algn="r">
              <a:defRPr sz="2800">
                <a:solidFill>
                  <a:schemeClr val="bg1"/>
                </a:solidFill>
                <a:latin typeface="+mn-lt"/>
              </a:defRPr>
            </a:lvl1pPr>
          </a:lstStyle>
          <a:p>
            <a:pPr lvl="0"/>
            <a:r>
              <a:rPr lang="en-US" dirty="0"/>
              <a:t>1</a:t>
            </a:r>
            <a:endParaRPr lang="en-GB" dirty="0"/>
          </a:p>
        </p:txBody>
      </p:sp>
      <p:sp>
        <p:nvSpPr>
          <p:cNvPr id="28" name="Text Placeholder 26"/>
          <p:cNvSpPr>
            <a:spLocks noGrp="1"/>
          </p:cNvSpPr>
          <p:nvPr>
            <p:ph type="body" sz="quarter" idx="42" hasCustomPrompt="1"/>
          </p:nvPr>
        </p:nvSpPr>
        <p:spPr>
          <a:xfrm>
            <a:off x="2212286" y="3012283"/>
            <a:ext cx="354807" cy="276225"/>
          </a:xfrm>
        </p:spPr>
        <p:txBody>
          <a:bodyPr anchor="ctr"/>
          <a:lstStyle>
            <a:lvl1pPr algn="r">
              <a:defRPr sz="2800">
                <a:latin typeface="+mn-lt"/>
              </a:defRPr>
            </a:lvl1pPr>
          </a:lstStyle>
          <a:p>
            <a:pPr lvl="0"/>
            <a:r>
              <a:rPr lang="en-US" dirty="0"/>
              <a:t>2</a:t>
            </a:r>
            <a:endParaRPr lang="en-GB" dirty="0"/>
          </a:p>
        </p:txBody>
      </p:sp>
      <p:sp>
        <p:nvSpPr>
          <p:cNvPr id="29" name="Text Placeholder 26"/>
          <p:cNvSpPr>
            <a:spLocks noGrp="1"/>
          </p:cNvSpPr>
          <p:nvPr>
            <p:ph type="body" sz="quarter" idx="43" hasCustomPrompt="1"/>
          </p:nvPr>
        </p:nvSpPr>
        <p:spPr>
          <a:xfrm>
            <a:off x="4259431" y="3012283"/>
            <a:ext cx="354807" cy="276225"/>
          </a:xfrm>
        </p:spPr>
        <p:txBody>
          <a:bodyPr anchor="ctr"/>
          <a:lstStyle>
            <a:lvl1pPr algn="r">
              <a:defRPr sz="2800">
                <a:latin typeface="+mn-lt"/>
              </a:defRPr>
            </a:lvl1pPr>
          </a:lstStyle>
          <a:p>
            <a:pPr lvl="0"/>
            <a:r>
              <a:rPr lang="en-US" dirty="0"/>
              <a:t>3</a:t>
            </a:r>
            <a:endParaRPr lang="en-GB" dirty="0"/>
          </a:p>
        </p:txBody>
      </p:sp>
      <p:sp>
        <p:nvSpPr>
          <p:cNvPr id="30" name="Text Placeholder 26"/>
          <p:cNvSpPr>
            <a:spLocks noGrp="1"/>
          </p:cNvSpPr>
          <p:nvPr>
            <p:ph type="body" sz="quarter" idx="44" hasCustomPrompt="1"/>
          </p:nvPr>
        </p:nvSpPr>
        <p:spPr>
          <a:xfrm>
            <a:off x="6257467" y="3012283"/>
            <a:ext cx="354807" cy="276225"/>
          </a:xfrm>
        </p:spPr>
        <p:txBody>
          <a:bodyPr anchor="ctr"/>
          <a:lstStyle>
            <a:lvl1pPr algn="r">
              <a:defRPr sz="2800">
                <a:latin typeface="+mn-lt"/>
              </a:defRPr>
            </a:lvl1pPr>
          </a:lstStyle>
          <a:p>
            <a:pPr lvl="0"/>
            <a:r>
              <a:rPr lang="en-US" dirty="0"/>
              <a:t>4</a:t>
            </a:r>
            <a:endParaRPr lang="en-GB" dirty="0"/>
          </a:p>
        </p:txBody>
      </p:sp>
      <p:sp>
        <p:nvSpPr>
          <p:cNvPr id="58" name="Picture Placeholder 21"/>
          <p:cNvSpPr>
            <a:spLocks noGrp="1"/>
          </p:cNvSpPr>
          <p:nvPr>
            <p:ph type="pic" sz="quarter" idx="37" hasCustomPrompt="1"/>
          </p:nvPr>
        </p:nvSpPr>
        <p:spPr>
          <a:xfrm>
            <a:off x="128589" y="1125539"/>
            <a:ext cx="1904427" cy="1725612"/>
          </a:xfrm>
          <a:noFill/>
        </p:spPr>
        <p:txBody>
          <a:bodyPr/>
          <a:lstStyle>
            <a:lvl1pPr algn="ctr">
              <a:defRPr sz="1100" baseline="0"/>
            </a:lvl1pPr>
          </a:lstStyle>
          <a:p>
            <a:r>
              <a:rPr lang="en-GB" dirty="0"/>
              <a:t>Click on the icon to insert an image</a:t>
            </a:r>
          </a:p>
        </p:txBody>
      </p:sp>
      <p:sp>
        <p:nvSpPr>
          <p:cNvPr id="59" name="Picture Placeholder 21"/>
          <p:cNvSpPr>
            <a:spLocks noGrp="1"/>
          </p:cNvSpPr>
          <p:nvPr>
            <p:ph type="pic" sz="quarter" idx="38" hasCustomPrompt="1"/>
          </p:nvPr>
        </p:nvSpPr>
        <p:spPr>
          <a:xfrm>
            <a:off x="2131417" y="1125539"/>
            <a:ext cx="1907681" cy="1725612"/>
          </a:xfrm>
          <a:noFill/>
        </p:spPr>
        <p:txBody>
          <a:bodyPr/>
          <a:lstStyle>
            <a:lvl1pPr algn="ctr">
              <a:defRPr sz="1100" baseline="0"/>
            </a:lvl1pPr>
          </a:lstStyle>
          <a:p>
            <a:r>
              <a:rPr lang="en-GB" dirty="0"/>
              <a:t>Click on the icon to insert an image</a:t>
            </a:r>
          </a:p>
        </p:txBody>
      </p:sp>
      <p:sp>
        <p:nvSpPr>
          <p:cNvPr id="60" name="Picture Placeholder 21"/>
          <p:cNvSpPr>
            <a:spLocks noGrp="1"/>
          </p:cNvSpPr>
          <p:nvPr>
            <p:ph type="pic" sz="quarter" idx="39" hasCustomPrompt="1"/>
          </p:nvPr>
        </p:nvSpPr>
        <p:spPr>
          <a:xfrm>
            <a:off x="4141023" y="1125539"/>
            <a:ext cx="1903132" cy="1725612"/>
          </a:xfrm>
          <a:noFill/>
        </p:spPr>
        <p:txBody>
          <a:bodyPr/>
          <a:lstStyle>
            <a:lvl1pPr algn="ctr">
              <a:defRPr sz="1100" baseline="0"/>
            </a:lvl1pPr>
          </a:lstStyle>
          <a:p>
            <a:r>
              <a:rPr lang="en-GB" dirty="0"/>
              <a:t>Click on the icon to insert an image</a:t>
            </a:r>
          </a:p>
        </p:txBody>
      </p:sp>
      <p:sp>
        <p:nvSpPr>
          <p:cNvPr id="61" name="Picture Placeholder 21"/>
          <p:cNvSpPr>
            <a:spLocks noGrp="1"/>
          </p:cNvSpPr>
          <p:nvPr>
            <p:ph type="pic" sz="quarter" idx="40" hasCustomPrompt="1"/>
          </p:nvPr>
        </p:nvSpPr>
        <p:spPr>
          <a:xfrm>
            <a:off x="6142234" y="1125539"/>
            <a:ext cx="1909023" cy="1725612"/>
          </a:xfrm>
          <a:noFill/>
        </p:spPr>
        <p:txBody>
          <a:bodyPr/>
          <a:lstStyle>
            <a:lvl1pPr algn="ctr">
              <a:defRPr sz="1100" baseline="0"/>
            </a:lvl1pPr>
          </a:lstStyle>
          <a:p>
            <a:r>
              <a:rPr lang="en-GB" dirty="0"/>
              <a:t>Click on the icon to insert an image</a:t>
            </a:r>
          </a:p>
        </p:txBody>
      </p:sp>
      <p:sp>
        <p:nvSpPr>
          <p:cNvPr id="55" name="Slide Number"/>
          <p:cNvSpPr>
            <a:spLocks noGrp="1"/>
          </p:cNvSpPr>
          <p:nvPr>
            <p:ph type="sldNum" sz="quarter" idx="4"/>
          </p:nvPr>
        </p:nvSpPr>
        <p:spPr>
          <a:xfrm>
            <a:off x="11640618" y="6646423"/>
            <a:ext cx="468052" cy="211579"/>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71" name="Text Placeholder 10"/>
          <p:cNvSpPr>
            <a:spLocks noGrp="1"/>
          </p:cNvSpPr>
          <p:nvPr>
            <p:ph type="body" sz="quarter" idx="49" hasCustomPrompt="1"/>
          </p:nvPr>
        </p:nvSpPr>
        <p:spPr>
          <a:xfrm>
            <a:off x="8148314" y="2851153"/>
            <a:ext cx="1909023" cy="3648075"/>
          </a:xfrm>
          <a:noFill/>
        </p:spPr>
        <p:txBody>
          <a:bodyPr/>
          <a:lstStyle>
            <a:lvl1pPr>
              <a:defRPr/>
            </a:lvl1pPr>
          </a:lstStyle>
          <a:p>
            <a:pPr lvl="0"/>
            <a:r>
              <a:rPr lang="en-US" dirty="0"/>
              <a:t>  </a:t>
            </a:r>
            <a:endParaRPr lang="en-GB" dirty="0"/>
          </a:p>
        </p:txBody>
      </p:sp>
      <p:sp>
        <p:nvSpPr>
          <p:cNvPr id="72" name="Text Placeholder 27"/>
          <p:cNvSpPr>
            <a:spLocks noGrp="1"/>
          </p:cNvSpPr>
          <p:nvPr>
            <p:ph type="body" sz="quarter" idx="50" hasCustomPrompt="1"/>
          </p:nvPr>
        </p:nvSpPr>
        <p:spPr>
          <a:xfrm>
            <a:off x="8370564"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73" name="Text Placeholder 11"/>
          <p:cNvSpPr>
            <a:spLocks noGrp="1"/>
          </p:cNvSpPr>
          <p:nvPr>
            <p:ph type="body" sz="quarter" idx="51" hasCustomPrompt="1"/>
          </p:nvPr>
        </p:nvSpPr>
        <p:spPr>
          <a:xfrm>
            <a:off x="8263547" y="3269459"/>
            <a:ext cx="1793788" cy="431711"/>
          </a:xfrm>
        </p:spPr>
        <p:txBody>
          <a:bodyPr/>
          <a:lstStyle>
            <a:lvl1pPr>
              <a:defRPr/>
            </a:lvl1pPr>
            <a:lvl2pPr marL="0" indent="0">
              <a:buNone/>
              <a:defRPr/>
            </a:lvl2pPr>
          </a:lstStyle>
          <a:p>
            <a:pPr lvl="0"/>
            <a:r>
              <a:rPr lang="en-US" dirty="0"/>
              <a:t>Sub title</a:t>
            </a:r>
          </a:p>
        </p:txBody>
      </p:sp>
      <p:sp>
        <p:nvSpPr>
          <p:cNvPr id="74" name="Text Placeholder 16"/>
          <p:cNvSpPr>
            <a:spLocks noGrp="1"/>
          </p:cNvSpPr>
          <p:nvPr>
            <p:ph type="body" sz="quarter" idx="52" hasCustomPrompt="1"/>
          </p:nvPr>
        </p:nvSpPr>
        <p:spPr>
          <a:xfrm>
            <a:off x="8263546" y="3867153"/>
            <a:ext cx="1793789"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5" name="Text Placeholder 26"/>
          <p:cNvSpPr>
            <a:spLocks noGrp="1"/>
          </p:cNvSpPr>
          <p:nvPr>
            <p:ph type="body" sz="quarter" idx="53" hasCustomPrompt="1"/>
          </p:nvPr>
        </p:nvSpPr>
        <p:spPr>
          <a:xfrm>
            <a:off x="8263546" y="3012283"/>
            <a:ext cx="354807" cy="276225"/>
          </a:xfrm>
        </p:spPr>
        <p:txBody>
          <a:bodyPr anchor="ctr"/>
          <a:lstStyle>
            <a:lvl1pPr algn="r">
              <a:defRPr sz="2800">
                <a:latin typeface="+mn-lt"/>
              </a:defRPr>
            </a:lvl1pPr>
          </a:lstStyle>
          <a:p>
            <a:pPr lvl="0"/>
            <a:r>
              <a:rPr lang="en-US" dirty="0"/>
              <a:t>5</a:t>
            </a:r>
            <a:endParaRPr lang="en-GB" dirty="0"/>
          </a:p>
        </p:txBody>
      </p:sp>
      <p:sp>
        <p:nvSpPr>
          <p:cNvPr id="76" name="Picture Placeholder 21"/>
          <p:cNvSpPr>
            <a:spLocks noGrp="1"/>
          </p:cNvSpPr>
          <p:nvPr>
            <p:ph type="pic" sz="quarter" idx="54" hasCustomPrompt="1"/>
          </p:nvPr>
        </p:nvSpPr>
        <p:spPr>
          <a:xfrm>
            <a:off x="8148314" y="1125539"/>
            <a:ext cx="1909023" cy="1725612"/>
          </a:xfrm>
          <a:noFill/>
        </p:spPr>
        <p:txBody>
          <a:bodyPr/>
          <a:lstStyle>
            <a:lvl1pPr algn="ctr">
              <a:defRPr sz="1100" baseline="0"/>
            </a:lvl1pPr>
          </a:lstStyle>
          <a:p>
            <a:r>
              <a:rPr lang="en-GB" dirty="0"/>
              <a:t>Click on the icon to insert an image</a:t>
            </a:r>
          </a:p>
        </p:txBody>
      </p:sp>
      <p:sp>
        <p:nvSpPr>
          <p:cNvPr id="77" name="Text Placeholder 10"/>
          <p:cNvSpPr>
            <a:spLocks noGrp="1"/>
          </p:cNvSpPr>
          <p:nvPr>
            <p:ph type="body" sz="quarter" idx="55" hasCustomPrompt="1"/>
          </p:nvPr>
        </p:nvSpPr>
        <p:spPr>
          <a:xfrm>
            <a:off x="10155038" y="2851153"/>
            <a:ext cx="1909023" cy="3648075"/>
          </a:xfrm>
          <a:noFill/>
        </p:spPr>
        <p:txBody>
          <a:bodyPr/>
          <a:lstStyle>
            <a:lvl1pPr>
              <a:defRPr/>
            </a:lvl1pPr>
          </a:lstStyle>
          <a:p>
            <a:pPr lvl="0"/>
            <a:r>
              <a:rPr lang="en-US" dirty="0"/>
              <a:t>  </a:t>
            </a:r>
            <a:endParaRPr lang="en-GB" dirty="0"/>
          </a:p>
        </p:txBody>
      </p:sp>
      <p:sp>
        <p:nvSpPr>
          <p:cNvPr id="78" name="Text Placeholder 27"/>
          <p:cNvSpPr>
            <a:spLocks noGrp="1"/>
          </p:cNvSpPr>
          <p:nvPr>
            <p:ph type="body" sz="quarter" idx="56" hasCustomPrompt="1"/>
          </p:nvPr>
        </p:nvSpPr>
        <p:spPr>
          <a:xfrm>
            <a:off x="10377288" y="3701168"/>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79" name="Text Placeholder 11"/>
          <p:cNvSpPr>
            <a:spLocks noGrp="1"/>
          </p:cNvSpPr>
          <p:nvPr>
            <p:ph type="body" sz="quarter" idx="57" hasCustomPrompt="1"/>
          </p:nvPr>
        </p:nvSpPr>
        <p:spPr>
          <a:xfrm>
            <a:off x="10270271" y="3269459"/>
            <a:ext cx="1793788" cy="431711"/>
          </a:xfrm>
        </p:spPr>
        <p:txBody>
          <a:bodyPr/>
          <a:lstStyle>
            <a:lvl1pPr>
              <a:defRPr/>
            </a:lvl1pPr>
            <a:lvl2pPr marL="0" indent="0">
              <a:buNone/>
              <a:defRPr/>
            </a:lvl2pPr>
          </a:lstStyle>
          <a:p>
            <a:pPr lvl="0"/>
            <a:r>
              <a:rPr lang="en-US" dirty="0"/>
              <a:t>Sub title</a:t>
            </a:r>
          </a:p>
        </p:txBody>
      </p:sp>
      <p:sp>
        <p:nvSpPr>
          <p:cNvPr id="80" name="Text Placeholder 16"/>
          <p:cNvSpPr>
            <a:spLocks noGrp="1"/>
          </p:cNvSpPr>
          <p:nvPr>
            <p:ph type="body" sz="quarter" idx="58" hasCustomPrompt="1"/>
          </p:nvPr>
        </p:nvSpPr>
        <p:spPr>
          <a:xfrm>
            <a:off x="10270270" y="3867153"/>
            <a:ext cx="1793789" cy="2632075"/>
          </a:xfrm>
        </p:spPr>
        <p:txBody>
          <a:bodyPr/>
          <a:lstStyle>
            <a:lvl1pPr>
              <a:defRPr sz="1100">
                <a:solidFill>
                  <a:schemeClr val="tx2"/>
                </a:solidFill>
              </a:defRPr>
            </a:lvl1pPr>
            <a:lvl2pPr>
              <a:defRPr sz="1051">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1" name="Text Placeholder 26"/>
          <p:cNvSpPr>
            <a:spLocks noGrp="1"/>
          </p:cNvSpPr>
          <p:nvPr>
            <p:ph type="body" sz="quarter" idx="59" hasCustomPrompt="1"/>
          </p:nvPr>
        </p:nvSpPr>
        <p:spPr>
          <a:xfrm>
            <a:off x="10270270" y="3012283"/>
            <a:ext cx="354807" cy="276225"/>
          </a:xfrm>
        </p:spPr>
        <p:txBody>
          <a:bodyPr anchor="ctr"/>
          <a:lstStyle>
            <a:lvl1pPr algn="r">
              <a:defRPr sz="2800">
                <a:latin typeface="+mn-lt"/>
              </a:defRPr>
            </a:lvl1pPr>
          </a:lstStyle>
          <a:p>
            <a:pPr lvl="0"/>
            <a:r>
              <a:rPr lang="en-US" dirty="0"/>
              <a:t>6</a:t>
            </a:r>
            <a:endParaRPr lang="en-GB" dirty="0"/>
          </a:p>
        </p:txBody>
      </p:sp>
      <p:sp>
        <p:nvSpPr>
          <p:cNvPr id="82" name="Picture Placeholder 21"/>
          <p:cNvSpPr>
            <a:spLocks noGrp="1"/>
          </p:cNvSpPr>
          <p:nvPr>
            <p:ph type="pic" sz="quarter" idx="60" hasCustomPrompt="1"/>
          </p:nvPr>
        </p:nvSpPr>
        <p:spPr>
          <a:xfrm>
            <a:off x="10155038" y="1125539"/>
            <a:ext cx="1909023" cy="1725612"/>
          </a:xfrm>
          <a:noFill/>
        </p:spPr>
        <p:txBody>
          <a:bodyPr/>
          <a:lstStyle>
            <a:lvl1pPr algn="ctr">
              <a:defRPr sz="1100" baseline="0"/>
            </a:lvl1pPr>
          </a:lstStyle>
          <a:p>
            <a:r>
              <a:rPr lang="en-GB" dirty="0"/>
              <a:t>Click on the icon to insert an image</a:t>
            </a:r>
          </a:p>
        </p:txBody>
      </p:sp>
      <p:grpSp>
        <p:nvGrpSpPr>
          <p:cNvPr id="67" name="Group 66"/>
          <p:cNvGrpSpPr/>
          <p:nvPr userDrawn="1"/>
        </p:nvGrpSpPr>
        <p:grpSpPr>
          <a:xfrm>
            <a:off x="-4350367" y="0"/>
            <a:ext cx="3909699" cy="5532582"/>
            <a:chOff x="-3999345" y="0"/>
            <a:chExt cx="3909698" cy="5532582"/>
          </a:xfrm>
        </p:grpSpPr>
        <p:sp>
          <p:nvSpPr>
            <p:cNvPr id="68" name="Rectangle 67"/>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9" name="Straight Connector 6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83" name="TextBox 82"/>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84" name="Group 83"/>
            <p:cNvGrpSpPr/>
            <p:nvPr userDrawn="1"/>
          </p:nvGrpSpPr>
          <p:grpSpPr>
            <a:xfrm>
              <a:off x="-3916219" y="2007734"/>
              <a:ext cx="3741159" cy="603077"/>
              <a:chOff x="-3953163" y="1928406"/>
              <a:chExt cx="3741159" cy="603077"/>
            </a:xfrm>
          </p:grpSpPr>
          <p:sp>
            <p:nvSpPr>
              <p:cNvPr id="97" name="TextBox 96"/>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8" name="TextBox 97"/>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85" name="Group 84"/>
            <p:cNvGrpSpPr/>
            <p:nvPr userDrawn="1"/>
          </p:nvGrpSpPr>
          <p:grpSpPr>
            <a:xfrm>
              <a:off x="-3916219" y="3804415"/>
              <a:ext cx="3741159" cy="649206"/>
              <a:chOff x="-3953163" y="3686663"/>
              <a:chExt cx="3741159" cy="649206"/>
            </a:xfrm>
          </p:grpSpPr>
          <p:sp>
            <p:nvSpPr>
              <p:cNvPr id="95" name="TextBox 94"/>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96" name="TextBox 95"/>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86" name="Group 85"/>
            <p:cNvGrpSpPr/>
            <p:nvPr userDrawn="1"/>
          </p:nvGrpSpPr>
          <p:grpSpPr>
            <a:xfrm>
              <a:off x="-3916219" y="2909062"/>
              <a:ext cx="3741159" cy="634370"/>
              <a:chOff x="-3953163" y="2815638"/>
              <a:chExt cx="3741159" cy="634370"/>
            </a:xfrm>
          </p:grpSpPr>
          <p:sp>
            <p:nvSpPr>
              <p:cNvPr id="93" name="TextBox 92"/>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94" name="TextBox 93"/>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87" name="Group 86"/>
            <p:cNvGrpSpPr/>
            <p:nvPr userDrawn="1"/>
          </p:nvGrpSpPr>
          <p:grpSpPr>
            <a:xfrm>
              <a:off x="-3916219" y="4693793"/>
              <a:ext cx="3470417" cy="603077"/>
              <a:chOff x="-3953163" y="4622237"/>
              <a:chExt cx="3470417" cy="603077"/>
            </a:xfrm>
          </p:grpSpPr>
          <p:sp>
            <p:nvSpPr>
              <p:cNvPr id="91" name="TextBox 90"/>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92" name="TextBox 91"/>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88" name="Group 87"/>
            <p:cNvGrpSpPr/>
            <p:nvPr userDrawn="1"/>
          </p:nvGrpSpPr>
          <p:grpSpPr>
            <a:xfrm>
              <a:off x="-3916219" y="1118356"/>
              <a:ext cx="3741159" cy="677414"/>
              <a:chOff x="-3953163" y="1118356"/>
              <a:chExt cx="3741159" cy="677414"/>
            </a:xfrm>
          </p:grpSpPr>
          <p:sp>
            <p:nvSpPr>
              <p:cNvPr id="89" name="TextBox 88"/>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90" name="TextBox 89"/>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grpSp>
        <p:nvGrpSpPr>
          <p:cNvPr id="99" name="Group 98"/>
          <p:cNvGrpSpPr/>
          <p:nvPr userDrawn="1"/>
        </p:nvGrpSpPr>
        <p:grpSpPr>
          <a:xfrm>
            <a:off x="12630285" y="0"/>
            <a:ext cx="3909699" cy="2604836"/>
            <a:chOff x="-3999345" y="0"/>
            <a:chExt cx="3909698" cy="2604836"/>
          </a:xfrm>
        </p:grpSpPr>
        <p:sp>
          <p:nvSpPr>
            <p:cNvPr id="100" name="Rectangle 99"/>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101" name="Straight Connector 100"/>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2" name="Picture 10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03" name="TextBox 102"/>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04" name="TextBox 103"/>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
        <p:nvSpPr>
          <p:cNvPr id="105"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295338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25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5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19" presetClass="emph" presetSubtype="0" fill="hold" grpId="1" nodeType="withEffect">
                                  <p:stCondLst>
                                    <p:cond delay="0"/>
                                  </p:stCondLst>
                                  <p:childTnLst>
                                    <p:animClr clrSpc="rgb" dir="cw">
                                      <p:cBhvr override="childStyle">
                                        <p:cTn id="29" dur="250" fill="hold"/>
                                        <p:tgtEl>
                                          <p:spTgt spid="11"/>
                                        </p:tgtEl>
                                        <p:attrNameLst>
                                          <p:attrName>style.color</p:attrName>
                                        </p:attrNameLst>
                                      </p:cBhvr>
                                      <p:to>
                                        <a:srgbClr val="FFFFFF"/>
                                      </p:to>
                                    </p:animClr>
                                    <p:animClr clrSpc="rgb" dir="cw">
                                      <p:cBhvr>
                                        <p:cTn id="30" dur="250" fill="hold"/>
                                        <p:tgtEl>
                                          <p:spTgt spid="11"/>
                                        </p:tgtEl>
                                        <p:attrNameLst>
                                          <p:attrName>fillcolor</p:attrName>
                                        </p:attrNameLst>
                                      </p:cBhvr>
                                      <p:to>
                                        <a:srgbClr val="FFFFFF"/>
                                      </p:to>
                                    </p:animClr>
                                    <p:set>
                                      <p:cBhvr>
                                        <p:cTn id="31" dur="250" fill="hold"/>
                                        <p:tgtEl>
                                          <p:spTgt spid="11"/>
                                        </p:tgtEl>
                                        <p:attrNameLst>
                                          <p:attrName>fill.type</p:attrName>
                                        </p:attrNameLst>
                                      </p:cBhvr>
                                      <p:to>
                                        <p:strVal val="solid"/>
                                      </p:to>
                                    </p:set>
                                    <p:set>
                                      <p:cBhvr>
                                        <p:cTn id="32" dur="250" fill="hold"/>
                                        <p:tgtEl>
                                          <p:spTgt spid="11"/>
                                        </p:tgtEl>
                                        <p:attrNameLst>
                                          <p:attrName>fill.on</p:attrName>
                                        </p:attrNameLst>
                                      </p:cBhvr>
                                      <p:to>
                                        <p:strVal val="true"/>
                                      </p:to>
                                    </p:set>
                                  </p:childTnLst>
                                </p:cTn>
                              </p:par>
                              <p:par>
                                <p:cTn id="33" presetID="19" presetClass="emph" presetSubtype="0" fill="hold" grpId="1" nodeType="withEffect">
                                  <p:stCondLst>
                                    <p:cond delay="0"/>
                                  </p:stCondLst>
                                  <p:childTnLst>
                                    <p:animClr clrSpc="rgb" dir="cw">
                                      <p:cBhvr override="childStyle">
                                        <p:cTn id="34" dur="250" fill="hold"/>
                                        <p:tgtEl>
                                          <p:spTgt spid="31"/>
                                        </p:tgtEl>
                                        <p:attrNameLst>
                                          <p:attrName>style.color</p:attrName>
                                        </p:attrNameLst>
                                      </p:cBhvr>
                                      <p:to>
                                        <a:srgbClr val="673154"/>
                                      </p:to>
                                    </p:animClr>
                                    <p:animClr clrSpc="rgb" dir="cw">
                                      <p:cBhvr>
                                        <p:cTn id="35" dur="250" fill="hold"/>
                                        <p:tgtEl>
                                          <p:spTgt spid="31"/>
                                        </p:tgtEl>
                                        <p:attrNameLst>
                                          <p:attrName>fillcolor</p:attrName>
                                        </p:attrNameLst>
                                      </p:cBhvr>
                                      <p:to>
                                        <a:srgbClr val="673154"/>
                                      </p:to>
                                    </p:animClr>
                                    <p:set>
                                      <p:cBhvr>
                                        <p:cTn id="36" dur="250" fill="hold"/>
                                        <p:tgtEl>
                                          <p:spTgt spid="31"/>
                                        </p:tgtEl>
                                        <p:attrNameLst>
                                          <p:attrName>fill.type</p:attrName>
                                        </p:attrNameLst>
                                      </p:cBhvr>
                                      <p:to>
                                        <p:strVal val="solid"/>
                                      </p:to>
                                    </p:set>
                                    <p:set>
                                      <p:cBhvr>
                                        <p:cTn id="37" dur="250" fill="hold"/>
                                        <p:tgtEl>
                                          <p:spTgt spid="31"/>
                                        </p:tgtEl>
                                        <p:attrNameLst>
                                          <p:attrName>fill.on</p:attrName>
                                        </p:attrNameLst>
                                      </p:cBhvr>
                                      <p:to>
                                        <p:strVal val="true"/>
                                      </p:to>
                                    </p:set>
                                  </p:childTnLst>
                                </p:cTn>
                              </p:par>
                              <p:par>
                                <p:cTn id="38" presetID="3" presetClass="emph" presetSubtype="2" fill="hold" grpId="1" nodeType="withEffect">
                                  <p:stCondLst>
                                    <p:cond delay="0"/>
                                  </p:stCondLst>
                                  <p:childTnLst>
                                    <p:animClr clrSpc="rgb" dir="cw">
                                      <p:cBhvr override="childStyle">
                                        <p:cTn id="39" dur="250" fill="hold"/>
                                        <p:tgtEl>
                                          <p:spTgt spid="12"/>
                                        </p:tgtEl>
                                        <p:attrNameLst>
                                          <p:attrName>style.color</p:attrName>
                                        </p:attrNameLst>
                                      </p:cBhvr>
                                      <p:to>
                                        <a:srgbClr val="002244"/>
                                      </p:to>
                                    </p:animClr>
                                  </p:childTnLst>
                                </p:cTn>
                              </p:par>
                              <p:par>
                                <p:cTn id="40" presetID="3" presetClass="emph" presetSubtype="2" fill="hold" grpId="1" nodeType="withEffect">
                                  <p:stCondLst>
                                    <p:cond delay="0"/>
                                  </p:stCondLst>
                                  <p:childTnLst>
                                    <p:animClr clrSpc="rgb" dir="cw">
                                      <p:cBhvr override="childStyle">
                                        <p:cTn id="41" dur="250" fill="hold"/>
                                        <p:tgtEl>
                                          <p:spTgt spid="17"/>
                                        </p:tgtEl>
                                        <p:attrNameLst>
                                          <p:attrName>style.color</p:attrName>
                                        </p:attrNameLst>
                                      </p:cBhvr>
                                      <p:to>
                                        <a:srgbClr val="666666"/>
                                      </p:to>
                                    </p:animClr>
                                  </p:childTnLst>
                                </p:cTn>
                              </p:par>
                              <p:par>
                                <p:cTn id="42" presetID="3" presetClass="emph" presetSubtype="2" fill="hold" grpId="1" nodeType="withEffect">
                                  <p:stCondLst>
                                    <p:cond delay="0"/>
                                  </p:stCondLst>
                                  <p:childTnLst>
                                    <p:animClr clrSpc="rgb" dir="cw">
                                      <p:cBhvr override="childStyle">
                                        <p:cTn id="43" dur="250" fill="hold"/>
                                        <p:tgtEl>
                                          <p:spTgt spid="27"/>
                                        </p:tgtEl>
                                        <p:attrNameLst>
                                          <p:attrName>style.color</p:attrName>
                                        </p:attrNameLst>
                                      </p:cBhvr>
                                      <p:to>
                                        <a:srgbClr val="002244"/>
                                      </p:to>
                                    </p:animClr>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25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250"/>
                                        <p:tgtEl>
                                          <p:spTgt spid="28"/>
                                        </p:tgtEl>
                                      </p:cBhvr>
                                    </p:animEffect>
                                  </p:childTnLst>
                                </p:cTn>
                              </p:par>
                              <p:par>
                                <p:cTn id="59" presetID="3" presetClass="emph" presetSubtype="2" fill="hold" grpId="1" nodeType="withEffect">
                                  <p:stCondLst>
                                    <p:cond delay="0"/>
                                  </p:stCondLst>
                                  <p:childTnLst>
                                    <p:animClr clrSpc="rgb" dir="cw">
                                      <p:cBhvr override="childStyle">
                                        <p:cTn id="60" dur="250" fill="hold"/>
                                        <p:tgtEl>
                                          <p:spTgt spid="13"/>
                                        </p:tgtEl>
                                        <p:attrNameLst>
                                          <p:attrName>style.color</p:attrName>
                                        </p:attrNameLst>
                                      </p:cBhvr>
                                      <p:to>
                                        <a:srgbClr val="FFFFFF"/>
                                      </p:to>
                                    </p:animClr>
                                  </p:childTnLst>
                                </p:cTn>
                              </p:par>
                              <p:par>
                                <p:cTn id="61" presetID="3" presetClass="emph" presetSubtype="2" fill="hold" grpId="1" nodeType="withEffect">
                                  <p:stCondLst>
                                    <p:cond delay="0"/>
                                  </p:stCondLst>
                                  <p:childTnLst>
                                    <p:animClr clrSpc="rgb" dir="cw">
                                      <p:cBhvr override="childStyle">
                                        <p:cTn id="62" dur="250" fill="hold"/>
                                        <p:tgtEl>
                                          <p:spTgt spid="18"/>
                                        </p:tgtEl>
                                        <p:attrNameLst>
                                          <p:attrName>style.color</p:attrName>
                                        </p:attrNameLst>
                                      </p:cBhvr>
                                      <p:to>
                                        <a:srgbClr val="FFFFFF"/>
                                      </p:to>
                                    </p:animClr>
                                  </p:childTnLst>
                                </p:cTn>
                              </p:par>
                              <p:par>
                                <p:cTn id="63" presetID="3" presetClass="emph" presetSubtype="2" fill="hold" grpId="1" nodeType="withEffect">
                                  <p:stCondLst>
                                    <p:cond delay="0"/>
                                  </p:stCondLst>
                                  <p:childTnLst>
                                    <p:animClr clrSpc="rgb" dir="cw">
                                      <p:cBhvr override="childStyle">
                                        <p:cTn id="64" dur="250" fill="hold"/>
                                        <p:tgtEl>
                                          <p:spTgt spid="28"/>
                                        </p:tgtEl>
                                        <p:attrNameLst>
                                          <p:attrName>style.color</p:attrName>
                                        </p:attrNameLst>
                                      </p:cBhvr>
                                      <p:to>
                                        <a:srgbClr val="FFFFFF"/>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50"/>
                                        <p:tgtEl>
                                          <p:spTgt spid="32"/>
                                        </p:tgtEl>
                                      </p:cBhvr>
                                    </p:animEffect>
                                  </p:childTnLst>
                                </p:cTn>
                              </p:par>
                              <p:par>
                                <p:cTn id="70" presetID="19" presetClass="emph" presetSubtype="0" fill="hold" grpId="2" nodeType="withEffect">
                                  <p:stCondLst>
                                    <p:cond delay="0"/>
                                  </p:stCondLst>
                                  <p:childTnLst>
                                    <p:animClr clrSpc="rgb" dir="cw">
                                      <p:cBhvr override="childStyle">
                                        <p:cTn id="71" dur="250" fill="hold"/>
                                        <p:tgtEl>
                                          <p:spTgt spid="31"/>
                                        </p:tgtEl>
                                        <p:attrNameLst>
                                          <p:attrName>style.color</p:attrName>
                                        </p:attrNameLst>
                                      </p:cBhvr>
                                      <p:to>
                                        <a:srgbClr val="FFFFFF"/>
                                      </p:to>
                                    </p:animClr>
                                    <p:animClr clrSpc="rgb" dir="cw">
                                      <p:cBhvr>
                                        <p:cTn id="72" dur="250" fill="hold"/>
                                        <p:tgtEl>
                                          <p:spTgt spid="31"/>
                                        </p:tgtEl>
                                        <p:attrNameLst>
                                          <p:attrName>fillcolor</p:attrName>
                                        </p:attrNameLst>
                                      </p:cBhvr>
                                      <p:to>
                                        <a:srgbClr val="FFFFFF"/>
                                      </p:to>
                                    </p:animClr>
                                    <p:set>
                                      <p:cBhvr>
                                        <p:cTn id="73" dur="250" fill="hold"/>
                                        <p:tgtEl>
                                          <p:spTgt spid="31"/>
                                        </p:tgtEl>
                                        <p:attrNameLst>
                                          <p:attrName>fill.type</p:attrName>
                                        </p:attrNameLst>
                                      </p:cBhvr>
                                      <p:to>
                                        <p:strVal val="solid"/>
                                      </p:to>
                                    </p:set>
                                    <p:set>
                                      <p:cBhvr>
                                        <p:cTn id="74" dur="250" fill="hold"/>
                                        <p:tgtEl>
                                          <p:spTgt spid="31"/>
                                        </p:tgtEl>
                                        <p:attrNameLst>
                                          <p:attrName>fill.on</p:attrName>
                                        </p:attrNameLst>
                                      </p:cBhvr>
                                      <p:to>
                                        <p:strVal val="true"/>
                                      </p:to>
                                    </p:set>
                                  </p:childTnLst>
                                </p:cTn>
                              </p:par>
                              <p:par>
                                <p:cTn id="75" presetID="19" presetClass="emph" presetSubtype="0" fill="hold" grpId="1" nodeType="withEffect">
                                  <p:stCondLst>
                                    <p:cond delay="0"/>
                                  </p:stCondLst>
                                  <p:childTnLst>
                                    <p:animClr clrSpc="rgb" dir="cw">
                                      <p:cBhvr override="childStyle">
                                        <p:cTn id="76" dur="250" fill="hold"/>
                                        <p:tgtEl>
                                          <p:spTgt spid="32"/>
                                        </p:tgtEl>
                                        <p:attrNameLst>
                                          <p:attrName>style.color</p:attrName>
                                        </p:attrNameLst>
                                      </p:cBhvr>
                                      <p:to>
                                        <a:srgbClr val="673154"/>
                                      </p:to>
                                    </p:animClr>
                                    <p:animClr clrSpc="rgb" dir="cw">
                                      <p:cBhvr>
                                        <p:cTn id="77" dur="250" fill="hold"/>
                                        <p:tgtEl>
                                          <p:spTgt spid="32"/>
                                        </p:tgtEl>
                                        <p:attrNameLst>
                                          <p:attrName>fillcolor</p:attrName>
                                        </p:attrNameLst>
                                      </p:cBhvr>
                                      <p:to>
                                        <a:srgbClr val="673154"/>
                                      </p:to>
                                    </p:animClr>
                                    <p:set>
                                      <p:cBhvr>
                                        <p:cTn id="78" dur="250" fill="hold"/>
                                        <p:tgtEl>
                                          <p:spTgt spid="32"/>
                                        </p:tgtEl>
                                        <p:attrNameLst>
                                          <p:attrName>fill.type</p:attrName>
                                        </p:attrNameLst>
                                      </p:cBhvr>
                                      <p:to>
                                        <p:strVal val="solid"/>
                                      </p:to>
                                    </p:set>
                                    <p:set>
                                      <p:cBhvr>
                                        <p:cTn id="79" dur="250" fill="hold"/>
                                        <p:tgtEl>
                                          <p:spTgt spid="32"/>
                                        </p:tgtEl>
                                        <p:attrNameLst>
                                          <p:attrName>fill.on</p:attrName>
                                        </p:attrNameLst>
                                      </p:cBhvr>
                                      <p:to>
                                        <p:strVal val="true"/>
                                      </p:to>
                                    </p:set>
                                  </p:childTnLst>
                                </p:cTn>
                              </p:par>
                              <p:par>
                                <p:cTn id="80" presetID="3" presetClass="emph" presetSubtype="2" fill="hold" grpId="2" nodeType="withEffect">
                                  <p:stCondLst>
                                    <p:cond delay="0"/>
                                  </p:stCondLst>
                                  <p:childTnLst>
                                    <p:animClr clrSpc="rgb" dir="cw">
                                      <p:cBhvr override="childStyle">
                                        <p:cTn id="81" dur="250" fill="hold"/>
                                        <p:tgtEl>
                                          <p:spTgt spid="13"/>
                                        </p:tgtEl>
                                        <p:attrNameLst>
                                          <p:attrName>style.color</p:attrName>
                                        </p:attrNameLst>
                                      </p:cBhvr>
                                      <p:to>
                                        <a:srgbClr val="002244"/>
                                      </p:to>
                                    </p:animClr>
                                  </p:childTnLst>
                                </p:cTn>
                              </p:par>
                              <p:par>
                                <p:cTn id="82" presetID="3" presetClass="emph" presetSubtype="2" fill="hold" grpId="2" nodeType="withEffect">
                                  <p:stCondLst>
                                    <p:cond delay="0"/>
                                  </p:stCondLst>
                                  <p:childTnLst>
                                    <p:animClr clrSpc="rgb" dir="cw">
                                      <p:cBhvr override="childStyle">
                                        <p:cTn id="83" dur="250" fill="hold"/>
                                        <p:tgtEl>
                                          <p:spTgt spid="18"/>
                                        </p:tgtEl>
                                        <p:attrNameLst>
                                          <p:attrName>style.color</p:attrName>
                                        </p:attrNameLst>
                                      </p:cBhvr>
                                      <p:to>
                                        <a:srgbClr val="666666"/>
                                      </p:to>
                                    </p:animClr>
                                  </p:childTnLst>
                                </p:cTn>
                              </p:par>
                              <p:par>
                                <p:cTn id="84" presetID="3" presetClass="emph" presetSubtype="2" fill="hold" grpId="2" nodeType="withEffect">
                                  <p:stCondLst>
                                    <p:cond delay="0"/>
                                  </p:stCondLst>
                                  <p:childTnLst>
                                    <p:animClr clrSpc="rgb" dir="cw">
                                      <p:cBhvr override="childStyle">
                                        <p:cTn id="85" dur="250" fill="hold"/>
                                        <p:tgtEl>
                                          <p:spTgt spid="28"/>
                                        </p:tgtEl>
                                        <p:attrNameLst>
                                          <p:attrName>style.color</p:attrName>
                                        </p:attrNameLst>
                                      </p:cBhvr>
                                      <p:to>
                                        <a:srgbClr val="002244"/>
                                      </p:to>
                                    </p:animClr>
                                  </p:childTnLst>
                                </p:cTn>
                              </p:par>
                              <p:par>
                                <p:cTn id="86" presetID="10" presetClass="entr" presetSubtype="0" fill="hold" grpId="0"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250"/>
                                        <p:tgtEl>
                                          <p:spTgt spid="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50"/>
                                        <p:tgtEl>
                                          <p:spTgt spid="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5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25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250"/>
                                        <p:tgtEl>
                                          <p:spTgt spid="29"/>
                                        </p:tgtEl>
                                      </p:cBhvr>
                                    </p:animEffect>
                                  </p:childTnLst>
                                </p:cTn>
                              </p:par>
                              <p:par>
                                <p:cTn id="101" presetID="3" presetClass="emph" presetSubtype="2" fill="hold" grpId="1" nodeType="withEffect">
                                  <p:stCondLst>
                                    <p:cond delay="0"/>
                                  </p:stCondLst>
                                  <p:childTnLst>
                                    <p:animClr clrSpc="rgb" dir="cw">
                                      <p:cBhvr override="childStyle">
                                        <p:cTn id="102" dur="250" fill="hold"/>
                                        <p:tgtEl>
                                          <p:spTgt spid="14"/>
                                        </p:tgtEl>
                                        <p:attrNameLst>
                                          <p:attrName>style.color</p:attrName>
                                        </p:attrNameLst>
                                      </p:cBhvr>
                                      <p:to>
                                        <a:srgbClr val="FFFFFF"/>
                                      </p:to>
                                    </p:animClr>
                                  </p:childTnLst>
                                </p:cTn>
                              </p:par>
                              <p:par>
                                <p:cTn id="103" presetID="3" presetClass="emph" presetSubtype="2" fill="hold" grpId="1" nodeType="withEffect">
                                  <p:stCondLst>
                                    <p:cond delay="0"/>
                                  </p:stCondLst>
                                  <p:childTnLst>
                                    <p:animClr clrSpc="rgb" dir="cw">
                                      <p:cBhvr override="childStyle">
                                        <p:cTn id="104" dur="250" fill="hold"/>
                                        <p:tgtEl>
                                          <p:spTgt spid="19"/>
                                        </p:tgtEl>
                                        <p:attrNameLst>
                                          <p:attrName>style.color</p:attrName>
                                        </p:attrNameLst>
                                      </p:cBhvr>
                                      <p:to>
                                        <a:srgbClr val="FFFFFF"/>
                                      </p:to>
                                    </p:animClr>
                                  </p:childTnLst>
                                </p:cTn>
                              </p:par>
                              <p:par>
                                <p:cTn id="105" presetID="3" presetClass="emph" presetSubtype="2" fill="hold" grpId="1" nodeType="withEffect">
                                  <p:stCondLst>
                                    <p:cond delay="0"/>
                                  </p:stCondLst>
                                  <p:childTnLst>
                                    <p:animClr clrSpc="rgb" dir="cw">
                                      <p:cBhvr override="childStyle">
                                        <p:cTn id="106" dur="250" fill="hold"/>
                                        <p:tgtEl>
                                          <p:spTgt spid="29"/>
                                        </p:tgtEl>
                                        <p:attrNameLst>
                                          <p:attrName>style.color</p:attrName>
                                        </p:attrNameLst>
                                      </p:cBhvr>
                                      <p:to>
                                        <a:srgbClr val="FFFFFF"/>
                                      </p:to>
                                    </p:animClr>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250"/>
                                        <p:tgtEl>
                                          <p:spTgt spid="33"/>
                                        </p:tgtEl>
                                      </p:cBhvr>
                                    </p:animEffect>
                                  </p:childTnLst>
                                </p:cTn>
                              </p:par>
                              <p:par>
                                <p:cTn id="112" presetID="19" presetClass="emph" presetSubtype="0" fill="hold" grpId="2" nodeType="withEffect">
                                  <p:stCondLst>
                                    <p:cond delay="0"/>
                                  </p:stCondLst>
                                  <p:childTnLst>
                                    <p:animClr clrSpc="rgb" dir="cw">
                                      <p:cBhvr override="childStyle">
                                        <p:cTn id="113" dur="250" fill="hold"/>
                                        <p:tgtEl>
                                          <p:spTgt spid="32"/>
                                        </p:tgtEl>
                                        <p:attrNameLst>
                                          <p:attrName>style.color</p:attrName>
                                        </p:attrNameLst>
                                      </p:cBhvr>
                                      <p:to>
                                        <a:srgbClr val="FFFFFF"/>
                                      </p:to>
                                    </p:animClr>
                                    <p:animClr clrSpc="rgb" dir="cw">
                                      <p:cBhvr>
                                        <p:cTn id="114" dur="250" fill="hold"/>
                                        <p:tgtEl>
                                          <p:spTgt spid="32"/>
                                        </p:tgtEl>
                                        <p:attrNameLst>
                                          <p:attrName>fillcolor</p:attrName>
                                        </p:attrNameLst>
                                      </p:cBhvr>
                                      <p:to>
                                        <a:srgbClr val="FFFFFF"/>
                                      </p:to>
                                    </p:animClr>
                                    <p:set>
                                      <p:cBhvr>
                                        <p:cTn id="115" dur="250" fill="hold"/>
                                        <p:tgtEl>
                                          <p:spTgt spid="32"/>
                                        </p:tgtEl>
                                        <p:attrNameLst>
                                          <p:attrName>fill.type</p:attrName>
                                        </p:attrNameLst>
                                      </p:cBhvr>
                                      <p:to>
                                        <p:strVal val="solid"/>
                                      </p:to>
                                    </p:set>
                                    <p:set>
                                      <p:cBhvr>
                                        <p:cTn id="116" dur="250" fill="hold"/>
                                        <p:tgtEl>
                                          <p:spTgt spid="32"/>
                                        </p:tgtEl>
                                        <p:attrNameLst>
                                          <p:attrName>fill.on</p:attrName>
                                        </p:attrNameLst>
                                      </p:cBhvr>
                                      <p:to>
                                        <p:strVal val="true"/>
                                      </p:to>
                                    </p:set>
                                  </p:childTnLst>
                                </p:cTn>
                              </p:par>
                              <p:par>
                                <p:cTn id="117" presetID="19" presetClass="emph" presetSubtype="0" fill="hold" grpId="1" nodeType="withEffect">
                                  <p:stCondLst>
                                    <p:cond delay="0"/>
                                  </p:stCondLst>
                                  <p:childTnLst>
                                    <p:animClr clrSpc="rgb" dir="cw">
                                      <p:cBhvr override="childStyle">
                                        <p:cTn id="118" dur="250" fill="hold"/>
                                        <p:tgtEl>
                                          <p:spTgt spid="33"/>
                                        </p:tgtEl>
                                        <p:attrNameLst>
                                          <p:attrName>style.color</p:attrName>
                                        </p:attrNameLst>
                                      </p:cBhvr>
                                      <p:to>
                                        <a:srgbClr val="673154"/>
                                      </p:to>
                                    </p:animClr>
                                    <p:animClr clrSpc="rgb" dir="cw">
                                      <p:cBhvr>
                                        <p:cTn id="119" dur="250" fill="hold"/>
                                        <p:tgtEl>
                                          <p:spTgt spid="33"/>
                                        </p:tgtEl>
                                        <p:attrNameLst>
                                          <p:attrName>fillcolor</p:attrName>
                                        </p:attrNameLst>
                                      </p:cBhvr>
                                      <p:to>
                                        <a:srgbClr val="673154"/>
                                      </p:to>
                                    </p:animClr>
                                    <p:set>
                                      <p:cBhvr>
                                        <p:cTn id="120" dur="250" fill="hold"/>
                                        <p:tgtEl>
                                          <p:spTgt spid="33"/>
                                        </p:tgtEl>
                                        <p:attrNameLst>
                                          <p:attrName>fill.type</p:attrName>
                                        </p:attrNameLst>
                                      </p:cBhvr>
                                      <p:to>
                                        <p:strVal val="solid"/>
                                      </p:to>
                                    </p:set>
                                    <p:set>
                                      <p:cBhvr>
                                        <p:cTn id="121" dur="250" fill="hold"/>
                                        <p:tgtEl>
                                          <p:spTgt spid="33"/>
                                        </p:tgtEl>
                                        <p:attrNameLst>
                                          <p:attrName>fill.on</p:attrName>
                                        </p:attrNameLst>
                                      </p:cBhvr>
                                      <p:to>
                                        <p:strVal val="true"/>
                                      </p:to>
                                    </p:set>
                                  </p:childTnLst>
                                </p:cTn>
                              </p:par>
                              <p:par>
                                <p:cTn id="122" presetID="3" presetClass="emph" presetSubtype="2" fill="hold" grpId="2" nodeType="withEffect">
                                  <p:stCondLst>
                                    <p:cond delay="0"/>
                                  </p:stCondLst>
                                  <p:childTnLst>
                                    <p:animClr clrSpc="rgb" dir="cw">
                                      <p:cBhvr override="childStyle">
                                        <p:cTn id="123" dur="250" fill="hold"/>
                                        <p:tgtEl>
                                          <p:spTgt spid="14"/>
                                        </p:tgtEl>
                                        <p:attrNameLst>
                                          <p:attrName>style.color</p:attrName>
                                        </p:attrNameLst>
                                      </p:cBhvr>
                                      <p:to>
                                        <a:srgbClr val="002244"/>
                                      </p:to>
                                    </p:animClr>
                                  </p:childTnLst>
                                </p:cTn>
                              </p:par>
                              <p:par>
                                <p:cTn id="124" presetID="3" presetClass="emph" presetSubtype="2" fill="hold" grpId="2" nodeType="withEffect">
                                  <p:stCondLst>
                                    <p:cond delay="0"/>
                                  </p:stCondLst>
                                  <p:childTnLst>
                                    <p:animClr clrSpc="rgb" dir="cw">
                                      <p:cBhvr override="childStyle">
                                        <p:cTn id="125" dur="250" fill="hold"/>
                                        <p:tgtEl>
                                          <p:spTgt spid="19"/>
                                        </p:tgtEl>
                                        <p:attrNameLst>
                                          <p:attrName>style.color</p:attrName>
                                        </p:attrNameLst>
                                      </p:cBhvr>
                                      <p:to>
                                        <a:srgbClr val="666666"/>
                                      </p:to>
                                    </p:animClr>
                                  </p:childTnLst>
                                </p:cTn>
                              </p:par>
                              <p:par>
                                <p:cTn id="126" presetID="3" presetClass="emph" presetSubtype="2" fill="hold" grpId="2" nodeType="withEffect">
                                  <p:stCondLst>
                                    <p:cond delay="0"/>
                                  </p:stCondLst>
                                  <p:childTnLst>
                                    <p:animClr clrSpc="rgb" dir="cw">
                                      <p:cBhvr override="childStyle">
                                        <p:cTn id="127" dur="250" fill="hold"/>
                                        <p:tgtEl>
                                          <p:spTgt spid="29"/>
                                        </p:tgtEl>
                                        <p:attrNameLst>
                                          <p:attrName>style.color</p:attrName>
                                        </p:attrNameLst>
                                      </p:cBhvr>
                                      <p:to>
                                        <a:srgbClr val="002244"/>
                                      </p:to>
                                    </p:animClr>
                                  </p:childTnLst>
                                </p:cTn>
                              </p:par>
                              <p:par>
                                <p:cTn id="128" presetID="10" presetClass="entr" presetSubtype="0" fill="hold" grpId="0" nodeType="with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250"/>
                                        <p:tgtEl>
                                          <p:spTgt spid="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250"/>
                                        <p:tgtEl>
                                          <p:spTgt spid="1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fade">
                                      <p:cBhvr>
                                        <p:cTn id="136" dur="250"/>
                                        <p:tgtEl>
                                          <p:spTgt spid="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25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250"/>
                                        <p:tgtEl>
                                          <p:spTgt spid="30"/>
                                        </p:tgtEl>
                                      </p:cBhvr>
                                    </p:animEffect>
                                  </p:childTnLst>
                                </p:cTn>
                              </p:par>
                              <p:par>
                                <p:cTn id="143" presetID="3" presetClass="emph" presetSubtype="2" fill="hold" grpId="1" nodeType="withEffect">
                                  <p:stCondLst>
                                    <p:cond delay="0"/>
                                  </p:stCondLst>
                                  <p:childTnLst>
                                    <p:animClr clrSpc="rgb" dir="cw">
                                      <p:cBhvr override="childStyle">
                                        <p:cTn id="144" dur="250" fill="hold"/>
                                        <p:tgtEl>
                                          <p:spTgt spid="15"/>
                                        </p:tgtEl>
                                        <p:attrNameLst>
                                          <p:attrName>style.color</p:attrName>
                                        </p:attrNameLst>
                                      </p:cBhvr>
                                      <p:to>
                                        <a:srgbClr val="FFFFFF"/>
                                      </p:to>
                                    </p:animClr>
                                  </p:childTnLst>
                                </p:cTn>
                              </p:par>
                              <p:par>
                                <p:cTn id="145" presetID="3" presetClass="emph" presetSubtype="2" fill="hold" grpId="1" nodeType="withEffect">
                                  <p:stCondLst>
                                    <p:cond delay="0"/>
                                  </p:stCondLst>
                                  <p:childTnLst>
                                    <p:animClr clrSpc="rgb" dir="cw">
                                      <p:cBhvr override="childStyle">
                                        <p:cTn id="146" dur="250" fill="hold"/>
                                        <p:tgtEl>
                                          <p:spTgt spid="20"/>
                                        </p:tgtEl>
                                        <p:attrNameLst>
                                          <p:attrName>style.color</p:attrName>
                                        </p:attrNameLst>
                                      </p:cBhvr>
                                      <p:to>
                                        <a:srgbClr val="FFFFFF"/>
                                      </p:to>
                                    </p:animClr>
                                  </p:childTnLst>
                                </p:cTn>
                              </p:par>
                              <p:par>
                                <p:cTn id="147" presetID="3" presetClass="emph" presetSubtype="2" fill="hold" grpId="1" nodeType="withEffect">
                                  <p:stCondLst>
                                    <p:cond delay="0"/>
                                  </p:stCondLst>
                                  <p:childTnLst>
                                    <p:animClr clrSpc="rgb" dir="cw">
                                      <p:cBhvr override="childStyle">
                                        <p:cTn id="148" dur="250" fill="hold"/>
                                        <p:tgtEl>
                                          <p:spTgt spid="30"/>
                                        </p:tgtEl>
                                        <p:attrNameLst>
                                          <p:attrName>style.color</p:attrName>
                                        </p:attrNameLst>
                                      </p:cBhvr>
                                      <p:to>
                                        <a:srgbClr val="FFFFFF"/>
                                      </p:to>
                                    </p:animClr>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fade">
                                      <p:cBhvr>
                                        <p:cTn id="153" dur="250"/>
                                        <p:tgtEl>
                                          <p:spTgt spid="71"/>
                                        </p:tgtEl>
                                      </p:cBhvr>
                                    </p:animEffect>
                                  </p:childTnLst>
                                </p:cTn>
                              </p:par>
                              <p:par>
                                <p:cTn id="154" presetID="19" presetClass="emph" presetSubtype="0" fill="hold" grpId="1" nodeType="withEffect">
                                  <p:stCondLst>
                                    <p:cond delay="0"/>
                                  </p:stCondLst>
                                  <p:childTnLst>
                                    <p:animClr clrSpc="rgb" dir="cw">
                                      <p:cBhvr override="childStyle">
                                        <p:cTn id="155" dur="250" fill="hold"/>
                                        <p:tgtEl>
                                          <p:spTgt spid="71"/>
                                        </p:tgtEl>
                                        <p:attrNameLst>
                                          <p:attrName>style.color</p:attrName>
                                        </p:attrNameLst>
                                      </p:cBhvr>
                                      <p:to>
                                        <a:srgbClr val="673154"/>
                                      </p:to>
                                    </p:animClr>
                                    <p:animClr clrSpc="rgb" dir="cw">
                                      <p:cBhvr>
                                        <p:cTn id="156" dur="250" fill="hold"/>
                                        <p:tgtEl>
                                          <p:spTgt spid="71"/>
                                        </p:tgtEl>
                                        <p:attrNameLst>
                                          <p:attrName>fillcolor</p:attrName>
                                        </p:attrNameLst>
                                      </p:cBhvr>
                                      <p:to>
                                        <a:srgbClr val="673154"/>
                                      </p:to>
                                    </p:animClr>
                                    <p:set>
                                      <p:cBhvr>
                                        <p:cTn id="157" dur="250" fill="hold"/>
                                        <p:tgtEl>
                                          <p:spTgt spid="71"/>
                                        </p:tgtEl>
                                        <p:attrNameLst>
                                          <p:attrName>fill.type</p:attrName>
                                        </p:attrNameLst>
                                      </p:cBhvr>
                                      <p:to>
                                        <p:strVal val="solid"/>
                                      </p:to>
                                    </p:set>
                                    <p:set>
                                      <p:cBhvr>
                                        <p:cTn id="158" dur="250" fill="hold"/>
                                        <p:tgtEl>
                                          <p:spTgt spid="71"/>
                                        </p:tgtEl>
                                        <p:attrNameLst>
                                          <p:attrName>fill.on</p:attrName>
                                        </p:attrNameLst>
                                      </p:cBhvr>
                                      <p:to>
                                        <p:strVal val="true"/>
                                      </p:to>
                                    </p:set>
                                  </p:childTnLst>
                                </p:cTn>
                              </p:par>
                              <p:par>
                                <p:cTn id="159" presetID="19" presetClass="emph" presetSubtype="0" fill="hold" grpId="2" nodeType="withEffect">
                                  <p:stCondLst>
                                    <p:cond delay="0"/>
                                  </p:stCondLst>
                                  <p:childTnLst>
                                    <p:animClr clrSpc="rgb" dir="cw">
                                      <p:cBhvr override="childStyle">
                                        <p:cTn id="160" dur="250" fill="hold"/>
                                        <p:tgtEl>
                                          <p:spTgt spid="33"/>
                                        </p:tgtEl>
                                        <p:attrNameLst>
                                          <p:attrName>style.color</p:attrName>
                                        </p:attrNameLst>
                                      </p:cBhvr>
                                      <p:to>
                                        <a:srgbClr val="FFFFFF"/>
                                      </p:to>
                                    </p:animClr>
                                    <p:animClr clrSpc="rgb" dir="cw">
                                      <p:cBhvr>
                                        <p:cTn id="161" dur="250" fill="hold"/>
                                        <p:tgtEl>
                                          <p:spTgt spid="33"/>
                                        </p:tgtEl>
                                        <p:attrNameLst>
                                          <p:attrName>fillcolor</p:attrName>
                                        </p:attrNameLst>
                                      </p:cBhvr>
                                      <p:to>
                                        <a:srgbClr val="FFFFFF"/>
                                      </p:to>
                                    </p:animClr>
                                    <p:set>
                                      <p:cBhvr>
                                        <p:cTn id="162" dur="250" fill="hold"/>
                                        <p:tgtEl>
                                          <p:spTgt spid="33"/>
                                        </p:tgtEl>
                                        <p:attrNameLst>
                                          <p:attrName>fill.type</p:attrName>
                                        </p:attrNameLst>
                                      </p:cBhvr>
                                      <p:to>
                                        <p:strVal val="solid"/>
                                      </p:to>
                                    </p:set>
                                    <p:set>
                                      <p:cBhvr>
                                        <p:cTn id="163" dur="250" fill="hold"/>
                                        <p:tgtEl>
                                          <p:spTgt spid="33"/>
                                        </p:tgtEl>
                                        <p:attrNameLst>
                                          <p:attrName>fill.on</p:attrName>
                                        </p:attrNameLst>
                                      </p:cBhvr>
                                      <p:to>
                                        <p:strVal val="true"/>
                                      </p:to>
                                    </p:set>
                                  </p:childTnLst>
                                </p:cTn>
                              </p:par>
                              <p:par>
                                <p:cTn id="164" presetID="3" presetClass="emph" presetSubtype="2" fill="hold" grpId="2" nodeType="withEffect">
                                  <p:stCondLst>
                                    <p:cond delay="0"/>
                                  </p:stCondLst>
                                  <p:childTnLst>
                                    <p:animClr clrSpc="rgb" dir="cw">
                                      <p:cBhvr override="childStyle">
                                        <p:cTn id="165" dur="250" fill="hold"/>
                                        <p:tgtEl>
                                          <p:spTgt spid="15"/>
                                        </p:tgtEl>
                                        <p:attrNameLst>
                                          <p:attrName>style.color</p:attrName>
                                        </p:attrNameLst>
                                      </p:cBhvr>
                                      <p:to>
                                        <a:srgbClr val="002244"/>
                                      </p:to>
                                    </p:animClr>
                                  </p:childTnLst>
                                </p:cTn>
                              </p:par>
                              <p:par>
                                <p:cTn id="166" presetID="3" presetClass="emph" presetSubtype="2" fill="hold" grpId="2" nodeType="withEffect">
                                  <p:stCondLst>
                                    <p:cond delay="0"/>
                                  </p:stCondLst>
                                  <p:childTnLst>
                                    <p:animClr clrSpc="rgb" dir="cw">
                                      <p:cBhvr override="childStyle">
                                        <p:cTn id="167" dur="250" fill="hold"/>
                                        <p:tgtEl>
                                          <p:spTgt spid="20"/>
                                        </p:tgtEl>
                                        <p:attrNameLst>
                                          <p:attrName>style.color</p:attrName>
                                        </p:attrNameLst>
                                      </p:cBhvr>
                                      <p:to>
                                        <a:srgbClr val="666666"/>
                                      </p:to>
                                    </p:animClr>
                                  </p:childTnLst>
                                </p:cTn>
                              </p:par>
                              <p:par>
                                <p:cTn id="168" presetID="3" presetClass="emph" presetSubtype="2" fill="hold" grpId="2" nodeType="withEffect">
                                  <p:stCondLst>
                                    <p:cond delay="0"/>
                                  </p:stCondLst>
                                  <p:childTnLst>
                                    <p:animClr clrSpc="rgb" dir="cw">
                                      <p:cBhvr override="childStyle">
                                        <p:cTn id="169" dur="250" fill="hold"/>
                                        <p:tgtEl>
                                          <p:spTgt spid="30"/>
                                        </p:tgtEl>
                                        <p:attrNameLst>
                                          <p:attrName>style.color</p:attrName>
                                        </p:attrNameLst>
                                      </p:cBhvr>
                                      <p:to>
                                        <a:srgbClr val="002244"/>
                                      </p:to>
                                    </p:animClr>
                                  </p:childTnLst>
                                </p:cTn>
                              </p:par>
                              <p:par>
                                <p:cTn id="170" presetID="10" presetClass="entr" presetSubtype="0" fill="hold" grpId="0" nodeType="with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250"/>
                                        <p:tgtEl>
                                          <p:spTgt spid="7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250"/>
                                        <p:tgtEl>
                                          <p:spTgt spid="7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74"/>
                                        </p:tgtEl>
                                        <p:attrNameLst>
                                          <p:attrName>style.visibility</p:attrName>
                                        </p:attrNameLst>
                                      </p:cBhvr>
                                      <p:to>
                                        <p:strVal val="visible"/>
                                      </p:to>
                                    </p:set>
                                    <p:animEffect transition="in" filter="fade">
                                      <p:cBhvr>
                                        <p:cTn id="178" dur="250"/>
                                        <p:tgtEl>
                                          <p:spTgt spid="7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76"/>
                                        </p:tgtEl>
                                        <p:attrNameLst>
                                          <p:attrName>style.visibility</p:attrName>
                                        </p:attrNameLst>
                                      </p:cBhvr>
                                      <p:to>
                                        <p:strVal val="visible"/>
                                      </p:to>
                                    </p:set>
                                    <p:animEffect transition="in" filter="fade">
                                      <p:cBhvr>
                                        <p:cTn id="181" dur="250"/>
                                        <p:tgtEl>
                                          <p:spTgt spid="7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fade">
                                      <p:cBhvr>
                                        <p:cTn id="184" dur="250"/>
                                        <p:tgtEl>
                                          <p:spTgt spid="75"/>
                                        </p:tgtEl>
                                      </p:cBhvr>
                                    </p:animEffect>
                                  </p:childTnLst>
                                </p:cTn>
                              </p:par>
                              <p:par>
                                <p:cTn id="185" presetID="3" presetClass="emph" presetSubtype="2" fill="hold" grpId="1" nodeType="withEffect">
                                  <p:stCondLst>
                                    <p:cond delay="0"/>
                                  </p:stCondLst>
                                  <p:childTnLst>
                                    <p:animClr clrSpc="rgb" dir="cw">
                                      <p:cBhvr override="childStyle">
                                        <p:cTn id="186" dur="250" fill="hold"/>
                                        <p:tgtEl>
                                          <p:spTgt spid="73"/>
                                        </p:tgtEl>
                                        <p:attrNameLst>
                                          <p:attrName>style.color</p:attrName>
                                        </p:attrNameLst>
                                      </p:cBhvr>
                                      <p:to>
                                        <a:srgbClr val="FFFFFF"/>
                                      </p:to>
                                    </p:animClr>
                                  </p:childTnLst>
                                </p:cTn>
                              </p:par>
                              <p:par>
                                <p:cTn id="187" presetID="3" presetClass="emph" presetSubtype="2" fill="hold" grpId="1" nodeType="withEffect">
                                  <p:stCondLst>
                                    <p:cond delay="0"/>
                                  </p:stCondLst>
                                  <p:childTnLst>
                                    <p:animClr clrSpc="rgb" dir="cw">
                                      <p:cBhvr override="childStyle">
                                        <p:cTn id="188" dur="250" fill="hold"/>
                                        <p:tgtEl>
                                          <p:spTgt spid="74"/>
                                        </p:tgtEl>
                                        <p:attrNameLst>
                                          <p:attrName>style.color</p:attrName>
                                        </p:attrNameLst>
                                      </p:cBhvr>
                                      <p:to>
                                        <a:srgbClr val="FFFFFF"/>
                                      </p:to>
                                    </p:animClr>
                                  </p:childTnLst>
                                </p:cTn>
                              </p:par>
                              <p:par>
                                <p:cTn id="189" presetID="3" presetClass="emph" presetSubtype="2" fill="hold" grpId="1" nodeType="withEffect">
                                  <p:stCondLst>
                                    <p:cond delay="0"/>
                                  </p:stCondLst>
                                  <p:childTnLst>
                                    <p:animClr clrSpc="rgb" dir="cw">
                                      <p:cBhvr override="childStyle">
                                        <p:cTn id="190" dur="250" fill="hold"/>
                                        <p:tgtEl>
                                          <p:spTgt spid="75"/>
                                        </p:tgtEl>
                                        <p:attrNameLst>
                                          <p:attrName>style.color</p:attrName>
                                        </p:attrNameLst>
                                      </p:cBhvr>
                                      <p:to>
                                        <a:srgbClr val="FFFFFF"/>
                                      </p:to>
                                    </p:animClr>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77"/>
                                        </p:tgtEl>
                                        <p:attrNameLst>
                                          <p:attrName>style.visibility</p:attrName>
                                        </p:attrNameLst>
                                      </p:cBhvr>
                                      <p:to>
                                        <p:strVal val="visible"/>
                                      </p:to>
                                    </p:set>
                                    <p:animEffect transition="in" filter="fade">
                                      <p:cBhvr>
                                        <p:cTn id="195" dur="250"/>
                                        <p:tgtEl>
                                          <p:spTgt spid="77"/>
                                        </p:tgtEl>
                                      </p:cBhvr>
                                    </p:animEffect>
                                  </p:childTnLst>
                                </p:cTn>
                              </p:par>
                              <p:par>
                                <p:cTn id="196" presetID="19" presetClass="emph" presetSubtype="0" fill="hold" grpId="1" nodeType="withEffect">
                                  <p:stCondLst>
                                    <p:cond delay="0"/>
                                  </p:stCondLst>
                                  <p:childTnLst>
                                    <p:animClr clrSpc="rgb" dir="cw">
                                      <p:cBhvr override="childStyle">
                                        <p:cTn id="197" dur="250" fill="hold"/>
                                        <p:tgtEl>
                                          <p:spTgt spid="77"/>
                                        </p:tgtEl>
                                        <p:attrNameLst>
                                          <p:attrName>style.color</p:attrName>
                                        </p:attrNameLst>
                                      </p:cBhvr>
                                      <p:to>
                                        <a:srgbClr val="673154"/>
                                      </p:to>
                                    </p:animClr>
                                    <p:animClr clrSpc="rgb" dir="cw">
                                      <p:cBhvr>
                                        <p:cTn id="198" dur="250" fill="hold"/>
                                        <p:tgtEl>
                                          <p:spTgt spid="77"/>
                                        </p:tgtEl>
                                        <p:attrNameLst>
                                          <p:attrName>fillcolor</p:attrName>
                                        </p:attrNameLst>
                                      </p:cBhvr>
                                      <p:to>
                                        <a:srgbClr val="673154"/>
                                      </p:to>
                                    </p:animClr>
                                    <p:set>
                                      <p:cBhvr>
                                        <p:cTn id="199" dur="250" fill="hold"/>
                                        <p:tgtEl>
                                          <p:spTgt spid="77"/>
                                        </p:tgtEl>
                                        <p:attrNameLst>
                                          <p:attrName>fill.type</p:attrName>
                                        </p:attrNameLst>
                                      </p:cBhvr>
                                      <p:to>
                                        <p:strVal val="solid"/>
                                      </p:to>
                                    </p:set>
                                    <p:set>
                                      <p:cBhvr>
                                        <p:cTn id="200" dur="250" fill="hold"/>
                                        <p:tgtEl>
                                          <p:spTgt spid="77"/>
                                        </p:tgtEl>
                                        <p:attrNameLst>
                                          <p:attrName>fill.on</p:attrName>
                                        </p:attrNameLst>
                                      </p:cBhvr>
                                      <p:to>
                                        <p:strVal val="true"/>
                                      </p:to>
                                    </p:set>
                                  </p:childTnLst>
                                </p:cTn>
                              </p:par>
                              <p:par>
                                <p:cTn id="201" presetID="19" presetClass="emph" presetSubtype="0" fill="hold" grpId="2" nodeType="withEffect">
                                  <p:stCondLst>
                                    <p:cond delay="0"/>
                                  </p:stCondLst>
                                  <p:childTnLst>
                                    <p:animClr clrSpc="rgb" dir="cw">
                                      <p:cBhvr override="childStyle">
                                        <p:cTn id="202" dur="250" fill="hold"/>
                                        <p:tgtEl>
                                          <p:spTgt spid="71"/>
                                        </p:tgtEl>
                                        <p:attrNameLst>
                                          <p:attrName>style.color</p:attrName>
                                        </p:attrNameLst>
                                      </p:cBhvr>
                                      <p:to>
                                        <a:srgbClr val="FFFFFF"/>
                                      </p:to>
                                    </p:animClr>
                                    <p:animClr clrSpc="rgb" dir="cw">
                                      <p:cBhvr>
                                        <p:cTn id="203" dur="250" fill="hold"/>
                                        <p:tgtEl>
                                          <p:spTgt spid="71"/>
                                        </p:tgtEl>
                                        <p:attrNameLst>
                                          <p:attrName>fillcolor</p:attrName>
                                        </p:attrNameLst>
                                      </p:cBhvr>
                                      <p:to>
                                        <a:srgbClr val="FFFFFF"/>
                                      </p:to>
                                    </p:animClr>
                                    <p:set>
                                      <p:cBhvr>
                                        <p:cTn id="204" dur="250" fill="hold"/>
                                        <p:tgtEl>
                                          <p:spTgt spid="71"/>
                                        </p:tgtEl>
                                        <p:attrNameLst>
                                          <p:attrName>fill.type</p:attrName>
                                        </p:attrNameLst>
                                      </p:cBhvr>
                                      <p:to>
                                        <p:strVal val="solid"/>
                                      </p:to>
                                    </p:set>
                                    <p:set>
                                      <p:cBhvr>
                                        <p:cTn id="205" dur="250" fill="hold"/>
                                        <p:tgtEl>
                                          <p:spTgt spid="71"/>
                                        </p:tgtEl>
                                        <p:attrNameLst>
                                          <p:attrName>fill.on</p:attrName>
                                        </p:attrNameLst>
                                      </p:cBhvr>
                                      <p:to>
                                        <p:strVal val="true"/>
                                      </p:to>
                                    </p:set>
                                  </p:childTnLst>
                                </p:cTn>
                              </p:par>
                              <p:par>
                                <p:cTn id="206" presetID="3" presetClass="emph" presetSubtype="2" fill="hold" grpId="2" nodeType="withEffect">
                                  <p:stCondLst>
                                    <p:cond delay="0"/>
                                  </p:stCondLst>
                                  <p:childTnLst>
                                    <p:animClr clrSpc="rgb" dir="cw">
                                      <p:cBhvr override="childStyle">
                                        <p:cTn id="207" dur="250" fill="hold"/>
                                        <p:tgtEl>
                                          <p:spTgt spid="73"/>
                                        </p:tgtEl>
                                        <p:attrNameLst>
                                          <p:attrName>style.color</p:attrName>
                                        </p:attrNameLst>
                                      </p:cBhvr>
                                      <p:to>
                                        <a:srgbClr val="002244"/>
                                      </p:to>
                                    </p:animClr>
                                  </p:childTnLst>
                                </p:cTn>
                              </p:par>
                              <p:par>
                                <p:cTn id="208" presetID="3" presetClass="emph" presetSubtype="2" fill="hold" grpId="2" nodeType="withEffect">
                                  <p:stCondLst>
                                    <p:cond delay="0"/>
                                  </p:stCondLst>
                                  <p:childTnLst>
                                    <p:animClr clrSpc="rgb" dir="cw">
                                      <p:cBhvr override="childStyle">
                                        <p:cTn id="209" dur="250" fill="hold"/>
                                        <p:tgtEl>
                                          <p:spTgt spid="74"/>
                                        </p:tgtEl>
                                        <p:attrNameLst>
                                          <p:attrName>style.color</p:attrName>
                                        </p:attrNameLst>
                                      </p:cBhvr>
                                      <p:to>
                                        <a:srgbClr val="666666"/>
                                      </p:to>
                                    </p:animClr>
                                  </p:childTnLst>
                                </p:cTn>
                              </p:par>
                              <p:par>
                                <p:cTn id="210" presetID="3" presetClass="emph" presetSubtype="2" fill="hold" grpId="2" nodeType="withEffect">
                                  <p:stCondLst>
                                    <p:cond delay="0"/>
                                  </p:stCondLst>
                                  <p:childTnLst>
                                    <p:animClr clrSpc="rgb" dir="cw">
                                      <p:cBhvr override="childStyle">
                                        <p:cTn id="211" dur="250" fill="hold"/>
                                        <p:tgtEl>
                                          <p:spTgt spid="75"/>
                                        </p:tgtEl>
                                        <p:attrNameLst>
                                          <p:attrName>style.color</p:attrName>
                                        </p:attrNameLst>
                                      </p:cBhvr>
                                      <p:to>
                                        <a:srgbClr val="002244"/>
                                      </p:to>
                                    </p:animClr>
                                  </p:childTnLst>
                                </p:cTn>
                              </p:par>
                              <p:par>
                                <p:cTn id="212" presetID="10" presetClass="entr" presetSubtype="0" fill="hold" grpId="0" nodeType="withEffect">
                                  <p:stCondLst>
                                    <p:cond delay="0"/>
                                  </p:stCondLst>
                                  <p:childTnLst>
                                    <p:set>
                                      <p:cBhvr>
                                        <p:cTn id="213" dur="1" fill="hold">
                                          <p:stCondLst>
                                            <p:cond delay="0"/>
                                          </p:stCondLst>
                                        </p:cTn>
                                        <p:tgtEl>
                                          <p:spTgt spid="78"/>
                                        </p:tgtEl>
                                        <p:attrNameLst>
                                          <p:attrName>style.visibility</p:attrName>
                                        </p:attrNameLst>
                                      </p:cBhvr>
                                      <p:to>
                                        <p:strVal val="visible"/>
                                      </p:to>
                                    </p:set>
                                    <p:animEffect transition="in" filter="fade">
                                      <p:cBhvr>
                                        <p:cTn id="214" dur="250"/>
                                        <p:tgtEl>
                                          <p:spTgt spid="7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79"/>
                                        </p:tgtEl>
                                        <p:attrNameLst>
                                          <p:attrName>style.visibility</p:attrName>
                                        </p:attrNameLst>
                                      </p:cBhvr>
                                      <p:to>
                                        <p:strVal val="visible"/>
                                      </p:to>
                                    </p:set>
                                    <p:animEffect transition="in" filter="fade">
                                      <p:cBhvr>
                                        <p:cTn id="217" dur="250"/>
                                        <p:tgtEl>
                                          <p:spTgt spid="79"/>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80"/>
                                        </p:tgtEl>
                                        <p:attrNameLst>
                                          <p:attrName>style.visibility</p:attrName>
                                        </p:attrNameLst>
                                      </p:cBhvr>
                                      <p:to>
                                        <p:strVal val="visible"/>
                                      </p:to>
                                    </p:set>
                                    <p:animEffect transition="in" filter="fade">
                                      <p:cBhvr>
                                        <p:cTn id="220" dur="250"/>
                                        <p:tgtEl>
                                          <p:spTgt spid="8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82"/>
                                        </p:tgtEl>
                                        <p:attrNameLst>
                                          <p:attrName>style.visibility</p:attrName>
                                        </p:attrNameLst>
                                      </p:cBhvr>
                                      <p:to>
                                        <p:strVal val="visible"/>
                                      </p:to>
                                    </p:set>
                                    <p:animEffect transition="in" filter="fade">
                                      <p:cBhvr>
                                        <p:cTn id="223" dur="250"/>
                                        <p:tgtEl>
                                          <p:spTgt spid="82"/>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81"/>
                                        </p:tgtEl>
                                        <p:attrNameLst>
                                          <p:attrName>style.visibility</p:attrName>
                                        </p:attrNameLst>
                                      </p:cBhvr>
                                      <p:to>
                                        <p:strVal val="visible"/>
                                      </p:to>
                                    </p:set>
                                    <p:animEffect transition="in" filter="fade">
                                      <p:cBhvr>
                                        <p:cTn id="226" dur="250"/>
                                        <p:tgtEl>
                                          <p:spTgt spid="81"/>
                                        </p:tgtEl>
                                      </p:cBhvr>
                                    </p:animEffect>
                                  </p:childTnLst>
                                </p:cTn>
                              </p:par>
                              <p:par>
                                <p:cTn id="227" presetID="3" presetClass="emph" presetSubtype="2" fill="hold" grpId="1" nodeType="withEffect">
                                  <p:stCondLst>
                                    <p:cond delay="0"/>
                                  </p:stCondLst>
                                  <p:childTnLst>
                                    <p:animClr clrSpc="rgb" dir="cw">
                                      <p:cBhvr override="childStyle">
                                        <p:cTn id="228" dur="250" fill="hold"/>
                                        <p:tgtEl>
                                          <p:spTgt spid="79"/>
                                        </p:tgtEl>
                                        <p:attrNameLst>
                                          <p:attrName>style.color</p:attrName>
                                        </p:attrNameLst>
                                      </p:cBhvr>
                                      <p:to>
                                        <a:srgbClr val="FFFFFF"/>
                                      </p:to>
                                    </p:animClr>
                                  </p:childTnLst>
                                </p:cTn>
                              </p:par>
                              <p:par>
                                <p:cTn id="229" presetID="3" presetClass="emph" presetSubtype="2" fill="hold" grpId="1" nodeType="withEffect">
                                  <p:stCondLst>
                                    <p:cond delay="0"/>
                                  </p:stCondLst>
                                  <p:childTnLst>
                                    <p:animClr clrSpc="rgb" dir="cw">
                                      <p:cBhvr override="childStyle">
                                        <p:cTn id="230" dur="250" fill="hold"/>
                                        <p:tgtEl>
                                          <p:spTgt spid="80"/>
                                        </p:tgtEl>
                                        <p:attrNameLst>
                                          <p:attrName>style.color</p:attrName>
                                        </p:attrNameLst>
                                      </p:cBhvr>
                                      <p:to>
                                        <a:srgbClr val="FFFFFF"/>
                                      </p:to>
                                    </p:animClr>
                                  </p:childTnLst>
                                </p:cTn>
                              </p:par>
                              <p:par>
                                <p:cTn id="231" presetID="3" presetClass="emph" presetSubtype="2" fill="hold" grpId="1" nodeType="withEffect">
                                  <p:stCondLst>
                                    <p:cond delay="0"/>
                                  </p:stCondLst>
                                  <p:childTnLst>
                                    <p:animClr clrSpc="rgb" dir="cw">
                                      <p:cBhvr override="childStyle">
                                        <p:cTn id="232" dur="250" fill="hold"/>
                                        <p:tgtEl>
                                          <p:spTgt spid="81"/>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tmplLst>
          <p:tmpl>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673154"/>
                      </p:to>
                    </p:animClr>
                    <p:animClr clrSpc="rgb" dir="cw">
                      <p:cBhvr>
                        <p:cTn dur="250" fill="hold"/>
                        <p:tgtEl>
                          <p:spTgt spid="31"/>
                        </p:tgtEl>
                        <p:attrNameLst>
                          <p:attrName>fillcolor</p:attrName>
                        </p:attrNameLst>
                      </p:cBhvr>
                      <p:to>
                        <a:srgbClr val="673154"/>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1" grpId="2">
        <p:tmplLst>
          <p:tmpl>
            <p:tnLst>
              <p:par>
                <p:cTn presetID="19" presetClass="emph" presetSubtype="0" fill="hold" nodeType="withEffect">
                  <p:stCondLst>
                    <p:cond delay="0"/>
                  </p:stCondLst>
                  <p:childTnLst>
                    <p:animClr clrSpc="rgb" dir="cw">
                      <p:cBhvr override="childStyle">
                        <p:cTn dur="250" fill="hold"/>
                        <p:tgtEl>
                          <p:spTgt spid="31"/>
                        </p:tgtEl>
                        <p:attrNameLst>
                          <p:attrName>style.color</p:attrName>
                        </p:attrNameLst>
                      </p:cBhvr>
                      <p:to>
                        <a:srgbClr val="FFFFFF"/>
                      </p:to>
                    </p:animClr>
                    <p:animClr clrSpc="rgb" dir="cw">
                      <p:cBhvr>
                        <p:cTn dur="250" fill="hold"/>
                        <p:tgtEl>
                          <p:spTgt spid="31"/>
                        </p:tgtEl>
                        <p:attrNameLst>
                          <p:attrName>fillcolor</p:attrName>
                        </p:attrNameLst>
                      </p:cBhvr>
                      <p:to>
                        <a:srgbClr val="FFFFFF"/>
                      </p:to>
                    </p:animClr>
                    <p:set>
                      <p:cBhvr>
                        <p:cTn dur="250" fill="hold"/>
                        <p:tgtEl>
                          <p:spTgt spid="31"/>
                        </p:tgtEl>
                        <p:attrNameLst>
                          <p:attrName>fill.type</p:attrName>
                        </p:attrNameLst>
                      </p:cBhvr>
                      <p:to>
                        <p:strVal val="solid"/>
                      </p:to>
                    </p:set>
                    <p:set>
                      <p:cBhvr>
                        <p:cTn dur="250" fill="hold"/>
                        <p:tgtEl>
                          <p:spTgt spid="31"/>
                        </p:tgtEl>
                        <p:attrNameLst>
                          <p:attrName>fill.on</p:attrName>
                        </p:attrNameLst>
                      </p:cBhvr>
                      <p:to>
                        <p:strVal val="true"/>
                      </p:to>
                    </p:set>
                  </p:childTnLst>
                </p:cTn>
              </p:par>
            </p:tnLst>
          </p:tmpl>
        </p:tmplLst>
      </p:bldP>
      <p:bldP spid="32" grpId="0">
        <p:tmplLst>
          <p:tmpl>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673154"/>
                      </p:to>
                    </p:animClr>
                    <p:animClr clrSpc="rgb" dir="cw">
                      <p:cBhvr>
                        <p:cTn dur="250" fill="hold"/>
                        <p:tgtEl>
                          <p:spTgt spid="32"/>
                        </p:tgtEl>
                        <p:attrNameLst>
                          <p:attrName>fillcolor</p:attrName>
                        </p:attrNameLst>
                      </p:cBhvr>
                      <p:to>
                        <a:srgbClr val="673154"/>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2" grpId="2">
        <p:tmplLst>
          <p:tmpl>
            <p:tnLst>
              <p:par>
                <p:cTn presetID="19" presetClass="emph" presetSubtype="0" fill="hold" nodeType="withEffect">
                  <p:stCondLst>
                    <p:cond delay="0"/>
                  </p:stCondLst>
                  <p:childTnLst>
                    <p:animClr clrSpc="rgb" dir="cw">
                      <p:cBhvr override="childStyle">
                        <p:cTn dur="250" fill="hold"/>
                        <p:tgtEl>
                          <p:spTgt spid="32"/>
                        </p:tgtEl>
                        <p:attrNameLst>
                          <p:attrName>style.color</p:attrName>
                        </p:attrNameLst>
                      </p:cBhvr>
                      <p:to>
                        <a:srgbClr val="FFFFFF"/>
                      </p:to>
                    </p:animClr>
                    <p:animClr clrSpc="rgb" dir="cw">
                      <p:cBhvr>
                        <p:cTn dur="250" fill="hold"/>
                        <p:tgtEl>
                          <p:spTgt spid="32"/>
                        </p:tgtEl>
                        <p:attrNameLst>
                          <p:attrName>fillcolor</p:attrName>
                        </p:attrNameLst>
                      </p:cBhvr>
                      <p:to>
                        <a:srgbClr val="FFFFFF"/>
                      </p:to>
                    </p:animClr>
                    <p:set>
                      <p:cBhvr>
                        <p:cTn dur="250" fill="hold"/>
                        <p:tgtEl>
                          <p:spTgt spid="32"/>
                        </p:tgtEl>
                        <p:attrNameLst>
                          <p:attrName>fill.type</p:attrName>
                        </p:attrNameLst>
                      </p:cBhvr>
                      <p:to>
                        <p:strVal val="solid"/>
                      </p:to>
                    </p:set>
                    <p:set>
                      <p:cBhvr>
                        <p:cTn dur="250" fill="hold"/>
                        <p:tgtEl>
                          <p:spTgt spid="32"/>
                        </p:tgtEl>
                        <p:attrNameLst>
                          <p:attrName>fill.on</p:attrName>
                        </p:attrNameLst>
                      </p:cBhvr>
                      <p:to>
                        <p:strVal val="true"/>
                      </p:to>
                    </p:set>
                  </p:childTnLst>
                </p:cTn>
              </p:par>
            </p:tnLst>
          </p:tmpl>
        </p:tmplLst>
      </p:bldP>
      <p:bldP spid="33" grpId="0">
        <p:tmplLst>
          <p:tmpl>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673154"/>
                      </p:to>
                    </p:animClr>
                    <p:animClr clrSpc="rgb" dir="cw">
                      <p:cBhvr>
                        <p:cTn dur="250" fill="hold"/>
                        <p:tgtEl>
                          <p:spTgt spid="33"/>
                        </p:tgtEl>
                        <p:attrNameLst>
                          <p:attrName>fillcolor</p:attrName>
                        </p:attrNameLst>
                      </p:cBhvr>
                      <p:to>
                        <a:srgbClr val="673154"/>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33" grpId="2">
        <p:tmplLst>
          <p:tmpl>
            <p:tnLst>
              <p:par>
                <p:cTn presetID="19" presetClass="emph" presetSubtype="0" fill="hold" nodeType="withEffect">
                  <p:stCondLst>
                    <p:cond delay="0"/>
                  </p:stCondLst>
                  <p:childTnLst>
                    <p:animClr clrSpc="rgb" dir="cw">
                      <p:cBhvr override="childStyle">
                        <p:cTn dur="250" fill="hold"/>
                        <p:tgtEl>
                          <p:spTgt spid="33"/>
                        </p:tgtEl>
                        <p:attrNameLst>
                          <p:attrName>style.color</p:attrName>
                        </p:attrNameLst>
                      </p:cBhvr>
                      <p:to>
                        <a:srgbClr val="FFFFFF"/>
                      </p:to>
                    </p:animClr>
                    <p:animClr clrSpc="rgb" dir="cw">
                      <p:cBhvr>
                        <p:cTn dur="250" fill="hold"/>
                        <p:tgtEl>
                          <p:spTgt spid="33"/>
                        </p:tgtEl>
                        <p:attrNameLst>
                          <p:attrName>fillcolor</p:attrName>
                        </p:attrNameLst>
                      </p:cBhvr>
                      <p:to>
                        <a:srgbClr val="FFFFFF"/>
                      </p:to>
                    </p:animClr>
                    <p:set>
                      <p:cBhvr>
                        <p:cTn dur="250" fill="hold"/>
                        <p:tgtEl>
                          <p:spTgt spid="33"/>
                        </p:tgtEl>
                        <p:attrNameLst>
                          <p:attrName>fill.type</p:attrName>
                        </p:attrNameLst>
                      </p:cBhvr>
                      <p:to>
                        <p:strVal val="solid"/>
                      </p:to>
                    </p:set>
                    <p:set>
                      <p:cBhvr>
                        <p:cTn dur="250" fill="hold"/>
                        <p:tgtEl>
                          <p:spTgt spid="33"/>
                        </p:tgtEl>
                        <p:attrNameLst>
                          <p:attrName>fill.on</p:attrName>
                        </p:attrNameLst>
                      </p:cBhvr>
                      <p:to>
                        <p:strVal val="true"/>
                      </p:to>
                    </p:set>
                  </p:childTnLst>
                </p:cTn>
              </p:par>
            </p:tnLst>
          </p:tmpl>
        </p:tmplLst>
      </p:bldP>
      <p:bldP spid="11" grpId="0" animBg="1">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250"/>
                        <p:tgtEl>
                          <p:spTgt spid="11"/>
                        </p:tgtEl>
                      </p:cBhvr>
                    </p:animEffect>
                  </p:childTnLst>
                </p:cTn>
              </p:par>
            </p:tnLst>
          </p:tmpl>
        </p:tmplLst>
      </p:bldP>
      <p:bldP spid="11" grpId="1" animBg="1">
        <p:tmplLst>
          <p:tmpl>
            <p:tnLst>
              <p:par>
                <p:cTn presetID="19" presetClass="emph" presetSubtype="0" fill="hold" nodeType="withEffect">
                  <p:stCondLst>
                    <p:cond delay="0"/>
                  </p:stCondLst>
                  <p:childTnLst>
                    <p:animClr clrSpc="rgb" dir="cw">
                      <p:cBhvr override="childStyle">
                        <p:cTn dur="250" fill="hold"/>
                        <p:tgtEl>
                          <p:spTgt spid="11"/>
                        </p:tgtEl>
                        <p:attrNameLst>
                          <p:attrName>style.color</p:attrName>
                        </p:attrNameLst>
                      </p:cBhvr>
                      <p:to>
                        <a:srgbClr val="FFFFFF"/>
                      </p:to>
                    </p:animClr>
                    <p:animClr clrSpc="rgb" dir="cw">
                      <p:cBhvr>
                        <p:cTn dur="250" fill="hold"/>
                        <p:tgtEl>
                          <p:spTgt spid="11"/>
                        </p:tgtEl>
                        <p:attrNameLst>
                          <p:attrName>fillcolor</p:attrName>
                        </p:attrNameLst>
                      </p:cBhvr>
                      <p:to>
                        <a:srgbClr val="FFFFFF"/>
                      </p:to>
                    </p:animClr>
                    <p:set>
                      <p:cBhvr>
                        <p:cTn dur="250" fill="hold"/>
                        <p:tgtEl>
                          <p:spTgt spid="11"/>
                        </p:tgtEl>
                        <p:attrNameLst>
                          <p:attrName>fill.type</p:attrName>
                        </p:attrNameLst>
                      </p:cBhvr>
                      <p:to>
                        <p:strVal val="solid"/>
                      </p:to>
                    </p:set>
                    <p:set>
                      <p:cBhvr>
                        <p:cTn dur="250" fill="hold"/>
                        <p:tgtEl>
                          <p:spTgt spid="11"/>
                        </p:tgtEl>
                        <p:attrNameLst>
                          <p:attrName>fill.on</p:attrName>
                        </p:attrNameLst>
                      </p:cBhvr>
                      <p:to>
                        <p:strVal val="true"/>
                      </p:to>
                    </p:set>
                  </p:childTnLst>
                </p:cTn>
              </p:par>
            </p:tnLst>
          </p:tmpl>
        </p:tmplLst>
      </p:bldP>
      <p:bldP spid="7" grpId="0"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250"/>
                        <p:tgtEl>
                          <p:spTgt spid="7"/>
                        </p:tgtEl>
                      </p:cBhvr>
                    </p:animEffect>
                  </p:childTnLst>
                </p:cTn>
              </p:par>
            </p:tnLst>
          </p:tmpl>
        </p:tmplLst>
      </p:bldP>
      <p:bldP spid="8" grpId="0"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0" grpId="0"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50"/>
                        <p:tgtEl>
                          <p:spTgt spid="12"/>
                        </p:tgtEl>
                      </p:cBhvr>
                    </p:animEffect>
                  </p:childTnLst>
                </p:cTn>
              </p:par>
            </p:tnLst>
          </p:tmpl>
        </p:tmplLst>
      </p:bldP>
      <p:bldP spid="12" grpId="1">
        <p:tmplLst>
          <p:tmpl>
            <p:tnLst>
              <p:par>
                <p:cTn presetID="3" presetClass="emph" presetSubtype="2" fill="hold" nodeType="withEffect">
                  <p:stCondLst>
                    <p:cond delay="0"/>
                  </p:stCondLst>
                  <p:childTnLst>
                    <p:animClr clrSpc="rgb" dir="cw">
                      <p:cBhvr override="childStyle">
                        <p:cTn dur="250" fill="hold"/>
                        <p:tgtEl>
                          <p:spTgt spid="12"/>
                        </p:tgtEl>
                        <p:attrNameLst>
                          <p:attrName>style.color</p:attrName>
                        </p:attrNameLst>
                      </p:cBhvr>
                      <p:to>
                        <a:srgbClr val="002244"/>
                      </p:to>
                    </p:animClr>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3" grpId="1">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FFFFFF"/>
                      </p:to>
                    </p:animClr>
                  </p:childTnLst>
                </p:cTn>
              </p:par>
            </p:tnLst>
          </p:tmpl>
        </p:tmplLst>
      </p:bldP>
      <p:bldP spid="13" grpId="2">
        <p:tmplLst>
          <p:tmpl>
            <p:tnLst>
              <p:par>
                <p:cTn presetID="3" presetClass="emph" presetSubtype="2" fill="hold" nodeType="withEffect">
                  <p:stCondLst>
                    <p:cond delay="0"/>
                  </p:stCondLst>
                  <p:childTnLst>
                    <p:animClr clrSpc="rgb" dir="cw">
                      <p:cBhvr override="childStyle">
                        <p:cTn dur="250" fill="hold"/>
                        <p:tgtEl>
                          <p:spTgt spid="13"/>
                        </p:tgtEl>
                        <p:attrNameLst>
                          <p:attrName>style.color</p:attrName>
                        </p:attrNameLst>
                      </p:cBhvr>
                      <p:to>
                        <a:srgbClr val="002244"/>
                      </p:to>
                    </p:animClr>
                  </p:childTnLst>
                </p:cTn>
              </p:par>
            </p:tnLst>
          </p:tmpl>
        </p:tmplLst>
      </p:bldP>
      <p:bldP spid="14" grpId="0">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4" grpId="1">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FFFFFF"/>
                      </p:to>
                    </p:animClr>
                  </p:childTnLst>
                </p:cTn>
              </p:par>
            </p:tnLst>
          </p:tmpl>
        </p:tmplLst>
      </p:bldP>
      <p:bldP spid="14" grpId="2">
        <p:tmplLst>
          <p:tmpl>
            <p:tnLst>
              <p:par>
                <p:cTn presetID="3" presetClass="emph" presetSubtype="2" fill="hold" nodeType="withEffect">
                  <p:stCondLst>
                    <p:cond delay="0"/>
                  </p:stCondLst>
                  <p:childTnLst>
                    <p:animClr clrSpc="rgb" dir="cw">
                      <p:cBhvr override="childStyle">
                        <p:cTn dur="250" fill="hold"/>
                        <p:tgtEl>
                          <p:spTgt spid="14"/>
                        </p:tgtEl>
                        <p:attrNameLst>
                          <p:attrName>style.color</p:attrName>
                        </p:attrNameLst>
                      </p:cBhvr>
                      <p:to>
                        <a:srgbClr val="002244"/>
                      </p:to>
                    </p:animClr>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5" grpId="1">
        <p:tmplLst>
          <p:tmpl>
            <p:tnLst>
              <p:par>
                <p:cTn presetID="3" presetClass="emph" presetSubtype="2" fill="hold" nodeType="withEffect">
                  <p:stCondLst>
                    <p:cond delay="0"/>
                  </p:stCondLst>
                  <p:childTnLst>
                    <p:animClr clrSpc="rgb" dir="cw">
                      <p:cBhvr override="childStyle">
                        <p:cTn dur="250" fill="hold"/>
                        <p:tgtEl>
                          <p:spTgt spid="15"/>
                        </p:tgtEl>
                        <p:attrNameLst>
                          <p:attrName>style.color</p:attrName>
                        </p:attrNameLst>
                      </p:cBhvr>
                      <p:to>
                        <a:srgbClr val="FFFFFF"/>
                      </p:to>
                    </p:animClr>
                  </p:childTnLst>
                </p:cTn>
              </p:par>
            </p:tnLst>
          </p:tmpl>
        </p:tmplLst>
      </p:bldP>
      <p:bldP spid="15" grpId="2">
        <p:tmplLst>
          <p:tmpl>
            <p:tnLst>
              <p:par>
                <p:cTn presetID="3" presetClass="emph" presetSubtype="2" fill="hold" nodeType="withEffect">
                  <p:stCondLst>
                    <p:cond delay="0"/>
                  </p:stCondLst>
                  <p:childTnLst>
                    <p:animClr clrSpc="rgb" dir="cw">
                      <p:cBhvr override="childStyle">
                        <p:cTn dur="250" fill="hold"/>
                        <p:tgtEl>
                          <p:spTgt spid="15"/>
                        </p:tgtEl>
                        <p:attrNameLst>
                          <p:attrName>style.color</p:attrName>
                        </p:attrNameLst>
                      </p:cBhvr>
                      <p:to>
                        <a:srgbClr val="002244"/>
                      </p:to>
                    </p:animClr>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tmplLst>
          <p:tmpl>
            <p:tnLst>
              <p:par>
                <p:cTn presetID="3" presetClass="emph" presetSubtype="2" fill="hold" nodeType="withEffect">
                  <p:stCondLst>
                    <p:cond delay="0"/>
                  </p:stCondLst>
                  <p:childTnLst>
                    <p:animClr clrSpc="rgb" dir="cw">
                      <p:cBhvr override="childStyle">
                        <p:cTn dur="250" fill="hold"/>
                        <p:tgtEl>
                          <p:spTgt spid="17"/>
                        </p:tgtEl>
                        <p:attrNameLst>
                          <p:attrName>style.color</p:attrName>
                        </p:attrNameLst>
                      </p:cBhvr>
                      <p:to>
                        <a:srgbClr val="666666"/>
                      </p:to>
                    </p:animClr>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8" grpId="1">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FFFFFF"/>
                      </p:to>
                    </p:animClr>
                  </p:childTnLst>
                </p:cTn>
              </p:par>
            </p:tnLst>
          </p:tmpl>
        </p:tmplLst>
      </p:bldP>
      <p:bldP spid="18" grpId="2">
        <p:tmplLst>
          <p:tmpl>
            <p:tnLst>
              <p:par>
                <p:cTn presetID="3" presetClass="emph" presetSubtype="2" fill="hold" nodeType="withEffect">
                  <p:stCondLst>
                    <p:cond delay="0"/>
                  </p:stCondLst>
                  <p:childTnLst>
                    <p:animClr clrSpc="rgb" dir="cw">
                      <p:cBhvr override="childStyle">
                        <p:cTn dur="250" fill="hold"/>
                        <p:tgtEl>
                          <p:spTgt spid="18"/>
                        </p:tgtEl>
                        <p:attrNameLst>
                          <p:attrName>style.color</p:attrName>
                        </p:attrNameLst>
                      </p:cBhvr>
                      <p:to>
                        <a:srgbClr val="666666"/>
                      </p:to>
                    </p:animClr>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FFFFFF"/>
                      </p:to>
                    </p:animClr>
                  </p:childTnLst>
                </p:cTn>
              </p:par>
            </p:tnLst>
          </p:tmpl>
        </p:tmplLst>
      </p:bldP>
      <p:bldP spid="19" grpId="2">
        <p:tmplLst>
          <p:tmpl>
            <p:tnLst>
              <p:par>
                <p:cTn presetID="3" presetClass="emph" presetSubtype="2" fill="hold" nodeType="withEffect">
                  <p:stCondLst>
                    <p:cond delay="0"/>
                  </p:stCondLst>
                  <p:childTnLst>
                    <p:animClr clrSpc="rgb" dir="cw">
                      <p:cBhvr override="childStyle">
                        <p:cTn dur="250" fill="hold"/>
                        <p:tgtEl>
                          <p:spTgt spid="19"/>
                        </p:tgtEl>
                        <p:attrNameLst>
                          <p:attrName>style.color</p:attrName>
                        </p:attrNameLst>
                      </p:cBhvr>
                      <p:to>
                        <a:srgbClr val="666666"/>
                      </p:to>
                    </p:animClr>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0" grpId="1">
        <p:tmplLst>
          <p:tmpl>
            <p:tnLst>
              <p:par>
                <p:cTn presetID="3" presetClass="emph" presetSubtype="2" fill="hold" nodeType="withEffect">
                  <p:stCondLst>
                    <p:cond delay="0"/>
                  </p:stCondLst>
                  <p:childTnLst>
                    <p:animClr clrSpc="rgb" dir="cw">
                      <p:cBhvr override="childStyle">
                        <p:cTn dur="250" fill="hold"/>
                        <p:tgtEl>
                          <p:spTgt spid="20"/>
                        </p:tgtEl>
                        <p:attrNameLst>
                          <p:attrName>style.color</p:attrName>
                        </p:attrNameLst>
                      </p:cBhvr>
                      <p:to>
                        <a:srgbClr val="FFFFFF"/>
                      </p:to>
                    </p:animClr>
                  </p:childTnLst>
                </p:cTn>
              </p:par>
            </p:tnLst>
          </p:tmpl>
        </p:tmplLst>
      </p:bldP>
      <p:bldP spid="20" grpId="2">
        <p:tmplLst>
          <p:tmpl>
            <p:tnLst>
              <p:par>
                <p:cTn presetID="3" presetClass="emph" presetSubtype="2" fill="hold" nodeType="withEffect">
                  <p:stCondLst>
                    <p:cond delay="0"/>
                  </p:stCondLst>
                  <p:childTnLst>
                    <p:animClr clrSpc="rgb" dir="cw">
                      <p:cBhvr override="childStyle">
                        <p:cTn dur="250" fill="hold"/>
                        <p:tgtEl>
                          <p:spTgt spid="20"/>
                        </p:tgtEl>
                        <p:attrNameLst>
                          <p:attrName>style.color</p:attrName>
                        </p:attrNameLst>
                      </p:cBhvr>
                      <p:to>
                        <a:srgbClr val="666666"/>
                      </p:to>
                    </p:animClr>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7" grpId="1">
        <p:tmplLst>
          <p:tmpl>
            <p:tnLst>
              <p:par>
                <p:cTn presetID="3" presetClass="emph" presetSubtype="2" fill="hold" nodeType="withEffect">
                  <p:stCondLst>
                    <p:cond delay="0"/>
                  </p:stCondLst>
                  <p:childTnLst>
                    <p:animClr clrSpc="rgb" dir="cw">
                      <p:cBhvr override="childStyle">
                        <p:cTn dur="250" fill="hold"/>
                        <p:tgtEl>
                          <p:spTgt spid="27"/>
                        </p:tgtEl>
                        <p:attrNameLst>
                          <p:attrName>style.color</p:attrName>
                        </p:attrNameLst>
                      </p:cBhvr>
                      <p:to>
                        <a:srgbClr val="002244"/>
                      </p:to>
                    </p:animClr>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P spid="28" grpId="1">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FFFFFF"/>
                      </p:to>
                    </p:animClr>
                  </p:childTnLst>
                </p:cTn>
              </p:par>
            </p:tnLst>
          </p:tmpl>
        </p:tmplLst>
      </p:bldP>
      <p:bldP spid="28" grpId="2">
        <p:tmplLst>
          <p:tmpl>
            <p:tnLst>
              <p:par>
                <p:cTn presetID="3" presetClass="emph" presetSubtype="2" fill="hold" nodeType="withEffect">
                  <p:stCondLst>
                    <p:cond delay="0"/>
                  </p:stCondLst>
                  <p:childTnLst>
                    <p:animClr clrSpc="rgb" dir="cw">
                      <p:cBhvr override="childStyle">
                        <p:cTn dur="250" fill="hold"/>
                        <p:tgtEl>
                          <p:spTgt spid="28"/>
                        </p:tgtEl>
                        <p:attrNameLst>
                          <p:attrName>style.color</p:attrName>
                        </p:attrNameLst>
                      </p:cBhvr>
                      <p:to>
                        <a:srgbClr val="002244"/>
                      </p:to>
                    </p:animClr>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250"/>
                        <p:tgtEl>
                          <p:spTgt spid="29"/>
                        </p:tgtEl>
                      </p:cBhvr>
                    </p:animEffect>
                  </p:childTnLst>
                </p:cTn>
              </p:par>
            </p:tnLst>
          </p:tmpl>
        </p:tmplLst>
      </p:bldP>
      <p:bldP spid="29" grpId="1">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FFFFFF"/>
                      </p:to>
                    </p:animClr>
                  </p:childTnLst>
                </p:cTn>
              </p:par>
            </p:tnLst>
          </p:tmpl>
        </p:tmplLst>
      </p:bldP>
      <p:bldP spid="29" grpId="2">
        <p:tmplLst>
          <p:tmpl>
            <p:tnLst>
              <p:par>
                <p:cTn presetID="3" presetClass="emph" presetSubtype="2" fill="hold" nodeType="withEffect">
                  <p:stCondLst>
                    <p:cond delay="0"/>
                  </p:stCondLst>
                  <p:childTnLst>
                    <p:animClr clrSpc="rgb" dir="cw">
                      <p:cBhvr override="childStyle">
                        <p:cTn dur="250" fill="hold"/>
                        <p:tgtEl>
                          <p:spTgt spid="29"/>
                        </p:tgtEl>
                        <p:attrNameLst>
                          <p:attrName>style.color</p:attrName>
                        </p:attrNameLst>
                      </p:cBhvr>
                      <p:to>
                        <a:srgbClr val="002244"/>
                      </p:to>
                    </p:animClr>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30" grpId="1">
        <p:tmplLst>
          <p:tmpl>
            <p:tnLst>
              <p:par>
                <p:cTn presetID="3" presetClass="emph" presetSubtype="2" fill="hold" nodeType="withEffect">
                  <p:stCondLst>
                    <p:cond delay="0"/>
                  </p:stCondLst>
                  <p:childTnLst>
                    <p:animClr clrSpc="rgb" dir="cw">
                      <p:cBhvr override="childStyle">
                        <p:cTn dur="250" fill="hold"/>
                        <p:tgtEl>
                          <p:spTgt spid="30"/>
                        </p:tgtEl>
                        <p:attrNameLst>
                          <p:attrName>style.color</p:attrName>
                        </p:attrNameLst>
                      </p:cBhvr>
                      <p:to>
                        <a:srgbClr val="FFFFFF"/>
                      </p:to>
                    </p:animClr>
                  </p:childTnLst>
                </p:cTn>
              </p:par>
            </p:tnLst>
          </p:tmpl>
        </p:tmplLst>
      </p:bldP>
      <p:bldP spid="30" grpId="2">
        <p:tmplLst>
          <p:tmpl>
            <p:tnLst>
              <p:par>
                <p:cTn presetID="3" presetClass="emph" presetSubtype="2" fill="hold" nodeType="withEffect">
                  <p:stCondLst>
                    <p:cond delay="0"/>
                  </p:stCondLst>
                  <p:childTnLst>
                    <p:animClr clrSpc="rgb" dir="cw">
                      <p:cBhvr override="childStyle">
                        <p:cTn dur="250" fill="hold"/>
                        <p:tgtEl>
                          <p:spTgt spid="30"/>
                        </p:tgtEl>
                        <p:attrNameLst>
                          <p:attrName>style.color</p:attrName>
                        </p:attrNameLst>
                      </p:cBhvr>
                      <p:to>
                        <a:srgbClr val="002244"/>
                      </p:to>
                    </p:animClr>
                  </p:childTnLst>
                </p:cTn>
              </p:par>
            </p:tnLst>
          </p:tmpl>
        </p:tmplLst>
      </p:bldP>
      <p:bldP spid="58" grpId="0"/>
      <p:bldP spid="59" grpId="0"/>
      <p:bldP spid="60" grpId="0"/>
      <p:bldP spid="61" grpId="0"/>
      <p:bldP spid="71" grpId="0">
        <p:tmplLst>
          <p:tmpl>
            <p:tnLst>
              <p:par>
                <p:cTn presetID="10" presetClass="entr" presetSubtype="0" fill="hold" nodeType="click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250"/>
                        <p:tgtEl>
                          <p:spTgt spid="71"/>
                        </p:tgtEl>
                      </p:cBhvr>
                    </p:animEffect>
                  </p:childTnLst>
                </p:cTn>
              </p:par>
            </p:tnLst>
          </p:tmpl>
        </p:tmplLst>
      </p:bldP>
      <p:bldP spid="71" grpId="1">
        <p:tmplLst>
          <p:tmpl>
            <p:tnLst>
              <p:par>
                <p:cTn presetID="19" presetClass="emph" presetSubtype="0" fill="hold" nodeType="withEffect">
                  <p:stCondLst>
                    <p:cond delay="0"/>
                  </p:stCondLst>
                  <p:childTnLst>
                    <p:animClr clrSpc="rgb" dir="cw">
                      <p:cBhvr override="childStyle">
                        <p:cTn dur="250" fill="hold"/>
                        <p:tgtEl>
                          <p:spTgt spid="71"/>
                        </p:tgtEl>
                        <p:attrNameLst>
                          <p:attrName>style.color</p:attrName>
                        </p:attrNameLst>
                      </p:cBhvr>
                      <p:to>
                        <a:srgbClr val="673154"/>
                      </p:to>
                    </p:animClr>
                    <p:animClr clrSpc="rgb" dir="cw">
                      <p:cBhvr>
                        <p:cTn dur="250" fill="hold"/>
                        <p:tgtEl>
                          <p:spTgt spid="71"/>
                        </p:tgtEl>
                        <p:attrNameLst>
                          <p:attrName>fillcolor</p:attrName>
                        </p:attrNameLst>
                      </p:cBhvr>
                      <p:to>
                        <a:srgbClr val="673154"/>
                      </p:to>
                    </p:animClr>
                    <p:set>
                      <p:cBhvr>
                        <p:cTn dur="250" fill="hold"/>
                        <p:tgtEl>
                          <p:spTgt spid="71"/>
                        </p:tgtEl>
                        <p:attrNameLst>
                          <p:attrName>fill.type</p:attrName>
                        </p:attrNameLst>
                      </p:cBhvr>
                      <p:to>
                        <p:strVal val="solid"/>
                      </p:to>
                    </p:set>
                    <p:set>
                      <p:cBhvr>
                        <p:cTn dur="250" fill="hold"/>
                        <p:tgtEl>
                          <p:spTgt spid="71"/>
                        </p:tgtEl>
                        <p:attrNameLst>
                          <p:attrName>fill.on</p:attrName>
                        </p:attrNameLst>
                      </p:cBhvr>
                      <p:to>
                        <p:strVal val="true"/>
                      </p:to>
                    </p:set>
                  </p:childTnLst>
                </p:cTn>
              </p:par>
            </p:tnLst>
          </p:tmpl>
        </p:tmplLst>
      </p:bldP>
      <p:bldP spid="71" grpId="2">
        <p:tmplLst>
          <p:tmpl>
            <p:tnLst>
              <p:par>
                <p:cTn presetID="19" presetClass="emph" presetSubtype="0" fill="hold" nodeType="withEffect">
                  <p:stCondLst>
                    <p:cond delay="0"/>
                  </p:stCondLst>
                  <p:childTnLst>
                    <p:animClr clrSpc="rgb" dir="cw">
                      <p:cBhvr override="childStyle">
                        <p:cTn dur="250" fill="hold"/>
                        <p:tgtEl>
                          <p:spTgt spid="71"/>
                        </p:tgtEl>
                        <p:attrNameLst>
                          <p:attrName>style.color</p:attrName>
                        </p:attrNameLst>
                      </p:cBhvr>
                      <p:to>
                        <a:srgbClr val="FFFFFF"/>
                      </p:to>
                    </p:animClr>
                    <p:animClr clrSpc="rgb" dir="cw">
                      <p:cBhvr>
                        <p:cTn dur="250" fill="hold"/>
                        <p:tgtEl>
                          <p:spTgt spid="71"/>
                        </p:tgtEl>
                        <p:attrNameLst>
                          <p:attrName>fillcolor</p:attrName>
                        </p:attrNameLst>
                      </p:cBhvr>
                      <p:to>
                        <a:srgbClr val="FFFFFF"/>
                      </p:to>
                    </p:animClr>
                    <p:set>
                      <p:cBhvr>
                        <p:cTn dur="250" fill="hold"/>
                        <p:tgtEl>
                          <p:spTgt spid="71"/>
                        </p:tgtEl>
                        <p:attrNameLst>
                          <p:attrName>fill.type</p:attrName>
                        </p:attrNameLst>
                      </p:cBhvr>
                      <p:to>
                        <p:strVal val="solid"/>
                      </p:to>
                    </p:set>
                    <p:set>
                      <p:cBhvr>
                        <p:cTn dur="250" fill="hold"/>
                        <p:tgtEl>
                          <p:spTgt spid="71"/>
                        </p:tgtEl>
                        <p:attrNameLst>
                          <p:attrName>fill.on</p:attrName>
                        </p:attrNameLst>
                      </p:cBhvr>
                      <p:to>
                        <p:strVal val="true"/>
                      </p:to>
                    </p:set>
                  </p:childTnLst>
                </p:cTn>
              </p:par>
            </p:tnLst>
          </p:tmpl>
        </p:tmplLst>
      </p:bldP>
      <p:bldP spid="72" grpId="0" animBg="1">
        <p:tmplLst>
          <p:tmpl>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250"/>
                        <p:tgtEl>
                          <p:spTgt spid="72"/>
                        </p:tgtEl>
                      </p:cBhvr>
                    </p:animEffect>
                  </p:childTnLst>
                </p:cTn>
              </p:par>
            </p:tnLst>
          </p:tmpl>
        </p:tmplLst>
      </p:bldP>
      <p:bldP spid="73" grpId="0">
        <p:tmplLst>
          <p:tmpl>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250"/>
                        <p:tgtEl>
                          <p:spTgt spid="73"/>
                        </p:tgtEl>
                      </p:cBhvr>
                    </p:animEffect>
                  </p:childTnLst>
                </p:cTn>
              </p:par>
            </p:tnLst>
          </p:tmpl>
        </p:tmplLst>
      </p:bldP>
      <p:bldP spid="73" grpId="1">
        <p:tmplLst>
          <p:tmpl>
            <p:tnLst>
              <p:par>
                <p:cTn presetID="3" presetClass="emph" presetSubtype="2" fill="hold" nodeType="withEffect">
                  <p:stCondLst>
                    <p:cond delay="0"/>
                  </p:stCondLst>
                  <p:childTnLst>
                    <p:animClr clrSpc="rgb" dir="cw">
                      <p:cBhvr override="childStyle">
                        <p:cTn dur="250" fill="hold"/>
                        <p:tgtEl>
                          <p:spTgt spid="73"/>
                        </p:tgtEl>
                        <p:attrNameLst>
                          <p:attrName>style.color</p:attrName>
                        </p:attrNameLst>
                      </p:cBhvr>
                      <p:to>
                        <a:srgbClr val="FFFFFF"/>
                      </p:to>
                    </p:animClr>
                  </p:childTnLst>
                </p:cTn>
              </p:par>
            </p:tnLst>
          </p:tmpl>
        </p:tmplLst>
      </p:bldP>
      <p:bldP spid="73" grpId="2">
        <p:tmplLst>
          <p:tmpl>
            <p:tnLst>
              <p:par>
                <p:cTn presetID="3" presetClass="emph" presetSubtype="2" fill="hold" nodeType="withEffect">
                  <p:stCondLst>
                    <p:cond delay="0"/>
                  </p:stCondLst>
                  <p:childTnLst>
                    <p:animClr clrSpc="rgb" dir="cw">
                      <p:cBhvr override="childStyle">
                        <p:cTn dur="250" fill="hold"/>
                        <p:tgtEl>
                          <p:spTgt spid="73"/>
                        </p:tgtEl>
                        <p:attrNameLst>
                          <p:attrName>style.color</p:attrName>
                        </p:attrNameLst>
                      </p:cBhvr>
                      <p:to>
                        <a:srgbClr val="002244"/>
                      </p:to>
                    </p:animClr>
                  </p:childTnLst>
                </p:cTn>
              </p:par>
            </p:tnLst>
          </p:tmpl>
        </p:tmplLst>
      </p:bldP>
      <p:bldP spid="74" grpId="0">
        <p:tmplLst>
          <p:tmpl>
            <p:tnLst>
              <p:par>
                <p:cTn presetID="10" presetClass="entr" presetSubtype="0" fill="hold" nodeType="with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250"/>
                        <p:tgtEl>
                          <p:spTgt spid="74"/>
                        </p:tgtEl>
                      </p:cBhvr>
                    </p:animEffect>
                  </p:childTnLst>
                </p:cTn>
              </p:par>
            </p:tnLst>
          </p:tmpl>
        </p:tmplLst>
      </p:bldP>
      <p:bldP spid="74" grpId="1">
        <p:tmplLst>
          <p:tmpl>
            <p:tnLst>
              <p:par>
                <p:cTn presetID="3" presetClass="emph" presetSubtype="2" fill="hold" nodeType="withEffect">
                  <p:stCondLst>
                    <p:cond delay="0"/>
                  </p:stCondLst>
                  <p:childTnLst>
                    <p:animClr clrSpc="rgb" dir="cw">
                      <p:cBhvr override="childStyle">
                        <p:cTn dur="250" fill="hold"/>
                        <p:tgtEl>
                          <p:spTgt spid="74"/>
                        </p:tgtEl>
                        <p:attrNameLst>
                          <p:attrName>style.color</p:attrName>
                        </p:attrNameLst>
                      </p:cBhvr>
                      <p:to>
                        <a:srgbClr val="FFFFFF"/>
                      </p:to>
                    </p:animClr>
                  </p:childTnLst>
                </p:cTn>
              </p:par>
            </p:tnLst>
          </p:tmpl>
        </p:tmplLst>
      </p:bldP>
      <p:bldP spid="74" grpId="2">
        <p:tmplLst>
          <p:tmpl>
            <p:tnLst>
              <p:par>
                <p:cTn presetID="3" presetClass="emph" presetSubtype="2" fill="hold" nodeType="withEffect">
                  <p:stCondLst>
                    <p:cond delay="0"/>
                  </p:stCondLst>
                  <p:childTnLst>
                    <p:animClr clrSpc="rgb" dir="cw">
                      <p:cBhvr override="childStyle">
                        <p:cTn dur="250" fill="hold"/>
                        <p:tgtEl>
                          <p:spTgt spid="74"/>
                        </p:tgtEl>
                        <p:attrNameLst>
                          <p:attrName>style.color</p:attrName>
                        </p:attrNameLst>
                      </p:cBhvr>
                      <p:to>
                        <a:srgbClr val="666666"/>
                      </p:to>
                    </p:animClr>
                  </p:childTnLst>
                </p:cTn>
              </p:par>
            </p:tnLst>
          </p:tmpl>
        </p:tmplLst>
      </p:bldP>
      <p:bldP spid="75" grpId="0">
        <p:tmplLst>
          <p:tmpl>
            <p:tnLst>
              <p:par>
                <p:cTn presetID="10"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250"/>
                        <p:tgtEl>
                          <p:spTgt spid="75"/>
                        </p:tgtEl>
                      </p:cBhvr>
                    </p:animEffect>
                  </p:childTnLst>
                </p:cTn>
              </p:par>
            </p:tnLst>
          </p:tmpl>
        </p:tmplLst>
      </p:bldP>
      <p:bldP spid="75" grpId="1">
        <p:tmplLst>
          <p:tmpl>
            <p:tnLst>
              <p:par>
                <p:cTn presetID="3" presetClass="emph" presetSubtype="2" fill="hold" nodeType="withEffect">
                  <p:stCondLst>
                    <p:cond delay="0"/>
                  </p:stCondLst>
                  <p:childTnLst>
                    <p:animClr clrSpc="rgb" dir="cw">
                      <p:cBhvr override="childStyle">
                        <p:cTn dur="250" fill="hold"/>
                        <p:tgtEl>
                          <p:spTgt spid="75"/>
                        </p:tgtEl>
                        <p:attrNameLst>
                          <p:attrName>style.color</p:attrName>
                        </p:attrNameLst>
                      </p:cBhvr>
                      <p:to>
                        <a:srgbClr val="FFFFFF"/>
                      </p:to>
                    </p:animClr>
                  </p:childTnLst>
                </p:cTn>
              </p:par>
            </p:tnLst>
          </p:tmpl>
        </p:tmplLst>
      </p:bldP>
      <p:bldP spid="75" grpId="2">
        <p:tmplLst>
          <p:tmpl>
            <p:tnLst>
              <p:par>
                <p:cTn presetID="3" presetClass="emph" presetSubtype="2" fill="hold" nodeType="withEffect">
                  <p:stCondLst>
                    <p:cond delay="0"/>
                  </p:stCondLst>
                  <p:childTnLst>
                    <p:animClr clrSpc="rgb" dir="cw">
                      <p:cBhvr override="childStyle">
                        <p:cTn dur="250" fill="hold"/>
                        <p:tgtEl>
                          <p:spTgt spid="75"/>
                        </p:tgtEl>
                        <p:attrNameLst>
                          <p:attrName>style.color</p:attrName>
                        </p:attrNameLst>
                      </p:cBhvr>
                      <p:to>
                        <a:srgbClr val="002244"/>
                      </p:to>
                    </p:animClr>
                  </p:childTnLst>
                </p:cTn>
              </p:par>
            </p:tnLst>
          </p:tmpl>
        </p:tmplLst>
      </p:bldP>
      <p:bldP spid="76" grpId="0"/>
      <p:bldP spid="77" grpId="0">
        <p:tmplLst>
          <p:tmpl>
            <p:tnLst>
              <p:par>
                <p:cTn presetID="10" presetClass="entr" presetSubtype="0" fill="hold" nodeType="click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250"/>
                        <p:tgtEl>
                          <p:spTgt spid="77"/>
                        </p:tgtEl>
                      </p:cBhvr>
                    </p:animEffect>
                  </p:childTnLst>
                </p:cTn>
              </p:par>
            </p:tnLst>
          </p:tmpl>
        </p:tmplLst>
      </p:bldP>
      <p:bldP spid="77" grpId="1">
        <p:tmplLst>
          <p:tmpl>
            <p:tnLst>
              <p:par>
                <p:cTn presetID="19" presetClass="emph" presetSubtype="0" fill="hold" nodeType="withEffect">
                  <p:stCondLst>
                    <p:cond delay="0"/>
                  </p:stCondLst>
                  <p:childTnLst>
                    <p:animClr clrSpc="rgb" dir="cw">
                      <p:cBhvr override="childStyle">
                        <p:cTn dur="250" fill="hold"/>
                        <p:tgtEl>
                          <p:spTgt spid="77"/>
                        </p:tgtEl>
                        <p:attrNameLst>
                          <p:attrName>style.color</p:attrName>
                        </p:attrNameLst>
                      </p:cBhvr>
                      <p:to>
                        <a:srgbClr val="673154"/>
                      </p:to>
                    </p:animClr>
                    <p:animClr clrSpc="rgb" dir="cw">
                      <p:cBhvr>
                        <p:cTn dur="250" fill="hold"/>
                        <p:tgtEl>
                          <p:spTgt spid="77"/>
                        </p:tgtEl>
                        <p:attrNameLst>
                          <p:attrName>fillcolor</p:attrName>
                        </p:attrNameLst>
                      </p:cBhvr>
                      <p:to>
                        <a:srgbClr val="673154"/>
                      </p:to>
                    </p:animClr>
                    <p:set>
                      <p:cBhvr>
                        <p:cTn dur="250" fill="hold"/>
                        <p:tgtEl>
                          <p:spTgt spid="77"/>
                        </p:tgtEl>
                        <p:attrNameLst>
                          <p:attrName>fill.type</p:attrName>
                        </p:attrNameLst>
                      </p:cBhvr>
                      <p:to>
                        <p:strVal val="solid"/>
                      </p:to>
                    </p:set>
                    <p:set>
                      <p:cBhvr>
                        <p:cTn dur="250" fill="hold"/>
                        <p:tgtEl>
                          <p:spTgt spid="77"/>
                        </p:tgtEl>
                        <p:attrNameLst>
                          <p:attrName>fill.on</p:attrName>
                        </p:attrNameLst>
                      </p:cBhvr>
                      <p:to>
                        <p:strVal val="true"/>
                      </p:to>
                    </p:set>
                  </p:childTnLst>
                </p:cTn>
              </p:par>
            </p:tnLst>
          </p:tmpl>
        </p:tmplLst>
      </p:bldP>
      <p:bldP spid="78" grpId="0" animBg="1">
        <p:tmplLst>
          <p:tmpl>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250"/>
                        <p:tgtEl>
                          <p:spTgt spid="78"/>
                        </p:tgtEl>
                      </p:cBhvr>
                    </p:animEffect>
                  </p:childTnLst>
                </p:cTn>
              </p:par>
            </p:tnLst>
          </p:tmpl>
        </p:tmplLst>
      </p:bldP>
      <p:bldP spid="79" grpId="0">
        <p:tmplLst>
          <p:tmpl>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250"/>
                        <p:tgtEl>
                          <p:spTgt spid="79"/>
                        </p:tgtEl>
                      </p:cBhvr>
                    </p:animEffect>
                  </p:childTnLst>
                </p:cTn>
              </p:par>
            </p:tnLst>
          </p:tmpl>
        </p:tmplLst>
      </p:bldP>
      <p:bldP spid="79" grpId="1">
        <p:tmplLst>
          <p:tmpl>
            <p:tnLst>
              <p:par>
                <p:cTn presetID="3" presetClass="emph" presetSubtype="2" fill="hold" nodeType="withEffect">
                  <p:stCondLst>
                    <p:cond delay="0"/>
                  </p:stCondLst>
                  <p:childTnLst>
                    <p:animClr clrSpc="rgb" dir="cw">
                      <p:cBhvr override="childStyle">
                        <p:cTn dur="250" fill="hold"/>
                        <p:tgtEl>
                          <p:spTgt spid="79"/>
                        </p:tgtEl>
                        <p:attrNameLst>
                          <p:attrName>style.color</p:attrName>
                        </p:attrNameLst>
                      </p:cBhvr>
                      <p:to>
                        <a:srgbClr val="FFFFFF"/>
                      </p:to>
                    </p:animClr>
                  </p:childTnLst>
                </p:cTn>
              </p:par>
            </p:tnLst>
          </p:tmpl>
        </p:tmplLst>
      </p:bldP>
      <p:bldP spid="80" grpId="0">
        <p:tmplLst>
          <p:tmpl>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250"/>
                        <p:tgtEl>
                          <p:spTgt spid="80"/>
                        </p:tgtEl>
                      </p:cBhvr>
                    </p:animEffect>
                  </p:childTnLst>
                </p:cTn>
              </p:par>
            </p:tnLst>
          </p:tmpl>
        </p:tmplLst>
      </p:bldP>
      <p:bldP spid="80" grpId="1">
        <p:tmplLst>
          <p:tmpl>
            <p:tnLst>
              <p:par>
                <p:cTn presetID="3" presetClass="emph" presetSubtype="2" fill="hold" nodeType="withEffect">
                  <p:stCondLst>
                    <p:cond delay="0"/>
                  </p:stCondLst>
                  <p:childTnLst>
                    <p:animClr clrSpc="rgb" dir="cw">
                      <p:cBhvr override="childStyle">
                        <p:cTn dur="250" fill="hold"/>
                        <p:tgtEl>
                          <p:spTgt spid="80"/>
                        </p:tgtEl>
                        <p:attrNameLst>
                          <p:attrName>style.color</p:attrName>
                        </p:attrNameLst>
                      </p:cBhvr>
                      <p:to>
                        <a:srgbClr val="FFFFFF"/>
                      </p:to>
                    </p:animClr>
                  </p:childTnLst>
                </p:cTn>
              </p:par>
            </p:tnLst>
          </p:tmpl>
        </p:tmplLst>
      </p:bldP>
      <p:bldP spid="81" grpId="0">
        <p:tmplLst>
          <p:tmpl>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250"/>
                        <p:tgtEl>
                          <p:spTgt spid="81"/>
                        </p:tgtEl>
                      </p:cBhvr>
                    </p:animEffect>
                  </p:childTnLst>
                </p:cTn>
              </p:par>
            </p:tnLst>
          </p:tmpl>
        </p:tmplLst>
      </p:bldP>
      <p:bldP spid="81" grpId="1">
        <p:tmplLst>
          <p:tmpl>
            <p:tnLst>
              <p:par>
                <p:cTn presetID="3" presetClass="emph" presetSubtype="2" fill="hold" nodeType="withEffect">
                  <p:stCondLst>
                    <p:cond delay="0"/>
                  </p:stCondLst>
                  <p:childTnLst>
                    <p:animClr clrSpc="rgb" dir="cw">
                      <p:cBhvr override="childStyle">
                        <p:cTn dur="250" fill="hold"/>
                        <p:tgtEl>
                          <p:spTgt spid="81"/>
                        </p:tgtEl>
                        <p:attrNameLst>
                          <p:attrName>style.color</p:attrName>
                        </p:attrNameLst>
                      </p:cBhvr>
                      <p:to>
                        <a:srgbClr val="FFFFFF"/>
                      </p:to>
                    </p:animClr>
                  </p:childTnLst>
                </p:cTn>
              </p:par>
            </p:tnLst>
          </p:tmpl>
        </p:tmplLst>
      </p:bldP>
      <p:bldP spid="8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6" name="Rectangle 5"/>
          <p:cNvSpPr/>
          <p:nvPr userDrawn="1"/>
        </p:nvSpPr>
        <p:spPr>
          <a:xfrm>
            <a:off x="0" y="1130711"/>
            <a:ext cx="6024563" cy="1769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8" name="Text Placeholder 7"/>
          <p:cNvSpPr>
            <a:spLocks noGrp="1"/>
          </p:cNvSpPr>
          <p:nvPr>
            <p:ph type="body" sz="quarter" idx="13" hasCustomPrompt="1"/>
          </p:nvPr>
        </p:nvSpPr>
        <p:spPr>
          <a:xfrm>
            <a:off x="195263" y="3639671"/>
            <a:ext cx="5834063" cy="2232212"/>
          </a:xfrm>
        </p:spPr>
        <p:txBody>
          <a:bodyPr numCol="2" spcCol="288000"/>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7"/>
          <p:cNvSpPr>
            <a:spLocks noGrp="1"/>
          </p:cNvSpPr>
          <p:nvPr>
            <p:ph type="body" sz="quarter" idx="16" hasCustomPrompt="1"/>
          </p:nvPr>
        </p:nvSpPr>
        <p:spPr>
          <a:xfrm>
            <a:off x="6156326" y="3639671"/>
            <a:ext cx="2887663" cy="2232212"/>
          </a:xfrm>
        </p:spPr>
        <p:txBody>
          <a:bodyPr numCol="1"/>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Enter text here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7"/>
          <p:cNvSpPr>
            <a:spLocks noGrp="1"/>
          </p:cNvSpPr>
          <p:nvPr>
            <p:ph type="body" sz="quarter" idx="17" hasCustomPrompt="1"/>
          </p:nvPr>
        </p:nvSpPr>
        <p:spPr>
          <a:xfrm>
            <a:off x="9182101" y="3603468"/>
            <a:ext cx="2871788" cy="2268415"/>
          </a:xfrm>
        </p:spPr>
        <p:txBody>
          <a:bodyPr numCol="1"/>
          <a:lstStyle>
            <a:lvl1pPr marL="0" indent="0">
              <a:buFont typeface="Wingdings" panose="05000000000000000000" pitchFamily="2" charset="2"/>
              <a:buNone/>
              <a:tabLst>
                <a:tab pos="179388" algn="l"/>
              </a:tabLst>
              <a:defRPr sz="1100">
                <a:solidFill>
                  <a:schemeClr val="tx2"/>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7"/>
          <p:cNvSpPr>
            <a:spLocks noGrp="1"/>
          </p:cNvSpPr>
          <p:nvPr>
            <p:ph type="body" sz="quarter" idx="18" hasCustomPrompt="1"/>
          </p:nvPr>
        </p:nvSpPr>
        <p:spPr>
          <a:xfrm>
            <a:off x="195263" y="3292276"/>
            <a:ext cx="5834064"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Challenge</a:t>
            </a:r>
          </a:p>
        </p:txBody>
      </p:sp>
      <p:sp>
        <p:nvSpPr>
          <p:cNvPr id="15" name="Text Placeholder 7"/>
          <p:cNvSpPr>
            <a:spLocks noGrp="1"/>
          </p:cNvSpPr>
          <p:nvPr>
            <p:ph type="body" sz="quarter" idx="19" hasCustomPrompt="1"/>
          </p:nvPr>
        </p:nvSpPr>
        <p:spPr>
          <a:xfrm>
            <a:off x="6156326" y="3292276"/>
            <a:ext cx="2887663"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Solution</a:t>
            </a:r>
          </a:p>
        </p:txBody>
      </p:sp>
      <p:sp>
        <p:nvSpPr>
          <p:cNvPr id="16" name="Text Placeholder 7"/>
          <p:cNvSpPr>
            <a:spLocks noGrp="1"/>
          </p:cNvSpPr>
          <p:nvPr>
            <p:ph type="body" sz="quarter" idx="20" hasCustomPrompt="1"/>
          </p:nvPr>
        </p:nvSpPr>
        <p:spPr>
          <a:xfrm>
            <a:off x="9182101" y="3292276"/>
            <a:ext cx="2871788" cy="242047"/>
          </a:xfrm>
        </p:spPr>
        <p:txBody>
          <a:bodyPr numCol="1"/>
          <a:lstStyle>
            <a:lvl1pPr marL="0" indent="0">
              <a:buFont typeface="Wingdings" panose="05000000000000000000" pitchFamily="2" charset="2"/>
              <a:buNone/>
              <a:tabLst>
                <a:tab pos="179388" algn="l"/>
              </a:tabLst>
              <a:defRPr sz="1400" b="0">
                <a:solidFill>
                  <a:schemeClr val="tx1"/>
                </a:solidFill>
              </a:defRPr>
            </a:lvl1pPr>
            <a:lvl2pPr marL="269875" indent="-176213">
              <a:defRPr sz="1000">
                <a:solidFill>
                  <a:schemeClr val="tx2"/>
                </a:solidFill>
              </a:defRPr>
            </a:lvl2pPr>
            <a:lvl3pPr>
              <a:defRPr sz="900">
                <a:solidFill>
                  <a:schemeClr val="tx2"/>
                </a:solidFill>
              </a:defRPr>
            </a:lvl3pPr>
            <a:lvl4pPr>
              <a:defRPr sz="800">
                <a:solidFill>
                  <a:schemeClr val="tx2"/>
                </a:solidFill>
              </a:defRPr>
            </a:lvl4pPr>
            <a:lvl5pPr>
              <a:defRPr sz="600">
                <a:solidFill>
                  <a:schemeClr val="tx2"/>
                </a:solidFill>
              </a:defRPr>
            </a:lvl5pPr>
          </a:lstStyle>
          <a:p>
            <a:pPr lvl="0"/>
            <a:r>
              <a:rPr lang="en-US" dirty="0"/>
              <a:t>Results</a:t>
            </a:r>
          </a:p>
        </p:txBody>
      </p:sp>
      <p:sp>
        <p:nvSpPr>
          <p:cNvPr id="18"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19" name="Picture Placeholder 3"/>
          <p:cNvSpPr>
            <a:spLocks noGrp="1"/>
          </p:cNvSpPr>
          <p:nvPr>
            <p:ph type="pic" sz="quarter" idx="21" hasCustomPrompt="1"/>
          </p:nvPr>
        </p:nvSpPr>
        <p:spPr>
          <a:xfrm>
            <a:off x="6162676" y="1130301"/>
            <a:ext cx="5900739" cy="1770063"/>
          </a:xfrm>
          <a:noFill/>
        </p:spPr>
        <p:txBody>
          <a:bodyPr/>
          <a:lstStyle>
            <a:lvl1pPr algn="ctr">
              <a:defRPr sz="1100"/>
            </a:lvl1pPr>
          </a:lstStyle>
          <a:p>
            <a:r>
              <a:rPr lang="en-GB" dirty="0"/>
              <a:t>Click on the icon to insert an image</a:t>
            </a:r>
          </a:p>
        </p:txBody>
      </p:sp>
      <p:grpSp>
        <p:nvGrpSpPr>
          <p:cNvPr id="21" name="Group 20"/>
          <p:cNvGrpSpPr/>
          <p:nvPr userDrawn="1"/>
        </p:nvGrpSpPr>
        <p:grpSpPr>
          <a:xfrm>
            <a:off x="-4350367" y="0"/>
            <a:ext cx="3909699" cy="5532582"/>
            <a:chOff x="-3999345" y="0"/>
            <a:chExt cx="3909698" cy="5532582"/>
          </a:xfrm>
        </p:grpSpPr>
        <p:sp>
          <p:nvSpPr>
            <p:cNvPr id="22" name="Rectangle 2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23" name="Straight Connector 2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5" name="TextBox 2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26" name="Group 25"/>
            <p:cNvGrpSpPr/>
            <p:nvPr userDrawn="1"/>
          </p:nvGrpSpPr>
          <p:grpSpPr>
            <a:xfrm>
              <a:off x="-3916219" y="2007734"/>
              <a:ext cx="3741159" cy="603077"/>
              <a:chOff x="-3953163" y="1928406"/>
              <a:chExt cx="3741159" cy="603077"/>
            </a:xfrm>
          </p:grpSpPr>
          <p:sp>
            <p:nvSpPr>
              <p:cNvPr id="39" name="TextBox 3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40" name="TextBox 3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27" name="Group 26"/>
            <p:cNvGrpSpPr/>
            <p:nvPr userDrawn="1"/>
          </p:nvGrpSpPr>
          <p:grpSpPr>
            <a:xfrm>
              <a:off x="-3916219" y="3804415"/>
              <a:ext cx="3741159" cy="649206"/>
              <a:chOff x="-3953163" y="3686663"/>
              <a:chExt cx="3741159" cy="649206"/>
            </a:xfrm>
          </p:grpSpPr>
          <p:sp>
            <p:nvSpPr>
              <p:cNvPr id="37" name="TextBox 3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8" name="TextBox 3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28" name="Group 27"/>
            <p:cNvGrpSpPr/>
            <p:nvPr userDrawn="1"/>
          </p:nvGrpSpPr>
          <p:grpSpPr>
            <a:xfrm>
              <a:off x="-3916219" y="2909062"/>
              <a:ext cx="3741159" cy="634370"/>
              <a:chOff x="-3953163" y="2815638"/>
              <a:chExt cx="3741159" cy="634370"/>
            </a:xfrm>
          </p:grpSpPr>
          <p:sp>
            <p:nvSpPr>
              <p:cNvPr id="35" name="TextBox 3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6" name="TextBox 3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29" name="Group 28"/>
            <p:cNvGrpSpPr/>
            <p:nvPr userDrawn="1"/>
          </p:nvGrpSpPr>
          <p:grpSpPr>
            <a:xfrm>
              <a:off x="-3916219" y="4693793"/>
              <a:ext cx="3470417" cy="603077"/>
              <a:chOff x="-3953163" y="4622237"/>
              <a:chExt cx="3470417" cy="603077"/>
            </a:xfrm>
          </p:grpSpPr>
          <p:sp>
            <p:nvSpPr>
              <p:cNvPr id="33" name="TextBox 3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34" name="TextBox 3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30" name="Group 29"/>
            <p:cNvGrpSpPr/>
            <p:nvPr userDrawn="1"/>
          </p:nvGrpSpPr>
          <p:grpSpPr>
            <a:xfrm>
              <a:off x="-3916219" y="1118356"/>
              <a:ext cx="3741159" cy="677414"/>
              <a:chOff x="-3953163" y="1118356"/>
              <a:chExt cx="3741159" cy="677414"/>
            </a:xfrm>
          </p:grpSpPr>
          <p:sp>
            <p:nvSpPr>
              <p:cNvPr id="31" name="TextBox 3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2" name="TextBox 3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41"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8" name="Text Placeholder 4"/>
          <p:cNvSpPr>
            <a:spLocks noGrp="1"/>
          </p:cNvSpPr>
          <p:nvPr>
            <p:ph type="body" sz="quarter" idx="87" hasCustomPrompt="1"/>
          </p:nvPr>
        </p:nvSpPr>
        <p:spPr>
          <a:xfrm>
            <a:off x="192135" y="1271368"/>
            <a:ext cx="5737611"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
          <p:cNvSpPr>
            <a:spLocks noGrp="1"/>
          </p:cNvSpPr>
          <p:nvPr>
            <p:ph type="body" sz="quarter" idx="88" hasCustomPrompt="1"/>
          </p:nvPr>
        </p:nvSpPr>
        <p:spPr>
          <a:xfrm>
            <a:off x="192135"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970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Comparison">
    <p:bg>
      <p:bgPr>
        <a:solidFill>
          <a:schemeClr val="bg1"/>
        </a:solidFill>
        <a:effectLst/>
      </p:bgPr>
    </p:bg>
    <p:spTree>
      <p:nvGrpSpPr>
        <p:cNvPr id="1" name=""/>
        <p:cNvGrpSpPr/>
        <p:nvPr/>
      </p:nvGrpSpPr>
      <p:grpSpPr>
        <a:xfrm>
          <a:off x="0" y="0"/>
          <a:ext cx="0" cy="0"/>
          <a:chOff x="0" y="0"/>
          <a:chExt cx="0" cy="0"/>
        </a:xfrm>
      </p:grpSpPr>
      <p:sp>
        <p:nvSpPr>
          <p:cNvPr id="324" name="Rectangle 323"/>
          <p:cNvSpPr/>
          <p:nvPr userDrawn="1"/>
        </p:nvSpPr>
        <p:spPr>
          <a:xfrm>
            <a:off x="135363" y="1130711"/>
            <a:ext cx="5893963" cy="5368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8" name="Text Placeholder 7"/>
          <p:cNvSpPr>
            <a:spLocks noGrp="1"/>
          </p:cNvSpPr>
          <p:nvPr>
            <p:ph type="body" sz="quarter" idx="13" hasCustomPrompt="1"/>
          </p:nvPr>
        </p:nvSpPr>
        <p:spPr>
          <a:xfrm>
            <a:off x="195263" y="3355791"/>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4" name="Text Placeholder 15"/>
          <p:cNvSpPr>
            <a:spLocks noGrp="1"/>
          </p:cNvSpPr>
          <p:nvPr>
            <p:ph type="body" sz="quarter" idx="102" hasCustomPrompt="1"/>
          </p:nvPr>
        </p:nvSpPr>
        <p:spPr>
          <a:xfrm>
            <a:off x="195265" y="1619776"/>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dirty="0"/>
              <a:t>Enter text here</a:t>
            </a:r>
          </a:p>
        </p:txBody>
      </p:sp>
      <p:sp>
        <p:nvSpPr>
          <p:cNvPr id="17" name="Picture Placeholder 16"/>
          <p:cNvSpPr>
            <a:spLocks noGrp="1"/>
          </p:cNvSpPr>
          <p:nvPr>
            <p:ph type="pic" sz="quarter" idx="103" hasCustomPrompt="1"/>
          </p:nvPr>
        </p:nvSpPr>
        <p:spPr>
          <a:xfrm>
            <a:off x="3317153" y="1130711"/>
            <a:ext cx="2707411" cy="1575977"/>
          </a:xfrm>
          <a:noFill/>
        </p:spPr>
        <p:txBody>
          <a:bodyPr/>
          <a:lstStyle>
            <a:lvl1pPr algn="ctr">
              <a:defRPr sz="1100" baseline="0"/>
            </a:lvl1pPr>
          </a:lstStyle>
          <a:p>
            <a:r>
              <a:rPr lang="en-GB" dirty="0"/>
              <a:t>Click on the icon to insert an image</a:t>
            </a:r>
          </a:p>
        </p:txBody>
      </p:sp>
      <p:sp>
        <p:nvSpPr>
          <p:cNvPr id="315" name="Text Placeholder 7"/>
          <p:cNvSpPr>
            <a:spLocks noGrp="1"/>
          </p:cNvSpPr>
          <p:nvPr>
            <p:ph type="body" sz="quarter" idx="104" hasCustomPrompt="1"/>
          </p:nvPr>
        </p:nvSpPr>
        <p:spPr>
          <a:xfrm>
            <a:off x="195263" y="4538045"/>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6" name="Text Placeholder 7"/>
          <p:cNvSpPr>
            <a:spLocks noGrp="1"/>
          </p:cNvSpPr>
          <p:nvPr>
            <p:ph type="body" sz="quarter" idx="105" hasCustomPrompt="1"/>
          </p:nvPr>
        </p:nvSpPr>
        <p:spPr>
          <a:xfrm>
            <a:off x="3317155" y="3355791"/>
            <a:ext cx="2721768" cy="2802963"/>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7" name="Text Placeholder 15"/>
          <p:cNvSpPr>
            <a:spLocks noGrp="1"/>
          </p:cNvSpPr>
          <p:nvPr>
            <p:ph type="body" sz="quarter" idx="106" hasCustomPrompt="1"/>
          </p:nvPr>
        </p:nvSpPr>
        <p:spPr>
          <a:xfrm>
            <a:off x="195265" y="2971081"/>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Challenge</a:t>
            </a:r>
            <a:endParaRPr lang="en-GB" dirty="0"/>
          </a:p>
        </p:txBody>
      </p:sp>
      <p:sp>
        <p:nvSpPr>
          <p:cNvPr id="318" name="Text Placeholder 15"/>
          <p:cNvSpPr>
            <a:spLocks noGrp="1"/>
          </p:cNvSpPr>
          <p:nvPr>
            <p:ph type="body" sz="quarter" idx="107" hasCustomPrompt="1"/>
          </p:nvPr>
        </p:nvSpPr>
        <p:spPr>
          <a:xfrm>
            <a:off x="195265" y="4162572"/>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Solution</a:t>
            </a:r>
            <a:endParaRPr lang="en-GB" dirty="0"/>
          </a:p>
        </p:txBody>
      </p:sp>
      <p:sp>
        <p:nvSpPr>
          <p:cNvPr id="319" name="Text Placeholder 15"/>
          <p:cNvSpPr>
            <a:spLocks noGrp="1"/>
          </p:cNvSpPr>
          <p:nvPr>
            <p:ph type="body" sz="quarter" idx="108" hasCustomPrompt="1"/>
          </p:nvPr>
        </p:nvSpPr>
        <p:spPr>
          <a:xfrm>
            <a:off x="3317155" y="2971081"/>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Results</a:t>
            </a:r>
            <a:endParaRPr lang="en-GB" dirty="0"/>
          </a:p>
        </p:txBody>
      </p:sp>
      <p:sp>
        <p:nvSpPr>
          <p:cNvPr id="320" name="Text Placeholder 18"/>
          <p:cNvSpPr>
            <a:spLocks noGrp="1"/>
          </p:cNvSpPr>
          <p:nvPr>
            <p:ph type="body" sz="quarter" idx="38" hasCustomPrompt="1"/>
          </p:nvPr>
        </p:nvSpPr>
        <p:spPr>
          <a:xfrm>
            <a:off x="200605" y="1129946"/>
            <a:ext cx="286871" cy="486374"/>
          </a:xfrm>
        </p:spPr>
        <p:txBody>
          <a:bodyPr anchor="ctr"/>
          <a:lstStyle>
            <a:lvl1pPr algn="r">
              <a:defRPr sz="2800" b="0">
                <a:latin typeface="+mn-lt"/>
              </a:defRPr>
            </a:lvl1pPr>
          </a:lstStyle>
          <a:p>
            <a:pPr lvl="0"/>
            <a:r>
              <a:rPr lang="en-US" dirty="0"/>
              <a:t>1</a:t>
            </a:r>
            <a:endParaRPr lang="en-GB" dirty="0"/>
          </a:p>
        </p:txBody>
      </p:sp>
      <p:sp>
        <p:nvSpPr>
          <p:cNvPr id="21" name="Text Placeholder 20"/>
          <p:cNvSpPr>
            <a:spLocks noGrp="1"/>
          </p:cNvSpPr>
          <p:nvPr>
            <p:ph type="body" sz="quarter" idx="109" hasCustomPrompt="1"/>
          </p:nvPr>
        </p:nvSpPr>
        <p:spPr>
          <a:xfrm>
            <a:off x="195262" y="1905552"/>
            <a:ext cx="546329" cy="200599"/>
          </a:xfrm>
        </p:spPr>
        <p:txBody>
          <a:bodyPr/>
          <a:lstStyle>
            <a:lvl1pPr>
              <a:defRPr sz="1100"/>
            </a:lvl1pPr>
            <a:lvl2pPr>
              <a:defRPr sz="1000"/>
            </a:lvl2pPr>
            <a:lvl3pPr>
              <a:defRPr sz="900"/>
            </a:lvl3pPr>
            <a:lvl4pPr>
              <a:defRPr sz="800"/>
            </a:lvl4pPr>
            <a:lvl5pPr>
              <a:defRPr sz="600"/>
            </a:lvl5pPr>
          </a:lstStyle>
          <a:p>
            <a:pPr lvl="0"/>
            <a:r>
              <a:rPr lang="en-US" dirty="0"/>
              <a:t>Date:</a:t>
            </a:r>
            <a:endParaRPr lang="en-GB" dirty="0"/>
          </a:p>
        </p:txBody>
      </p:sp>
      <p:sp>
        <p:nvSpPr>
          <p:cNvPr id="321" name="Text Placeholder 20"/>
          <p:cNvSpPr>
            <a:spLocks noGrp="1"/>
          </p:cNvSpPr>
          <p:nvPr>
            <p:ph type="body" sz="quarter" idx="110" hasCustomPrompt="1"/>
          </p:nvPr>
        </p:nvSpPr>
        <p:spPr>
          <a:xfrm>
            <a:off x="195260" y="2134229"/>
            <a:ext cx="586915" cy="200599"/>
          </a:xfrm>
        </p:spPr>
        <p:txBody>
          <a:bodyPr/>
          <a:lstStyle>
            <a:lvl1pPr>
              <a:defRPr sz="1100"/>
            </a:lvl1pPr>
            <a:lvl2pPr>
              <a:defRPr sz="1000"/>
            </a:lvl2pPr>
            <a:lvl3pPr>
              <a:defRPr sz="900"/>
            </a:lvl3pPr>
            <a:lvl4pPr>
              <a:defRPr sz="800"/>
            </a:lvl4pPr>
            <a:lvl5pPr>
              <a:defRPr sz="600"/>
            </a:lvl5pPr>
          </a:lstStyle>
          <a:p>
            <a:pPr lvl="0"/>
            <a:r>
              <a:rPr lang="en-US" dirty="0"/>
              <a:t>Value:</a:t>
            </a:r>
            <a:endParaRPr lang="en-GB" dirty="0"/>
          </a:p>
        </p:txBody>
      </p:sp>
      <p:sp>
        <p:nvSpPr>
          <p:cNvPr id="322" name="Text Placeholder 20"/>
          <p:cNvSpPr>
            <a:spLocks noGrp="1"/>
          </p:cNvSpPr>
          <p:nvPr>
            <p:ph type="body" sz="quarter" idx="111" hasCustomPrompt="1"/>
          </p:nvPr>
        </p:nvSpPr>
        <p:spPr>
          <a:xfrm>
            <a:off x="618836" y="1905552"/>
            <a:ext cx="2107635" cy="200599"/>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dirty="0"/>
              <a:t>Enter date here</a:t>
            </a:r>
            <a:endParaRPr lang="en-GB" dirty="0"/>
          </a:p>
        </p:txBody>
      </p:sp>
      <p:sp>
        <p:nvSpPr>
          <p:cNvPr id="323" name="Text Placeholder 20"/>
          <p:cNvSpPr>
            <a:spLocks noGrp="1"/>
          </p:cNvSpPr>
          <p:nvPr>
            <p:ph type="body" sz="quarter" idx="112" hasCustomPrompt="1"/>
          </p:nvPr>
        </p:nvSpPr>
        <p:spPr>
          <a:xfrm>
            <a:off x="616185" y="2134227"/>
            <a:ext cx="2363267" cy="257534"/>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dirty="0"/>
              <a:t>Enter value here</a:t>
            </a:r>
            <a:endParaRPr lang="en-GB" dirty="0"/>
          </a:p>
        </p:txBody>
      </p:sp>
      <p:cxnSp>
        <p:nvCxnSpPr>
          <p:cNvPr id="325" name="Straight Connector 324"/>
          <p:cNvCxnSpPr/>
          <p:nvPr userDrawn="1"/>
        </p:nvCxnSpPr>
        <p:spPr>
          <a:xfrm>
            <a:off x="137161" y="2685467"/>
            <a:ext cx="28981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7" name="Text Placeholder 7"/>
          <p:cNvSpPr>
            <a:spLocks noGrp="1"/>
          </p:cNvSpPr>
          <p:nvPr>
            <p:ph type="body" sz="quarter" idx="113" hasCustomPrompt="1"/>
          </p:nvPr>
        </p:nvSpPr>
        <p:spPr>
          <a:xfrm>
            <a:off x="6205936" y="3355791"/>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8" name="Text Placeholder 15"/>
          <p:cNvSpPr>
            <a:spLocks noGrp="1"/>
          </p:cNvSpPr>
          <p:nvPr>
            <p:ph type="body" sz="quarter" idx="114" hasCustomPrompt="1"/>
          </p:nvPr>
        </p:nvSpPr>
        <p:spPr>
          <a:xfrm>
            <a:off x="6205938" y="1609990"/>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dirty="0"/>
              <a:t>Enter text here</a:t>
            </a:r>
          </a:p>
        </p:txBody>
      </p:sp>
      <p:sp>
        <p:nvSpPr>
          <p:cNvPr id="329" name="Picture Placeholder 16"/>
          <p:cNvSpPr>
            <a:spLocks noGrp="1"/>
          </p:cNvSpPr>
          <p:nvPr>
            <p:ph type="pic" sz="quarter" idx="115" hasCustomPrompt="1"/>
          </p:nvPr>
        </p:nvSpPr>
        <p:spPr>
          <a:xfrm>
            <a:off x="9327827" y="1125539"/>
            <a:ext cx="2735587" cy="1581150"/>
          </a:xfrm>
          <a:noFill/>
        </p:spPr>
        <p:txBody>
          <a:bodyPr/>
          <a:lstStyle>
            <a:lvl1pPr algn="ctr">
              <a:defRPr sz="1100" baseline="0"/>
            </a:lvl1pPr>
          </a:lstStyle>
          <a:p>
            <a:r>
              <a:rPr lang="en-GB" dirty="0"/>
              <a:t>Click on the icon to insert an image</a:t>
            </a:r>
          </a:p>
        </p:txBody>
      </p:sp>
      <p:sp>
        <p:nvSpPr>
          <p:cNvPr id="330" name="Text Placeholder 7"/>
          <p:cNvSpPr>
            <a:spLocks noGrp="1"/>
          </p:cNvSpPr>
          <p:nvPr>
            <p:ph type="body" sz="quarter" idx="116" hasCustomPrompt="1"/>
          </p:nvPr>
        </p:nvSpPr>
        <p:spPr>
          <a:xfrm>
            <a:off x="6205936" y="4538045"/>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1" name="Text Placeholder 7"/>
          <p:cNvSpPr>
            <a:spLocks noGrp="1"/>
          </p:cNvSpPr>
          <p:nvPr>
            <p:ph type="body" sz="quarter" idx="117" hasCustomPrompt="1"/>
          </p:nvPr>
        </p:nvSpPr>
        <p:spPr>
          <a:xfrm>
            <a:off x="9327827" y="5196840"/>
            <a:ext cx="2721768" cy="961912"/>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2" name="Text Placeholder 15"/>
          <p:cNvSpPr>
            <a:spLocks noGrp="1"/>
          </p:cNvSpPr>
          <p:nvPr>
            <p:ph type="body" sz="quarter" idx="118" hasCustomPrompt="1"/>
          </p:nvPr>
        </p:nvSpPr>
        <p:spPr>
          <a:xfrm>
            <a:off x="6205938" y="2971081"/>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Challenge</a:t>
            </a:r>
            <a:endParaRPr lang="en-GB" dirty="0"/>
          </a:p>
        </p:txBody>
      </p:sp>
      <p:sp>
        <p:nvSpPr>
          <p:cNvPr id="333" name="Text Placeholder 15"/>
          <p:cNvSpPr>
            <a:spLocks noGrp="1"/>
          </p:cNvSpPr>
          <p:nvPr>
            <p:ph type="body" sz="quarter" idx="119" hasCustomPrompt="1"/>
          </p:nvPr>
        </p:nvSpPr>
        <p:spPr>
          <a:xfrm>
            <a:off x="6205938" y="4162572"/>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Solution</a:t>
            </a:r>
            <a:endParaRPr lang="en-GB" dirty="0"/>
          </a:p>
        </p:txBody>
      </p:sp>
      <p:sp>
        <p:nvSpPr>
          <p:cNvPr id="334" name="Text Placeholder 15"/>
          <p:cNvSpPr>
            <a:spLocks noGrp="1"/>
          </p:cNvSpPr>
          <p:nvPr>
            <p:ph type="body" sz="quarter" idx="120" hasCustomPrompt="1"/>
          </p:nvPr>
        </p:nvSpPr>
        <p:spPr>
          <a:xfrm>
            <a:off x="9327829" y="4830361"/>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Results</a:t>
            </a:r>
            <a:endParaRPr lang="en-GB" dirty="0"/>
          </a:p>
        </p:txBody>
      </p:sp>
      <p:sp>
        <p:nvSpPr>
          <p:cNvPr id="335" name="Text Placeholder 18"/>
          <p:cNvSpPr>
            <a:spLocks noGrp="1"/>
          </p:cNvSpPr>
          <p:nvPr>
            <p:ph type="body" sz="quarter" idx="121" hasCustomPrompt="1"/>
          </p:nvPr>
        </p:nvSpPr>
        <p:spPr>
          <a:xfrm>
            <a:off x="6207437" y="1131314"/>
            <a:ext cx="286871" cy="486374"/>
          </a:xfrm>
        </p:spPr>
        <p:txBody>
          <a:bodyPr anchor="ctr"/>
          <a:lstStyle>
            <a:lvl1pPr algn="r">
              <a:defRPr sz="2800" b="0">
                <a:latin typeface="+mn-lt"/>
              </a:defRPr>
            </a:lvl1pPr>
          </a:lstStyle>
          <a:p>
            <a:pPr lvl="0"/>
            <a:r>
              <a:rPr lang="en-US" dirty="0"/>
              <a:t>2</a:t>
            </a:r>
            <a:endParaRPr lang="en-GB" dirty="0"/>
          </a:p>
        </p:txBody>
      </p:sp>
      <p:sp>
        <p:nvSpPr>
          <p:cNvPr id="336" name="Text Placeholder 20"/>
          <p:cNvSpPr>
            <a:spLocks noGrp="1"/>
          </p:cNvSpPr>
          <p:nvPr>
            <p:ph type="body" sz="quarter" idx="122" hasCustomPrompt="1"/>
          </p:nvPr>
        </p:nvSpPr>
        <p:spPr>
          <a:xfrm>
            <a:off x="6205936" y="1895765"/>
            <a:ext cx="546329" cy="200599"/>
          </a:xfrm>
        </p:spPr>
        <p:txBody>
          <a:bodyPr/>
          <a:lstStyle>
            <a:lvl1pPr>
              <a:defRPr sz="1100"/>
            </a:lvl1pPr>
            <a:lvl2pPr>
              <a:defRPr sz="1000"/>
            </a:lvl2pPr>
            <a:lvl3pPr>
              <a:defRPr sz="900"/>
            </a:lvl3pPr>
            <a:lvl4pPr>
              <a:defRPr sz="800"/>
            </a:lvl4pPr>
            <a:lvl5pPr>
              <a:defRPr sz="600"/>
            </a:lvl5pPr>
          </a:lstStyle>
          <a:p>
            <a:pPr lvl="0"/>
            <a:r>
              <a:rPr lang="en-US" dirty="0"/>
              <a:t>Date:</a:t>
            </a:r>
            <a:endParaRPr lang="en-GB" dirty="0"/>
          </a:p>
        </p:txBody>
      </p:sp>
      <p:sp>
        <p:nvSpPr>
          <p:cNvPr id="337" name="Text Placeholder 20"/>
          <p:cNvSpPr>
            <a:spLocks noGrp="1"/>
          </p:cNvSpPr>
          <p:nvPr>
            <p:ph type="body" sz="quarter" idx="123" hasCustomPrompt="1"/>
          </p:nvPr>
        </p:nvSpPr>
        <p:spPr>
          <a:xfrm>
            <a:off x="6205933" y="2124441"/>
            <a:ext cx="586915" cy="200599"/>
          </a:xfrm>
        </p:spPr>
        <p:txBody>
          <a:bodyPr/>
          <a:lstStyle>
            <a:lvl1pPr>
              <a:defRPr sz="1100"/>
            </a:lvl1pPr>
            <a:lvl2pPr>
              <a:defRPr sz="1000"/>
            </a:lvl2pPr>
            <a:lvl3pPr>
              <a:defRPr sz="900"/>
            </a:lvl3pPr>
            <a:lvl4pPr>
              <a:defRPr sz="800"/>
            </a:lvl4pPr>
            <a:lvl5pPr>
              <a:defRPr sz="600"/>
            </a:lvl5pPr>
          </a:lstStyle>
          <a:p>
            <a:pPr lvl="0"/>
            <a:r>
              <a:rPr lang="en-US" dirty="0"/>
              <a:t>Value:</a:t>
            </a:r>
            <a:endParaRPr lang="en-GB" dirty="0"/>
          </a:p>
        </p:txBody>
      </p:sp>
      <p:sp>
        <p:nvSpPr>
          <p:cNvPr id="338" name="Text Placeholder 20"/>
          <p:cNvSpPr>
            <a:spLocks noGrp="1"/>
          </p:cNvSpPr>
          <p:nvPr>
            <p:ph type="body" sz="quarter" idx="124" hasCustomPrompt="1"/>
          </p:nvPr>
        </p:nvSpPr>
        <p:spPr>
          <a:xfrm>
            <a:off x="6629508" y="1895765"/>
            <a:ext cx="2107635" cy="218261"/>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dirty="0"/>
              <a:t>Enter date here</a:t>
            </a:r>
            <a:endParaRPr lang="en-GB" dirty="0"/>
          </a:p>
        </p:txBody>
      </p:sp>
      <p:sp>
        <p:nvSpPr>
          <p:cNvPr id="339" name="Text Placeholder 20"/>
          <p:cNvSpPr>
            <a:spLocks noGrp="1"/>
          </p:cNvSpPr>
          <p:nvPr>
            <p:ph type="body" sz="quarter" idx="125" hasCustomPrompt="1"/>
          </p:nvPr>
        </p:nvSpPr>
        <p:spPr>
          <a:xfrm>
            <a:off x="6626859" y="2124439"/>
            <a:ext cx="2110284" cy="267322"/>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dirty="0"/>
              <a:t>Enter value here</a:t>
            </a:r>
            <a:endParaRPr lang="en-GB" dirty="0"/>
          </a:p>
        </p:txBody>
      </p:sp>
      <p:cxnSp>
        <p:nvCxnSpPr>
          <p:cNvPr id="340" name="Straight Connector 339"/>
          <p:cNvCxnSpPr/>
          <p:nvPr userDrawn="1"/>
        </p:nvCxnSpPr>
        <p:spPr>
          <a:xfrm>
            <a:off x="6156325" y="2685467"/>
            <a:ext cx="288964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1" name="Text Placeholder 7"/>
          <p:cNvSpPr>
            <a:spLocks noGrp="1"/>
          </p:cNvSpPr>
          <p:nvPr>
            <p:ph type="body" sz="quarter" idx="126" hasCustomPrompt="1"/>
          </p:nvPr>
        </p:nvSpPr>
        <p:spPr>
          <a:xfrm>
            <a:off x="9327827" y="2971079"/>
            <a:ext cx="2721768" cy="1804548"/>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6"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pic>
        <p:nvPicPr>
          <p:cNvPr id="57" name="Picture 5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grpSp>
        <p:nvGrpSpPr>
          <p:cNvPr id="58" name="Group 57"/>
          <p:cNvGrpSpPr/>
          <p:nvPr userDrawn="1"/>
        </p:nvGrpSpPr>
        <p:grpSpPr>
          <a:xfrm>
            <a:off x="-4350367" y="0"/>
            <a:ext cx="3909699" cy="5532582"/>
            <a:chOff x="-3999345" y="0"/>
            <a:chExt cx="3909698" cy="5532582"/>
          </a:xfrm>
        </p:grpSpPr>
        <p:sp>
          <p:nvSpPr>
            <p:cNvPr id="59" name="Rectangle 58"/>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0" name="Straight Connector 59"/>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2" name="TextBox 61"/>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63" name="Group 62"/>
            <p:cNvGrpSpPr/>
            <p:nvPr userDrawn="1"/>
          </p:nvGrpSpPr>
          <p:grpSpPr>
            <a:xfrm>
              <a:off x="-3916219" y="2007734"/>
              <a:ext cx="3741159" cy="603077"/>
              <a:chOff x="-3953163" y="1928406"/>
              <a:chExt cx="3741159" cy="603077"/>
            </a:xfrm>
          </p:grpSpPr>
          <p:sp>
            <p:nvSpPr>
              <p:cNvPr id="76" name="TextBox 75"/>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7" name="TextBox 76"/>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64" name="Group 63"/>
            <p:cNvGrpSpPr/>
            <p:nvPr userDrawn="1"/>
          </p:nvGrpSpPr>
          <p:grpSpPr>
            <a:xfrm>
              <a:off x="-3916219" y="3804415"/>
              <a:ext cx="3741159" cy="649206"/>
              <a:chOff x="-3953163" y="3686663"/>
              <a:chExt cx="3741159" cy="649206"/>
            </a:xfrm>
          </p:grpSpPr>
          <p:sp>
            <p:nvSpPr>
              <p:cNvPr id="74" name="TextBox 73"/>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5" name="TextBox 74"/>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5" name="Group 64"/>
            <p:cNvGrpSpPr/>
            <p:nvPr userDrawn="1"/>
          </p:nvGrpSpPr>
          <p:grpSpPr>
            <a:xfrm>
              <a:off x="-3916219" y="2909062"/>
              <a:ext cx="3741159" cy="634370"/>
              <a:chOff x="-3953163" y="2815638"/>
              <a:chExt cx="3741159" cy="634370"/>
            </a:xfrm>
          </p:grpSpPr>
          <p:sp>
            <p:nvSpPr>
              <p:cNvPr id="72" name="TextBox 71"/>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3" name="TextBox 72"/>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66" name="Group 65"/>
            <p:cNvGrpSpPr/>
            <p:nvPr userDrawn="1"/>
          </p:nvGrpSpPr>
          <p:grpSpPr>
            <a:xfrm>
              <a:off x="-3916219" y="4693793"/>
              <a:ext cx="3470417" cy="603077"/>
              <a:chOff x="-3953163" y="4622237"/>
              <a:chExt cx="3470417" cy="603077"/>
            </a:xfrm>
          </p:grpSpPr>
          <p:sp>
            <p:nvSpPr>
              <p:cNvPr id="70" name="TextBox 69"/>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1" name="TextBox 70"/>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67" name="Group 66"/>
            <p:cNvGrpSpPr/>
            <p:nvPr userDrawn="1"/>
          </p:nvGrpSpPr>
          <p:grpSpPr>
            <a:xfrm>
              <a:off x="-3916219" y="1118356"/>
              <a:ext cx="3741159" cy="677414"/>
              <a:chOff x="-3953163" y="1118356"/>
              <a:chExt cx="3741159" cy="677414"/>
            </a:xfrm>
          </p:grpSpPr>
          <p:sp>
            <p:nvSpPr>
              <p:cNvPr id="68" name="TextBox 6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9" name="TextBox 68"/>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8"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80796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with Map">
    <p:bg>
      <p:bgPr>
        <a:solidFill>
          <a:schemeClr val="bg1"/>
        </a:solidFill>
        <a:effectLst/>
      </p:bgPr>
    </p:bg>
    <p:spTree>
      <p:nvGrpSpPr>
        <p:cNvPr id="1" name=""/>
        <p:cNvGrpSpPr/>
        <p:nvPr/>
      </p:nvGrpSpPr>
      <p:grpSpPr>
        <a:xfrm>
          <a:off x="0" y="0"/>
          <a:ext cx="0" cy="0"/>
          <a:chOff x="0" y="0"/>
          <a:chExt cx="0" cy="0"/>
        </a:xfrm>
      </p:grpSpPr>
      <p:sp>
        <p:nvSpPr>
          <p:cNvPr id="324" name="Rectangle 323"/>
          <p:cNvSpPr/>
          <p:nvPr userDrawn="1"/>
        </p:nvSpPr>
        <p:spPr>
          <a:xfrm>
            <a:off x="135363" y="1130711"/>
            <a:ext cx="5893963" cy="5368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8" name="Text Placeholder 7"/>
          <p:cNvSpPr>
            <a:spLocks noGrp="1"/>
          </p:cNvSpPr>
          <p:nvPr>
            <p:ph type="body" sz="quarter" idx="13" hasCustomPrompt="1"/>
          </p:nvPr>
        </p:nvSpPr>
        <p:spPr>
          <a:xfrm>
            <a:off x="195263" y="3355791"/>
            <a:ext cx="2721768" cy="740547"/>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0" name="Group 49"/>
          <p:cNvGrpSpPr/>
          <p:nvPr userDrawn="1"/>
        </p:nvGrpSpPr>
        <p:grpSpPr>
          <a:xfrm>
            <a:off x="6561846" y="2151552"/>
            <a:ext cx="5011319" cy="2875924"/>
            <a:chOff x="1664337" y="1715998"/>
            <a:chExt cx="8255540" cy="4737736"/>
          </a:xfrm>
          <a:solidFill>
            <a:schemeClr val="accent4"/>
          </a:solidFill>
        </p:grpSpPr>
        <p:grpSp>
          <p:nvGrpSpPr>
            <p:cNvPr id="51" name="Group 50"/>
            <p:cNvGrpSpPr/>
            <p:nvPr/>
          </p:nvGrpSpPr>
          <p:grpSpPr>
            <a:xfrm>
              <a:off x="1664337" y="1715998"/>
              <a:ext cx="3616713" cy="2806149"/>
              <a:chOff x="1968230" y="1289640"/>
              <a:chExt cx="3616713" cy="2806149"/>
            </a:xfrm>
            <a:grpFill/>
          </p:grpSpPr>
          <p:sp>
            <p:nvSpPr>
              <p:cNvPr id="253" name="Freeform 55"/>
              <p:cNvSpPr>
                <a:spLocks/>
              </p:cNvSpPr>
              <p:nvPr/>
            </p:nvSpPr>
            <p:spPr bwMode="auto">
              <a:xfrm>
                <a:off x="3526561" y="3774907"/>
                <a:ext cx="88059" cy="111680"/>
              </a:xfrm>
              <a:custGeom>
                <a:avLst/>
                <a:gdLst>
                  <a:gd name="T0" fmla="*/ 0 w 50"/>
                  <a:gd name="T1" fmla="*/ 49 h 63"/>
                  <a:gd name="T2" fmla="*/ 6 w 50"/>
                  <a:gd name="T3" fmla="*/ 31 h 63"/>
                  <a:gd name="T4" fmla="*/ 19 w 50"/>
                  <a:gd name="T5" fmla="*/ 28 h 63"/>
                  <a:gd name="T6" fmla="*/ 21 w 50"/>
                  <a:gd name="T7" fmla="*/ 9 h 63"/>
                  <a:gd name="T8" fmla="*/ 43 w 50"/>
                  <a:gd name="T9" fmla="*/ 0 h 63"/>
                  <a:gd name="T10" fmla="*/ 41 w 50"/>
                  <a:gd name="T11" fmla="*/ 20 h 63"/>
                  <a:gd name="T12" fmla="*/ 41 w 50"/>
                  <a:gd name="T13" fmla="*/ 34 h 63"/>
                  <a:gd name="T14" fmla="*/ 49 w 50"/>
                  <a:gd name="T15" fmla="*/ 35 h 63"/>
                  <a:gd name="T16" fmla="*/ 47 w 50"/>
                  <a:gd name="T17" fmla="*/ 48 h 63"/>
                  <a:gd name="T18" fmla="*/ 37 w 50"/>
                  <a:gd name="T19" fmla="*/ 48 h 63"/>
                  <a:gd name="T20" fmla="*/ 34 w 50"/>
                  <a:gd name="T21" fmla="*/ 62 h 63"/>
                  <a:gd name="T22" fmla="*/ 14 w 50"/>
                  <a:gd name="T23" fmla="*/ 61 h 63"/>
                  <a:gd name="T24" fmla="*/ 0 w 50"/>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3">
                    <a:moveTo>
                      <a:pt x="0" y="49"/>
                    </a:moveTo>
                    <a:lnTo>
                      <a:pt x="6" y="31"/>
                    </a:lnTo>
                    <a:lnTo>
                      <a:pt x="19" y="28"/>
                    </a:lnTo>
                    <a:lnTo>
                      <a:pt x="21" y="9"/>
                    </a:lnTo>
                    <a:lnTo>
                      <a:pt x="43" y="0"/>
                    </a:lnTo>
                    <a:lnTo>
                      <a:pt x="41" y="20"/>
                    </a:lnTo>
                    <a:lnTo>
                      <a:pt x="41" y="34"/>
                    </a:lnTo>
                    <a:lnTo>
                      <a:pt x="49" y="35"/>
                    </a:lnTo>
                    <a:lnTo>
                      <a:pt x="47" y="48"/>
                    </a:lnTo>
                    <a:lnTo>
                      <a:pt x="37" y="48"/>
                    </a:lnTo>
                    <a:lnTo>
                      <a:pt x="34" y="62"/>
                    </a:lnTo>
                    <a:lnTo>
                      <a:pt x="14" y="61"/>
                    </a:lnTo>
                    <a:lnTo>
                      <a:pt x="0" y="4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4" name="Freeform 46"/>
              <p:cNvSpPr>
                <a:spLocks/>
              </p:cNvSpPr>
              <p:nvPr/>
            </p:nvSpPr>
            <p:spPr bwMode="auto">
              <a:xfrm>
                <a:off x="3982582" y="3699405"/>
                <a:ext cx="75479" cy="70783"/>
              </a:xfrm>
              <a:custGeom>
                <a:avLst/>
                <a:gdLst>
                  <a:gd name="T0" fmla="*/ 32 w 43"/>
                  <a:gd name="T1" fmla="*/ 1 h 41"/>
                  <a:gd name="T2" fmla="*/ 26 w 43"/>
                  <a:gd name="T3" fmla="*/ 14 h 41"/>
                  <a:gd name="T4" fmla="*/ 32 w 43"/>
                  <a:gd name="T5" fmla="*/ 21 h 41"/>
                  <a:gd name="T6" fmla="*/ 23 w 43"/>
                  <a:gd name="T7" fmla="*/ 26 h 41"/>
                  <a:gd name="T8" fmla="*/ 0 w 43"/>
                  <a:gd name="T9" fmla="*/ 26 h 41"/>
                  <a:gd name="T10" fmla="*/ 3 w 43"/>
                  <a:gd name="T11" fmla="*/ 37 h 41"/>
                  <a:gd name="T12" fmla="*/ 21 w 43"/>
                  <a:gd name="T13" fmla="*/ 38 h 41"/>
                  <a:gd name="T14" fmla="*/ 37 w 43"/>
                  <a:gd name="T15" fmla="*/ 40 h 41"/>
                  <a:gd name="T16" fmla="*/ 42 w 43"/>
                  <a:gd name="T17" fmla="*/ 29 h 41"/>
                  <a:gd name="T18" fmla="*/ 42 w 43"/>
                  <a:gd name="T19" fmla="*/ 8 h 41"/>
                  <a:gd name="T20" fmla="*/ 42 w 43"/>
                  <a:gd name="T21" fmla="*/ 0 h 41"/>
                  <a:gd name="T22" fmla="*/ 32 w 43"/>
                  <a:gd name="T23"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1">
                    <a:moveTo>
                      <a:pt x="32" y="1"/>
                    </a:moveTo>
                    <a:lnTo>
                      <a:pt x="26" y="14"/>
                    </a:lnTo>
                    <a:lnTo>
                      <a:pt x="32" y="21"/>
                    </a:lnTo>
                    <a:lnTo>
                      <a:pt x="23" y="26"/>
                    </a:lnTo>
                    <a:lnTo>
                      <a:pt x="0" y="26"/>
                    </a:lnTo>
                    <a:lnTo>
                      <a:pt x="3" y="37"/>
                    </a:lnTo>
                    <a:lnTo>
                      <a:pt x="21" y="38"/>
                    </a:lnTo>
                    <a:lnTo>
                      <a:pt x="37" y="40"/>
                    </a:lnTo>
                    <a:lnTo>
                      <a:pt x="42" y="29"/>
                    </a:lnTo>
                    <a:lnTo>
                      <a:pt x="42" y="8"/>
                    </a:lnTo>
                    <a:lnTo>
                      <a:pt x="42" y="0"/>
                    </a:lnTo>
                    <a:lnTo>
                      <a:pt x="32" y="1"/>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5" name="Freeform 47"/>
              <p:cNvSpPr>
                <a:spLocks/>
              </p:cNvSpPr>
              <p:nvPr/>
            </p:nvSpPr>
            <p:spPr bwMode="auto">
              <a:xfrm>
                <a:off x="2951032" y="3314031"/>
                <a:ext cx="726488" cy="548961"/>
              </a:xfrm>
              <a:custGeom>
                <a:avLst/>
                <a:gdLst>
                  <a:gd name="T0" fmla="*/ 245 w 412"/>
                  <a:gd name="T1" fmla="*/ 119 h 312"/>
                  <a:gd name="T2" fmla="*/ 229 w 412"/>
                  <a:gd name="T3" fmla="*/ 93 h 312"/>
                  <a:gd name="T4" fmla="*/ 216 w 412"/>
                  <a:gd name="T5" fmla="*/ 60 h 312"/>
                  <a:gd name="T6" fmla="*/ 196 w 412"/>
                  <a:gd name="T7" fmla="*/ 70 h 312"/>
                  <a:gd name="T8" fmla="*/ 174 w 412"/>
                  <a:gd name="T9" fmla="*/ 45 h 312"/>
                  <a:gd name="T10" fmla="*/ 164 w 412"/>
                  <a:gd name="T11" fmla="*/ 29 h 312"/>
                  <a:gd name="T12" fmla="*/ 147 w 412"/>
                  <a:gd name="T13" fmla="*/ 11 h 312"/>
                  <a:gd name="T14" fmla="*/ 125 w 412"/>
                  <a:gd name="T15" fmla="*/ 20 h 312"/>
                  <a:gd name="T16" fmla="*/ 101 w 412"/>
                  <a:gd name="T17" fmla="*/ 29 h 312"/>
                  <a:gd name="T18" fmla="*/ 63 w 412"/>
                  <a:gd name="T19" fmla="*/ 31 h 312"/>
                  <a:gd name="T20" fmla="*/ 35 w 412"/>
                  <a:gd name="T21" fmla="*/ 11 h 312"/>
                  <a:gd name="T22" fmla="*/ 0 w 412"/>
                  <a:gd name="T23" fmla="*/ 0 h 312"/>
                  <a:gd name="T24" fmla="*/ 16 w 412"/>
                  <a:gd name="T25" fmla="*/ 53 h 312"/>
                  <a:gd name="T26" fmla="*/ 25 w 412"/>
                  <a:gd name="T27" fmla="*/ 87 h 312"/>
                  <a:gd name="T28" fmla="*/ 41 w 412"/>
                  <a:gd name="T29" fmla="*/ 110 h 312"/>
                  <a:gd name="T30" fmla="*/ 59 w 412"/>
                  <a:gd name="T31" fmla="*/ 146 h 312"/>
                  <a:gd name="T32" fmla="*/ 98 w 412"/>
                  <a:gd name="T33" fmla="*/ 177 h 312"/>
                  <a:gd name="T34" fmla="*/ 78 w 412"/>
                  <a:gd name="T35" fmla="*/ 129 h 312"/>
                  <a:gd name="T36" fmla="*/ 51 w 412"/>
                  <a:gd name="T37" fmla="*/ 83 h 312"/>
                  <a:gd name="T38" fmla="*/ 31 w 412"/>
                  <a:gd name="T39" fmla="*/ 45 h 312"/>
                  <a:gd name="T40" fmla="*/ 41 w 412"/>
                  <a:gd name="T41" fmla="*/ 28 h 312"/>
                  <a:gd name="T42" fmla="*/ 64 w 412"/>
                  <a:gd name="T43" fmla="*/ 49 h 312"/>
                  <a:gd name="T44" fmla="*/ 78 w 412"/>
                  <a:gd name="T45" fmla="*/ 88 h 312"/>
                  <a:gd name="T46" fmla="*/ 97 w 412"/>
                  <a:gd name="T47" fmla="*/ 112 h 312"/>
                  <a:gd name="T48" fmla="*/ 110 w 412"/>
                  <a:gd name="T49" fmla="*/ 132 h 312"/>
                  <a:gd name="T50" fmla="*/ 129 w 412"/>
                  <a:gd name="T51" fmla="*/ 158 h 312"/>
                  <a:gd name="T52" fmla="*/ 140 w 412"/>
                  <a:gd name="T53" fmla="*/ 172 h 312"/>
                  <a:gd name="T54" fmla="*/ 147 w 412"/>
                  <a:gd name="T55" fmla="*/ 207 h 312"/>
                  <a:gd name="T56" fmla="*/ 156 w 412"/>
                  <a:gd name="T57" fmla="*/ 230 h 312"/>
                  <a:gd name="T58" fmla="*/ 275 w 412"/>
                  <a:gd name="T59" fmla="*/ 295 h 312"/>
                  <a:gd name="T60" fmla="*/ 299 w 412"/>
                  <a:gd name="T61" fmla="*/ 291 h 312"/>
                  <a:gd name="T62" fmla="*/ 327 w 412"/>
                  <a:gd name="T63" fmla="*/ 311 h 312"/>
                  <a:gd name="T64" fmla="*/ 346 w 412"/>
                  <a:gd name="T65" fmla="*/ 290 h 312"/>
                  <a:gd name="T66" fmla="*/ 370 w 412"/>
                  <a:gd name="T67" fmla="*/ 263 h 312"/>
                  <a:gd name="T68" fmla="*/ 396 w 412"/>
                  <a:gd name="T69" fmla="*/ 250 h 312"/>
                  <a:gd name="T70" fmla="*/ 405 w 412"/>
                  <a:gd name="T71" fmla="*/ 218 h 312"/>
                  <a:gd name="T72" fmla="*/ 408 w 412"/>
                  <a:gd name="T73" fmla="*/ 200 h 312"/>
                  <a:gd name="T74" fmla="*/ 362 w 412"/>
                  <a:gd name="T75" fmla="*/ 208 h 312"/>
                  <a:gd name="T76" fmla="*/ 325 w 412"/>
                  <a:gd name="T77" fmla="*/ 245 h 312"/>
                  <a:gd name="T78" fmla="*/ 269 w 412"/>
                  <a:gd name="T79" fmla="*/ 229 h 312"/>
                  <a:gd name="T80" fmla="*/ 254 w 412"/>
                  <a:gd name="T81" fmla="*/ 160 h 312"/>
                  <a:gd name="T82" fmla="*/ 265 w 412"/>
                  <a:gd name="T83" fmla="*/ 1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2" h="312">
                    <a:moveTo>
                      <a:pt x="265" y="119"/>
                    </a:moveTo>
                    <a:lnTo>
                      <a:pt x="245" y="119"/>
                    </a:lnTo>
                    <a:lnTo>
                      <a:pt x="241" y="99"/>
                    </a:lnTo>
                    <a:lnTo>
                      <a:pt x="229" y="93"/>
                    </a:lnTo>
                    <a:lnTo>
                      <a:pt x="225" y="72"/>
                    </a:lnTo>
                    <a:lnTo>
                      <a:pt x="216" y="60"/>
                    </a:lnTo>
                    <a:lnTo>
                      <a:pt x="201" y="49"/>
                    </a:lnTo>
                    <a:lnTo>
                      <a:pt x="196" y="70"/>
                    </a:lnTo>
                    <a:lnTo>
                      <a:pt x="181" y="70"/>
                    </a:lnTo>
                    <a:lnTo>
                      <a:pt x="174" y="45"/>
                    </a:lnTo>
                    <a:lnTo>
                      <a:pt x="165" y="43"/>
                    </a:lnTo>
                    <a:lnTo>
                      <a:pt x="164" y="29"/>
                    </a:lnTo>
                    <a:lnTo>
                      <a:pt x="152" y="26"/>
                    </a:lnTo>
                    <a:lnTo>
                      <a:pt x="147" y="11"/>
                    </a:lnTo>
                    <a:lnTo>
                      <a:pt x="137" y="19"/>
                    </a:lnTo>
                    <a:lnTo>
                      <a:pt x="125" y="20"/>
                    </a:lnTo>
                    <a:lnTo>
                      <a:pt x="122" y="29"/>
                    </a:lnTo>
                    <a:lnTo>
                      <a:pt x="101" y="29"/>
                    </a:lnTo>
                    <a:lnTo>
                      <a:pt x="85" y="36"/>
                    </a:lnTo>
                    <a:lnTo>
                      <a:pt x="63" y="31"/>
                    </a:lnTo>
                    <a:lnTo>
                      <a:pt x="47" y="15"/>
                    </a:lnTo>
                    <a:lnTo>
                      <a:pt x="35" y="11"/>
                    </a:lnTo>
                    <a:lnTo>
                      <a:pt x="31" y="2"/>
                    </a:lnTo>
                    <a:lnTo>
                      <a:pt x="0" y="0"/>
                    </a:lnTo>
                    <a:lnTo>
                      <a:pt x="3" y="37"/>
                    </a:lnTo>
                    <a:lnTo>
                      <a:pt x="16" y="53"/>
                    </a:lnTo>
                    <a:lnTo>
                      <a:pt x="29" y="73"/>
                    </a:lnTo>
                    <a:lnTo>
                      <a:pt x="25" y="87"/>
                    </a:lnTo>
                    <a:lnTo>
                      <a:pt x="17" y="92"/>
                    </a:lnTo>
                    <a:lnTo>
                      <a:pt x="41" y="110"/>
                    </a:lnTo>
                    <a:lnTo>
                      <a:pt x="57" y="123"/>
                    </a:lnTo>
                    <a:lnTo>
                      <a:pt x="59" y="146"/>
                    </a:lnTo>
                    <a:lnTo>
                      <a:pt x="87" y="177"/>
                    </a:lnTo>
                    <a:lnTo>
                      <a:pt x="98" y="177"/>
                    </a:lnTo>
                    <a:lnTo>
                      <a:pt x="91" y="154"/>
                    </a:lnTo>
                    <a:lnTo>
                      <a:pt x="78" y="129"/>
                    </a:lnTo>
                    <a:lnTo>
                      <a:pt x="69" y="105"/>
                    </a:lnTo>
                    <a:lnTo>
                      <a:pt x="51" y="83"/>
                    </a:lnTo>
                    <a:lnTo>
                      <a:pt x="40" y="63"/>
                    </a:lnTo>
                    <a:lnTo>
                      <a:pt x="31" y="45"/>
                    </a:lnTo>
                    <a:lnTo>
                      <a:pt x="31" y="22"/>
                    </a:lnTo>
                    <a:lnTo>
                      <a:pt x="41" y="28"/>
                    </a:lnTo>
                    <a:lnTo>
                      <a:pt x="52" y="40"/>
                    </a:lnTo>
                    <a:lnTo>
                      <a:pt x="64" y="49"/>
                    </a:lnTo>
                    <a:lnTo>
                      <a:pt x="66" y="76"/>
                    </a:lnTo>
                    <a:lnTo>
                      <a:pt x="78" y="88"/>
                    </a:lnTo>
                    <a:lnTo>
                      <a:pt x="89" y="106"/>
                    </a:lnTo>
                    <a:lnTo>
                      <a:pt x="97" y="112"/>
                    </a:lnTo>
                    <a:lnTo>
                      <a:pt x="96" y="127"/>
                    </a:lnTo>
                    <a:lnTo>
                      <a:pt x="110" y="132"/>
                    </a:lnTo>
                    <a:lnTo>
                      <a:pt x="111" y="150"/>
                    </a:lnTo>
                    <a:lnTo>
                      <a:pt x="129" y="158"/>
                    </a:lnTo>
                    <a:lnTo>
                      <a:pt x="129" y="171"/>
                    </a:lnTo>
                    <a:lnTo>
                      <a:pt x="140" y="172"/>
                    </a:lnTo>
                    <a:lnTo>
                      <a:pt x="141" y="190"/>
                    </a:lnTo>
                    <a:lnTo>
                      <a:pt x="147" y="207"/>
                    </a:lnTo>
                    <a:lnTo>
                      <a:pt x="142" y="222"/>
                    </a:lnTo>
                    <a:lnTo>
                      <a:pt x="156" y="230"/>
                    </a:lnTo>
                    <a:lnTo>
                      <a:pt x="235" y="282"/>
                    </a:lnTo>
                    <a:lnTo>
                      <a:pt x="275" y="295"/>
                    </a:lnTo>
                    <a:lnTo>
                      <a:pt x="288" y="286"/>
                    </a:lnTo>
                    <a:lnTo>
                      <a:pt x="299" y="291"/>
                    </a:lnTo>
                    <a:lnTo>
                      <a:pt x="316" y="297"/>
                    </a:lnTo>
                    <a:lnTo>
                      <a:pt x="327" y="311"/>
                    </a:lnTo>
                    <a:lnTo>
                      <a:pt x="333" y="293"/>
                    </a:lnTo>
                    <a:lnTo>
                      <a:pt x="346" y="290"/>
                    </a:lnTo>
                    <a:lnTo>
                      <a:pt x="348" y="272"/>
                    </a:lnTo>
                    <a:lnTo>
                      <a:pt x="370" y="263"/>
                    </a:lnTo>
                    <a:lnTo>
                      <a:pt x="378" y="260"/>
                    </a:lnTo>
                    <a:lnTo>
                      <a:pt x="396" y="250"/>
                    </a:lnTo>
                    <a:lnTo>
                      <a:pt x="406" y="237"/>
                    </a:lnTo>
                    <a:lnTo>
                      <a:pt x="405" y="218"/>
                    </a:lnTo>
                    <a:lnTo>
                      <a:pt x="411" y="214"/>
                    </a:lnTo>
                    <a:lnTo>
                      <a:pt x="408" y="200"/>
                    </a:lnTo>
                    <a:lnTo>
                      <a:pt x="375" y="197"/>
                    </a:lnTo>
                    <a:lnTo>
                      <a:pt x="362" y="208"/>
                    </a:lnTo>
                    <a:lnTo>
                      <a:pt x="347" y="238"/>
                    </a:lnTo>
                    <a:lnTo>
                      <a:pt x="325" y="245"/>
                    </a:lnTo>
                    <a:lnTo>
                      <a:pt x="293" y="246"/>
                    </a:lnTo>
                    <a:lnTo>
                      <a:pt x="269" y="229"/>
                    </a:lnTo>
                    <a:lnTo>
                      <a:pt x="262" y="188"/>
                    </a:lnTo>
                    <a:lnTo>
                      <a:pt x="254" y="160"/>
                    </a:lnTo>
                    <a:lnTo>
                      <a:pt x="261" y="139"/>
                    </a:lnTo>
                    <a:lnTo>
                      <a:pt x="265" y="11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6" name="Freeform 48"/>
              <p:cNvSpPr>
                <a:spLocks/>
              </p:cNvSpPr>
              <p:nvPr/>
            </p:nvSpPr>
            <p:spPr bwMode="auto">
              <a:xfrm>
                <a:off x="3586316" y="3825241"/>
                <a:ext cx="172973" cy="84939"/>
              </a:xfrm>
              <a:custGeom>
                <a:avLst/>
                <a:gdLst>
                  <a:gd name="T0" fmla="*/ 15 w 98"/>
                  <a:gd name="T1" fmla="*/ 8 h 49"/>
                  <a:gd name="T2" fmla="*/ 13 w 98"/>
                  <a:gd name="T3" fmla="*/ 20 h 49"/>
                  <a:gd name="T4" fmla="*/ 3 w 98"/>
                  <a:gd name="T5" fmla="*/ 20 h 49"/>
                  <a:gd name="T6" fmla="*/ 0 w 98"/>
                  <a:gd name="T7" fmla="*/ 34 h 49"/>
                  <a:gd name="T8" fmla="*/ 11 w 98"/>
                  <a:gd name="T9" fmla="*/ 29 h 49"/>
                  <a:gd name="T10" fmla="*/ 27 w 98"/>
                  <a:gd name="T11" fmla="*/ 29 h 49"/>
                  <a:gd name="T12" fmla="*/ 29 w 98"/>
                  <a:gd name="T13" fmla="*/ 48 h 49"/>
                  <a:gd name="T14" fmla="*/ 42 w 98"/>
                  <a:gd name="T15" fmla="*/ 40 h 49"/>
                  <a:gd name="T16" fmla="*/ 61 w 98"/>
                  <a:gd name="T17" fmla="*/ 40 h 49"/>
                  <a:gd name="T18" fmla="*/ 66 w 98"/>
                  <a:gd name="T19" fmla="*/ 25 h 49"/>
                  <a:gd name="T20" fmla="*/ 88 w 98"/>
                  <a:gd name="T21" fmla="*/ 25 h 49"/>
                  <a:gd name="T22" fmla="*/ 97 w 98"/>
                  <a:gd name="T23" fmla="*/ 14 h 49"/>
                  <a:gd name="T24" fmla="*/ 82 w 98"/>
                  <a:gd name="T25" fmla="*/ 10 h 49"/>
                  <a:gd name="T26" fmla="*/ 73 w 98"/>
                  <a:gd name="T27" fmla="*/ 1 h 49"/>
                  <a:gd name="T28" fmla="*/ 50 w 98"/>
                  <a:gd name="T29" fmla="*/ 1 h 49"/>
                  <a:gd name="T30" fmla="*/ 40 w 98"/>
                  <a:gd name="T31" fmla="*/ 8 h 49"/>
                  <a:gd name="T32" fmla="*/ 35 w 98"/>
                  <a:gd name="T33" fmla="*/ 0 h 49"/>
                  <a:gd name="T34" fmla="*/ 24 w 98"/>
                  <a:gd name="T35" fmla="*/ 7 h 49"/>
                  <a:gd name="T36" fmla="*/ 15 w 98"/>
                  <a:gd name="T3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49">
                    <a:moveTo>
                      <a:pt x="15" y="8"/>
                    </a:moveTo>
                    <a:lnTo>
                      <a:pt x="13" y="20"/>
                    </a:lnTo>
                    <a:lnTo>
                      <a:pt x="3" y="20"/>
                    </a:lnTo>
                    <a:lnTo>
                      <a:pt x="0" y="34"/>
                    </a:lnTo>
                    <a:lnTo>
                      <a:pt x="11" y="29"/>
                    </a:lnTo>
                    <a:lnTo>
                      <a:pt x="27" y="29"/>
                    </a:lnTo>
                    <a:lnTo>
                      <a:pt x="29" y="48"/>
                    </a:lnTo>
                    <a:lnTo>
                      <a:pt x="42" y="40"/>
                    </a:lnTo>
                    <a:lnTo>
                      <a:pt x="61" y="40"/>
                    </a:lnTo>
                    <a:lnTo>
                      <a:pt x="66" y="25"/>
                    </a:lnTo>
                    <a:lnTo>
                      <a:pt x="88" y="25"/>
                    </a:lnTo>
                    <a:lnTo>
                      <a:pt x="97" y="14"/>
                    </a:lnTo>
                    <a:lnTo>
                      <a:pt x="82" y="10"/>
                    </a:lnTo>
                    <a:lnTo>
                      <a:pt x="73" y="1"/>
                    </a:lnTo>
                    <a:lnTo>
                      <a:pt x="50" y="1"/>
                    </a:lnTo>
                    <a:lnTo>
                      <a:pt x="40" y="8"/>
                    </a:lnTo>
                    <a:lnTo>
                      <a:pt x="35" y="0"/>
                    </a:lnTo>
                    <a:lnTo>
                      <a:pt x="24" y="7"/>
                    </a:lnTo>
                    <a:lnTo>
                      <a:pt x="15" y="8"/>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7" name="Freeform 49"/>
              <p:cNvSpPr>
                <a:spLocks/>
              </p:cNvSpPr>
              <p:nvPr/>
            </p:nvSpPr>
            <p:spPr bwMode="auto">
              <a:xfrm>
                <a:off x="3636635" y="3869284"/>
                <a:ext cx="116364" cy="113253"/>
              </a:xfrm>
              <a:custGeom>
                <a:avLst/>
                <a:gdLst>
                  <a:gd name="T0" fmla="*/ 60 w 66"/>
                  <a:gd name="T1" fmla="*/ 0 h 63"/>
                  <a:gd name="T2" fmla="*/ 38 w 66"/>
                  <a:gd name="T3" fmla="*/ 0 h 63"/>
                  <a:gd name="T4" fmla="*/ 33 w 66"/>
                  <a:gd name="T5" fmla="*/ 14 h 63"/>
                  <a:gd name="T6" fmla="*/ 14 w 66"/>
                  <a:gd name="T7" fmla="*/ 15 h 63"/>
                  <a:gd name="T8" fmla="*/ 0 w 66"/>
                  <a:gd name="T9" fmla="*/ 23 h 63"/>
                  <a:gd name="T10" fmla="*/ 8 w 66"/>
                  <a:gd name="T11" fmla="*/ 31 h 63"/>
                  <a:gd name="T12" fmla="*/ 15 w 66"/>
                  <a:gd name="T13" fmla="*/ 49 h 63"/>
                  <a:gd name="T14" fmla="*/ 25 w 66"/>
                  <a:gd name="T15" fmla="*/ 60 h 63"/>
                  <a:gd name="T16" fmla="*/ 56 w 66"/>
                  <a:gd name="T17" fmla="*/ 62 h 63"/>
                  <a:gd name="T18" fmla="*/ 60 w 66"/>
                  <a:gd name="T19" fmla="*/ 18 h 63"/>
                  <a:gd name="T20" fmla="*/ 65 w 66"/>
                  <a:gd name="T21" fmla="*/ 7 h 63"/>
                  <a:gd name="T22" fmla="*/ 60 w 6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3">
                    <a:moveTo>
                      <a:pt x="60" y="0"/>
                    </a:moveTo>
                    <a:lnTo>
                      <a:pt x="38" y="0"/>
                    </a:lnTo>
                    <a:lnTo>
                      <a:pt x="33" y="14"/>
                    </a:lnTo>
                    <a:lnTo>
                      <a:pt x="14" y="15"/>
                    </a:lnTo>
                    <a:lnTo>
                      <a:pt x="0" y="23"/>
                    </a:lnTo>
                    <a:lnTo>
                      <a:pt x="8" y="31"/>
                    </a:lnTo>
                    <a:lnTo>
                      <a:pt x="15" y="49"/>
                    </a:lnTo>
                    <a:lnTo>
                      <a:pt x="25" y="60"/>
                    </a:lnTo>
                    <a:lnTo>
                      <a:pt x="56" y="62"/>
                    </a:lnTo>
                    <a:lnTo>
                      <a:pt x="60" y="18"/>
                    </a:lnTo>
                    <a:lnTo>
                      <a:pt x="65" y="7"/>
                    </a:lnTo>
                    <a:lnTo>
                      <a:pt x="6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8" name="Freeform 52"/>
              <p:cNvSpPr>
                <a:spLocks/>
              </p:cNvSpPr>
              <p:nvPr/>
            </p:nvSpPr>
            <p:spPr bwMode="auto">
              <a:xfrm>
                <a:off x="3881943" y="3741875"/>
                <a:ext cx="61327" cy="33032"/>
              </a:xfrm>
              <a:custGeom>
                <a:avLst/>
                <a:gdLst>
                  <a:gd name="T0" fmla="*/ 8 w 34"/>
                  <a:gd name="T1" fmla="*/ 0 h 18"/>
                  <a:gd name="T2" fmla="*/ 19 w 34"/>
                  <a:gd name="T3" fmla="*/ 0 h 18"/>
                  <a:gd name="T4" fmla="*/ 33 w 34"/>
                  <a:gd name="T5" fmla="*/ 6 h 18"/>
                  <a:gd name="T6" fmla="*/ 29 w 34"/>
                  <a:gd name="T7" fmla="*/ 16 h 18"/>
                  <a:gd name="T8" fmla="*/ 11 w 34"/>
                  <a:gd name="T9" fmla="*/ 17 h 18"/>
                  <a:gd name="T10" fmla="*/ 0 w 34"/>
                  <a:gd name="T11" fmla="*/ 9 h 18"/>
                  <a:gd name="T12" fmla="*/ 8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8" y="0"/>
                    </a:moveTo>
                    <a:lnTo>
                      <a:pt x="19" y="0"/>
                    </a:lnTo>
                    <a:lnTo>
                      <a:pt x="33" y="6"/>
                    </a:lnTo>
                    <a:lnTo>
                      <a:pt x="29" y="16"/>
                    </a:lnTo>
                    <a:lnTo>
                      <a:pt x="11" y="17"/>
                    </a:lnTo>
                    <a:lnTo>
                      <a:pt x="0" y="9"/>
                    </a:lnTo>
                    <a:lnTo>
                      <a:pt x="8"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9" name="Freeform 53"/>
              <p:cNvSpPr>
                <a:spLocks/>
              </p:cNvSpPr>
              <p:nvPr/>
            </p:nvSpPr>
            <p:spPr bwMode="auto">
              <a:xfrm>
                <a:off x="4043909" y="3699405"/>
                <a:ext cx="102211" cy="70783"/>
              </a:xfrm>
              <a:custGeom>
                <a:avLst/>
                <a:gdLst>
                  <a:gd name="T0" fmla="*/ 0 w 57"/>
                  <a:gd name="T1" fmla="*/ 40 h 41"/>
                  <a:gd name="T2" fmla="*/ 5 w 57"/>
                  <a:gd name="T3" fmla="*/ 29 h 41"/>
                  <a:gd name="T4" fmla="*/ 5 w 57"/>
                  <a:gd name="T5" fmla="*/ 8 h 41"/>
                  <a:gd name="T6" fmla="*/ 5 w 57"/>
                  <a:gd name="T7" fmla="*/ 0 h 41"/>
                  <a:gd name="T8" fmla="*/ 18 w 57"/>
                  <a:gd name="T9" fmla="*/ 2 h 41"/>
                  <a:gd name="T10" fmla="*/ 23 w 57"/>
                  <a:gd name="T11" fmla="*/ 9 h 41"/>
                  <a:gd name="T12" fmla="*/ 29 w 57"/>
                  <a:gd name="T13" fmla="*/ 11 h 41"/>
                  <a:gd name="T14" fmla="*/ 36 w 57"/>
                  <a:gd name="T15" fmla="*/ 11 h 41"/>
                  <a:gd name="T16" fmla="*/ 39 w 57"/>
                  <a:gd name="T17" fmla="*/ 20 h 41"/>
                  <a:gd name="T18" fmla="*/ 47 w 57"/>
                  <a:gd name="T19" fmla="*/ 24 h 41"/>
                  <a:gd name="T20" fmla="*/ 56 w 57"/>
                  <a:gd name="T21" fmla="*/ 31 h 41"/>
                  <a:gd name="T22" fmla="*/ 53 w 57"/>
                  <a:gd name="T23" fmla="*/ 37 h 41"/>
                  <a:gd name="T24" fmla="*/ 40 w 57"/>
                  <a:gd name="T25" fmla="*/ 38 h 41"/>
                  <a:gd name="T26" fmla="*/ 18 w 57"/>
                  <a:gd name="T27" fmla="*/ 37 h 41"/>
                  <a:gd name="T28" fmla="*/ 0 w 57"/>
                  <a:gd name="T2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1">
                    <a:moveTo>
                      <a:pt x="0" y="40"/>
                    </a:moveTo>
                    <a:lnTo>
                      <a:pt x="5" y="29"/>
                    </a:lnTo>
                    <a:lnTo>
                      <a:pt x="5" y="8"/>
                    </a:lnTo>
                    <a:lnTo>
                      <a:pt x="5" y="0"/>
                    </a:lnTo>
                    <a:lnTo>
                      <a:pt x="18" y="2"/>
                    </a:lnTo>
                    <a:lnTo>
                      <a:pt x="23" y="9"/>
                    </a:lnTo>
                    <a:lnTo>
                      <a:pt x="29" y="11"/>
                    </a:lnTo>
                    <a:lnTo>
                      <a:pt x="36" y="11"/>
                    </a:lnTo>
                    <a:lnTo>
                      <a:pt x="39" y="20"/>
                    </a:lnTo>
                    <a:lnTo>
                      <a:pt x="47" y="24"/>
                    </a:lnTo>
                    <a:lnTo>
                      <a:pt x="56" y="31"/>
                    </a:lnTo>
                    <a:lnTo>
                      <a:pt x="53" y="37"/>
                    </a:lnTo>
                    <a:lnTo>
                      <a:pt x="40" y="38"/>
                    </a:lnTo>
                    <a:lnTo>
                      <a:pt x="18" y="37"/>
                    </a:lnTo>
                    <a:lnTo>
                      <a:pt x="0" y="4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0" name="Freeform 54"/>
              <p:cNvSpPr>
                <a:spLocks/>
              </p:cNvSpPr>
              <p:nvPr/>
            </p:nvSpPr>
            <p:spPr bwMode="auto">
              <a:xfrm>
                <a:off x="4163417" y="3746593"/>
                <a:ext cx="40885" cy="28313"/>
              </a:xfrm>
              <a:custGeom>
                <a:avLst/>
                <a:gdLst>
                  <a:gd name="T0" fmla="*/ 8 w 23"/>
                  <a:gd name="T1" fmla="*/ 2 h 16"/>
                  <a:gd name="T2" fmla="*/ 0 w 23"/>
                  <a:gd name="T3" fmla="*/ 7 h 16"/>
                  <a:gd name="T4" fmla="*/ 6 w 23"/>
                  <a:gd name="T5" fmla="*/ 11 h 16"/>
                  <a:gd name="T6" fmla="*/ 14 w 23"/>
                  <a:gd name="T7" fmla="*/ 15 h 16"/>
                  <a:gd name="T8" fmla="*/ 22 w 23"/>
                  <a:gd name="T9" fmla="*/ 11 h 16"/>
                  <a:gd name="T10" fmla="*/ 22 w 23"/>
                  <a:gd name="T11" fmla="*/ 0 h 16"/>
                  <a:gd name="T12" fmla="*/ 8 w 23"/>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8" y="2"/>
                    </a:moveTo>
                    <a:lnTo>
                      <a:pt x="0" y="7"/>
                    </a:lnTo>
                    <a:lnTo>
                      <a:pt x="6" y="11"/>
                    </a:lnTo>
                    <a:lnTo>
                      <a:pt x="14" y="15"/>
                    </a:lnTo>
                    <a:lnTo>
                      <a:pt x="22" y="11"/>
                    </a:lnTo>
                    <a:lnTo>
                      <a:pt x="22" y="0"/>
                    </a:lnTo>
                    <a:lnTo>
                      <a:pt x="8"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1" name="Freeform 60"/>
              <p:cNvSpPr>
                <a:spLocks/>
              </p:cNvSpPr>
              <p:nvPr/>
            </p:nvSpPr>
            <p:spPr bwMode="auto">
              <a:xfrm>
                <a:off x="3600468" y="3756031"/>
                <a:ext cx="48747" cy="83367"/>
              </a:xfrm>
              <a:custGeom>
                <a:avLst/>
                <a:gdLst>
                  <a:gd name="T0" fmla="*/ 2 w 29"/>
                  <a:gd name="T1" fmla="*/ 13 h 48"/>
                  <a:gd name="T2" fmla="*/ 10 w 29"/>
                  <a:gd name="T3" fmla="*/ 10 h 48"/>
                  <a:gd name="T4" fmla="*/ 28 w 29"/>
                  <a:gd name="T5" fmla="*/ 0 h 48"/>
                  <a:gd name="T6" fmla="*/ 25 w 29"/>
                  <a:gd name="T7" fmla="*/ 19 h 48"/>
                  <a:gd name="T8" fmla="*/ 28 w 29"/>
                  <a:gd name="T9" fmla="*/ 39 h 48"/>
                  <a:gd name="T10" fmla="*/ 18 w 29"/>
                  <a:gd name="T11" fmla="*/ 46 h 48"/>
                  <a:gd name="T12" fmla="*/ 8 w 29"/>
                  <a:gd name="T13" fmla="*/ 47 h 48"/>
                  <a:gd name="T14" fmla="*/ 0 w 29"/>
                  <a:gd name="T15" fmla="*/ 45 h 48"/>
                  <a:gd name="T16" fmla="*/ 0 w 29"/>
                  <a:gd name="T17" fmla="*/ 32 h 48"/>
                  <a:gd name="T18" fmla="*/ 2 w 29"/>
                  <a:gd name="T1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8">
                    <a:moveTo>
                      <a:pt x="2" y="13"/>
                    </a:moveTo>
                    <a:lnTo>
                      <a:pt x="10" y="10"/>
                    </a:lnTo>
                    <a:lnTo>
                      <a:pt x="28" y="0"/>
                    </a:lnTo>
                    <a:lnTo>
                      <a:pt x="25" y="19"/>
                    </a:lnTo>
                    <a:lnTo>
                      <a:pt x="28" y="39"/>
                    </a:lnTo>
                    <a:lnTo>
                      <a:pt x="18" y="46"/>
                    </a:lnTo>
                    <a:lnTo>
                      <a:pt x="8" y="47"/>
                    </a:lnTo>
                    <a:lnTo>
                      <a:pt x="0" y="45"/>
                    </a:lnTo>
                    <a:lnTo>
                      <a:pt x="0" y="32"/>
                    </a:lnTo>
                    <a:lnTo>
                      <a:pt x="2" y="13"/>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2" name="Freeform 61"/>
              <p:cNvSpPr>
                <a:spLocks/>
              </p:cNvSpPr>
              <p:nvPr/>
            </p:nvSpPr>
            <p:spPr bwMode="auto">
              <a:xfrm>
                <a:off x="3677520" y="3976245"/>
                <a:ext cx="86487" cy="53480"/>
              </a:xfrm>
              <a:custGeom>
                <a:avLst/>
                <a:gdLst>
                  <a:gd name="T0" fmla="*/ 33 w 49"/>
                  <a:gd name="T1" fmla="*/ 2 h 31"/>
                  <a:gd name="T2" fmla="*/ 1 w 49"/>
                  <a:gd name="T3" fmla="*/ 0 h 31"/>
                  <a:gd name="T4" fmla="*/ 0 w 49"/>
                  <a:gd name="T5" fmla="*/ 12 h 31"/>
                  <a:gd name="T6" fmla="*/ 7 w 49"/>
                  <a:gd name="T7" fmla="*/ 23 h 31"/>
                  <a:gd name="T8" fmla="*/ 35 w 49"/>
                  <a:gd name="T9" fmla="*/ 30 h 31"/>
                  <a:gd name="T10" fmla="*/ 48 w 49"/>
                  <a:gd name="T11" fmla="*/ 23 h 31"/>
                  <a:gd name="T12" fmla="*/ 47 w 49"/>
                  <a:gd name="T13" fmla="*/ 10 h 31"/>
                  <a:gd name="T14" fmla="*/ 33 w 49"/>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3" y="2"/>
                    </a:moveTo>
                    <a:lnTo>
                      <a:pt x="1" y="0"/>
                    </a:lnTo>
                    <a:lnTo>
                      <a:pt x="0" y="12"/>
                    </a:lnTo>
                    <a:lnTo>
                      <a:pt x="7" y="23"/>
                    </a:lnTo>
                    <a:lnTo>
                      <a:pt x="35" y="30"/>
                    </a:lnTo>
                    <a:lnTo>
                      <a:pt x="48" y="23"/>
                    </a:lnTo>
                    <a:lnTo>
                      <a:pt x="47" y="10"/>
                    </a:lnTo>
                    <a:lnTo>
                      <a:pt x="33"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3" name="Freeform 67"/>
              <p:cNvSpPr>
                <a:spLocks/>
              </p:cNvSpPr>
              <p:nvPr/>
            </p:nvSpPr>
            <p:spPr bwMode="auto">
              <a:xfrm>
                <a:off x="4622583" y="1961291"/>
                <a:ext cx="64472" cy="31459"/>
              </a:xfrm>
              <a:custGeom>
                <a:avLst/>
                <a:gdLst>
                  <a:gd name="T0" fmla="*/ 10 w 36"/>
                  <a:gd name="T1" fmla="*/ 0 h 18"/>
                  <a:gd name="T2" fmla="*/ 0 w 36"/>
                  <a:gd name="T3" fmla="*/ 17 h 18"/>
                  <a:gd name="T4" fmla="*/ 17 w 36"/>
                  <a:gd name="T5" fmla="*/ 17 h 18"/>
                  <a:gd name="T6" fmla="*/ 35 w 36"/>
                  <a:gd name="T7" fmla="*/ 10 h 18"/>
                  <a:gd name="T8" fmla="*/ 10 w 36"/>
                  <a:gd name="T9" fmla="*/ 0 h 18"/>
                </a:gdLst>
                <a:ahLst/>
                <a:cxnLst>
                  <a:cxn ang="0">
                    <a:pos x="T0" y="T1"/>
                  </a:cxn>
                  <a:cxn ang="0">
                    <a:pos x="T2" y="T3"/>
                  </a:cxn>
                  <a:cxn ang="0">
                    <a:pos x="T4" y="T5"/>
                  </a:cxn>
                  <a:cxn ang="0">
                    <a:pos x="T6" y="T7"/>
                  </a:cxn>
                  <a:cxn ang="0">
                    <a:pos x="T8" y="T9"/>
                  </a:cxn>
                </a:cxnLst>
                <a:rect l="0" t="0" r="r" b="b"/>
                <a:pathLst>
                  <a:path w="36" h="18">
                    <a:moveTo>
                      <a:pt x="10" y="0"/>
                    </a:moveTo>
                    <a:lnTo>
                      <a:pt x="0" y="17"/>
                    </a:lnTo>
                    <a:lnTo>
                      <a:pt x="17" y="17"/>
                    </a:lnTo>
                    <a:lnTo>
                      <a:pt x="35" y="10"/>
                    </a:lnTo>
                    <a:lnTo>
                      <a:pt x="1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4" name="Freeform 68"/>
              <p:cNvSpPr>
                <a:spLocks/>
              </p:cNvSpPr>
              <p:nvPr/>
            </p:nvSpPr>
            <p:spPr bwMode="auto">
              <a:xfrm>
                <a:off x="1968230" y="1912530"/>
                <a:ext cx="839706" cy="690527"/>
              </a:xfrm>
              <a:custGeom>
                <a:avLst/>
                <a:gdLst>
                  <a:gd name="T0" fmla="*/ 229 w 476"/>
                  <a:gd name="T1" fmla="*/ 10 h 391"/>
                  <a:gd name="T2" fmla="*/ 191 w 476"/>
                  <a:gd name="T3" fmla="*/ 25 h 391"/>
                  <a:gd name="T4" fmla="*/ 143 w 476"/>
                  <a:gd name="T5" fmla="*/ 55 h 391"/>
                  <a:gd name="T6" fmla="*/ 88 w 476"/>
                  <a:gd name="T7" fmla="*/ 75 h 391"/>
                  <a:gd name="T8" fmla="*/ 158 w 476"/>
                  <a:gd name="T9" fmla="*/ 112 h 391"/>
                  <a:gd name="T10" fmla="*/ 108 w 476"/>
                  <a:gd name="T11" fmla="*/ 122 h 391"/>
                  <a:gd name="T12" fmla="*/ 83 w 476"/>
                  <a:gd name="T13" fmla="*/ 115 h 391"/>
                  <a:gd name="T14" fmla="*/ 58 w 476"/>
                  <a:gd name="T15" fmla="*/ 125 h 391"/>
                  <a:gd name="T16" fmla="*/ 66 w 476"/>
                  <a:gd name="T17" fmla="*/ 143 h 391"/>
                  <a:gd name="T18" fmla="*/ 74 w 476"/>
                  <a:gd name="T19" fmla="*/ 165 h 391"/>
                  <a:gd name="T20" fmla="*/ 123 w 476"/>
                  <a:gd name="T21" fmla="*/ 153 h 391"/>
                  <a:gd name="T22" fmla="*/ 121 w 476"/>
                  <a:gd name="T23" fmla="*/ 167 h 391"/>
                  <a:gd name="T24" fmla="*/ 96 w 476"/>
                  <a:gd name="T25" fmla="*/ 185 h 391"/>
                  <a:gd name="T26" fmla="*/ 79 w 476"/>
                  <a:gd name="T27" fmla="*/ 190 h 391"/>
                  <a:gd name="T28" fmla="*/ 56 w 476"/>
                  <a:gd name="T29" fmla="*/ 215 h 391"/>
                  <a:gd name="T30" fmla="*/ 43 w 476"/>
                  <a:gd name="T31" fmla="*/ 238 h 391"/>
                  <a:gd name="T32" fmla="*/ 38 w 476"/>
                  <a:gd name="T33" fmla="*/ 253 h 391"/>
                  <a:gd name="T34" fmla="*/ 66 w 476"/>
                  <a:gd name="T35" fmla="*/ 265 h 391"/>
                  <a:gd name="T36" fmla="*/ 74 w 476"/>
                  <a:gd name="T37" fmla="*/ 273 h 391"/>
                  <a:gd name="T38" fmla="*/ 68 w 476"/>
                  <a:gd name="T39" fmla="*/ 301 h 391"/>
                  <a:gd name="T40" fmla="*/ 98 w 476"/>
                  <a:gd name="T41" fmla="*/ 299 h 391"/>
                  <a:gd name="T42" fmla="*/ 119 w 476"/>
                  <a:gd name="T43" fmla="*/ 316 h 391"/>
                  <a:gd name="T44" fmla="*/ 20 w 476"/>
                  <a:gd name="T45" fmla="*/ 373 h 391"/>
                  <a:gd name="T46" fmla="*/ 1 w 476"/>
                  <a:gd name="T47" fmla="*/ 390 h 391"/>
                  <a:gd name="T48" fmla="*/ 138 w 476"/>
                  <a:gd name="T49" fmla="*/ 330 h 391"/>
                  <a:gd name="T50" fmla="*/ 157 w 476"/>
                  <a:gd name="T51" fmla="*/ 315 h 391"/>
                  <a:gd name="T52" fmla="*/ 174 w 476"/>
                  <a:gd name="T53" fmla="*/ 289 h 391"/>
                  <a:gd name="T54" fmla="*/ 223 w 476"/>
                  <a:gd name="T55" fmla="*/ 235 h 391"/>
                  <a:gd name="T56" fmla="*/ 209 w 476"/>
                  <a:gd name="T57" fmla="*/ 268 h 391"/>
                  <a:gd name="T58" fmla="*/ 206 w 476"/>
                  <a:gd name="T59" fmla="*/ 285 h 391"/>
                  <a:gd name="T60" fmla="*/ 221 w 476"/>
                  <a:gd name="T61" fmla="*/ 293 h 391"/>
                  <a:gd name="T62" fmla="*/ 229 w 476"/>
                  <a:gd name="T63" fmla="*/ 291 h 391"/>
                  <a:gd name="T64" fmla="*/ 236 w 476"/>
                  <a:gd name="T65" fmla="*/ 285 h 391"/>
                  <a:gd name="T66" fmla="*/ 244 w 476"/>
                  <a:gd name="T67" fmla="*/ 278 h 391"/>
                  <a:gd name="T68" fmla="*/ 249 w 476"/>
                  <a:gd name="T69" fmla="*/ 271 h 391"/>
                  <a:gd name="T70" fmla="*/ 251 w 476"/>
                  <a:gd name="T71" fmla="*/ 268 h 391"/>
                  <a:gd name="T72" fmla="*/ 264 w 476"/>
                  <a:gd name="T73" fmla="*/ 260 h 391"/>
                  <a:gd name="T74" fmla="*/ 285 w 476"/>
                  <a:gd name="T75" fmla="*/ 238 h 391"/>
                  <a:gd name="T76" fmla="*/ 303 w 476"/>
                  <a:gd name="T77" fmla="*/ 249 h 391"/>
                  <a:gd name="T78" fmla="*/ 347 w 476"/>
                  <a:gd name="T79" fmla="*/ 264 h 391"/>
                  <a:gd name="T80" fmla="*/ 353 w 476"/>
                  <a:gd name="T81" fmla="*/ 276 h 391"/>
                  <a:gd name="T82" fmla="*/ 370 w 476"/>
                  <a:gd name="T83" fmla="*/ 291 h 391"/>
                  <a:gd name="T84" fmla="*/ 385 w 476"/>
                  <a:gd name="T85" fmla="*/ 301 h 391"/>
                  <a:gd name="T86" fmla="*/ 403 w 476"/>
                  <a:gd name="T87" fmla="*/ 297 h 391"/>
                  <a:gd name="T88" fmla="*/ 417 w 476"/>
                  <a:gd name="T89" fmla="*/ 312 h 391"/>
                  <a:gd name="T90" fmla="*/ 429 w 476"/>
                  <a:gd name="T91" fmla="*/ 308 h 391"/>
                  <a:gd name="T92" fmla="*/ 428 w 476"/>
                  <a:gd name="T93" fmla="*/ 328 h 391"/>
                  <a:gd name="T94" fmla="*/ 443 w 476"/>
                  <a:gd name="T95" fmla="*/ 336 h 391"/>
                  <a:gd name="T96" fmla="*/ 454 w 476"/>
                  <a:gd name="T97" fmla="*/ 354 h 391"/>
                  <a:gd name="T98" fmla="*/ 475 w 476"/>
                  <a:gd name="T99" fmla="*/ 344 h 391"/>
                  <a:gd name="T100" fmla="*/ 450 w 476"/>
                  <a:gd name="T101" fmla="*/ 315 h 391"/>
                  <a:gd name="T102" fmla="*/ 439 w 476"/>
                  <a:gd name="T103" fmla="*/ 294 h 391"/>
                  <a:gd name="T104" fmla="*/ 409 w 476"/>
                  <a:gd name="T105" fmla="*/ 268 h 391"/>
                  <a:gd name="T106" fmla="*/ 398 w 476"/>
                  <a:gd name="T107" fmla="*/ 279 h 391"/>
                  <a:gd name="T108" fmla="*/ 382 w 476"/>
                  <a:gd name="T109" fmla="*/ 279 h 391"/>
                  <a:gd name="T110" fmla="*/ 372 w 476"/>
                  <a:gd name="T111" fmla="*/ 255 h 391"/>
                  <a:gd name="T112" fmla="*/ 423 w 476"/>
                  <a:gd name="T113" fmla="*/ 40 h 391"/>
                  <a:gd name="T114" fmla="*/ 373 w 476"/>
                  <a:gd name="T115" fmla="*/ 30 h 391"/>
                  <a:gd name="T116" fmla="*/ 348 w 476"/>
                  <a:gd name="T117" fmla="*/ 21 h 391"/>
                  <a:gd name="T118" fmla="*/ 288 w 476"/>
                  <a:gd name="T119" fmla="*/ 4 h 391"/>
                  <a:gd name="T120" fmla="*/ 251 w 476"/>
                  <a:gd name="T121" fmla="*/ 15 h 391"/>
                  <a:gd name="T122" fmla="*/ 240 w 476"/>
                  <a:gd name="T12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 h="391">
                    <a:moveTo>
                      <a:pt x="240" y="0"/>
                    </a:moveTo>
                    <a:lnTo>
                      <a:pt x="229" y="10"/>
                    </a:lnTo>
                    <a:lnTo>
                      <a:pt x="198" y="10"/>
                    </a:lnTo>
                    <a:lnTo>
                      <a:pt x="191" y="25"/>
                    </a:lnTo>
                    <a:lnTo>
                      <a:pt x="156" y="27"/>
                    </a:lnTo>
                    <a:lnTo>
                      <a:pt x="143" y="55"/>
                    </a:lnTo>
                    <a:lnTo>
                      <a:pt x="93" y="63"/>
                    </a:lnTo>
                    <a:lnTo>
                      <a:pt x="88" y="75"/>
                    </a:lnTo>
                    <a:lnTo>
                      <a:pt x="115" y="95"/>
                    </a:lnTo>
                    <a:lnTo>
                      <a:pt x="158" y="112"/>
                    </a:lnTo>
                    <a:lnTo>
                      <a:pt x="128" y="117"/>
                    </a:lnTo>
                    <a:lnTo>
                      <a:pt x="108" y="122"/>
                    </a:lnTo>
                    <a:lnTo>
                      <a:pt x="98" y="110"/>
                    </a:lnTo>
                    <a:lnTo>
                      <a:pt x="83" y="115"/>
                    </a:lnTo>
                    <a:lnTo>
                      <a:pt x="83" y="122"/>
                    </a:lnTo>
                    <a:lnTo>
                      <a:pt x="58" y="125"/>
                    </a:lnTo>
                    <a:lnTo>
                      <a:pt x="51" y="135"/>
                    </a:lnTo>
                    <a:lnTo>
                      <a:pt x="66" y="143"/>
                    </a:lnTo>
                    <a:lnTo>
                      <a:pt x="64" y="158"/>
                    </a:lnTo>
                    <a:lnTo>
                      <a:pt x="74" y="165"/>
                    </a:lnTo>
                    <a:lnTo>
                      <a:pt x="103" y="165"/>
                    </a:lnTo>
                    <a:lnTo>
                      <a:pt x="123" y="153"/>
                    </a:lnTo>
                    <a:lnTo>
                      <a:pt x="130" y="160"/>
                    </a:lnTo>
                    <a:lnTo>
                      <a:pt x="121" y="167"/>
                    </a:lnTo>
                    <a:lnTo>
                      <a:pt x="119" y="185"/>
                    </a:lnTo>
                    <a:lnTo>
                      <a:pt x="96" y="185"/>
                    </a:lnTo>
                    <a:lnTo>
                      <a:pt x="91" y="200"/>
                    </a:lnTo>
                    <a:lnTo>
                      <a:pt x="79" y="190"/>
                    </a:lnTo>
                    <a:lnTo>
                      <a:pt x="58" y="200"/>
                    </a:lnTo>
                    <a:lnTo>
                      <a:pt x="56" y="215"/>
                    </a:lnTo>
                    <a:lnTo>
                      <a:pt x="36" y="225"/>
                    </a:lnTo>
                    <a:lnTo>
                      <a:pt x="43" y="238"/>
                    </a:lnTo>
                    <a:lnTo>
                      <a:pt x="56" y="242"/>
                    </a:lnTo>
                    <a:lnTo>
                      <a:pt x="38" y="253"/>
                    </a:lnTo>
                    <a:lnTo>
                      <a:pt x="51" y="268"/>
                    </a:lnTo>
                    <a:lnTo>
                      <a:pt x="66" y="265"/>
                    </a:lnTo>
                    <a:lnTo>
                      <a:pt x="74" y="253"/>
                    </a:lnTo>
                    <a:lnTo>
                      <a:pt x="74" y="273"/>
                    </a:lnTo>
                    <a:lnTo>
                      <a:pt x="66" y="285"/>
                    </a:lnTo>
                    <a:lnTo>
                      <a:pt x="68" y="301"/>
                    </a:lnTo>
                    <a:lnTo>
                      <a:pt x="91" y="293"/>
                    </a:lnTo>
                    <a:lnTo>
                      <a:pt x="98" y="299"/>
                    </a:lnTo>
                    <a:lnTo>
                      <a:pt x="115" y="293"/>
                    </a:lnTo>
                    <a:lnTo>
                      <a:pt x="119" y="316"/>
                    </a:lnTo>
                    <a:lnTo>
                      <a:pt x="61" y="354"/>
                    </a:lnTo>
                    <a:lnTo>
                      <a:pt x="20" y="373"/>
                    </a:lnTo>
                    <a:lnTo>
                      <a:pt x="0" y="382"/>
                    </a:lnTo>
                    <a:lnTo>
                      <a:pt x="1" y="390"/>
                    </a:lnTo>
                    <a:lnTo>
                      <a:pt x="68" y="377"/>
                    </a:lnTo>
                    <a:lnTo>
                      <a:pt x="138" y="330"/>
                    </a:lnTo>
                    <a:lnTo>
                      <a:pt x="146" y="323"/>
                    </a:lnTo>
                    <a:lnTo>
                      <a:pt x="157" y="315"/>
                    </a:lnTo>
                    <a:lnTo>
                      <a:pt x="177" y="302"/>
                    </a:lnTo>
                    <a:lnTo>
                      <a:pt x="174" y="289"/>
                    </a:lnTo>
                    <a:lnTo>
                      <a:pt x="196" y="268"/>
                    </a:lnTo>
                    <a:lnTo>
                      <a:pt x="223" y="235"/>
                    </a:lnTo>
                    <a:lnTo>
                      <a:pt x="247" y="241"/>
                    </a:lnTo>
                    <a:lnTo>
                      <a:pt x="209" y="268"/>
                    </a:lnTo>
                    <a:lnTo>
                      <a:pt x="216" y="278"/>
                    </a:lnTo>
                    <a:lnTo>
                      <a:pt x="206" y="285"/>
                    </a:lnTo>
                    <a:lnTo>
                      <a:pt x="217" y="293"/>
                    </a:lnTo>
                    <a:lnTo>
                      <a:pt x="221" y="293"/>
                    </a:lnTo>
                    <a:lnTo>
                      <a:pt x="225" y="292"/>
                    </a:lnTo>
                    <a:lnTo>
                      <a:pt x="229" y="291"/>
                    </a:lnTo>
                    <a:lnTo>
                      <a:pt x="233" y="288"/>
                    </a:lnTo>
                    <a:lnTo>
                      <a:pt x="236" y="285"/>
                    </a:lnTo>
                    <a:lnTo>
                      <a:pt x="240" y="281"/>
                    </a:lnTo>
                    <a:lnTo>
                      <a:pt x="244" y="278"/>
                    </a:lnTo>
                    <a:lnTo>
                      <a:pt x="246" y="274"/>
                    </a:lnTo>
                    <a:lnTo>
                      <a:pt x="249" y="271"/>
                    </a:lnTo>
                    <a:lnTo>
                      <a:pt x="251" y="269"/>
                    </a:lnTo>
                    <a:lnTo>
                      <a:pt x="251" y="268"/>
                    </a:lnTo>
                    <a:lnTo>
                      <a:pt x="251" y="267"/>
                    </a:lnTo>
                    <a:lnTo>
                      <a:pt x="264" y="260"/>
                    </a:lnTo>
                    <a:lnTo>
                      <a:pt x="267" y="244"/>
                    </a:lnTo>
                    <a:lnTo>
                      <a:pt x="285" y="238"/>
                    </a:lnTo>
                    <a:lnTo>
                      <a:pt x="290" y="247"/>
                    </a:lnTo>
                    <a:lnTo>
                      <a:pt x="303" y="249"/>
                    </a:lnTo>
                    <a:lnTo>
                      <a:pt x="303" y="261"/>
                    </a:lnTo>
                    <a:lnTo>
                      <a:pt x="347" y="264"/>
                    </a:lnTo>
                    <a:lnTo>
                      <a:pt x="351" y="268"/>
                    </a:lnTo>
                    <a:lnTo>
                      <a:pt x="353" y="276"/>
                    </a:lnTo>
                    <a:lnTo>
                      <a:pt x="368" y="280"/>
                    </a:lnTo>
                    <a:lnTo>
                      <a:pt x="370" y="291"/>
                    </a:lnTo>
                    <a:lnTo>
                      <a:pt x="382" y="290"/>
                    </a:lnTo>
                    <a:lnTo>
                      <a:pt x="385" y="301"/>
                    </a:lnTo>
                    <a:lnTo>
                      <a:pt x="397" y="307"/>
                    </a:lnTo>
                    <a:lnTo>
                      <a:pt x="403" y="297"/>
                    </a:lnTo>
                    <a:lnTo>
                      <a:pt x="409" y="307"/>
                    </a:lnTo>
                    <a:lnTo>
                      <a:pt x="417" y="312"/>
                    </a:lnTo>
                    <a:lnTo>
                      <a:pt x="423" y="307"/>
                    </a:lnTo>
                    <a:lnTo>
                      <a:pt x="429" y="308"/>
                    </a:lnTo>
                    <a:lnTo>
                      <a:pt x="428" y="315"/>
                    </a:lnTo>
                    <a:lnTo>
                      <a:pt x="428" y="328"/>
                    </a:lnTo>
                    <a:lnTo>
                      <a:pt x="434" y="335"/>
                    </a:lnTo>
                    <a:lnTo>
                      <a:pt x="443" y="336"/>
                    </a:lnTo>
                    <a:lnTo>
                      <a:pt x="443" y="348"/>
                    </a:lnTo>
                    <a:lnTo>
                      <a:pt x="454" y="354"/>
                    </a:lnTo>
                    <a:lnTo>
                      <a:pt x="465" y="354"/>
                    </a:lnTo>
                    <a:lnTo>
                      <a:pt x="475" y="344"/>
                    </a:lnTo>
                    <a:lnTo>
                      <a:pt x="456" y="339"/>
                    </a:lnTo>
                    <a:lnTo>
                      <a:pt x="450" y="315"/>
                    </a:lnTo>
                    <a:lnTo>
                      <a:pt x="443" y="312"/>
                    </a:lnTo>
                    <a:lnTo>
                      <a:pt x="439" y="294"/>
                    </a:lnTo>
                    <a:lnTo>
                      <a:pt x="417" y="270"/>
                    </a:lnTo>
                    <a:lnTo>
                      <a:pt x="409" y="268"/>
                    </a:lnTo>
                    <a:lnTo>
                      <a:pt x="406" y="279"/>
                    </a:lnTo>
                    <a:lnTo>
                      <a:pt x="398" y="279"/>
                    </a:lnTo>
                    <a:lnTo>
                      <a:pt x="395" y="287"/>
                    </a:lnTo>
                    <a:lnTo>
                      <a:pt x="382" y="279"/>
                    </a:lnTo>
                    <a:lnTo>
                      <a:pt x="378" y="260"/>
                    </a:lnTo>
                    <a:lnTo>
                      <a:pt x="372" y="255"/>
                    </a:lnTo>
                    <a:lnTo>
                      <a:pt x="359" y="260"/>
                    </a:lnTo>
                    <a:lnTo>
                      <a:pt x="423" y="40"/>
                    </a:lnTo>
                    <a:lnTo>
                      <a:pt x="408" y="26"/>
                    </a:lnTo>
                    <a:lnTo>
                      <a:pt x="373" y="30"/>
                    </a:lnTo>
                    <a:lnTo>
                      <a:pt x="358" y="31"/>
                    </a:lnTo>
                    <a:lnTo>
                      <a:pt x="348" y="21"/>
                    </a:lnTo>
                    <a:lnTo>
                      <a:pt x="303" y="25"/>
                    </a:lnTo>
                    <a:lnTo>
                      <a:pt x="288" y="4"/>
                    </a:lnTo>
                    <a:lnTo>
                      <a:pt x="273" y="18"/>
                    </a:lnTo>
                    <a:lnTo>
                      <a:pt x="251" y="15"/>
                    </a:lnTo>
                    <a:lnTo>
                      <a:pt x="251" y="1"/>
                    </a:lnTo>
                    <a:lnTo>
                      <a:pt x="24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5" name="Freeform 69"/>
              <p:cNvSpPr>
                <a:spLocks/>
              </p:cNvSpPr>
              <p:nvPr/>
            </p:nvSpPr>
            <p:spPr bwMode="auto">
              <a:xfrm>
                <a:off x="2814226" y="2785519"/>
                <a:ext cx="1423098" cy="794342"/>
              </a:xfrm>
              <a:custGeom>
                <a:avLst/>
                <a:gdLst>
                  <a:gd name="T0" fmla="*/ 488 w 905"/>
                  <a:gd name="T1" fmla="*/ 10 h 505"/>
                  <a:gd name="T2" fmla="*/ 531 w 905"/>
                  <a:gd name="T3" fmla="*/ 37 h 505"/>
                  <a:gd name="T4" fmla="*/ 583 w 905"/>
                  <a:gd name="T5" fmla="*/ 26 h 505"/>
                  <a:gd name="T6" fmla="*/ 622 w 905"/>
                  <a:gd name="T7" fmla="*/ 53 h 505"/>
                  <a:gd name="T8" fmla="*/ 576 w 905"/>
                  <a:gd name="T9" fmla="*/ 89 h 505"/>
                  <a:gd name="T10" fmla="*/ 579 w 905"/>
                  <a:gd name="T11" fmla="*/ 143 h 505"/>
                  <a:gd name="T12" fmla="*/ 603 w 905"/>
                  <a:gd name="T13" fmla="*/ 106 h 505"/>
                  <a:gd name="T14" fmla="*/ 622 w 905"/>
                  <a:gd name="T15" fmla="*/ 56 h 505"/>
                  <a:gd name="T16" fmla="*/ 657 w 905"/>
                  <a:gd name="T17" fmla="*/ 107 h 505"/>
                  <a:gd name="T18" fmla="*/ 643 w 905"/>
                  <a:gd name="T19" fmla="*/ 150 h 505"/>
                  <a:gd name="T20" fmla="*/ 716 w 905"/>
                  <a:gd name="T21" fmla="*/ 117 h 505"/>
                  <a:gd name="T22" fmla="*/ 772 w 905"/>
                  <a:gd name="T23" fmla="*/ 83 h 505"/>
                  <a:gd name="T24" fmla="*/ 858 w 905"/>
                  <a:gd name="T25" fmla="*/ 55 h 505"/>
                  <a:gd name="T26" fmla="*/ 894 w 905"/>
                  <a:gd name="T27" fmla="*/ 77 h 505"/>
                  <a:gd name="T28" fmla="*/ 881 w 905"/>
                  <a:gd name="T29" fmla="*/ 95 h 505"/>
                  <a:gd name="T30" fmla="*/ 860 w 905"/>
                  <a:gd name="T31" fmla="*/ 113 h 505"/>
                  <a:gd name="T32" fmla="*/ 839 w 905"/>
                  <a:gd name="T33" fmla="*/ 139 h 505"/>
                  <a:gd name="T34" fmla="*/ 807 w 905"/>
                  <a:gd name="T35" fmla="*/ 162 h 505"/>
                  <a:gd name="T36" fmla="*/ 778 w 905"/>
                  <a:gd name="T37" fmla="*/ 185 h 505"/>
                  <a:gd name="T38" fmla="*/ 754 w 905"/>
                  <a:gd name="T39" fmla="*/ 229 h 505"/>
                  <a:gd name="T40" fmla="*/ 749 w 905"/>
                  <a:gd name="T41" fmla="*/ 252 h 505"/>
                  <a:gd name="T42" fmla="*/ 733 w 905"/>
                  <a:gd name="T43" fmla="*/ 304 h 505"/>
                  <a:gd name="T44" fmla="*/ 689 w 905"/>
                  <a:gd name="T45" fmla="*/ 320 h 505"/>
                  <a:gd name="T46" fmla="*/ 658 w 905"/>
                  <a:gd name="T47" fmla="*/ 350 h 505"/>
                  <a:gd name="T48" fmla="*/ 652 w 905"/>
                  <a:gd name="T49" fmla="*/ 412 h 505"/>
                  <a:gd name="T50" fmla="*/ 665 w 905"/>
                  <a:gd name="T51" fmla="*/ 450 h 505"/>
                  <a:gd name="T52" fmla="*/ 656 w 905"/>
                  <a:gd name="T53" fmla="*/ 495 h 505"/>
                  <a:gd name="T54" fmla="*/ 624 w 905"/>
                  <a:gd name="T55" fmla="*/ 439 h 505"/>
                  <a:gd name="T56" fmla="*/ 598 w 905"/>
                  <a:gd name="T57" fmla="*/ 388 h 505"/>
                  <a:gd name="T58" fmla="*/ 528 w 905"/>
                  <a:gd name="T59" fmla="*/ 386 h 505"/>
                  <a:gd name="T60" fmla="*/ 506 w 905"/>
                  <a:gd name="T61" fmla="*/ 414 h 505"/>
                  <a:gd name="T62" fmla="*/ 473 w 905"/>
                  <a:gd name="T63" fmla="*/ 390 h 505"/>
                  <a:gd name="T64" fmla="*/ 449 w 905"/>
                  <a:gd name="T65" fmla="*/ 390 h 505"/>
                  <a:gd name="T66" fmla="*/ 418 w 905"/>
                  <a:gd name="T67" fmla="*/ 423 h 505"/>
                  <a:gd name="T68" fmla="*/ 384 w 905"/>
                  <a:gd name="T69" fmla="*/ 469 h 505"/>
                  <a:gd name="T70" fmla="*/ 342 w 905"/>
                  <a:gd name="T71" fmla="*/ 440 h 505"/>
                  <a:gd name="T72" fmla="*/ 311 w 905"/>
                  <a:gd name="T73" fmla="*/ 390 h 505"/>
                  <a:gd name="T74" fmla="*/ 281 w 905"/>
                  <a:gd name="T75" fmla="*/ 386 h 505"/>
                  <a:gd name="T76" fmla="*/ 256 w 905"/>
                  <a:gd name="T77" fmla="*/ 366 h 505"/>
                  <a:gd name="T78" fmla="*/ 226 w 905"/>
                  <a:gd name="T79" fmla="*/ 359 h 505"/>
                  <a:gd name="T80" fmla="*/ 181 w 905"/>
                  <a:gd name="T81" fmla="*/ 376 h 505"/>
                  <a:gd name="T82" fmla="*/ 125 w 905"/>
                  <a:gd name="T83" fmla="*/ 348 h 505"/>
                  <a:gd name="T84" fmla="*/ 86 w 905"/>
                  <a:gd name="T85" fmla="*/ 323 h 505"/>
                  <a:gd name="T86" fmla="*/ 37 w 905"/>
                  <a:gd name="T87" fmla="*/ 297 h 505"/>
                  <a:gd name="T88" fmla="*/ 21 w 905"/>
                  <a:gd name="T89" fmla="*/ 258 h 505"/>
                  <a:gd name="T90" fmla="*/ 3 w 905"/>
                  <a:gd name="T91" fmla="*/ 217 h 505"/>
                  <a:gd name="T92" fmla="*/ 3 w 905"/>
                  <a:gd name="T93" fmla="*/ 153 h 505"/>
                  <a:gd name="T94" fmla="*/ 8 w 905"/>
                  <a:gd name="T95" fmla="*/ 119 h 505"/>
                  <a:gd name="T96" fmla="*/ 25 w 905"/>
                  <a:gd name="T97" fmla="*/ 77 h 505"/>
                  <a:gd name="T98" fmla="*/ 28 w 905"/>
                  <a:gd name="T99" fmla="*/ 28 h 505"/>
                  <a:gd name="T100" fmla="*/ 53 w 905"/>
                  <a:gd name="T101" fmla="*/ 2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505">
                    <a:moveTo>
                      <a:pt x="63" y="1"/>
                    </a:moveTo>
                    <a:lnTo>
                      <a:pt x="489" y="0"/>
                    </a:lnTo>
                    <a:lnTo>
                      <a:pt x="488" y="10"/>
                    </a:lnTo>
                    <a:lnTo>
                      <a:pt x="518" y="10"/>
                    </a:lnTo>
                    <a:lnTo>
                      <a:pt x="562" y="16"/>
                    </a:lnTo>
                    <a:lnTo>
                      <a:pt x="531" y="37"/>
                    </a:lnTo>
                    <a:lnTo>
                      <a:pt x="531" y="50"/>
                    </a:lnTo>
                    <a:lnTo>
                      <a:pt x="558" y="58"/>
                    </a:lnTo>
                    <a:lnTo>
                      <a:pt x="583" y="26"/>
                    </a:lnTo>
                    <a:lnTo>
                      <a:pt x="585" y="32"/>
                    </a:lnTo>
                    <a:lnTo>
                      <a:pt x="616" y="37"/>
                    </a:lnTo>
                    <a:lnTo>
                      <a:pt x="622" y="53"/>
                    </a:lnTo>
                    <a:lnTo>
                      <a:pt x="596" y="53"/>
                    </a:lnTo>
                    <a:lnTo>
                      <a:pt x="577" y="71"/>
                    </a:lnTo>
                    <a:lnTo>
                      <a:pt x="576" y="89"/>
                    </a:lnTo>
                    <a:lnTo>
                      <a:pt x="589" y="77"/>
                    </a:lnTo>
                    <a:lnTo>
                      <a:pt x="580" y="110"/>
                    </a:lnTo>
                    <a:lnTo>
                      <a:pt x="579" y="143"/>
                    </a:lnTo>
                    <a:lnTo>
                      <a:pt x="594" y="163"/>
                    </a:lnTo>
                    <a:lnTo>
                      <a:pt x="613" y="145"/>
                    </a:lnTo>
                    <a:lnTo>
                      <a:pt x="603" y="106"/>
                    </a:lnTo>
                    <a:lnTo>
                      <a:pt x="604" y="85"/>
                    </a:lnTo>
                    <a:lnTo>
                      <a:pt x="622" y="76"/>
                    </a:lnTo>
                    <a:lnTo>
                      <a:pt x="622" y="56"/>
                    </a:lnTo>
                    <a:lnTo>
                      <a:pt x="649" y="86"/>
                    </a:lnTo>
                    <a:lnTo>
                      <a:pt x="643" y="115"/>
                    </a:lnTo>
                    <a:lnTo>
                      <a:pt x="657" y="107"/>
                    </a:lnTo>
                    <a:lnTo>
                      <a:pt x="664" y="118"/>
                    </a:lnTo>
                    <a:lnTo>
                      <a:pt x="652" y="138"/>
                    </a:lnTo>
                    <a:lnTo>
                      <a:pt x="643" y="150"/>
                    </a:lnTo>
                    <a:lnTo>
                      <a:pt x="668" y="160"/>
                    </a:lnTo>
                    <a:lnTo>
                      <a:pt x="702" y="130"/>
                    </a:lnTo>
                    <a:lnTo>
                      <a:pt x="716" y="117"/>
                    </a:lnTo>
                    <a:lnTo>
                      <a:pt x="753" y="119"/>
                    </a:lnTo>
                    <a:lnTo>
                      <a:pt x="760" y="94"/>
                    </a:lnTo>
                    <a:lnTo>
                      <a:pt x="772" y="83"/>
                    </a:lnTo>
                    <a:lnTo>
                      <a:pt x="839" y="86"/>
                    </a:lnTo>
                    <a:lnTo>
                      <a:pt x="850" y="71"/>
                    </a:lnTo>
                    <a:lnTo>
                      <a:pt x="858" y="55"/>
                    </a:lnTo>
                    <a:lnTo>
                      <a:pt x="868" y="28"/>
                    </a:lnTo>
                    <a:lnTo>
                      <a:pt x="890" y="34"/>
                    </a:lnTo>
                    <a:lnTo>
                      <a:pt x="894" y="77"/>
                    </a:lnTo>
                    <a:lnTo>
                      <a:pt x="905" y="83"/>
                    </a:lnTo>
                    <a:lnTo>
                      <a:pt x="896" y="94"/>
                    </a:lnTo>
                    <a:lnTo>
                      <a:pt x="881" y="95"/>
                    </a:lnTo>
                    <a:lnTo>
                      <a:pt x="875" y="107"/>
                    </a:lnTo>
                    <a:lnTo>
                      <a:pt x="862" y="104"/>
                    </a:lnTo>
                    <a:lnTo>
                      <a:pt x="860" y="113"/>
                    </a:lnTo>
                    <a:lnTo>
                      <a:pt x="846" y="113"/>
                    </a:lnTo>
                    <a:lnTo>
                      <a:pt x="841" y="127"/>
                    </a:lnTo>
                    <a:lnTo>
                      <a:pt x="839" y="139"/>
                    </a:lnTo>
                    <a:lnTo>
                      <a:pt x="850" y="150"/>
                    </a:lnTo>
                    <a:lnTo>
                      <a:pt x="836" y="159"/>
                    </a:lnTo>
                    <a:lnTo>
                      <a:pt x="807" y="162"/>
                    </a:lnTo>
                    <a:lnTo>
                      <a:pt x="800" y="175"/>
                    </a:lnTo>
                    <a:lnTo>
                      <a:pt x="796" y="183"/>
                    </a:lnTo>
                    <a:lnTo>
                      <a:pt x="778" y="185"/>
                    </a:lnTo>
                    <a:lnTo>
                      <a:pt x="770" y="196"/>
                    </a:lnTo>
                    <a:lnTo>
                      <a:pt x="766" y="224"/>
                    </a:lnTo>
                    <a:lnTo>
                      <a:pt x="754" y="229"/>
                    </a:lnTo>
                    <a:lnTo>
                      <a:pt x="747" y="237"/>
                    </a:lnTo>
                    <a:lnTo>
                      <a:pt x="740" y="247"/>
                    </a:lnTo>
                    <a:lnTo>
                      <a:pt x="749" y="252"/>
                    </a:lnTo>
                    <a:lnTo>
                      <a:pt x="747" y="286"/>
                    </a:lnTo>
                    <a:lnTo>
                      <a:pt x="736" y="292"/>
                    </a:lnTo>
                    <a:lnTo>
                      <a:pt x="733" y="304"/>
                    </a:lnTo>
                    <a:lnTo>
                      <a:pt x="715" y="303"/>
                    </a:lnTo>
                    <a:lnTo>
                      <a:pt x="707" y="314"/>
                    </a:lnTo>
                    <a:lnTo>
                      <a:pt x="689" y="320"/>
                    </a:lnTo>
                    <a:lnTo>
                      <a:pt x="685" y="335"/>
                    </a:lnTo>
                    <a:lnTo>
                      <a:pt x="671" y="338"/>
                    </a:lnTo>
                    <a:lnTo>
                      <a:pt x="658" y="350"/>
                    </a:lnTo>
                    <a:lnTo>
                      <a:pt x="653" y="366"/>
                    </a:lnTo>
                    <a:lnTo>
                      <a:pt x="653" y="390"/>
                    </a:lnTo>
                    <a:lnTo>
                      <a:pt x="652" y="412"/>
                    </a:lnTo>
                    <a:lnTo>
                      <a:pt x="659" y="415"/>
                    </a:lnTo>
                    <a:lnTo>
                      <a:pt x="660" y="442"/>
                    </a:lnTo>
                    <a:lnTo>
                      <a:pt x="665" y="450"/>
                    </a:lnTo>
                    <a:lnTo>
                      <a:pt x="671" y="489"/>
                    </a:lnTo>
                    <a:lnTo>
                      <a:pt x="665" y="505"/>
                    </a:lnTo>
                    <a:lnTo>
                      <a:pt x="656" y="495"/>
                    </a:lnTo>
                    <a:lnTo>
                      <a:pt x="640" y="484"/>
                    </a:lnTo>
                    <a:lnTo>
                      <a:pt x="631" y="462"/>
                    </a:lnTo>
                    <a:lnTo>
                      <a:pt x="624" y="439"/>
                    </a:lnTo>
                    <a:lnTo>
                      <a:pt x="628" y="414"/>
                    </a:lnTo>
                    <a:lnTo>
                      <a:pt x="615" y="402"/>
                    </a:lnTo>
                    <a:lnTo>
                      <a:pt x="598" y="388"/>
                    </a:lnTo>
                    <a:lnTo>
                      <a:pt x="579" y="393"/>
                    </a:lnTo>
                    <a:lnTo>
                      <a:pt x="565" y="385"/>
                    </a:lnTo>
                    <a:lnTo>
                      <a:pt x="528" y="386"/>
                    </a:lnTo>
                    <a:lnTo>
                      <a:pt x="515" y="395"/>
                    </a:lnTo>
                    <a:lnTo>
                      <a:pt x="523" y="412"/>
                    </a:lnTo>
                    <a:lnTo>
                      <a:pt x="506" y="414"/>
                    </a:lnTo>
                    <a:lnTo>
                      <a:pt x="488" y="410"/>
                    </a:lnTo>
                    <a:lnTo>
                      <a:pt x="485" y="386"/>
                    </a:lnTo>
                    <a:lnTo>
                      <a:pt x="473" y="390"/>
                    </a:lnTo>
                    <a:lnTo>
                      <a:pt x="468" y="408"/>
                    </a:lnTo>
                    <a:lnTo>
                      <a:pt x="459" y="405"/>
                    </a:lnTo>
                    <a:lnTo>
                      <a:pt x="449" y="390"/>
                    </a:lnTo>
                    <a:lnTo>
                      <a:pt x="437" y="397"/>
                    </a:lnTo>
                    <a:lnTo>
                      <a:pt x="428" y="408"/>
                    </a:lnTo>
                    <a:lnTo>
                      <a:pt x="418" y="423"/>
                    </a:lnTo>
                    <a:lnTo>
                      <a:pt x="409" y="434"/>
                    </a:lnTo>
                    <a:lnTo>
                      <a:pt x="390" y="442"/>
                    </a:lnTo>
                    <a:lnTo>
                      <a:pt x="384" y="469"/>
                    </a:lnTo>
                    <a:lnTo>
                      <a:pt x="360" y="469"/>
                    </a:lnTo>
                    <a:lnTo>
                      <a:pt x="356" y="447"/>
                    </a:lnTo>
                    <a:lnTo>
                      <a:pt x="342" y="440"/>
                    </a:lnTo>
                    <a:lnTo>
                      <a:pt x="338" y="416"/>
                    </a:lnTo>
                    <a:lnTo>
                      <a:pt x="328" y="403"/>
                    </a:lnTo>
                    <a:lnTo>
                      <a:pt x="311" y="390"/>
                    </a:lnTo>
                    <a:lnTo>
                      <a:pt x="305" y="414"/>
                    </a:lnTo>
                    <a:lnTo>
                      <a:pt x="289" y="414"/>
                    </a:lnTo>
                    <a:lnTo>
                      <a:pt x="281" y="386"/>
                    </a:lnTo>
                    <a:lnTo>
                      <a:pt x="272" y="385"/>
                    </a:lnTo>
                    <a:lnTo>
                      <a:pt x="269" y="368"/>
                    </a:lnTo>
                    <a:lnTo>
                      <a:pt x="256" y="366"/>
                    </a:lnTo>
                    <a:lnTo>
                      <a:pt x="251" y="348"/>
                    </a:lnTo>
                    <a:lnTo>
                      <a:pt x="240" y="357"/>
                    </a:lnTo>
                    <a:lnTo>
                      <a:pt x="226" y="359"/>
                    </a:lnTo>
                    <a:lnTo>
                      <a:pt x="222" y="368"/>
                    </a:lnTo>
                    <a:lnTo>
                      <a:pt x="199" y="368"/>
                    </a:lnTo>
                    <a:lnTo>
                      <a:pt x="181" y="376"/>
                    </a:lnTo>
                    <a:lnTo>
                      <a:pt x="156" y="370"/>
                    </a:lnTo>
                    <a:lnTo>
                      <a:pt x="139" y="353"/>
                    </a:lnTo>
                    <a:lnTo>
                      <a:pt x="125" y="348"/>
                    </a:lnTo>
                    <a:lnTo>
                      <a:pt x="120" y="338"/>
                    </a:lnTo>
                    <a:lnTo>
                      <a:pt x="85" y="335"/>
                    </a:lnTo>
                    <a:lnTo>
                      <a:pt x="86" y="323"/>
                    </a:lnTo>
                    <a:lnTo>
                      <a:pt x="65" y="315"/>
                    </a:lnTo>
                    <a:lnTo>
                      <a:pt x="52" y="304"/>
                    </a:lnTo>
                    <a:lnTo>
                      <a:pt x="37" y="297"/>
                    </a:lnTo>
                    <a:lnTo>
                      <a:pt x="39" y="274"/>
                    </a:lnTo>
                    <a:lnTo>
                      <a:pt x="20" y="270"/>
                    </a:lnTo>
                    <a:lnTo>
                      <a:pt x="21" y="258"/>
                    </a:lnTo>
                    <a:lnTo>
                      <a:pt x="27" y="243"/>
                    </a:lnTo>
                    <a:lnTo>
                      <a:pt x="16" y="230"/>
                    </a:lnTo>
                    <a:lnTo>
                      <a:pt x="3" y="217"/>
                    </a:lnTo>
                    <a:lnTo>
                      <a:pt x="0" y="168"/>
                    </a:lnTo>
                    <a:lnTo>
                      <a:pt x="9" y="160"/>
                    </a:lnTo>
                    <a:lnTo>
                      <a:pt x="3" y="153"/>
                    </a:lnTo>
                    <a:lnTo>
                      <a:pt x="1" y="145"/>
                    </a:lnTo>
                    <a:lnTo>
                      <a:pt x="6" y="137"/>
                    </a:lnTo>
                    <a:lnTo>
                      <a:pt x="8" y="119"/>
                    </a:lnTo>
                    <a:lnTo>
                      <a:pt x="16" y="113"/>
                    </a:lnTo>
                    <a:lnTo>
                      <a:pt x="16" y="85"/>
                    </a:lnTo>
                    <a:lnTo>
                      <a:pt x="25" y="77"/>
                    </a:lnTo>
                    <a:lnTo>
                      <a:pt x="33" y="46"/>
                    </a:lnTo>
                    <a:lnTo>
                      <a:pt x="40" y="43"/>
                    </a:lnTo>
                    <a:lnTo>
                      <a:pt x="28" y="28"/>
                    </a:lnTo>
                    <a:lnTo>
                      <a:pt x="28" y="16"/>
                    </a:lnTo>
                    <a:lnTo>
                      <a:pt x="44" y="12"/>
                    </a:lnTo>
                    <a:lnTo>
                      <a:pt x="53" y="24"/>
                    </a:lnTo>
                    <a:lnTo>
                      <a:pt x="60" y="34"/>
                    </a:lnTo>
                    <a:lnTo>
                      <a:pt x="63" y="1"/>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6" name="Freeform 70"/>
              <p:cNvSpPr>
                <a:spLocks/>
              </p:cNvSpPr>
              <p:nvPr/>
            </p:nvSpPr>
            <p:spPr bwMode="auto">
              <a:xfrm>
                <a:off x="2603513" y="1895227"/>
                <a:ext cx="1927865" cy="1141964"/>
              </a:xfrm>
              <a:custGeom>
                <a:avLst/>
                <a:gdLst>
                  <a:gd name="T0" fmla="*/ 1145 w 1226"/>
                  <a:gd name="T1" fmla="*/ 335 h 726"/>
                  <a:gd name="T2" fmla="*/ 1148 w 1226"/>
                  <a:gd name="T3" fmla="*/ 380 h 726"/>
                  <a:gd name="T4" fmla="*/ 1188 w 1226"/>
                  <a:gd name="T5" fmla="*/ 418 h 726"/>
                  <a:gd name="T6" fmla="*/ 1186 w 1226"/>
                  <a:gd name="T7" fmla="*/ 453 h 726"/>
                  <a:gd name="T8" fmla="*/ 1207 w 1226"/>
                  <a:gd name="T9" fmla="*/ 450 h 726"/>
                  <a:gd name="T10" fmla="*/ 1226 w 1226"/>
                  <a:gd name="T11" fmla="*/ 496 h 726"/>
                  <a:gd name="T12" fmla="*/ 1166 w 1226"/>
                  <a:gd name="T13" fmla="*/ 528 h 726"/>
                  <a:gd name="T14" fmla="*/ 1054 w 1226"/>
                  <a:gd name="T15" fmla="*/ 543 h 726"/>
                  <a:gd name="T16" fmla="*/ 1067 w 1226"/>
                  <a:gd name="T17" fmla="*/ 553 h 726"/>
                  <a:gd name="T18" fmla="*/ 1137 w 1226"/>
                  <a:gd name="T19" fmla="*/ 627 h 726"/>
                  <a:gd name="T20" fmla="*/ 1097 w 1226"/>
                  <a:gd name="T21" fmla="*/ 620 h 726"/>
                  <a:gd name="T22" fmla="*/ 1028 w 1226"/>
                  <a:gd name="T23" fmla="*/ 643 h 726"/>
                  <a:gd name="T24" fmla="*/ 985 w 1226"/>
                  <a:gd name="T25" fmla="*/ 636 h 726"/>
                  <a:gd name="T26" fmla="*/ 888 w 1226"/>
                  <a:gd name="T27" fmla="*/ 684 h 726"/>
                  <a:gd name="T28" fmla="*/ 778 w 1226"/>
                  <a:gd name="T29" fmla="*/ 717 h 726"/>
                  <a:gd name="T30" fmla="*/ 815 w 1226"/>
                  <a:gd name="T31" fmla="*/ 654 h 726"/>
                  <a:gd name="T32" fmla="*/ 752 w 1226"/>
                  <a:gd name="T33" fmla="*/ 564 h 726"/>
                  <a:gd name="T34" fmla="*/ 622 w 1226"/>
                  <a:gd name="T35" fmla="*/ 576 h 726"/>
                  <a:gd name="T36" fmla="*/ 156 w 1226"/>
                  <a:gd name="T37" fmla="*/ 525 h 726"/>
                  <a:gd name="T38" fmla="*/ 121 w 1226"/>
                  <a:gd name="T39" fmla="*/ 463 h 726"/>
                  <a:gd name="T40" fmla="*/ 119 w 1226"/>
                  <a:gd name="T41" fmla="*/ 408 h 726"/>
                  <a:gd name="T42" fmla="*/ 94 w 1226"/>
                  <a:gd name="T43" fmla="*/ 361 h 726"/>
                  <a:gd name="T44" fmla="*/ 53 w 1226"/>
                  <a:gd name="T45" fmla="*/ 324 h 726"/>
                  <a:gd name="T46" fmla="*/ 21 w 1226"/>
                  <a:gd name="T47" fmla="*/ 303 h 726"/>
                  <a:gd name="T48" fmla="*/ 118 w 1226"/>
                  <a:gd name="T49" fmla="*/ 65 h 726"/>
                  <a:gd name="T50" fmla="*/ 194 w 1226"/>
                  <a:gd name="T51" fmla="*/ 58 h 726"/>
                  <a:gd name="T52" fmla="*/ 247 w 1226"/>
                  <a:gd name="T53" fmla="*/ 57 h 726"/>
                  <a:gd name="T54" fmla="*/ 287 w 1226"/>
                  <a:gd name="T55" fmla="*/ 53 h 726"/>
                  <a:gd name="T56" fmla="*/ 340 w 1226"/>
                  <a:gd name="T57" fmla="*/ 52 h 726"/>
                  <a:gd name="T58" fmla="*/ 460 w 1226"/>
                  <a:gd name="T59" fmla="*/ 107 h 726"/>
                  <a:gd name="T60" fmla="*/ 542 w 1226"/>
                  <a:gd name="T61" fmla="*/ 107 h 726"/>
                  <a:gd name="T62" fmla="*/ 672 w 1226"/>
                  <a:gd name="T63" fmla="*/ 90 h 726"/>
                  <a:gd name="T64" fmla="*/ 737 w 1226"/>
                  <a:gd name="T65" fmla="*/ 84 h 726"/>
                  <a:gd name="T66" fmla="*/ 732 w 1226"/>
                  <a:gd name="T67" fmla="*/ 13 h 726"/>
                  <a:gd name="T68" fmla="*/ 773 w 1226"/>
                  <a:gd name="T69" fmla="*/ 53 h 726"/>
                  <a:gd name="T70" fmla="*/ 822 w 1226"/>
                  <a:gd name="T71" fmla="*/ 85 h 726"/>
                  <a:gd name="T72" fmla="*/ 860 w 1226"/>
                  <a:gd name="T73" fmla="*/ 79 h 726"/>
                  <a:gd name="T74" fmla="*/ 898 w 1226"/>
                  <a:gd name="T75" fmla="*/ 90 h 726"/>
                  <a:gd name="T76" fmla="*/ 830 w 1226"/>
                  <a:gd name="T77" fmla="*/ 137 h 726"/>
                  <a:gd name="T78" fmla="*/ 778 w 1226"/>
                  <a:gd name="T79" fmla="*/ 149 h 726"/>
                  <a:gd name="T80" fmla="*/ 785 w 1226"/>
                  <a:gd name="T81" fmla="*/ 205 h 726"/>
                  <a:gd name="T82" fmla="*/ 694 w 1226"/>
                  <a:gd name="T83" fmla="*/ 274 h 726"/>
                  <a:gd name="T84" fmla="*/ 701 w 1226"/>
                  <a:gd name="T85" fmla="*/ 374 h 726"/>
                  <a:gd name="T86" fmla="*/ 806 w 1226"/>
                  <a:gd name="T87" fmla="*/ 426 h 726"/>
                  <a:gd name="T88" fmla="*/ 841 w 1226"/>
                  <a:gd name="T89" fmla="*/ 512 h 726"/>
                  <a:gd name="T90" fmla="*/ 882 w 1226"/>
                  <a:gd name="T91" fmla="*/ 499 h 726"/>
                  <a:gd name="T92" fmla="*/ 914 w 1226"/>
                  <a:gd name="T93" fmla="*/ 414 h 726"/>
                  <a:gd name="T94" fmla="*/ 917 w 1226"/>
                  <a:gd name="T95" fmla="*/ 395 h 726"/>
                  <a:gd name="T96" fmla="*/ 917 w 1226"/>
                  <a:gd name="T97" fmla="*/ 358 h 726"/>
                  <a:gd name="T98" fmla="*/ 906 w 1226"/>
                  <a:gd name="T99" fmla="*/ 332 h 726"/>
                  <a:gd name="T100" fmla="*/ 926 w 1226"/>
                  <a:gd name="T101" fmla="*/ 257 h 726"/>
                  <a:gd name="T102" fmla="*/ 1017 w 1226"/>
                  <a:gd name="T103" fmla="*/ 259 h 726"/>
                  <a:gd name="T104" fmla="*/ 1046 w 1226"/>
                  <a:gd name="T105" fmla="*/ 340 h 726"/>
                  <a:gd name="T106" fmla="*/ 1119 w 1226"/>
                  <a:gd name="T107" fmla="*/ 30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6" h="726">
                    <a:moveTo>
                      <a:pt x="1119" y="301"/>
                    </a:moveTo>
                    <a:lnTo>
                      <a:pt x="1127" y="313"/>
                    </a:lnTo>
                    <a:lnTo>
                      <a:pt x="1132" y="335"/>
                    </a:lnTo>
                    <a:lnTo>
                      <a:pt x="1145" y="335"/>
                    </a:lnTo>
                    <a:lnTo>
                      <a:pt x="1148" y="364"/>
                    </a:lnTo>
                    <a:lnTo>
                      <a:pt x="1157" y="362"/>
                    </a:lnTo>
                    <a:lnTo>
                      <a:pt x="1157" y="375"/>
                    </a:lnTo>
                    <a:lnTo>
                      <a:pt x="1148" y="380"/>
                    </a:lnTo>
                    <a:lnTo>
                      <a:pt x="1150" y="392"/>
                    </a:lnTo>
                    <a:lnTo>
                      <a:pt x="1161" y="394"/>
                    </a:lnTo>
                    <a:lnTo>
                      <a:pt x="1166" y="421"/>
                    </a:lnTo>
                    <a:lnTo>
                      <a:pt x="1188" y="418"/>
                    </a:lnTo>
                    <a:lnTo>
                      <a:pt x="1186" y="430"/>
                    </a:lnTo>
                    <a:lnTo>
                      <a:pt x="1202" y="426"/>
                    </a:lnTo>
                    <a:lnTo>
                      <a:pt x="1191" y="442"/>
                    </a:lnTo>
                    <a:lnTo>
                      <a:pt x="1186" y="453"/>
                    </a:lnTo>
                    <a:lnTo>
                      <a:pt x="1164" y="459"/>
                    </a:lnTo>
                    <a:lnTo>
                      <a:pt x="1173" y="463"/>
                    </a:lnTo>
                    <a:lnTo>
                      <a:pt x="1191" y="459"/>
                    </a:lnTo>
                    <a:lnTo>
                      <a:pt x="1207" y="450"/>
                    </a:lnTo>
                    <a:lnTo>
                      <a:pt x="1221" y="451"/>
                    </a:lnTo>
                    <a:lnTo>
                      <a:pt x="1224" y="466"/>
                    </a:lnTo>
                    <a:lnTo>
                      <a:pt x="1224" y="485"/>
                    </a:lnTo>
                    <a:lnTo>
                      <a:pt x="1226" y="496"/>
                    </a:lnTo>
                    <a:lnTo>
                      <a:pt x="1224" y="505"/>
                    </a:lnTo>
                    <a:lnTo>
                      <a:pt x="1205" y="510"/>
                    </a:lnTo>
                    <a:lnTo>
                      <a:pt x="1188" y="508"/>
                    </a:lnTo>
                    <a:lnTo>
                      <a:pt x="1166" y="528"/>
                    </a:lnTo>
                    <a:lnTo>
                      <a:pt x="1128" y="533"/>
                    </a:lnTo>
                    <a:lnTo>
                      <a:pt x="1088" y="533"/>
                    </a:lnTo>
                    <a:lnTo>
                      <a:pt x="1069" y="530"/>
                    </a:lnTo>
                    <a:lnTo>
                      <a:pt x="1054" y="543"/>
                    </a:lnTo>
                    <a:lnTo>
                      <a:pt x="1034" y="553"/>
                    </a:lnTo>
                    <a:lnTo>
                      <a:pt x="1014" y="578"/>
                    </a:lnTo>
                    <a:lnTo>
                      <a:pt x="1048" y="563"/>
                    </a:lnTo>
                    <a:lnTo>
                      <a:pt x="1067" y="553"/>
                    </a:lnTo>
                    <a:lnTo>
                      <a:pt x="1087" y="565"/>
                    </a:lnTo>
                    <a:lnTo>
                      <a:pt x="1074" y="585"/>
                    </a:lnTo>
                    <a:lnTo>
                      <a:pt x="1092" y="605"/>
                    </a:lnTo>
                    <a:lnTo>
                      <a:pt x="1137" y="627"/>
                    </a:lnTo>
                    <a:lnTo>
                      <a:pt x="1097" y="648"/>
                    </a:lnTo>
                    <a:lnTo>
                      <a:pt x="1058" y="675"/>
                    </a:lnTo>
                    <a:lnTo>
                      <a:pt x="1049" y="665"/>
                    </a:lnTo>
                    <a:lnTo>
                      <a:pt x="1097" y="620"/>
                    </a:lnTo>
                    <a:lnTo>
                      <a:pt x="1094" y="614"/>
                    </a:lnTo>
                    <a:lnTo>
                      <a:pt x="1079" y="614"/>
                    </a:lnTo>
                    <a:lnTo>
                      <a:pt x="1040" y="648"/>
                    </a:lnTo>
                    <a:lnTo>
                      <a:pt x="1028" y="643"/>
                    </a:lnTo>
                    <a:lnTo>
                      <a:pt x="1025" y="599"/>
                    </a:lnTo>
                    <a:lnTo>
                      <a:pt x="1003" y="593"/>
                    </a:lnTo>
                    <a:lnTo>
                      <a:pt x="993" y="620"/>
                    </a:lnTo>
                    <a:lnTo>
                      <a:pt x="985" y="636"/>
                    </a:lnTo>
                    <a:lnTo>
                      <a:pt x="972" y="652"/>
                    </a:lnTo>
                    <a:lnTo>
                      <a:pt x="907" y="648"/>
                    </a:lnTo>
                    <a:lnTo>
                      <a:pt x="895" y="660"/>
                    </a:lnTo>
                    <a:lnTo>
                      <a:pt x="888" y="684"/>
                    </a:lnTo>
                    <a:lnTo>
                      <a:pt x="851" y="682"/>
                    </a:lnTo>
                    <a:lnTo>
                      <a:pt x="837" y="696"/>
                    </a:lnTo>
                    <a:lnTo>
                      <a:pt x="803" y="726"/>
                    </a:lnTo>
                    <a:lnTo>
                      <a:pt x="778" y="717"/>
                    </a:lnTo>
                    <a:lnTo>
                      <a:pt x="786" y="703"/>
                    </a:lnTo>
                    <a:lnTo>
                      <a:pt x="801" y="682"/>
                    </a:lnTo>
                    <a:lnTo>
                      <a:pt x="812" y="691"/>
                    </a:lnTo>
                    <a:lnTo>
                      <a:pt x="815" y="654"/>
                    </a:lnTo>
                    <a:lnTo>
                      <a:pt x="834" y="657"/>
                    </a:lnTo>
                    <a:lnTo>
                      <a:pt x="818" y="628"/>
                    </a:lnTo>
                    <a:lnTo>
                      <a:pt x="767" y="619"/>
                    </a:lnTo>
                    <a:lnTo>
                      <a:pt x="752" y="564"/>
                    </a:lnTo>
                    <a:lnTo>
                      <a:pt x="696" y="571"/>
                    </a:lnTo>
                    <a:lnTo>
                      <a:pt x="698" y="580"/>
                    </a:lnTo>
                    <a:lnTo>
                      <a:pt x="653" y="576"/>
                    </a:lnTo>
                    <a:lnTo>
                      <a:pt x="622" y="576"/>
                    </a:lnTo>
                    <a:lnTo>
                      <a:pt x="625" y="565"/>
                    </a:lnTo>
                    <a:lnTo>
                      <a:pt x="197" y="567"/>
                    </a:lnTo>
                    <a:lnTo>
                      <a:pt x="177" y="540"/>
                    </a:lnTo>
                    <a:lnTo>
                      <a:pt x="156" y="525"/>
                    </a:lnTo>
                    <a:lnTo>
                      <a:pt x="139" y="506"/>
                    </a:lnTo>
                    <a:lnTo>
                      <a:pt x="138" y="482"/>
                    </a:lnTo>
                    <a:lnTo>
                      <a:pt x="136" y="462"/>
                    </a:lnTo>
                    <a:lnTo>
                      <a:pt x="121" y="463"/>
                    </a:lnTo>
                    <a:lnTo>
                      <a:pt x="119" y="449"/>
                    </a:lnTo>
                    <a:lnTo>
                      <a:pt x="110" y="444"/>
                    </a:lnTo>
                    <a:lnTo>
                      <a:pt x="112" y="421"/>
                    </a:lnTo>
                    <a:lnTo>
                      <a:pt x="119" y="408"/>
                    </a:lnTo>
                    <a:lnTo>
                      <a:pt x="130" y="397"/>
                    </a:lnTo>
                    <a:lnTo>
                      <a:pt x="109" y="392"/>
                    </a:lnTo>
                    <a:lnTo>
                      <a:pt x="103" y="365"/>
                    </a:lnTo>
                    <a:lnTo>
                      <a:pt x="94" y="361"/>
                    </a:lnTo>
                    <a:lnTo>
                      <a:pt x="90" y="341"/>
                    </a:lnTo>
                    <a:lnTo>
                      <a:pt x="66" y="314"/>
                    </a:lnTo>
                    <a:lnTo>
                      <a:pt x="56" y="313"/>
                    </a:lnTo>
                    <a:lnTo>
                      <a:pt x="53" y="324"/>
                    </a:lnTo>
                    <a:lnTo>
                      <a:pt x="44" y="324"/>
                    </a:lnTo>
                    <a:lnTo>
                      <a:pt x="40" y="333"/>
                    </a:lnTo>
                    <a:lnTo>
                      <a:pt x="26" y="324"/>
                    </a:lnTo>
                    <a:lnTo>
                      <a:pt x="21" y="303"/>
                    </a:lnTo>
                    <a:lnTo>
                      <a:pt x="15" y="297"/>
                    </a:lnTo>
                    <a:lnTo>
                      <a:pt x="0" y="303"/>
                    </a:lnTo>
                    <a:lnTo>
                      <a:pt x="72" y="57"/>
                    </a:lnTo>
                    <a:lnTo>
                      <a:pt x="118" y="65"/>
                    </a:lnTo>
                    <a:lnTo>
                      <a:pt x="159" y="85"/>
                    </a:lnTo>
                    <a:lnTo>
                      <a:pt x="177" y="86"/>
                    </a:lnTo>
                    <a:lnTo>
                      <a:pt x="178" y="71"/>
                    </a:lnTo>
                    <a:lnTo>
                      <a:pt x="194" y="58"/>
                    </a:lnTo>
                    <a:lnTo>
                      <a:pt x="233" y="34"/>
                    </a:lnTo>
                    <a:lnTo>
                      <a:pt x="245" y="40"/>
                    </a:lnTo>
                    <a:lnTo>
                      <a:pt x="216" y="58"/>
                    </a:lnTo>
                    <a:lnTo>
                      <a:pt x="247" y="57"/>
                    </a:lnTo>
                    <a:lnTo>
                      <a:pt x="257" y="46"/>
                    </a:lnTo>
                    <a:lnTo>
                      <a:pt x="264" y="34"/>
                    </a:lnTo>
                    <a:lnTo>
                      <a:pt x="274" y="29"/>
                    </a:lnTo>
                    <a:lnTo>
                      <a:pt x="287" y="53"/>
                    </a:lnTo>
                    <a:lnTo>
                      <a:pt x="306" y="55"/>
                    </a:lnTo>
                    <a:lnTo>
                      <a:pt x="315" y="46"/>
                    </a:lnTo>
                    <a:lnTo>
                      <a:pt x="325" y="62"/>
                    </a:lnTo>
                    <a:lnTo>
                      <a:pt x="340" y="52"/>
                    </a:lnTo>
                    <a:lnTo>
                      <a:pt x="399" y="71"/>
                    </a:lnTo>
                    <a:lnTo>
                      <a:pt x="437" y="72"/>
                    </a:lnTo>
                    <a:lnTo>
                      <a:pt x="465" y="86"/>
                    </a:lnTo>
                    <a:lnTo>
                      <a:pt x="460" y="107"/>
                    </a:lnTo>
                    <a:lnTo>
                      <a:pt x="497" y="95"/>
                    </a:lnTo>
                    <a:lnTo>
                      <a:pt x="525" y="121"/>
                    </a:lnTo>
                    <a:lnTo>
                      <a:pt x="544" y="120"/>
                    </a:lnTo>
                    <a:lnTo>
                      <a:pt x="542" y="107"/>
                    </a:lnTo>
                    <a:lnTo>
                      <a:pt x="564" y="84"/>
                    </a:lnTo>
                    <a:lnTo>
                      <a:pt x="588" y="102"/>
                    </a:lnTo>
                    <a:lnTo>
                      <a:pt x="659" y="107"/>
                    </a:lnTo>
                    <a:lnTo>
                      <a:pt x="672" y="90"/>
                    </a:lnTo>
                    <a:lnTo>
                      <a:pt x="692" y="88"/>
                    </a:lnTo>
                    <a:lnTo>
                      <a:pt x="703" y="104"/>
                    </a:lnTo>
                    <a:lnTo>
                      <a:pt x="721" y="95"/>
                    </a:lnTo>
                    <a:lnTo>
                      <a:pt x="737" y="84"/>
                    </a:lnTo>
                    <a:lnTo>
                      <a:pt x="729" y="52"/>
                    </a:lnTo>
                    <a:lnTo>
                      <a:pt x="708" y="37"/>
                    </a:lnTo>
                    <a:lnTo>
                      <a:pt x="723" y="28"/>
                    </a:lnTo>
                    <a:lnTo>
                      <a:pt x="732" y="13"/>
                    </a:lnTo>
                    <a:lnTo>
                      <a:pt x="754" y="0"/>
                    </a:lnTo>
                    <a:lnTo>
                      <a:pt x="776" y="19"/>
                    </a:lnTo>
                    <a:lnTo>
                      <a:pt x="769" y="37"/>
                    </a:lnTo>
                    <a:lnTo>
                      <a:pt x="773" y="53"/>
                    </a:lnTo>
                    <a:lnTo>
                      <a:pt x="786" y="65"/>
                    </a:lnTo>
                    <a:lnTo>
                      <a:pt x="794" y="88"/>
                    </a:lnTo>
                    <a:lnTo>
                      <a:pt x="812" y="65"/>
                    </a:lnTo>
                    <a:lnTo>
                      <a:pt x="822" y="85"/>
                    </a:lnTo>
                    <a:lnTo>
                      <a:pt x="821" y="117"/>
                    </a:lnTo>
                    <a:lnTo>
                      <a:pt x="834" y="117"/>
                    </a:lnTo>
                    <a:lnTo>
                      <a:pt x="840" y="99"/>
                    </a:lnTo>
                    <a:lnTo>
                      <a:pt x="860" y="79"/>
                    </a:lnTo>
                    <a:lnTo>
                      <a:pt x="868" y="53"/>
                    </a:lnTo>
                    <a:lnTo>
                      <a:pt x="904" y="57"/>
                    </a:lnTo>
                    <a:lnTo>
                      <a:pt x="913" y="83"/>
                    </a:lnTo>
                    <a:lnTo>
                      <a:pt x="898" y="90"/>
                    </a:lnTo>
                    <a:lnTo>
                      <a:pt x="906" y="123"/>
                    </a:lnTo>
                    <a:lnTo>
                      <a:pt x="860" y="146"/>
                    </a:lnTo>
                    <a:lnTo>
                      <a:pt x="854" y="136"/>
                    </a:lnTo>
                    <a:lnTo>
                      <a:pt x="830" y="137"/>
                    </a:lnTo>
                    <a:lnTo>
                      <a:pt x="827" y="156"/>
                    </a:lnTo>
                    <a:lnTo>
                      <a:pt x="799" y="156"/>
                    </a:lnTo>
                    <a:lnTo>
                      <a:pt x="791" y="148"/>
                    </a:lnTo>
                    <a:lnTo>
                      <a:pt x="778" y="149"/>
                    </a:lnTo>
                    <a:lnTo>
                      <a:pt x="779" y="160"/>
                    </a:lnTo>
                    <a:lnTo>
                      <a:pt x="806" y="171"/>
                    </a:lnTo>
                    <a:lnTo>
                      <a:pt x="799" y="195"/>
                    </a:lnTo>
                    <a:lnTo>
                      <a:pt x="785" y="205"/>
                    </a:lnTo>
                    <a:lnTo>
                      <a:pt x="763" y="208"/>
                    </a:lnTo>
                    <a:lnTo>
                      <a:pt x="750" y="228"/>
                    </a:lnTo>
                    <a:lnTo>
                      <a:pt x="720" y="251"/>
                    </a:lnTo>
                    <a:lnTo>
                      <a:pt x="694" y="274"/>
                    </a:lnTo>
                    <a:lnTo>
                      <a:pt x="673" y="306"/>
                    </a:lnTo>
                    <a:lnTo>
                      <a:pt x="672" y="330"/>
                    </a:lnTo>
                    <a:lnTo>
                      <a:pt x="691" y="333"/>
                    </a:lnTo>
                    <a:lnTo>
                      <a:pt x="701" y="374"/>
                    </a:lnTo>
                    <a:lnTo>
                      <a:pt x="745" y="379"/>
                    </a:lnTo>
                    <a:lnTo>
                      <a:pt x="773" y="406"/>
                    </a:lnTo>
                    <a:lnTo>
                      <a:pt x="791" y="408"/>
                    </a:lnTo>
                    <a:lnTo>
                      <a:pt x="806" y="426"/>
                    </a:lnTo>
                    <a:lnTo>
                      <a:pt x="836" y="424"/>
                    </a:lnTo>
                    <a:lnTo>
                      <a:pt x="833" y="459"/>
                    </a:lnTo>
                    <a:lnTo>
                      <a:pt x="830" y="489"/>
                    </a:lnTo>
                    <a:lnTo>
                      <a:pt x="841" y="512"/>
                    </a:lnTo>
                    <a:lnTo>
                      <a:pt x="854" y="513"/>
                    </a:lnTo>
                    <a:lnTo>
                      <a:pt x="865" y="501"/>
                    </a:lnTo>
                    <a:lnTo>
                      <a:pt x="877" y="512"/>
                    </a:lnTo>
                    <a:lnTo>
                      <a:pt x="882" y="499"/>
                    </a:lnTo>
                    <a:lnTo>
                      <a:pt x="889" y="463"/>
                    </a:lnTo>
                    <a:lnTo>
                      <a:pt x="888" y="450"/>
                    </a:lnTo>
                    <a:lnTo>
                      <a:pt x="891" y="426"/>
                    </a:lnTo>
                    <a:lnTo>
                      <a:pt x="914" y="414"/>
                    </a:lnTo>
                    <a:lnTo>
                      <a:pt x="915" y="413"/>
                    </a:lnTo>
                    <a:lnTo>
                      <a:pt x="916" y="409"/>
                    </a:lnTo>
                    <a:lnTo>
                      <a:pt x="916" y="403"/>
                    </a:lnTo>
                    <a:lnTo>
                      <a:pt x="917" y="395"/>
                    </a:lnTo>
                    <a:lnTo>
                      <a:pt x="919" y="387"/>
                    </a:lnTo>
                    <a:lnTo>
                      <a:pt x="919" y="377"/>
                    </a:lnTo>
                    <a:lnTo>
                      <a:pt x="919" y="368"/>
                    </a:lnTo>
                    <a:lnTo>
                      <a:pt x="917" y="358"/>
                    </a:lnTo>
                    <a:lnTo>
                      <a:pt x="916" y="350"/>
                    </a:lnTo>
                    <a:lnTo>
                      <a:pt x="914" y="342"/>
                    </a:lnTo>
                    <a:lnTo>
                      <a:pt x="910" y="337"/>
                    </a:lnTo>
                    <a:lnTo>
                      <a:pt x="906" y="332"/>
                    </a:lnTo>
                    <a:lnTo>
                      <a:pt x="922" y="325"/>
                    </a:lnTo>
                    <a:lnTo>
                      <a:pt x="926" y="294"/>
                    </a:lnTo>
                    <a:lnTo>
                      <a:pt x="923" y="283"/>
                    </a:lnTo>
                    <a:lnTo>
                      <a:pt x="926" y="257"/>
                    </a:lnTo>
                    <a:lnTo>
                      <a:pt x="943" y="232"/>
                    </a:lnTo>
                    <a:lnTo>
                      <a:pt x="969" y="246"/>
                    </a:lnTo>
                    <a:lnTo>
                      <a:pt x="1004" y="246"/>
                    </a:lnTo>
                    <a:lnTo>
                      <a:pt x="1017" y="259"/>
                    </a:lnTo>
                    <a:lnTo>
                      <a:pt x="1033" y="275"/>
                    </a:lnTo>
                    <a:lnTo>
                      <a:pt x="1054" y="283"/>
                    </a:lnTo>
                    <a:lnTo>
                      <a:pt x="1045" y="295"/>
                    </a:lnTo>
                    <a:lnTo>
                      <a:pt x="1046" y="340"/>
                    </a:lnTo>
                    <a:lnTo>
                      <a:pt x="1071" y="347"/>
                    </a:lnTo>
                    <a:lnTo>
                      <a:pt x="1096" y="338"/>
                    </a:lnTo>
                    <a:lnTo>
                      <a:pt x="1105" y="324"/>
                    </a:lnTo>
                    <a:lnTo>
                      <a:pt x="1119" y="301"/>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7" name="Freeform 71"/>
              <p:cNvSpPr>
                <a:spLocks/>
              </p:cNvSpPr>
              <p:nvPr/>
            </p:nvSpPr>
            <p:spPr bwMode="auto">
              <a:xfrm>
                <a:off x="4430740" y="2713163"/>
                <a:ext cx="143096" cy="149431"/>
              </a:xfrm>
              <a:custGeom>
                <a:avLst/>
                <a:gdLst>
                  <a:gd name="T0" fmla="*/ 44 w 81"/>
                  <a:gd name="T1" fmla="*/ 0 h 84"/>
                  <a:gd name="T2" fmla="*/ 34 w 81"/>
                  <a:gd name="T3" fmla="*/ 3 h 84"/>
                  <a:gd name="T4" fmla="*/ 27 w 81"/>
                  <a:gd name="T5" fmla="*/ 13 h 84"/>
                  <a:gd name="T6" fmla="*/ 19 w 81"/>
                  <a:gd name="T7" fmla="*/ 24 h 84"/>
                  <a:gd name="T8" fmla="*/ 6 w 81"/>
                  <a:gd name="T9" fmla="*/ 30 h 84"/>
                  <a:gd name="T10" fmla="*/ 0 w 81"/>
                  <a:gd name="T11" fmla="*/ 44 h 84"/>
                  <a:gd name="T12" fmla="*/ 0 w 81"/>
                  <a:gd name="T13" fmla="*/ 64 h 84"/>
                  <a:gd name="T14" fmla="*/ 16 w 81"/>
                  <a:gd name="T15" fmla="*/ 66 h 84"/>
                  <a:gd name="T16" fmla="*/ 31 w 81"/>
                  <a:gd name="T17" fmla="*/ 60 h 84"/>
                  <a:gd name="T18" fmla="*/ 42 w 81"/>
                  <a:gd name="T19" fmla="*/ 60 h 84"/>
                  <a:gd name="T20" fmla="*/ 44 w 81"/>
                  <a:gd name="T21" fmla="*/ 79 h 84"/>
                  <a:gd name="T22" fmla="*/ 54 w 81"/>
                  <a:gd name="T23" fmla="*/ 83 h 84"/>
                  <a:gd name="T24" fmla="*/ 54 w 81"/>
                  <a:gd name="T25" fmla="*/ 70 h 84"/>
                  <a:gd name="T26" fmla="*/ 63 w 81"/>
                  <a:gd name="T27" fmla="*/ 71 h 84"/>
                  <a:gd name="T28" fmla="*/ 66 w 81"/>
                  <a:gd name="T29" fmla="*/ 83 h 84"/>
                  <a:gd name="T30" fmla="*/ 74 w 81"/>
                  <a:gd name="T31" fmla="*/ 65 h 84"/>
                  <a:gd name="T32" fmla="*/ 80 w 81"/>
                  <a:gd name="T33" fmla="*/ 50 h 84"/>
                  <a:gd name="T34" fmla="*/ 77 w 81"/>
                  <a:gd name="T35" fmla="*/ 30 h 84"/>
                  <a:gd name="T36" fmla="*/ 66 w 81"/>
                  <a:gd name="T37" fmla="*/ 26 h 84"/>
                  <a:gd name="T38" fmla="*/ 54 w 81"/>
                  <a:gd name="T39" fmla="*/ 26 h 84"/>
                  <a:gd name="T40" fmla="*/ 49 w 81"/>
                  <a:gd name="T41" fmla="*/ 13 h 84"/>
                  <a:gd name="T42" fmla="*/ 50 w 81"/>
                  <a:gd name="T43" fmla="*/ 5 h 84"/>
                  <a:gd name="T44" fmla="*/ 40 w 81"/>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84">
                    <a:moveTo>
                      <a:pt x="44" y="0"/>
                    </a:moveTo>
                    <a:lnTo>
                      <a:pt x="34" y="3"/>
                    </a:lnTo>
                    <a:lnTo>
                      <a:pt x="27" y="13"/>
                    </a:lnTo>
                    <a:lnTo>
                      <a:pt x="19" y="24"/>
                    </a:lnTo>
                    <a:lnTo>
                      <a:pt x="6" y="30"/>
                    </a:lnTo>
                    <a:lnTo>
                      <a:pt x="0" y="44"/>
                    </a:lnTo>
                    <a:lnTo>
                      <a:pt x="0" y="64"/>
                    </a:lnTo>
                    <a:lnTo>
                      <a:pt x="16" y="66"/>
                    </a:lnTo>
                    <a:lnTo>
                      <a:pt x="31" y="60"/>
                    </a:lnTo>
                    <a:lnTo>
                      <a:pt x="42" y="60"/>
                    </a:lnTo>
                    <a:lnTo>
                      <a:pt x="44" y="79"/>
                    </a:lnTo>
                    <a:lnTo>
                      <a:pt x="54" y="83"/>
                    </a:lnTo>
                    <a:lnTo>
                      <a:pt x="54" y="70"/>
                    </a:lnTo>
                    <a:lnTo>
                      <a:pt x="63" y="71"/>
                    </a:lnTo>
                    <a:lnTo>
                      <a:pt x="66" y="83"/>
                    </a:lnTo>
                    <a:lnTo>
                      <a:pt x="74" y="65"/>
                    </a:lnTo>
                    <a:lnTo>
                      <a:pt x="80" y="50"/>
                    </a:lnTo>
                    <a:lnTo>
                      <a:pt x="77" y="30"/>
                    </a:lnTo>
                    <a:lnTo>
                      <a:pt x="66" y="26"/>
                    </a:lnTo>
                    <a:lnTo>
                      <a:pt x="54" y="26"/>
                    </a:lnTo>
                    <a:lnTo>
                      <a:pt x="49" y="13"/>
                    </a:lnTo>
                    <a:lnTo>
                      <a:pt x="50" y="5"/>
                    </a:lnTo>
                    <a:lnTo>
                      <a:pt x="4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8" name="Freeform 72"/>
              <p:cNvSpPr>
                <a:spLocks/>
              </p:cNvSpPr>
              <p:nvPr/>
            </p:nvSpPr>
            <p:spPr bwMode="auto">
              <a:xfrm>
                <a:off x="3092556" y="1741078"/>
                <a:ext cx="250025" cy="171452"/>
              </a:xfrm>
              <a:custGeom>
                <a:avLst/>
                <a:gdLst>
                  <a:gd name="T0" fmla="*/ 45 w 142"/>
                  <a:gd name="T1" fmla="*/ 4 h 98"/>
                  <a:gd name="T2" fmla="*/ 28 w 142"/>
                  <a:gd name="T3" fmla="*/ 32 h 98"/>
                  <a:gd name="T4" fmla="*/ 18 w 142"/>
                  <a:gd name="T5" fmla="*/ 50 h 98"/>
                  <a:gd name="T6" fmla="*/ 0 w 142"/>
                  <a:gd name="T7" fmla="*/ 70 h 98"/>
                  <a:gd name="T8" fmla="*/ 13 w 142"/>
                  <a:gd name="T9" fmla="*/ 84 h 98"/>
                  <a:gd name="T10" fmla="*/ 32 w 142"/>
                  <a:gd name="T11" fmla="*/ 97 h 98"/>
                  <a:gd name="T12" fmla="*/ 71 w 142"/>
                  <a:gd name="T13" fmla="*/ 77 h 98"/>
                  <a:gd name="T14" fmla="*/ 91 w 142"/>
                  <a:gd name="T15" fmla="*/ 64 h 98"/>
                  <a:gd name="T16" fmla="*/ 121 w 142"/>
                  <a:gd name="T17" fmla="*/ 57 h 98"/>
                  <a:gd name="T18" fmla="*/ 141 w 142"/>
                  <a:gd name="T19" fmla="*/ 42 h 98"/>
                  <a:gd name="T20" fmla="*/ 116 w 142"/>
                  <a:gd name="T21" fmla="*/ 19 h 98"/>
                  <a:gd name="T22" fmla="*/ 84 w 142"/>
                  <a:gd name="T23" fmla="*/ 12 h 98"/>
                  <a:gd name="T24" fmla="*/ 71 w 142"/>
                  <a:gd name="T25" fmla="*/ 0 h 98"/>
                  <a:gd name="T26" fmla="*/ 56 w 142"/>
                  <a:gd name="T27" fmla="*/ 15 h 98"/>
                  <a:gd name="T28" fmla="*/ 45 w 142"/>
                  <a:gd name="T2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98">
                    <a:moveTo>
                      <a:pt x="45" y="4"/>
                    </a:moveTo>
                    <a:lnTo>
                      <a:pt x="28" y="32"/>
                    </a:lnTo>
                    <a:lnTo>
                      <a:pt x="18" y="50"/>
                    </a:lnTo>
                    <a:lnTo>
                      <a:pt x="0" y="70"/>
                    </a:lnTo>
                    <a:lnTo>
                      <a:pt x="13" y="84"/>
                    </a:lnTo>
                    <a:lnTo>
                      <a:pt x="32" y="97"/>
                    </a:lnTo>
                    <a:lnTo>
                      <a:pt x="71" y="77"/>
                    </a:lnTo>
                    <a:lnTo>
                      <a:pt x="91" y="64"/>
                    </a:lnTo>
                    <a:lnTo>
                      <a:pt x="121" y="57"/>
                    </a:lnTo>
                    <a:lnTo>
                      <a:pt x="141" y="42"/>
                    </a:lnTo>
                    <a:lnTo>
                      <a:pt x="116" y="19"/>
                    </a:lnTo>
                    <a:lnTo>
                      <a:pt x="84" y="12"/>
                    </a:lnTo>
                    <a:lnTo>
                      <a:pt x="71" y="0"/>
                    </a:lnTo>
                    <a:lnTo>
                      <a:pt x="56" y="15"/>
                    </a:lnTo>
                    <a:lnTo>
                      <a:pt x="45" y="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9" name="Freeform 73"/>
              <p:cNvSpPr>
                <a:spLocks/>
              </p:cNvSpPr>
              <p:nvPr/>
            </p:nvSpPr>
            <p:spPr bwMode="auto">
              <a:xfrm>
                <a:off x="3254522" y="1816579"/>
                <a:ext cx="358526" cy="191900"/>
              </a:xfrm>
              <a:custGeom>
                <a:avLst/>
                <a:gdLst>
                  <a:gd name="T0" fmla="*/ 62 w 203"/>
                  <a:gd name="T1" fmla="*/ 9 h 109"/>
                  <a:gd name="T2" fmla="*/ 34 w 203"/>
                  <a:gd name="T3" fmla="*/ 25 h 109"/>
                  <a:gd name="T4" fmla="*/ 34 w 203"/>
                  <a:gd name="T5" fmla="*/ 37 h 109"/>
                  <a:gd name="T6" fmla="*/ 2 w 203"/>
                  <a:gd name="T7" fmla="*/ 40 h 109"/>
                  <a:gd name="T8" fmla="*/ 0 w 203"/>
                  <a:gd name="T9" fmla="*/ 53 h 109"/>
                  <a:gd name="T10" fmla="*/ 52 w 203"/>
                  <a:gd name="T11" fmla="*/ 62 h 109"/>
                  <a:gd name="T12" fmla="*/ 12 w 203"/>
                  <a:gd name="T13" fmla="*/ 72 h 109"/>
                  <a:gd name="T14" fmla="*/ 4 w 203"/>
                  <a:gd name="T15" fmla="*/ 80 h 109"/>
                  <a:gd name="T16" fmla="*/ 32 w 203"/>
                  <a:gd name="T17" fmla="*/ 95 h 109"/>
                  <a:gd name="T18" fmla="*/ 57 w 203"/>
                  <a:gd name="T19" fmla="*/ 108 h 109"/>
                  <a:gd name="T20" fmla="*/ 92 w 203"/>
                  <a:gd name="T21" fmla="*/ 108 h 109"/>
                  <a:gd name="T22" fmla="*/ 151 w 203"/>
                  <a:gd name="T23" fmla="*/ 105 h 109"/>
                  <a:gd name="T24" fmla="*/ 188 w 203"/>
                  <a:gd name="T25" fmla="*/ 98 h 109"/>
                  <a:gd name="T26" fmla="*/ 179 w 203"/>
                  <a:gd name="T27" fmla="*/ 72 h 109"/>
                  <a:gd name="T28" fmla="*/ 202 w 203"/>
                  <a:gd name="T29" fmla="*/ 68 h 109"/>
                  <a:gd name="T30" fmla="*/ 177 w 203"/>
                  <a:gd name="T31" fmla="*/ 53 h 109"/>
                  <a:gd name="T32" fmla="*/ 161 w 203"/>
                  <a:gd name="T33" fmla="*/ 22 h 109"/>
                  <a:gd name="T34" fmla="*/ 169 w 203"/>
                  <a:gd name="T35" fmla="*/ 5 h 109"/>
                  <a:gd name="T36" fmla="*/ 139 w 203"/>
                  <a:gd name="T37" fmla="*/ 0 h 109"/>
                  <a:gd name="T38" fmla="*/ 132 w 203"/>
                  <a:gd name="T39" fmla="*/ 32 h 109"/>
                  <a:gd name="T40" fmla="*/ 117 w 203"/>
                  <a:gd name="T41" fmla="*/ 14 h 109"/>
                  <a:gd name="T42" fmla="*/ 104 w 203"/>
                  <a:gd name="T43" fmla="*/ 5 h 109"/>
                  <a:gd name="T44" fmla="*/ 94 w 203"/>
                  <a:gd name="T45" fmla="*/ 22 h 109"/>
                  <a:gd name="T46" fmla="*/ 85 w 203"/>
                  <a:gd name="T47" fmla="*/ 3 h 109"/>
                  <a:gd name="T48" fmla="*/ 62 w 203"/>
                  <a:gd name="T4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09">
                    <a:moveTo>
                      <a:pt x="62" y="9"/>
                    </a:moveTo>
                    <a:lnTo>
                      <a:pt x="34" y="25"/>
                    </a:lnTo>
                    <a:lnTo>
                      <a:pt x="34" y="37"/>
                    </a:lnTo>
                    <a:lnTo>
                      <a:pt x="2" y="40"/>
                    </a:lnTo>
                    <a:lnTo>
                      <a:pt x="0" y="53"/>
                    </a:lnTo>
                    <a:lnTo>
                      <a:pt x="52" y="62"/>
                    </a:lnTo>
                    <a:lnTo>
                      <a:pt x="12" y="72"/>
                    </a:lnTo>
                    <a:lnTo>
                      <a:pt x="4" y="80"/>
                    </a:lnTo>
                    <a:lnTo>
                      <a:pt x="32" y="95"/>
                    </a:lnTo>
                    <a:lnTo>
                      <a:pt x="57" y="108"/>
                    </a:lnTo>
                    <a:lnTo>
                      <a:pt x="92" y="108"/>
                    </a:lnTo>
                    <a:lnTo>
                      <a:pt x="151" y="105"/>
                    </a:lnTo>
                    <a:lnTo>
                      <a:pt x="188" y="98"/>
                    </a:lnTo>
                    <a:lnTo>
                      <a:pt x="179" y="72"/>
                    </a:lnTo>
                    <a:lnTo>
                      <a:pt x="202" y="68"/>
                    </a:lnTo>
                    <a:lnTo>
                      <a:pt x="177" y="53"/>
                    </a:lnTo>
                    <a:lnTo>
                      <a:pt x="161" y="22"/>
                    </a:lnTo>
                    <a:lnTo>
                      <a:pt x="169" y="5"/>
                    </a:lnTo>
                    <a:lnTo>
                      <a:pt x="139" y="0"/>
                    </a:lnTo>
                    <a:lnTo>
                      <a:pt x="132" y="32"/>
                    </a:lnTo>
                    <a:lnTo>
                      <a:pt x="117" y="14"/>
                    </a:lnTo>
                    <a:lnTo>
                      <a:pt x="104" y="5"/>
                    </a:lnTo>
                    <a:lnTo>
                      <a:pt x="94" y="22"/>
                    </a:lnTo>
                    <a:lnTo>
                      <a:pt x="85" y="3"/>
                    </a:lnTo>
                    <a:lnTo>
                      <a:pt x="62" y="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0" name="Freeform 74"/>
              <p:cNvSpPr>
                <a:spLocks/>
              </p:cNvSpPr>
              <p:nvPr/>
            </p:nvSpPr>
            <p:spPr bwMode="auto">
              <a:xfrm>
                <a:off x="3534424" y="1778829"/>
                <a:ext cx="55037" cy="28313"/>
              </a:xfrm>
              <a:custGeom>
                <a:avLst/>
                <a:gdLst>
                  <a:gd name="T0" fmla="*/ 15 w 30"/>
                  <a:gd name="T1" fmla="*/ 14 h 15"/>
                  <a:gd name="T2" fmla="*/ 18 w 30"/>
                  <a:gd name="T3" fmla="*/ 14 h 15"/>
                  <a:gd name="T4" fmla="*/ 19 w 30"/>
                  <a:gd name="T5" fmla="*/ 14 h 15"/>
                  <a:gd name="T6" fmla="*/ 21 w 30"/>
                  <a:gd name="T7" fmla="*/ 14 h 15"/>
                  <a:gd name="T8" fmla="*/ 23 w 30"/>
                  <a:gd name="T9" fmla="*/ 13 h 15"/>
                  <a:gd name="T10" fmla="*/ 25 w 30"/>
                  <a:gd name="T11" fmla="*/ 12 h 15"/>
                  <a:gd name="T12" fmla="*/ 26 w 30"/>
                  <a:gd name="T13" fmla="*/ 11 h 15"/>
                  <a:gd name="T14" fmla="*/ 28 w 30"/>
                  <a:gd name="T15" fmla="*/ 11 h 15"/>
                  <a:gd name="T16" fmla="*/ 29 w 30"/>
                  <a:gd name="T17" fmla="*/ 10 h 15"/>
                  <a:gd name="T18" fmla="*/ 29 w 30"/>
                  <a:gd name="T19" fmla="*/ 9 h 15"/>
                  <a:gd name="T20" fmla="*/ 29 w 30"/>
                  <a:gd name="T21" fmla="*/ 8 h 15"/>
                  <a:gd name="T22" fmla="*/ 29 w 30"/>
                  <a:gd name="T23" fmla="*/ 7 h 15"/>
                  <a:gd name="T24" fmla="*/ 29 w 30"/>
                  <a:gd name="T25" fmla="*/ 6 h 15"/>
                  <a:gd name="T26" fmla="*/ 29 w 30"/>
                  <a:gd name="T27" fmla="*/ 4 h 15"/>
                  <a:gd name="T28" fmla="*/ 28 w 30"/>
                  <a:gd name="T29" fmla="*/ 3 h 15"/>
                  <a:gd name="T30" fmla="*/ 26 w 30"/>
                  <a:gd name="T31" fmla="*/ 3 h 15"/>
                  <a:gd name="T32" fmla="*/ 25 w 30"/>
                  <a:gd name="T33" fmla="*/ 2 h 15"/>
                  <a:gd name="T34" fmla="*/ 23 w 30"/>
                  <a:gd name="T35" fmla="*/ 1 h 15"/>
                  <a:gd name="T36" fmla="*/ 21 w 30"/>
                  <a:gd name="T37" fmla="*/ 0 h 15"/>
                  <a:gd name="T38" fmla="*/ 19 w 30"/>
                  <a:gd name="T39" fmla="*/ 0 h 15"/>
                  <a:gd name="T40" fmla="*/ 18 w 30"/>
                  <a:gd name="T41" fmla="*/ 0 h 15"/>
                  <a:gd name="T42" fmla="*/ 15 w 30"/>
                  <a:gd name="T43" fmla="*/ 0 h 15"/>
                  <a:gd name="T44" fmla="*/ 13 w 30"/>
                  <a:gd name="T45" fmla="*/ 0 h 15"/>
                  <a:gd name="T46" fmla="*/ 11 w 30"/>
                  <a:gd name="T47" fmla="*/ 0 h 15"/>
                  <a:gd name="T48" fmla="*/ 10 w 30"/>
                  <a:gd name="T49" fmla="*/ 0 h 15"/>
                  <a:gd name="T50" fmla="*/ 8 w 30"/>
                  <a:gd name="T51" fmla="*/ 1 h 15"/>
                  <a:gd name="T52" fmla="*/ 6 w 30"/>
                  <a:gd name="T53" fmla="*/ 2 h 15"/>
                  <a:gd name="T54" fmla="*/ 5 w 30"/>
                  <a:gd name="T55" fmla="*/ 2 h 15"/>
                  <a:gd name="T56" fmla="*/ 4 w 30"/>
                  <a:gd name="T57" fmla="*/ 3 h 15"/>
                  <a:gd name="T58" fmla="*/ 2 w 30"/>
                  <a:gd name="T59" fmla="*/ 3 h 15"/>
                  <a:gd name="T60" fmla="*/ 2 w 30"/>
                  <a:gd name="T61" fmla="*/ 4 h 15"/>
                  <a:gd name="T62" fmla="*/ 1 w 30"/>
                  <a:gd name="T63" fmla="*/ 6 h 15"/>
                  <a:gd name="T64" fmla="*/ 1 w 30"/>
                  <a:gd name="T65" fmla="*/ 7 h 15"/>
                  <a:gd name="T66" fmla="*/ 0 w 30"/>
                  <a:gd name="T67" fmla="*/ 7 h 15"/>
                  <a:gd name="T68" fmla="*/ 1 w 30"/>
                  <a:gd name="T69" fmla="*/ 8 h 15"/>
                  <a:gd name="T70" fmla="*/ 1 w 30"/>
                  <a:gd name="T71" fmla="*/ 9 h 15"/>
                  <a:gd name="T72" fmla="*/ 2 w 30"/>
                  <a:gd name="T73" fmla="*/ 10 h 15"/>
                  <a:gd name="T74" fmla="*/ 2 w 30"/>
                  <a:gd name="T75" fmla="*/ 11 h 15"/>
                  <a:gd name="T76" fmla="*/ 4 w 30"/>
                  <a:gd name="T77" fmla="*/ 11 h 15"/>
                  <a:gd name="T78" fmla="*/ 5 w 30"/>
                  <a:gd name="T79" fmla="*/ 12 h 15"/>
                  <a:gd name="T80" fmla="*/ 6 w 30"/>
                  <a:gd name="T81" fmla="*/ 12 h 15"/>
                  <a:gd name="T82" fmla="*/ 8 w 30"/>
                  <a:gd name="T83" fmla="*/ 13 h 15"/>
                  <a:gd name="T84" fmla="*/ 10 w 30"/>
                  <a:gd name="T85" fmla="*/ 14 h 15"/>
                  <a:gd name="T86" fmla="*/ 11 w 30"/>
                  <a:gd name="T87" fmla="*/ 14 h 15"/>
                  <a:gd name="T88" fmla="*/ 13 w 30"/>
                  <a:gd name="T89" fmla="*/ 14 h 15"/>
                  <a:gd name="T90" fmla="*/ 15 w 30"/>
                  <a:gd name="T9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15">
                    <a:moveTo>
                      <a:pt x="15" y="14"/>
                    </a:moveTo>
                    <a:lnTo>
                      <a:pt x="18" y="14"/>
                    </a:lnTo>
                    <a:lnTo>
                      <a:pt x="19" y="14"/>
                    </a:lnTo>
                    <a:lnTo>
                      <a:pt x="21" y="14"/>
                    </a:lnTo>
                    <a:lnTo>
                      <a:pt x="23" y="13"/>
                    </a:lnTo>
                    <a:lnTo>
                      <a:pt x="25" y="12"/>
                    </a:lnTo>
                    <a:lnTo>
                      <a:pt x="26" y="11"/>
                    </a:lnTo>
                    <a:lnTo>
                      <a:pt x="28" y="11"/>
                    </a:lnTo>
                    <a:lnTo>
                      <a:pt x="29" y="10"/>
                    </a:lnTo>
                    <a:lnTo>
                      <a:pt x="29" y="9"/>
                    </a:lnTo>
                    <a:lnTo>
                      <a:pt x="29" y="8"/>
                    </a:lnTo>
                    <a:lnTo>
                      <a:pt x="29" y="7"/>
                    </a:lnTo>
                    <a:lnTo>
                      <a:pt x="29" y="6"/>
                    </a:lnTo>
                    <a:lnTo>
                      <a:pt x="29" y="4"/>
                    </a:lnTo>
                    <a:lnTo>
                      <a:pt x="28" y="3"/>
                    </a:lnTo>
                    <a:lnTo>
                      <a:pt x="26" y="3"/>
                    </a:lnTo>
                    <a:lnTo>
                      <a:pt x="25" y="2"/>
                    </a:lnTo>
                    <a:lnTo>
                      <a:pt x="23" y="1"/>
                    </a:lnTo>
                    <a:lnTo>
                      <a:pt x="21" y="0"/>
                    </a:lnTo>
                    <a:lnTo>
                      <a:pt x="19" y="0"/>
                    </a:lnTo>
                    <a:lnTo>
                      <a:pt x="18" y="0"/>
                    </a:lnTo>
                    <a:lnTo>
                      <a:pt x="15" y="0"/>
                    </a:lnTo>
                    <a:lnTo>
                      <a:pt x="13" y="0"/>
                    </a:lnTo>
                    <a:lnTo>
                      <a:pt x="11" y="0"/>
                    </a:lnTo>
                    <a:lnTo>
                      <a:pt x="10" y="0"/>
                    </a:lnTo>
                    <a:lnTo>
                      <a:pt x="8" y="1"/>
                    </a:lnTo>
                    <a:lnTo>
                      <a:pt x="6" y="2"/>
                    </a:lnTo>
                    <a:lnTo>
                      <a:pt x="5" y="2"/>
                    </a:lnTo>
                    <a:lnTo>
                      <a:pt x="4" y="3"/>
                    </a:lnTo>
                    <a:lnTo>
                      <a:pt x="2" y="3"/>
                    </a:lnTo>
                    <a:lnTo>
                      <a:pt x="2" y="4"/>
                    </a:lnTo>
                    <a:lnTo>
                      <a:pt x="1" y="6"/>
                    </a:lnTo>
                    <a:lnTo>
                      <a:pt x="1" y="7"/>
                    </a:lnTo>
                    <a:lnTo>
                      <a:pt x="0" y="7"/>
                    </a:lnTo>
                    <a:lnTo>
                      <a:pt x="1" y="8"/>
                    </a:lnTo>
                    <a:lnTo>
                      <a:pt x="1" y="9"/>
                    </a:lnTo>
                    <a:lnTo>
                      <a:pt x="2" y="10"/>
                    </a:lnTo>
                    <a:lnTo>
                      <a:pt x="2" y="11"/>
                    </a:lnTo>
                    <a:lnTo>
                      <a:pt x="4" y="11"/>
                    </a:lnTo>
                    <a:lnTo>
                      <a:pt x="5" y="12"/>
                    </a:lnTo>
                    <a:lnTo>
                      <a:pt x="6" y="12"/>
                    </a:lnTo>
                    <a:lnTo>
                      <a:pt x="8" y="13"/>
                    </a:lnTo>
                    <a:lnTo>
                      <a:pt x="10" y="14"/>
                    </a:lnTo>
                    <a:lnTo>
                      <a:pt x="11" y="14"/>
                    </a:lnTo>
                    <a:lnTo>
                      <a:pt x="13" y="14"/>
                    </a:lnTo>
                    <a:lnTo>
                      <a:pt x="15" y="1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1" name="Freeform 75"/>
              <p:cNvSpPr>
                <a:spLocks/>
              </p:cNvSpPr>
              <p:nvPr/>
            </p:nvSpPr>
            <p:spPr bwMode="auto">
              <a:xfrm>
                <a:off x="3226217" y="1604231"/>
                <a:ext cx="154103" cy="97523"/>
              </a:xfrm>
              <a:custGeom>
                <a:avLst/>
                <a:gdLst>
                  <a:gd name="T0" fmla="*/ 85 w 86"/>
                  <a:gd name="T1" fmla="*/ 0 h 55"/>
                  <a:gd name="T2" fmla="*/ 63 w 86"/>
                  <a:gd name="T3" fmla="*/ 8 h 55"/>
                  <a:gd name="T4" fmla="*/ 30 w 86"/>
                  <a:gd name="T5" fmla="*/ 24 h 55"/>
                  <a:gd name="T6" fmla="*/ 2 w 86"/>
                  <a:gd name="T7" fmla="*/ 31 h 55"/>
                  <a:gd name="T8" fmla="*/ 0 w 86"/>
                  <a:gd name="T9" fmla="*/ 49 h 55"/>
                  <a:gd name="T10" fmla="*/ 37 w 86"/>
                  <a:gd name="T11" fmla="*/ 54 h 55"/>
                  <a:gd name="T12" fmla="*/ 63 w 86"/>
                  <a:gd name="T13" fmla="*/ 29 h 55"/>
                  <a:gd name="T14" fmla="*/ 85 w 86"/>
                  <a:gd name="T15" fmla="*/ 29 h 55"/>
                  <a:gd name="T16" fmla="*/ 85 w 86"/>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5">
                    <a:moveTo>
                      <a:pt x="85" y="0"/>
                    </a:moveTo>
                    <a:lnTo>
                      <a:pt x="63" y="8"/>
                    </a:lnTo>
                    <a:lnTo>
                      <a:pt x="30" y="24"/>
                    </a:lnTo>
                    <a:lnTo>
                      <a:pt x="2" y="31"/>
                    </a:lnTo>
                    <a:lnTo>
                      <a:pt x="0" y="49"/>
                    </a:lnTo>
                    <a:lnTo>
                      <a:pt x="37" y="54"/>
                    </a:lnTo>
                    <a:lnTo>
                      <a:pt x="63" y="29"/>
                    </a:lnTo>
                    <a:lnTo>
                      <a:pt x="85" y="29"/>
                    </a:lnTo>
                    <a:lnTo>
                      <a:pt x="85"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2" name="Freeform 76"/>
              <p:cNvSpPr>
                <a:spLocks/>
              </p:cNvSpPr>
              <p:nvPr/>
            </p:nvSpPr>
            <p:spPr bwMode="auto">
              <a:xfrm>
                <a:off x="3318994" y="1692316"/>
                <a:ext cx="28305" cy="48762"/>
              </a:xfrm>
              <a:custGeom>
                <a:avLst/>
                <a:gdLst>
                  <a:gd name="T0" fmla="*/ 7 w 15"/>
                  <a:gd name="T1" fmla="*/ 25 h 26"/>
                  <a:gd name="T2" fmla="*/ 6 w 15"/>
                  <a:gd name="T3" fmla="*/ 25 h 26"/>
                  <a:gd name="T4" fmla="*/ 4 w 15"/>
                  <a:gd name="T5" fmla="*/ 24 h 26"/>
                  <a:gd name="T6" fmla="*/ 3 w 15"/>
                  <a:gd name="T7" fmla="*/ 24 h 26"/>
                  <a:gd name="T8" fmla="*/ 3 w 15"/>
                  <a:gd name="T9" fmla="*/ 23 h 26"/>
                  <a:gd name="T10" fmla="*/ 2 w 15"/>
                  <a:gd name="T11" fmla="*/ 22 h 26"/>
                  <a:gd name="T12" fmla="*/ 2 w 15"/>
                  <a:gd name="T13" fmla="*/ 21 h 26"/>
                  <a:gd name="T14" fmla="*/ 2 w 15"/>
                  <a:gd name="T15" fmla="*/ 20 h 26"/>
                  <a:gd name="T16" fmla="*/ 1 w 15"/>
                  <a:gd name="T17" fmla="*/ 18 h 26"/>
                  <a:gd name="T18" fmla="*/ 1 w 15"/>
                  <a:gd name="T19" fmla="*/ 16 h 26"/>
                  <a:gd name="T20" fmla="*/ 1 w 15"/>
                  <a:gd name="T21" fmla="*/ 15 h 26"/>
                  <a:gd name="T22" fmla="*/ 0 w 15"/>
                  <a:gd name="T23" fmla="*/ 13 h 26"/>
                  <a:gd name="T24" fmla="*/ 1 w 15"/>
                  <a:gd name="T25" fmla="*/ 11 h 26"/>
                  <a:gd name="T26" fmla="*/ 1 w 15"/>
                  <a:gd name="T27" fmla="*/ 9 h 26"/>
                  <a:gd name="T28" fmla="*/ 1 w 15"/>
                  <a:gd name="T29" fmla="*/ 8 h 26"/>
                  <a:gd name="T30" fmla="*/ 2 w 15"/>
                  <a:gd name="T31" fmla="*/ 6 h 26"/>
                  <a:gd name="T32" fmla="*/ 2 w 15"/>
                  <a:gd name="T33" fmla="*/ 5 h 26"/>
                  <a:gd name="T34" fmla="*/ 2 w 15"/>
                  <a:gd name="T35" fmla="*/ 4 h 26"/>
                  <a:gd name="T36" fmla="*/ 3 w 15"/>
                  <a:gd name="T37" fmla="*/ 3 h 26"/>
                  <a:gd name="T38" fmla="*/ 3 w 15"/>
                  <a:gd name="T39" fmla="*/ 2 h 26"/>
                  <a:gd name="T40" fmla="*/ 4 w 15"/>
                  <a:gd name="T41" fmla="*/ 2 h 26"/>
                  <a:gd name="T42" fmla="*/ 6 w 15"/>
                  <a:gd name="T43" fmla="*/ 1 h 26"/>
                  <a:gd name="T44" fmla="*/ 7 w 15"/>
                  <a:gd name="T45" fmla="*/ 1 h 26"/>
                  <a:gd name="T46" fmla="*/ 7 w 15"/>
                  <a:gd name="T47" fmla="*/ 0 h 26"/>
                  <a:gd name="T48" fmla="*/ 8 w 15"/>
                  <a:gd name="T49" fmla="*/ 1 h 26"/>
                  <a:gd name="T50" fmla="*/ 9 w 15"/>
                  <a:gd name="T51" fmla="*/ 1 h 26"/>
                  <a:gd name="T52" fmla="*/ 11 w 15"/>
                  <a:gd name="T53" fmla="*/ 2 h 26"/>
                  <a:gd name="T54" fmla="*/ 12 w 15"/>
                  <a:gd name="T55" fmla="*/ 3 h 26"/>
                  <a:gd name="T56" fmla="*/ 12 w 15"/>
                  <a:gd name="T57" fmla="*/ 4 h 26"/>
                  <a:gd name="T58" fmla="*/ 13 w 15"/>
                  <a:gd name="T59" fmla="*/ 5 h 26"/>
                  <a:gd name="T60" fmla="*/ 13 w 15"/>
                  <a:gd name="T61" fmla="*/ 6 h 26"/>
                  <a:gd name="T62" fmla="*/ 14 w 15"/>
                  <a:gd name="T63" fmla="*/ 8 h 26"/>
                  <a:gd name="T64" fmla="*/ 14 w 15"/>
                  <a:gd name="T65" fmla="*/ 9 h 26"/>
                  <a:gd name="T66" fmla="*/ 14 w 15"/>
                  <a:gd name="T67" fmla="*/ 11 h 26"/>
                  <a:gd name="T68" fmla="*/ 14 w 15"/>
                  <a:gd name="T69" fmla="*/ 13 h 26"/>
                  <a:gd name="T70" fmla="*/ 14 w 15"/>
                  <a:gd name="T71" fmla="*/ 15 h 26"/>
                  <a:gd name="T72" fmla="*/ 14 w 15"/>
                  <a:gd name="T73" fmla="*/ 16 h 26"/>
                  <a:gd name="T74" fmla="*/ 14 w 15"/>
                  <a:gd name="T75" fmla="*/ 18 h 26"/>
                  <a:gd name="T76" fmla="*/ 13 w 15"/>
                  <a:gd name="T77" fmla="*/ 20 h 26"/>
                  <a:gd name="T78" fmla="*/ 13 w 15"/>
                  <a:gd name="T79" fmla="*/ 21 h 26"/>
                  <a:gd name="T80" fmla="*/ 12 w 15"/>
                  <a:gd name="T81" fmla="*/ 22 h 26"/>
                  <a:gd name="T82" fmla="*/ 12 w 15"/>
                  <a:gd name="T83" fmla="*/ 23 h 26"/>
                  <a:gd name="T84" fmla="*/ 11 w 15"/>
                  <a:gd name="T85" fmla="*/ 24 h 26"/>
                  <a:gd name="T86" fmla="*/ 9 w 15"/>
                  <a:gd name="T87" fmla="*/ 25 h 26"/>
                  <a:gd name="T88" fmla="*/ 8 w 15"/>
                  <a:gd name="T89" fmla="*/ 25 h 26"/>
                  <a:gd name="T90" fmla="*/ 7 w 15"/>
                  <a:gd name="T9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26">
                    <a:moveTo>
                      <a:pt x="7" y="25"/>
                    </a:moveTo>
                    <a:lnTo>
                      <a:pt x="6" y="25"/>
                    </a:lnTo>
                    <a:lnTo>
                      <a:pt x="4" y="24"/>
                    </a:lnTo>
                    <a:lnTo>
                      <a:pt x="3" y="24"/>
                    </a:lnTo>
                    <a:lnTo>
                      <a:pt x="3" y="23"/>
                    </a:lnTo>
                    <a:lnTo>
                      <a:pt x="2" y="22"/>
                    </a:lnTo>
                    <a:lnTo>
                      <a:pt x="2" y="21"/>
                    </a:lnTo>
                    <a:lnTo>
                      <a:pt x="2" y="20"/>
                    </a:lnTo>
                    <a:lnTo>
                      <a:pt x="1" y="18"/>
                    </a:lnTo>
                    <a:lnTo>
                      <a:pt x="1" y="16"/>
                    </a:lnTo>
                    <a:lnTo>
                      <a:pt x="1" y="15"/>
                    </a:lnTo>
                    <a:lnTo>
                      <a:pt x="0" y="13"/>
                    </a:lnTo>
                    <a:lnTo>
                      <a:pt x="1" y="11"/>
                    </a:lnTo>
                    <a:lnTo>
                      <a:pt x="1" y="9"/>
                    </a:lnTo>
                    <a:lnTo>
                      <a:pt x="1" y="8"/>
                    </a:lnTo>
                    <a:lnTo>
                      <a:pt x="2" y="6"/>
                    </a:lnTo>
                    <a:lnTo>
                      <a:pt x="2" y="5"/>
                    </a:lnTo>
                    <a:lnTo>
                      <a:pt x="2" y="4"/>
                    </a:lnTo>
                    <a:lnTo>
                      <a:pt x="3" y="3"/>
                    </a:lnTo>
                    <a:lnTo>
                      <a:pt x="3" y="2"/>
                    </a:lnTo>
                    <a:lnTo>
                      <a:pt x="4" y="2"/>
                    </a:lnTo>
                    <a:lnTo>
                      <a:pt x="6" y="1"/>
                    </a:lnTo>
                    <a:lnTo>
                      <a:pt x="7" y="1"/>
                    </a:lnTo>
                    <a:lnTo>
                      <a:pt x="7" y="0"/>
                    </a:lnTo>
                    <a:lnTo>
                      <a:pt x="8" y="1"/>
                    </a:lnTo>
                    <a:lnTo>
                      <a:pt x="9" y="1"/>
                    </a:lnTo>
                    <a:lnTo>
                      <a:pt x="11" y="2"/>
                    </a:lnTo>
                    <a:lnTo>
                      <a:pt x="12" y="3"/>
                    </a:lnTo>
                    <a:lnTo>
                      <a:pt x="12" y="4"/>
                    </a:lnTo>
                    <a:lnTo>
                      <a:pt x="13" y="5"/>
                    </a:lnTo>
                    <a:lnTo>
                      <a:pt x="13" y="6"/>
                    </a:lnTo>
                    <a:lnTo>
                      <a:pt x="14" y="8"/>
                    </a:lnTo>
                    <a:lnTo>
                      <a:pt x="14" y="9"/>
                    </a:lnTo>
                    <a:lnTo>
                      <a:pt x="14" y="11"/>
                    </a:lnTo>
                    <a:lnTo>
                      <a:pt x="14" y="13"/>
                    </a:lnTo>
                    <a:lnTo>
                      <a:pt x="14" y="15"/>
                    </a:lnTo>
                    <a:lnTo>
                      <a:pt x="14" y="16"/>
                    </a:lnTo>
                    <a:lnTo>
                      <a:pt x="14" y="18"/>
                    </a:lnTo>
                    <a:lnTo>
                      <a:pt x="13" y="20"/>
                    </a:lnTo>
                    <a:lnTo>
                      <a:pt x="13" y="21"/>
                    </a:lnTo>
                    <a:lnTo>
                      <a:pt x="12" y="22"/>
                    </a:lnTo>
                    <a:lnTo>
                      <a:pt x="12" y="23"/>
                    </a:lnTo>
                    <a:lnTo>
                      <a:pt x="11" y="24"/>
                    </a:lnTo>
                    <a:lnTo>
                      <a:pt x="9" y="25"/>
                    </a:lnTo>
                    <a:lnTo>
                      <a:pt x="8" y="25"/>
                    </a:lnTo>
                    <a:lnTo>
                      <a:pt x="7" y="2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3" name="Freeform 77"/>
              <p:cNvSpPr>
                <a:spLocks/>
              </p:cNvSpPr>
              <p:nvPr/>
            </p:nvSpPr>
            <p:spPr bwMode="auto">
              <a:xfrm>
                <a:off x="3370886" y="1649846"/>
                <a:ext cx="231155" cy="114826"/>
              </a:xfrm>
              <a:custGeom>
                <a:avLst/>
                <a:gdLst>
                  <a:gd name="T0" fmla="*/ 45 w 131"/>
                  <a:gd name="T1" fmla="*/ 20 h 64"/>
                  <a:gd name="T2" fmla="*/ 33 w 131"/>
                  <a:gd name="T3" fmla="*/ 33 h 64"/>
                  <a:gd name="T4" fmla="*/ 5 w 131"/>
                  <a:gd name="T5" fmla="*/ 33 h 64"/>
                  <a:gd name="T6" fmla="*/ 0 w 131"/>
                  <a:gd name="T7" fmla="*/ 55 h 64"/>
                  <a:gd name="T8" fmla="*/ 30 w 131"/>
                  <a:gd name="T9" fmla="*/ 63 h 64"/>
                  <a:gd name="T10" fmla="*/ 55 w 131"/>
                  <a:gd name="T11" fmla="*/ 59 h 64"/>
                  <a:gd name="T12" fmla="*/ 77 w 131"/>
                  <a:gd name="T13" fmla="*/ 51 h 64"/>
                  <a:gd name="T14" fmla="*/ 105 w 131"/>
                  <a:gd name="T15" fmla="*/ 46 h 64"/>
                  <a:gd name="T16" fmla="*/ 130 w 131"/>
                  <a:gd name="T17" fmla="*/ 54 h 64"/>
                  <a:gd name="T18" fmla="*/ 117 w 131"/>
                  <a:gd name="T19" fmla="*/ 26 h 64"/>
                  <a:gd name="T20" fmla="*/ 90 w 131"/>
                  <a:gd name="T21" fmla="*/ 18 h 64"/>
                  <a:gd name="T22" fmla="*/ 85 w 131"/>
                  <a:gd name="T23" fmla="*/ 0 h 64"/>
                  <a:gd name="T24" fmla="*/ 62 w 131"/>
                  <a:gd name="T25" fmla="*/ 3 h 64"/>
                  <a:gd name="T26" fmla="*/ 60 w 131"/>
                  <a:gd name="T27" fmla="*/ 18 h 64"/>
                  <a:gd name="T28" fmla="*/ 45 w 131"/>
                  <a:gd name="T29"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64">
                    <a:moveTo>
                      <a:pt x="45" y="20"/>
                    </a:moveTo>
                    <a:lnTo>
                      <a:pt x="33" y="33"/>
                    </a:lnTo>
                    <a:lnTo>
                      <a:pt x="5" y="33"/>
                    </a:lnTo>
                    <a:lnTo>
                      <a:pt x="0" y="55"/>
                    </a:lnTo>
                    <a:lnTo>
                      <a:pt x="30" y="63"/>
                    </a:lnTo>
                    <a:lnTo>
                      <a:pt x="55" y="59"/>
                    </a:lnTo>
                    <a:lnTo>
                      <a:pt x="77" y="51"/>
                    </a:lnTo>
                    <a:lnTo>
                      <a:pt x="105" y="46"/>
                    </a:lnTo>
                    <a:lnTo>
                      <a:pt x="130" y="54"/>
                    </a:lnTo>
                    <a:lnTo>
                      <a:pt x="117" y="26"/>
                    </a:lnTo>
                    <a:lnTo>
                      <a:pt x="90" y="18"/>
                    </a:lnTo>
                    <a:lnTo>
                      <a:pt x="85" y="0"/>
                    </a:lnTo>
                    <a:lnTo>
                      <a:pt x="62" y="3"/>
                    </a:lnTo>
                    <a:lnTo>
                      <a:pt x="60" y="18"/>
                    </a:lnTo>
                    <a:lnTo>
                      <a:pt x="45" y="2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4" name="Freeform 78"/>
              <p:cNvSpPr>
                <a:spLocks/>
              </p:cNvSpPr>
              <p:nvPr/>
            </p:nvSpPr>
            <p:spPr bwMode="auto">
              <a:xfrm>
                <a:off x="3446365" y="1590074"/>
                <a:ext cx="73907" cy="53480"/>
              </a:xfrm>
              <a:custGeom>
                <a:avLst/>
                <a:gdLst>
                  <a:gd name="T0" fmla="*/ 26 w 41"/>
                  <a:gd name="T1" fmla="*/ 2 h 31"/>
                  <a:gd name="T2" fmla="*/ 8 w 41"/>
                  <a:gd name="T3" fmla="*/ 2 h 31"/>
                  <a:gd name="T4" fmla="*/ 0 w 41"/>
                  <a:gd name="T5" fmla="*/ 17 h 31"/>
                  <a:gd name="T6" fmla="*/ 0 w 41"/>
                  <a:gd name="T7" fmla="*/ 30 h 31"/>
                  <a:gd name="T8" fmla="*/ 18 w 41"/>
                  <a:gd name="T9" fmla="*/ 20 h 31"/>
                  <a:gd name="T10" fmla="*/ 38 w 41"/>
                  <a:gd name="T11" fmla="*/ 15 h 31"/>
                  <a:gd name="T12" fmla="*/ 40 w 41"/>
                  <a:gd name="T13" fmla="*/ 0 h 31"/>
                  <a:gd name="T14" fmla="*/ 26 w 41"/>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6" y="2"/>
                    </a:moveTo>
                    <a:lnTo>
                      <a:pt x="8" y="2"/>
                    </a:lnTo>
                    <a:lnTo>
                      <a:pt x="0" y="17"/>
                    </a:lnTo>
                    <a:lnTo>
                      <a:pt x="0" y="30"/>
                    </a:lnTo>
                    <a:lnTo>
                      <a:pt x="18" y="20"/>
                    </a:lnTo>
                    <a:lnTo>
                      <a:pt x="38" y="15"/>
                    </a:lnTo>
                    <a:lnTo>
                      <a:pt x="40" y="0"/>
                    </a:lnTo>
                    <a:lnTo>
                      <a:pt x="26"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5" name="Freeform 79"/>
              <p:cNvSpPr>
                <a:spLocks/>
              </p:cNvSpPr>
              <p:nvPr/>
            </p:nvSpPr>
            <p:spPr bwMode="auto">
              <a:xfrm>
                <a:off x="3444792" y="1527156"/>
                <a:ext cx="88059" cy="47189"/>
              </a:xfrm>
              <a:custGeom>
                <a:avLst/>
                <a:gdLst>
                  <a:gd name="T0" fmla="*/ 13 w 51"/>
                  <a:gd name="T1" fmla="*/ 7 h 27"/>
                  <a:gd name="T2" fmla="*/ 25 w 51"/>
                  <a:gd name="T3" fmla="*/ 0 h 27"/>
                  <a:gd name="T4" fmla="*/ 42 w 51"/>
                  <a:gd name="T5" fmla="*/ 2 h 27"/>
                  <a:gd name="T6" fmla="*/ 50 w 51"/>
                  <a:gd name="T7" fmla="*/ 15 h 27"/>
                  <a:gd name="T8" fmla="*/ 28 w 51"/>
                  <a:gd name="T9" fmla="*/ 23 h 27"/>
                  <a:gd name="T10" fmla="*/ 0 w 51"/>
                  <a:gd name="T11" fmla="*/ 26 h 27"/>
                  <a:gd name="T12" fmla="*/ 13 w 51"/>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13" y="7"/>
                    </a:moveTo>
                    <a:lnTo>
                      <a:pt x="25" y="0"/>
                    </a:lnTo>
                    <a:lnTo>
                      <a:pt x="42" y="2"/>
                    </a:lnTo>
                    <a:lnTo>
                      <a:pt x="50" y="15"/>
                    </a:lnTo>
                    <a:lnTo>
                      <a:pt x="28" y="23"/>
                    </a:lnTo>
                    <a:lnTo>
                      <a:pt x="0" y="26"/>
                    </a:lnTo>
                    <a:lnTo>
                      <a:pt x="13" y="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6" name="Freeform 80"/>
              <p:cNvSpPr>
                <a:spLocks/>
              </p:cNvSpPr>
              <p:nvPr/>
            </p:nvSpPr>
            <p:spPr bwMode="auto">
              <a:xfrm>
                <a:off x="3613048" y="1527156"/>
                <a:ext cx="122654" cy="80221"/>
              </a:xfrm>
              <a:custGeom>
                <a:avLst/>
                <a:gdLst>
                  <a:gd name="T0" fmla="*/ 13 w 70"/>
                  <a:gd name="T1" fmla="*/ 0 h 45"/>
                  <a:gd name="T2" fmla="*/ 31 w 70"/>
                  <a:gd name="T3" fmla="*/ 2 h 45"/>
                  <a:gd name="T4" fmla="*/ 48 w 70"/>
                  <a:gd name="T5" fmla="*/ 7 h 45"/>
                  <a:gd name="T6" fmla="*/ 64 w 70"/>
                  <a:gd name="T7" fmla="*/ 25 h 45"/>
                  <a:gd name="T8" fmla="*/ 69 w 70"/>
                  <a:gd name="T9" fmla="*/ 40 h 45"/>
                  <a:gd name="T10" fmla="*/ 39 w 70"/>
                  <a:gd name="T11" fmla="*/ 44 h 45"/>
                  <a:gd name="T12" fmla="*/ 31 w 70"/>
                  <a:gd name="T13" fmla="*/ 29 h 45"/>
                  <a:gd name="T14" fmla="*/ 13 w 70"/>
                  <a:gd name="T15" fmla="*/ 27 h 45"/>
                  <a:gd name="T16" fmla="*/ 0 w 70"/>
                  <a:gd name="T17" fmla="*/ 9 h 45"/>
                  <a:gd name="T18" fmla="*/ 13 w 70"/>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5">
                    <a:moveTo>
                      <a:pt x="13" y="0"/>
                    </a:moveTo>
                    <a:lnTo>
                      <a:pt x="31" y="2"/>
                    </a:lnTo>
                    <a:lnTo>
                      <a:pt x="48" y="7"/>
                    </a:lnTo>
                    <a:lnTo>
                      <a:pt x="64" y="25"/>
                    </a:lnTo>
                    <a:lnTo>
                      <a:pt x="69" y="40"/>
                    </a:lnTo>
                    <a:lnTo>
                      <a:pt x="39" y="44"/>
                    </a:lnTo>
                    <a:lnTo>
                      <a:pt x="31" y="29"/>
                    </a:lnTo>
                    <a:lnTo>
                      <a:pt x="13" y="27"/>
                    </a:lnTo>
                    <a:lnTo>
                      <a:pt x="0" y="9"/>
                    </a:lnTo>
                    <a:lnTo>
                      <a:pt x="13"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7" name="Freeform 81"/>
              <p:cNvSpPr>
                <a:spLocks/>
              </p:cNvSpPr>
              <p:nvPr/>
            </p:nvSpPr>
            <p:spPr bwMode="auto">
              <a:xfrm>
                <a:off x="3613048" y="1772537"/>
                <a:ext cx="117936" cy="122690"/>
              </a:xfrm>
              <a:custGeom>
                <a:avLst/>
                <a:gdLst>
                  <a:gd name="T0" fmla="*/ 23 w 67"/>
                  <a:gd name="T1" fmla="*/ 5 h 70"/>
                  <a:gd name="T2" fmla="*/ 28 w 67"/>
                  <a:gd name="T3" fmla="*/ 21 h 70"/>
                  <a:gd name="T4" fmla="*/ 25 w 67"/>
                  <a:gd name="T5" fmla="*/ 38 h 70"/>
                  <a:gd name="T6" fmla="*/ 3 w 67"/>
                  <a:gd name="T7" fmla="*/ 26 h 70"/>
                  <a:gd name="T8" fmla="*/ 0 w 67"/>
                  <a:gd name="T9" fmla="*/ 41 h 70"/>
                  <a:gd name="T10" fmla="*/ 21 w 67"/>
                  <a:gd name="T11" fmla="*/ 53 h 70"/>
                  <a:gd name="T12" fmla="*/ 31 w 67"/>
                  <a:gd name="T13" fmla="*/ 66 h 70"/>
                  <a:gd name="T14" fmla="*/ 53 w 67"/>
                  <a:gd name="T15" fmla="*/ 69 h 70"/>
                  <a:gd name="T16" fmla="*/ 66 w 67"/>
                  <a:gd name="T17" fmla="*/ 46 h 70"/>
                  <a:gd name="T18" fmla="*/ 58 w 67"/>
                  <a:gd name="T19" fmla="*/ 28 h 70"/>
                  <a:gd name="T20" fmla="*/ 61 w 67"/>
                  <a:gd name="T21" fmla="*/ 0 h 70"/>
                  <a:gd name="T22" fmla="*/ 23 w 67"/>
                  <a:gd name="T23"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0">
                    <a:moveTo>
                      <a:pt x="23" y="5"/>
                    </a:moveTo>
                    <a:lnTo>
                      <a:pt x="28" y="21"/>
                    </a:lnTo>
                    <a:lnTo>
                      <a:pt x="25" y="38"/>
                    </a:lnTo>
                    <a:lnTo>
                      <a:pt x="3" y="26"/>
                    </a:lnTo>
                    <a:lnTo>
                      <a:pt x="0" y="41"/>
                    </a:lnTo>
                    <a:lnTo>
                      <a:pt x="21" y="53"/>
                    </a:lnTo>
                    <a:lnTo>
                      <a:pt x="31" y="66"/>
                    </a:lnTo>
                    <a:lnTo>
                      <a:pt x="53" y="69"/>
                    </a:lnTo>
                    <a:lnTo>
                      <a:pt x="66" y="46"/>
                    </a:lnTo>
                    <a:lnTo>
                      <a:pt x="58" y="28"/>
                    </a:lnTo>
                    <a:lnTo>
                      <a:pt x="61" y="0"/>
                    </a:lnTo>
                    <a:lnTo>
                      <a:pt x="23" y="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8" name="Freeform 82"/>
              <p:cNvSpPr>
                <a:spLocks/>
              </p:cNvSpPr>
              <p:nvPr/>
            </p:nvSpPr>
            <p:spPr bwMode="auto">
              <a:xfrm>
                <a:off x="3641353" y="1951853"/>
                <a:ext cx="72334" cy="56626"/>
              </a:xfrm>
              <a:custGeom>
                <a:avLst/>
                <a:gdLst>
                  <a:gd name="T0" fmla="*/ 20 w 42"/>
                  <a:gd name="T1" fmla="*/ 0 h 32"/>
                  <a:gd name="T2" fmla="*/ 5 w 42"/>
                  <a:gd name="T3" fmla="*/ 10 h 32"/>
                  <a:gd name="T4" fmla="*/ 0 w 42"/>
                  <a:gd name="T5" fmla="*/ 28 h 32"/>
                  <a:gd name="T6" fmla="*/ 25 w 42"/>
                  <a:gd name="T7" fmla="*/ 31 h 32"/>
                  <a:gd name="T8" fmla="*/ 41 w 42"/>
                  <a:gd name="T9" fmla="*/ 21 h 32"/>
                  <a:gd name="T10" fmla="*/ 20 w 42"/>
                  <a:gd name="T11" fmla="*/ 0 h 32"/>
                </a:gdLst>
                <a:ahLst/>
                <a:cxnLst>
                  <a:cxn ang="0">
                    <a:pos x="T0" y="T1"/>
                  </a:cxn>
                  <a:cxn ang="0">
                    <a:pos x="T2" y="T3"/>
                  </a:cxn>
                  <a:cxn ang="0">
                    <a:pos x="T4" y="T5"/>
                  </a:cxn>
                  <a:cxn ang="0">
                    <a:pos x="T6" y="T7"/>
                  </a:cxn>
                  <a:cxn ang="0">
                    <a:pos x="T8" y="T9"/>
                  </a:cxn>
                  <a:cxn ang="0">
                    <a:pos x="T10" y="T11"/>
                  </a:cxn>
                </a:cxnLst>
                <a:rect l="0" t="0" r="r" b="b"/>
                <a:pathLst>
                  <a:path w="42" h="32">
                    <a:moveTo>
                      <a:pt x="20" y="0"/>
                    </a:moveTo>
                    <a:lnTo>
                      <a:pt x="5" y="10"/>
                    </a:lnTo>
                    <a:lnTo>
                      <a:pt x="0" y="28"/>
                    </a:lnTo>
                    <a:lnTo>
                      <a:pt x="25" y="31"/>
                    </a:lnTo>
                    <a:lnTo>
                      <a:pt x="41" y="21"/>
                    </a:lnTo>
                    <a:lnTo>
                      <a:pt x="2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9" name="Freeform 83"/>
              <p:cNvSpPr>
                <a:spLocks/>
              </p:cNvSpPr>
              <p:nvPr/>
            </p:nvSpPr>
            <p:spPr bwMode="auto">
              <a:xfrm>
                <a:off x="3765579" y="1767818"/>
                <a:ext cx="119509" cy="97523"/>
              </a:xfrm>
              <a:custGeom>
                <a:avLst/>
                <a:gdLst>
                  <a:gd name="T0" fmla="*/ 0 w 67"/>
                  <a:gd name="T1" fmla="*/ 54 h 55"/>
                  <a:gd name="T2" fmla="*/ 2 w 67"/>
                  <a:gd name="T3" fmla="*/ 31 h 55"/>
                  <a:gd name="T4" fmla="*/ 9 w 67"/>
                  <a:gd name="T5" fmla="*/ 10 h 55"/>
                  <a:gd name="T6" fmla="*/ 32 w 67"/>
                  <a:gd name="T7" fmla="*/ 0 h 55"/>
                  <a:gd name="T8" fmla="*/ 52 w 67"/>
                  <a:gd name="T9" fmla="*/ 3 h 55"/>
                  <a:gd name="T10" fmla="*/ 66 w 67"/>
                  <a:gd name="T11" fmla="*/ 8 h 55"/>
                  <a:gd name="T12" fmla="*/ 53 w 67"/>
                  <a:gd name="T13" fmla="*/ 23 h 55"/>
                  <a:gd name="T14" fmla="*/ 33 w 67"/>
                  <a:gd name="T15" fmla="*/ 39 h 55"/>
                  <a:gd name="T16" fmla="*/ 19 w 67"/>
                  <a:gd name="T17" fmla="*/ 39 h 55"/>
                  <a:gd name="T18" fmla="*/ 14 w 67"/>
                  <a:gd name="T19" fmla="*/ 54 h 55"/>
                  <a:gd name="T20" fmla="*/ 0 w 6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5">
                    <a:moveTo>
                      <a:pt x="0" y="54"/>
                    </a:moveTo>
                    <a:lnTo>
                      <a:pt x="2" y="31"/>
                    </a:lnTo>
                    <a:lnTo>
                      <a:pt x="9" y="10"/>
                    </a:lnTo>
                    <a:lnTo>
                      <a:pt x="32" y="0"/>
                    </a:lnTo>
                    <a:lnTo>
                      <a:pt x="52" y="3"/>
                    </a:lnTo>
                    <a:lnTo>
                      <a:pt x="66" y="8"/>
                    </a:lnTo>
                    <a:lnTo>
                      <a:pt x="53" y="23"/>
                    </a:lnTo>
                    <a:lnTo>
                      <a:pt x="33" y="39"/>
                    </a:lnTo>
                    <a:lnTo>
                      <a:pt x="19" y="39"/>
                    </a:lnTo>
                    <a:lnTo>
                      <a:pt x="14" y="54"/>
                    </a:lnTo>
                    <a:lnTo>
                      <a:pt x="0" y="5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0" name="Freeform 84"/>
              <p:cNvSpPr>
                <a:spLocks/>
              </p:cNvSpPr>
              <p:nvPr/>
            </p:nvSpPr>
            <p:spPr bwMode="auto">
              <a:xfrm>
                <a:off x="3892950" y="1778829"/>
                <a:ext cx="570812" cy="511210"/>
              </a:xfrm>
              <a:custGeom>
                <a:avLst/>
                <a:gdLst>
                  <a:gd name="T0" fmla="*/ 47 w 323"/>
                  <a:gd name="T1" fmla="*/ 0 h 289"/>
                  <a:gd name="T2" fmla="*/ 17 w 323"/>
                  <a:gd name="T3" fmla="*/ 9 h 289"/>
                  <a:gd name="T4" fmla="*/ 0 w 323"/>
                  <a:gd name="T5" fmla="*/ 40 h 289"/>
                  <a:gd name="T6" fmla="*/ 3 w 323"/>
                  <a:gd name="T7" fmla="*/ 67 h 289"/>
                  <a:gd name="T8" fmla="*/ 25 w 323"/>
                  <a:gd name="T9" fmla="*/ 76 h 289"/>
                  <a:gd name="T10" fmla="*/ 15 w 323"/>
                  <a:gd name="T11" fmla="*/ 87 h 289"/>
                  <a:gd name="T12" fmla="*/ 20 w 323"/>
                  <a:gd name="T13" fmla="*/ 96 h 289"/>
                  <a:gd name="T14" fmla="*/ 68 w 323"/>
                  <a:gd name="T15" fmla="*/ 89 h 289"/>
                  <a:gd name="T16" fmla="*/ 97 w 323"/>
                  <a:gd name="T17" fmla="*/ 104 h 289"/>
                  <a:gd name="T18" fmla="*/ 120 w 323"/>
                  <a:gd name="T19" fmla="*/ 89 h 289"/>
                  <a:gd name="T20" fmla="*/ 147 w 323"/>
                  <a:gd name="T21" fmla="*/ 114 h 289"/>
                  <a:gd name="T22" fmla="*/ 145 w 323"/>
                  <a:gd name="T23" fmla="*/ 131 h 289"/>
                  <a:gd name="T24" fmla="*/ 170 w 323"/>
                  <a:gd name="T25" fmla="*/ 131 h 289"/>
                  <a:gd name="T26" fmla="*/ 185 w 323"/>
                  <a:gd name="T27" fmla="*/ 144 h 289"/>
                  <a:gd name="T28" fmla="*/ 187 w 323"/>
                  <a:gd name="T29" fmla="*/ 171 h 289"/>
                  <a:gd name="T30" fmla="*/ 160 w 323"/>
                  <a:gd name="T31" fmla="*/ 201 h 289"/>
                  <a:gd name="T32" fmla="*/ 115 w 323"/>
                  <a:gd name="T33" fmla="*/ 211 h 289"/>
                  <a:gd name="T34" fmla="*/ 105 w 323"/>
                  <a:gd name="T35" fmla="*/ 226 h 289"/>
                  <a:gd name="T36" fmla="*/ 123 w 323"/>
                  <a:gd name="T37" fmla="*/ 243 h 289"/>
                  <a:gd name="T38" fmla="*/ 160 w 323"/>
                  <a:gd name="T39" fmla="*/ 233 h 289"/>
                  <a:gd name="T40" fmla="*/ 197 w 323"/>
                  <a:gd name="T41" fmla="*/ 263 h 289"/>
                  <a:gd name="T42" fmla="*/ 247 w 323"/>
                  <a:gd name="T43" fmla="*/ 288 h 289"/>
                  <a:gd name="T44" fmla="*/ 230 w 323"/>
                  <a:gd name="T45" fmla="*/ 248 h 289"/>
                  <a:gd name="T46" fmla="*/ 264 w 323"/>
                  <a:gd name="T47" fmla="*/ 270 h 289"/>
                  <a:gd name="T48" fmla="*/ 275 w 323"/>
                  <a:gd name="T49" fmla="*/ 246 h 289"/>
                  <a:gd name="T50" fmla="*/ 267 w 323"/>
                  <a:gd name="T51" fmla="*/ 215 h 289"/>
                  <a:gd name="T52" fmla="*/ 242 w 323"/>
                  <a:gd name="T53" fmla="*/ 211 h 289"/>
                  <a:gd name="T54" fmla="*/ 245 w 323"/>
                  <a:gd name="T55" fmla="*/ 182 h 289"/>
                  <a:gd name="T56" fmla="*/ 258 w 323"/>
                  <a:gd name="T57" fmla="*/ 178 h 289"/>
                  <a:gd name="T58" fmla="*/ 297 w 323"/>
                  <a:gd name="T59" fmla="*/ 218 h 289"/>
                  <a:gd name="T60" fmla="*/ 312 w 323"/>
                  <a:gd name="T61" fmla="*/ 193 h 289"/>
                  <a:gd name="T62" fmla="*/ 322 w 323"/>
                  <a:gd name="T63" fmla="*/ 176 h 289"/>
                  <a:gd name="T64" fmla="*/ 297 w 323"/>
                  <a:gd name="T65" fmla="*/ 159 h 289"/>
                  <a:gd name="T66" fmla="*/ 270 w 323"/>
                  <a:gd name="T67" fmla="*/ 151 h 289"/>
                  <a:gd name="T68" fmla="*/ 250 w 323"/>
                  <a:gd name="T69" fmla="*/ 123 h 289"/>
                  <a:gd name="T70" fmla="*/ 264 w 323"/>
                  <a:gd name="T71" fmla="*/ 106 h 289"/>
                  <a:gd name="T72" fmla="*/ 253 w 323"/>
                  <a:gd name="T73" fmla="*/ 84 h 289"/>
                  <a:gd name="T74" fmla="*/ 212 w 323"/>
                  <a:gd name="T75" fmla="*/ 67 h 289"/>
                  <a:gd name="T76" fmla="*/ 187 w 323"/>
                  <a:gd name="T77" fmla="*/ 54 h 289"/>
                  <a:gd name="T78" fmla="*/ 168 w 323"/>
                  <a:gd name="T79" fmla="*/ 22 h 289"/>
                  <a:gd name="T80" fmla="*/ 117 w 323"/>
                  <a:gd name="T81" fmla="*/ 27 h 289"/>
                  <a:gd name="T82" fmla="*/ 103 w 323"/>
                  <a:gd name="T83" fmla="*/ 47 h 289"/>
                  <a:gd name="T84" fmla="*/ 109 w 323"/>
                  <a:gd name="T85" fmla="*/ 2 h 289"/>
                  <a:gd name="T86" fmla="*/ 75 w 323"/>
                  <a:gd name="T87" fmla="*/ 0 h 289"/>
                  <a:gd name="T88" fmla="*/ 58 w 323"/>
                  <a:gd name="T89" fmla="*/ 22 h 289"/>
                  <a:gd name="T90" fmla="*/ 55 w 323"/>
                  <a:gd name="T91" fmla="*/ 40 h 289"/>
                  <a:gd name="T92" fmla="*/ 37 w 323"/>
                  <a:gd name="T93" fmla="*/ 36 h 289"/>
                  <a:gd name="T94" fmla="*/ 47 w 323"/>
                  <a:gd name="T9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89">
                    <a:moveTo>
                      <a:pt x="47" y="0"/>
                    </a:moveTo>
                    <a:lnTo>
                      <a:pt x="17" y="9"/>
                    </a:lnTo>
                    <a:lnTo>
                      <a:pt x="0" y="40"/>
                    </a:lnTo>
                    <a:lnTo>
                      <a:pt x="3" y="67"/>
                    </a:lnTo>
                    <a:lnTo>
                      <a:pt x="25" y="76"/>
                    </a:lnTo>
                    <a:lnTo>
                      <a:pt x="15" y="87"/>
                    </a:lnTo>
                    <a:lnTo>
                      <a:pt x="20" y="96"/>
                    </a:lnTo>
                    <a:lnTo>
                      <a:pt x="68" y="89"/>
                    </a:lnTo>
                    <a:lnTo>
                      <a:pt x="97" y="104"/>
                    </a:lnTo>
                    <a:lnTo>
                      <a:pt x="120" y="89"/>
                    </a:lnTo>
                    <a:lnTo>
                      <a:pt x="147" y="114"/>
                    </a:lnTo>
                    <a:lnTo>
                      <a:pt x="145" y="131"/>
                    </a:lnTo>
                    <a:lnTo>
                      <a:pt x="170" y="131"/>
                    </a:lnTo>
                    <a:lnTo>
                      <a:pt x="185" y="144"/>
                    </a:lnTo>
                    <a:lnTo>
                      <a:pt x="187" y="171"/>
                    </a:lnTo>
                    <a:lnTo>
                      <a:pt x="160" y="201"/>
                    </a:lnTo>
                    <a:lnTo>
                      <a:pt x="115" y="211"/>
                    </a:lnTo>
                    <a:lnTo>
                      <a:pt x="105" y="226"/>
                    </a:lnTo>
                    <a:lnTo>
                      <a:pt x="123" y="243"/>
                    </a:lnTo>
                    <a:lnTo>
                      <a:pt x="160" y="233"/>
                    </a:lnTo>
                    <a:lnTo>
                      <a:pt x="197" y="263"/>
                    </a:lnTo>
                    <a:lnTo>
                      <a:pt x="247" y="288"/>
                    </a:lnTo>
                    <a:lnTo>
                      <a:pt x="230" y="248"/>
                    </a:lnTo>
                    <a:lnTo>
                      <a:pt x="264" y="270"/>
                    </a:lnTo>
                    <a:lnTo>
                      <a:pt x="275" y="246"/>
                    </a:lnTo>
                    <a:lnTo>
                      <a:pt x="267" y="215"/>
                    </a:lnTo>
                    <a:lnTo>
                      <a:pt x="242" y="211"/>
                    </a:lnTo>
                    <a:lnTo>
                      <a:pt x="245" y="182"/>
                    </a:lnTo>
                    <a:lnTo>
                      <a:pt x="258" y="178"/>
                    </a:lnTo>
                    <a:lnTo>
                      <a:pt x="297" y="218"/>
                    </a:lnTo>
                    <a:lnTo>
                      <a:pt x="312" y="193"/>
                    </a:lnTo>
                    <a:lnTo>
                      <a:pt x="322" y="176"/>
                    </a:lnTo>
                    <a:lnTo>
                      <a:pt x="297" y="159"/>
                    </a:lnTo>
                    <a:lnTo>
                      <a:pt x="270" y="151"/>
                    </a:lnTo>
                    <a:lnTo>
                      <a:pt x="250" y="123"/>
                    </a:lnTo>
                    <a:lnTo>
                      <a:pt x="264" y="106"/>
                    </a:lnTo>
                    <a:lnTo>
                      <a:pt x="253" y="84"/>
                    </a:lnTo>
                    <a:lnTo>
                      <a:pt x="212" y="67"/>
                    </a:lnTo>
                    <a:lnTo>
                      <a:pt x="187" y="54"/>
                    </a:lnTo>
                    <a:lnTo>
                      <a:pt x="168" y="22"/>
                    </a:lnTo>
                    <a:lnTo>
                      <a:pt x="117" y="27"/>
                    </a:lnTo>
                    <a:lnTo>
                      <a:pt x="103" y="47"/>
                    </a:lnTo>
                    <a:lnTo>
                      <a:pt x="109" y="2"/>
                    </a:lnTo>
                    <a:lnTo>
                      <a:pt x="75" y="0"/>
                    </a:lnTo>
                    <a:lnTo>
                      <a:pt x="58" y="22"/>
                    </a:lnTo>
                    <a:lnTo>
                      <a:pt x="55" y="40"/>
                    </a:lnTo>
                    <a:lnTo>
                      <a:pt x="37" y="36"/>
                    </a:lnTo>
                    <a:lnTo>
                      <a:pt x="47"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1" name="Freeform 85"/>
              <p:cNvSpPr>
                <a:spLocks/>
              </p:cNvSpPr>
              <p:nvPr/>
            </p:nvSpPr>
            <p:spPr bwMode="auto">
              <a:xfrm>
                <a:off x="4105235" y="2044658"/>
                <a:ext cx="47175" cy="53480"/>
              </a:xfrm>
              <a:custGeom>
                <a:avLst/>
                <a:gdLst>
                  <a:gd name="T0" fmla="*/ 3 w 27"/>
                  <a:gd name="T1" fmla="*/ 29 h 30"/>
                  <a:gd name="T2" fmla="*/ 2 w 27"/>
                  <a:gd name="T3" fmla="*/ 29 h 30"/>
                  <a:gd name="T4" fmla="*/ 1 w 27"/>
                  <a:gd name="T5" fmla="*/ 28 h 30"/>
                  <a:gd name="T6" fmla="*/ 0 w 27"/>
                  <a:gd name="T7" fmla="*/ 28 h 30"/>
                  <a:gd name="T8" fmla="*/ 0 w 27"/>
                  <a:gd name="T9" fmla="*/ 27 h 30"/>
                  <a:gd name="T10" fmla="*/ 1 w 27"/>
                  <a:gd name="T11" fmla="*/ 25 h 30"/>
                  <a:gd name="T12" fmla="*/ 2 w 27"/>
                  <a:gd name="T13" fmla="*/ 24 h 30"/>
                  <a:gd name="T14" fmla="*/ 2 w 27"/>
                  <a:gd name="T15" fmla="*/ 22 h 30"/>
                  <a:gd name="T16" fmla="*/ 3 w 27"/>
                  <a:gd name="T17" fmla="*/ 20 h 30"/>
                  <a:gd name="T18" fmla="*/ 3 w 27"/>
                  <a:gd name="T19" fmla="*/ 18 h 30"/>
                  <a:gd name="T20" fmla="*/ 3 w 27"/>
                  <a:gd name="T21" fmla="*/ 17 h 30"/>
                  <a:gd name="T22" fmla="*/ 3 w 27"/>
                  <a:gd name="T23" fmla="*/ 14 h 30"/>
                  <a:gd name="T24" fmla="*/ 3 w 27"/>
                  <a:gd name="T25" fmla="*/ 12 h 30"/>
                  <a:gd name="T26" fmla="*/ 4 w 27"/>
                  <a:gd name="T27" fmla="*/ 11 h 30"/>
                  <a:gd name="T28" fmla="*/ 4 w 27"/>
                  <a:gd name="T29" fmla="*/ 10 h 30"/>
                  <a:gd name="T30" fmla="*/ 5 w 27"/>
                  <a:gd name="T31" fmla="*/ 7 h 30"/>
                  <a:gd name="T32" fmla="*/ 6 w 27"/>
                  <a:gd name="T33" fmla="*/ 7 h 30"/>
                  <a:gd name="T34" fmla="*/ 7 w 27"/>
                  <a:gd name="T35" fmla="*/ 5 h 30"/>
                  <a:gd name="T36" fmla="*/ 7 w 27"/>
                  <a:gd name="T37" fmla="*/ 4 h 30"/>
                  <a:gd name="T38" fmla="*/ 9 w 27"/>
                  <a:gd name="T39" fmla="*/ 3 h 30"/>
                  <a:gd name="T40" fmla="*/ 10 w 27"/>
                  <a:gd name="T41" fmla="*/ 2 h 30"/>
                  <a:gd name="T42" fmla="*/ 11 w 27"/>
                  <a:gd name="T43" fmla="*/ 2 h 30"/>
                  <a:gd name="T44" fmla="*/ 12 w 27"/>
                  <a:gd name="T45" fmla="*/ 1 h 30"/>
                  <a:gd name="T46" fmla="*/ 14 w 27"/>
                  <a:gd name="T47" fmla="*/ 1 h 30"/>
                  <a:gd name="T48" fmla="*/ 15 w 27"/>
                  <a:gd name="T49" fmla="*/ 0 h 30"/>
                  <a:gd name="T50" fmla="*/ 16 w 27"/>
                  <a:gd name="T51" fmla="*/ 1 h 30"/>
                  <a:gd name="T52" fmla="*/ 18 w 27"/>
                  <a:gd name="T53" fmla="*/ 1 h 30"/>
                  <a:gd name="T54" fmla="*/ 19 w 27"/>
                  <a:gd name="T55" fmla="*/ 2 h 30"/>
                  <a:gd name="T56" fmla="*/ 21 w 27"/>
                  <a:gd name="T57" fmla="*/ 2 h 30"/>
                  <a:gd name="T58" fmla="*/ 23 w 27"/>
                  <a:gd name="T59" fmla="*/ 3 h 30"/>
                  <a:gd name="T60" fmla="*/ 23 w 27"/>
                  <a:gd name="T61" fmla="*/ 4 h 30"/>
                  <a:gd name="T62" fmla="*/ 23 w 27"/>
                  <a:gd name="T63" fmla="*/ 5 h 30"/>
                  <a:gd name="T64" fmla="*/ 24 w 27"/>
                  <a:gd name="T65" fmla="*/ 7 h 30"/>
                  <a:gd name="T66" fmla="*/ 25 w 27"/>
                  <a:gd name="T67" fmla="*/ 7 h 30"/>
                  <a:gd name="T68" fmla="*/ 26 w 27"/>
                  <a:gd name="T69" fmla="*/ 10 h 30"/>
                  <a:gd name="T70" fmla="*/ 26 w 27"/>
                  <a:gd name="T71" fmla="*/ 11 h 30"/>
                  <a:gd name="T72" fmla="*/ 26 w 27"/>
                  <a:gd name="T73" fmla="*/ 12 h 30"/>
                  <a:gd name="T74" fmla="*/ 26 w 27"/>
                  <a:gd name="T75" fmla="*/ 14 h 30"/>
                  <a:gd name="T76" fmla="*/ 25 w 27"/>
                  <a:gd name="T77" fmla="*/ 17 h 30"/>
                  <a:gd name="T78" fmla="*/ 23 w 27"/>
                  <a:gd name="T79" fmla="*/ 18 h 30"/>
                  <a:gd name="T80" fmla="*/ 22 w 27"/>
                  <a:gd name="T81" fmla="*/ 20 h 30"/>
                  <a:gd name="T82" fmla="*/ 19 w 27"/>
                  <a:gd name="T83" fmla="*/ 22 h 30"/>
                  <a:gd name="T84" fmla="*/ 16 w 27"/>
                  <a:gd name="T85" fmla="*/ 24 h 30"/>
                  <a:gd name="T86" fmla="*/ 15 w 27"/>
                  <a:gd name="T87" fmla="*/ 25 h 30"/>
                  <a:gd name="T88" fmla="*/ 11 w 27"/>
                  <a:gd name="T89" fmla="*/ 27 h 30"/>
                  <a:gd name="T90" fmla="*/ 9 w 27"/>
                  <a:gd name="T91" fmla="*/ 28 h 30"/>
                  <a:gd name="T92" fmla="*/ 7 w 27"/>
                  <a:gd name="T93" fmla="*/ 28 h 30"/>
                  <a:gd name="T94" fmla="*/ 4 w 27"/>
                  <a:gd name="T95" fmla="*/ 29 h 30"/>
                  <a:gd name="T96" fmla="*/ 3 w 27"/>
                  <a:gd name="T9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0">
                    <a:moveTo>
                      <a:pt x="3" y="29"/>
                    </a:moveTo>
                    <a:lnTo>
                      <a:pt x="2" y="29"/>
                    </a:lnTo>
                    <a:lnTo>
                      <a:pt x="1" y="28"/>
                    </a:lnTo>
                    <a:lnTo>
                      <a:pt x="0" y="28"/>
                    </a:lnTo>
                    <a:lnTo>
                      <a:pt x="0" y="27"/>
                    </a:lnTo>
                    <a:lnTo>
                      <a:pt x="1" y="25"/>
                    </a:lnTo>
                    <a:lnTo>
                      <a:pt x="2" y="24"/>
                    </a:lnTo>
                    <a:lnTo>
                      <a:pt x="2" y="22"/>
                    </a:lnTo>
                    <a:lnTo>
                      <a:pt x="3" y="20"/>
                    </a:lnTo>
                    <a:lnTo>
                      <a:pt x="3" y="18"/>
                    </a:lnTo>
                    <a:lnTo>
                      <a:pt x="3" y="17"/>
                    </a:lnTo>
                    <a:lnTo>
                      <a:pt x="3" y="14"/>
                    </a:lnTo>
                    <a:lnTo>
                      <a:pt x="3" y="12"/>
                    </a:lnTo>
                    <a:lnTo>
                      <a:pt x="4" y="11"/>
                    </a:lnTo>
                    <a:lnTo>
                      <a:pt x="4" y="10"/>
                    </a:lnTo>
                    <a:lnTo>
                      <a:pt x="5" y="7"/>
                    </a:lnTo>
                    <a:lnTo>
                      <a:pt x="6" y="7"/>
                    </a:lnTo>
                    <a:lnTo>
                      <a:pt x="7" y="5"/>
                    </a:lnTo>
                    <a:lnTo>
                      <a:pt x="7" y="4"/>
                    </a:lnTo>
                    <a:lnTo>
                      <a:pt x="9" y="3"/>
                    </a:lnTo>
                    <a:lnTo>
                      <a:pt x="10" y="2"/>
                    </a:lnTo>
                    <a:lnTo>
                      <a:pt x="11" y="2"/>
                    </a:lnTo>
                    <a:lnTo>
                      <a:pt x="12" y="1"/>
                    </a:lnTo>
                    <a:lnTo>
                      <a:pt x="14" y="1"/>
                    </a:lnTo>
                    <a:lnTo>
                      <a:pt x="15" y="0"/>
                    </a:lnTo>
                    <a:lnTo>
                      <a:pt x="16" y="1"/>
                    </a:lnTo>
                    <a:lnTo>
                      <a:pt x="18" y="1"/>
                    </a:lnTo>
                    <a:lnTo>
                      <a:pt x="19" y="2"/>
                    </a:lnTo>
                    <a:lnTo>
                      <a:pt x="21" y="2"/>
                    </a:lnTo>
                    <a:lnTo>
                      <a:pt x="23" y="3"/>
                    </a:lnTo>
                    <a:lnTo>
                      <a:pt x="23" y="4"/>
                    </a:lnTo>
                    <a:lnTo>
                      <a:pt x="23" y="5"/>
                    </a:lnTo>
                    <a:lnTo>
                      <a:pt x="24" y="7"/>
                    </a:lnTo>
                    <a:lnTo>
                      <a:pt x="25" y="7"/>
                    </a:lnTo>
                    <a:lnTo>
                      <a:pt x="26" y="10"/>
                    </a:lnTo>
                    <a:lnTo>
                      <a:pt x="26" y="11"/>
                    </a:lnTo>
                    <a:lnTo>
                      <a:pt x="26" y="12"/>
                    </a:lnTo>
                    <a:lnTo>
                      <a:pt x="26" y="14"/>
                    </a:lnTo>
                    <a:lnTo>
                      <a:pt x="25" y="17"/>
                    </a:lnTo>
                    <a:lnTo>
                      <a:pt x="23" y="18"/>
                    </a:lnTo>
                    <a:lnTo>
                      <a:pt x="22" y="20"/>
                    </a:lnTo>
                    <a:lnTo>
                      <a:pt x="19" y="22"/>
                    </a:lnTo>
                    <a:lnTo>
                      <a:pt x="16" y="24"/>
                    </a:lnTo>
                    <a:lnTo>
                      <a:pt x="15" y="25"/>
                    </a:lnTo>
                    <a:lnTo>
                      <a:pt x="11" y="27"/>
                    </a:lnTo>
                    <a:lnTo>
                      <a:pt x="9" y="28"/>
                    </a:lnTo>
                    <a:lnTo>
                      <a:pt x="7" y="28"/>
                    </a:lnTo>
                    <a:lnTo>
                      <a:pt x="4" y="29"/>
                    </a:lnTo>
                    <a:lnTo>
                      <a:pt x="3" y="2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2" name="Freeform 86"/>
              <p:cNvSpPr>
                <a:spLocks/>
              </p:cNvSpPr>
              <p:nvPr/>
            </p:nvSpPr>
            <p:spPr bwMode="auto">
              <a:xfrm>
                <a:off x="4078503" y="1973875"/>
                <a:ext cx="26732" cy="53480"/>
              </a:xfrm>
              <a:custGeom>
                <a:avLst/>
                <a:gdLst>
                  <a:gd name="T0" fmla="*/ 7 w 15"/>
                  <a:gd name="T1" fmla="*/ 30 h 31"/>
                  <a:gd name="T2" fmla="*/ 6 w 15"/>
                  <a:gd name="T3" fmla="*/ 30 h 31"/>
                  <a:gd name="T4" fmla="*/ 4 w 15"/>
                  <a:gd name="T5" fmla="*/ 29 h 31"/>
                  <a:gd name="T6" fmla="*/ 4 w 15"/>
                  <a:gd name="T7" fmla="*/ 27 h 31"/>
                  <a:gd name="T8" fmla="*/ 3 w 15"/>
                  <a:gd name="T9" fmla="*/ 26 h 31"/>
                  <a:gd name="T10" fmla="*/ 2 w 15"/>
                  <a:gd name="T11" fmla="*/ 26 h 31"/>
                  <a:gd name="T12" fmla="*/ 2 w 15"/>
                  <a:gd name="T13" fmla="*/ 24 h 31"/>
                  <a:gd name="T14" fmla="*/ 2 w 15"/>
                  <a:gd name="T15" fmla="*/ 22 h 31"/>
                  <a:gd name="T16" fmla="*/ 1 w 15"/>
                  <a:gd name="T17" fmla="*/ 20 h 31"/>
                  <a:gd name="T18" fmla="*/ 1 w 15"/>
                  <a:gd name="T19" fmla="*/ 19 h 31"/>
                  <a:gd name="T20" fmla="*/ 1 w 15"/>
                  <a:gd name="T21" fmla="*/ 17 h 31"/>
                  <a:gd name="T22" fmla="*/ 0 w 15"/>
                  <a:gd name="T23" fmla="*/ 14 h 31"/>
                  <a:gd name="T24" fmla="*/ 1 w 15"/>
                  <a:gd name="T25" fmla="*/ 13 h 31"/>
                  <a:gd name="T26" fmla="*/ 1 w 15"/>
                  <a:gd name="T27" fmla="*/ 11 h 31"/>
                  <a:gd name="T28" fmla="*/ 1 w 15"/>
                  <a:gd name="T29" fmla="*/ 10 h 31"/>
                  <a:gd name="T30" fmla="*/ 2 w 15"/>
                  <a:gd name="T31" fmla="*/ 7 h 31"/>
                  <a:gd name="T32" fmla="*/ 2 w 15"/>
                  <a:gd name="T33" fmla="*/ 6 h 31"/>
                  <a:gd name="T34" fmla="*/ 2 w 15"/>
                  <a:gd name="T35" fmla="*/ 4 h 31"/>
                  <a:gd name="T36" fmla="*/ 3 w 15"/>
                  <a:gd name="T37" fmla="*/ 4 h 31"/>
                  <a:gd name="T38" fmla="*/ 4 w 15"/>
                  <a:gd name="T39" fmla="*/ 3 h 31"/>
                  <a:gd name="T40" fmla="*/ 4 w 15"/>
                  <a:gd name="T41" fmla="*/ 2 h 31"/>
                  <a:gd name="T42" fmla="*/ 6 w 15"/>
                  <a:gd name="T43" fmla="*/ 1 h 31"/>
                  <a:gd name="T44" fmla="*/ 7 w 15"/>
                  <a:gd name="T45" fmla="*/ 1 h 31"/>
                  <a:gd name="T46" fmla="*/ 7 w 15"/>
                  <a:gd name="T47" fmla="*/ 0 h 31"/>
                  <a:gd name="T48" fmla="*/ 8 w 15"/>
                  <a:gd name="T49" fmla="*/ 1 h 31"/>
                  <a:gd name="T50" fmla="*/ 9 w 15"/>
                  <a:gd name="T51" fmla="*/ 1 h 31"/>
                  <a:gd name="T52" fmla="*/ 11 w 15"/>
                  <a:gd name="T53" fmla="*/ 2 h 31"/>
                  <a:gd name="T54" fmla="*/ 11 w 15"/>
                  <a:gd name="T55" fmla="*/ 3 h 31"/>
                  <a:gd name="T56" fmla="*/ 12 w 15"/>
                  <a:gd name="T57" fmla="*/ 4 h 31"/>
                  <a:gd name="T58" fmla="*/ 13 w 15"/>
                  <a:gd name="T59" fmla="*/ 6 h 31"/>
                  <a:gd name="T60" fmla="*/ 13 w 15"/>
                  <a:gd name="T61" fmla="*/ 7 h 31"/>
                  <a:gd name="T62" fmla="*/ 14 w 15"/>
                  <a:gd name="T63" fmla="*/ 10 h 31"/>
                  <a:gd name="T64" fmla="*/ 14 w 15"/>
                  <a:gd name="T65" fmla="*/ 11 h 31"/>
                  <a:gd name="T66" fmla="*/ 14 w 15"/>
                  <a:gd name="T67" fmla="*/ 13 h 31"/>
                  <a:gd name="T68" fmla="*/ 14 w 15"/>
                  <a:gd name="T69" fmla="*/ 14 h 31"/>
                  <a:gd name="T70" fmla="*/ 14 w 15"/>
                  <a:gd name="T71" fmla="*/ 17 h 31"/>
                  <a:gd name="T72" fmla="*/ 14 w 15"/>
                  <a:gd name="T73" fmla="*/ 19 h 31"/>
                  <a:gd name="T74" fmla="*/ 14 w 15"/>
                  <a:gd name="T75" fmla="*/ 20 h 31"/>
                  <a:gd name="T76" fmla="*/ 13 w 15"/>
                  <a:gd name="T77" fmla="*/ 22 h 31"/>
                  <a:gd name="T78" fmla="*/ 13 w 15"/>
                  <a:gd name="T79" fmla="*/ 24 h 31"/>
                  <a:gd name="T80" fmla="*/ 12 w 15"/>
                  <a:gd name="T81" fmla="*/ 26 h 31"/>
                  <a:gd name="T82" fmla="*/ 11 w 15"/>
                  <a:gd name="T83" fmla="*/ 27 h 31"/>
                  <a:gd name="T84" fmla="*/ 11 w 15"/>
                  <a:gd name="T85" fmla="*/ 29 h 31"/>
                  <a:gd name="T86" fmla="*/ 9 w 15"/>
                  <a:gd name="T87" fmla="*/ 30 h 31"/>
                  <a:gd name="T88" fmla="*/ 8 w 15"/>
                  <a:gd name="T89" fmla="*/ 30 h 31"/>
                  <a:gd name="T90" fmla="*/ 7 w 15"/>
                  <a:gd name="T9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31">
                    <a:moveTo>
                      <a:pt x="7" y="30"/>
                    </a:moveTo>
                    <a:lnTo>
                      <a:pt x="6" y="30"/>
                    </a:lnTo>
                    <a:lnTo>
                      <a:pt x="4" y="29"/>
                    </a:lnTo>
                    <a:lnTo>
                      <a:pt x="4" y="27"/>
                    </a:lnTo>
                    <a:lnTo>
                      <a:pt x="3" y="26"/>
                    </a:lnTo>
                    <a:lnTo>
                      <a:pt x="2" y="26"/>
                    </a:lnTo>
                    <a:lnTo>
                      <a:pt x="2" y="24"/>
                    </a:lnTo>
                    <a:lnTo>
                      <a:pt x="2" y="22"/>
                    </a:lnTo>
                    <a:lnTo>
                      <a:pt x="1" y="20"/>
                    </a:lnTo>
                    <a:lnTo>
                      <a:pt x="1" y="19"/>
                    </a:lnTo>
                    <a:lnTo>
                      <a:pt x="1" y="17"/>
                    </a:lnTo>
                    <a:lnTo>
                      <a:pt x="0" y="14"/>
                    </a:lnTo>
                    <a:lnTo>
                      <a:pt x="1" y="13"/>
                    </a:lnTo>
                    <a:lnTo>
                      <a:pt x="1" y="11"/>
                    </a:lnTo>
                    <a:lnTo>
                      <a:pt x="1" y="10"/>
                    </a:lnTo>
                    <a:lnTo>
                      <a:pt x="2" y="7"/>
                    </a:lnTo>
                    <a:lnTo>
                      <a:pt x="2" y="6"/>
                    </a:lnTo>
                    <a:lnTo>
                      <a:pt x="2" y="4"/>
                    </a:lnTo>
                    <a:lnTo>
                      <a:pt x="3" y="4"/>
                    </a:lnTo>
                    <a:lnTo>
                      <a:pt x="4" y="3"/>
                    </a:lnTo>
                    <a:lnTo>
                      <a:pt x="4" y="2"/>
                    </a:lnTo>
                    <a:lnTo>
                      <a:pt x="6" y="1"/>
                    </a:lnTo>
                    <a:lnTo>
                      <a:pt x="7" y="1"/>
                    </a:lnTo>
                    <a:lnTo>
                      <a:pt x="7" y="0"/>
                    </a:lnTo>
                    <a:lnTo>
                      <a:pt x="8" y="1"/>
                    </a:lnTo>
                    <a:lnTo>
                      <a:pt x="9" y="1"/>
                    </a:lnTo>
                    <a:lnTo>
                      <a:pt x="11" y="2"/>
                    </a:lnTo>
                    <a:lnTo>
                      <a:pt x="11" y="3"/>
                    </a:lnTo>
                    <a:lnTo>
                      <a:pt x="12" y="4"/>
                    </a:lnTo>
                    <a:lnTo>
                      <a:pt x="13" y="6"/>
                    </a:lnTo>
                    <a:lnTo>
                      <a:pt x="13" y="7"/>
                    </a:lnTo>
                    <a:lnTo>
                      <a:pt x="14" y="10"/>
                    </a:lnTo>
                    <a:lnTo>
                      <a:pt x="14" y="11"/>
                    </a:lnTo>
                    <a:lnTo>
                      <a:pt x="14" y="13"/>
                    </a:lnTo>
                    <a:lnTo>
                      <a:pt x="14" y="14"/>
                    </a:lnTo>
                    <a:lnTo>
                      <a:pt x="14" y="17"/>
                    </a:lnTo>
                    <a:lnTo>
                      <a:pt x="14" y="19"/>
                    </a:lnTo>
                    <a:lnTo>
                      <a:pt x="14" y="20"/>
                    </a:lnTo>
                    <a:lnTo>
                      <a:pt x="13" y="22"/>
                    </a:lnTo>
                    <a:lnTo>
                      <a:pt x="13" y="24"/>
                    </a:lnTo>
                    <a:lnTo>
                      <a:pt x="12" y="26"/>
                    </a:lnTo>
                    <a:lnTo>
                      <a:pt x="11" y="27"/>
                    </a:lnTo>
                    <a:lnTo>
                      <a:pt x="11" y="29"/>
                    </a:lnTo>
                    <a:lnTo>
                      <a:pt x="9" y="30"/>
                    </a:lnTo>
                    <a:lnTo>
                      <a:pt x="8" y="30"/>
                    </a:lnTo>
                    <a:lnTo>
                      <a:pt x="7" y="3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3" name="Freeform 87"/>
              <p:cNvSpPr>
                <a:spLocks/>
              </p:cNvSpPr>
              <p:nvPr/>
            </p:nvSpPr>
            <p:spPr bwMode="auto">
              <a:xfrm>
                <a:off x="3881943" y="2161056"/>
                <a:ext cx="103784" cy="91231"/>
              </a:xfrm>
              <a:custGeom>
                <a:avLst/>
                <a:gdLst>
                  <a:gd name="T0" fmla="*/ 26 w 59"/>
                  <a:gd name="T1" fmla="*/ 0 h 51"/>
                  <a:gd name="T2" fmla="*/ 50 w 59"/>
                  <a:gd name="T3" fmla="*/ 8 h 51"/>
                  <a:gd name="T4" fmla="*/ 58 w 59"/>
                  <a:gd name="T5" fmla="*/ 23 h 51"/>
                  <a:gd name="T6" fmla="*/ 38 w 59"/>
                  <a:gd name="T7" fmla="*/ 31 h 51"/>
                  <a:gd name="T8" fmla="*/ 15 w 59"/>
                  <a:gd name="T9" fmla="*/ 50 h 51"/>
                  <a:gd name="T10" fmla="*/ 0 w 59"/>
                  <a:gd name="T11" fmla="*/ 31 h 51"/>
                  <a:gd name="T12" fmla="*/ 3 w 59"/>
                  <a:gd name="T13" fmla="*/ 10 h 51"/>
                  <a:gd name="T14" fmla="*/ 26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26" y="0"/>
                    </a:moveTo>
                    <a:lnTo>
                      <a:pt x="50" y="8"/>
                    </a:lnTo>
                    <a:lnTo>
                      <a:pt x="58" y="23"/>
                    </a:lnTo>
                    <a:lnTo>
                      <a:pt x="38" y="31"/>
                    </a:lnTo>
                    <a:lnTo>
                      <a:pt x="15" y="50"/>
                    </a:lnTo>
                    <a:lnTo>
                      <a:pt x="0" y="31"/>
                    </a:lnTo>
                    <a:lnTo>
                      <a:pt x="3" y="10"/>
                    </a:lnTo>
                    <a:lnTo>
                      <a:pt x="26"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4" name="Freeform 88"/>
              <p:cNvSpPr>
                <a:spLocks/>
              </p:cNvSpPr>
              <p:nvPr/>
            </p:nvSpPr>
            <p:spPr bwMode="auto">
              <a:xfrm>
                <a:off x="3617766" y="1649846"/>
                <a:ext cx="124226" cy="81794"/>
              </a:xfrm>
              <a:custGeom>
                <a:avLst/>
                <a:gdLst>
                  <a:gd name="T0" fmla="*/ 30 w 71"/>
                  <a:gd name="T1" fmla="*/ 18 h 46"/>
                  <a:gd name="T2" fmla="*/ 50 w 71"/>
                  <a:gd name="T3" fmla="*/ 5 h 46"/>
                  <a:gd name="T4" fmla="*/ 70 w 71"/>
                  <a:gd name="T5" fmla="*/ 7 h 46"/>
                  <a:gd name="T6" fmla="*/ 68 w 71"/>
                  <a:gd name="T7" fmla="*/ 37 h 46"/>
                  <a:gd name="T8" fmla="*/ 26 w 71"/>
                  <a:gd name="T9" fmla="*/ 45 h 46"/>
                  <a:gd name="T10" fmla="*/ 13 w 71"/>
                  <a:gd name="T11" fmla="*/ 30 h 46"/>
                  <a:gd name="T12" fmla="*/ 0 w 71"/>
                  <a:gd name="T13" fmla="*/ 10 h 46"/>
                  <a:gd name="T14" fmla="*/ 10 w 71"/>
                  <a:gd name="T15" fmla="*/ 0 h 46"/>
                  <a:gd name="T16" fmla="*/ 22 w 71"/>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6">
                    <a:moveTo>
                      <a:pt x="30" y="18"/>
                    </a:moveTo>
                    <a:lnTo>
                      <a:pt x="50" y="5"/>
                    </a:lnTo>
                    <a:lnTo>
                      <a:pt x="70" y="7"/>
                    </a:lnTo>
                    <a:lnTo>
                      <a:pt x="68" y="37"/>
                    </a:lnTo>
                    <a:lnTo>
                      <a:pt x="26" y="45"/>
                    </a:lnTo>
                    <a:lnTo>
                      <a:pt x="13" y="30"/>
                    </a:lnTo>
                    <a:lnTo>
                      <a:pt x="0" y="10"/>
                    </a:lnTo>
                    <a:lnTo>
                      <a:pt x="10" y="0"/>
                    </a:lnTo>
                    <a:lnTo>
                      <a:pt x="22" y="1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5" name="Freeform 89"/>
              <p:cNvSpPr>
                <a:spLocks/>
              </p:cNvSpPr>
              <p:nvPr/>
            </p:nvSpPr>
            <p:spPr bwMode="auto">
              <a:xfrm>
                <a:off x="3776586" y="1541313"/>
                <a:ext cx="62899" cy="66064"/>
              </a:xfrm>
              <a:custGeom>
                <a:avLst/>
                <a:gdLst>
                  <a:gd name="T0" fmla="*/ 0 w 36"/>
                  <a:gd name="T1" fmla="*/ 7 h 37"/>
                  <a:gd name="T2" fmla="*/ 0 w 36"/>
                  <a:gd name="T3" fmla="*/ 25 h 37"/>
                  <a:gd name="T4" fmla="*/ 13 w 36"/>
                  <a:gd name="T5" fmla="*/ 36 h 37"/>
                  <a:gd name="T6" fmla="*/ 27 w 36"/>
                  <a:gd name="T7" fmla="*/ 34 h 37"/>
                  <a:gd name="T8" fmla="*/ 35 w 36"/>
                  <a:gd name="T9" fmla="*/ 17 h 37"/>
                  <a:gd name="T10" fmla="*/ 23 w 36"/>
                  <a:gd name="T11" fmla="*/ 0 h 37"/>
                  <a:gd name="T12" fmla="*/ 0 w 36"/>
                  <a:gd name="T13" fmla="*/ 7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0" y="7"/>
                    </a:moveTo>
                    <a:lnTo>
                      <a:pt x="0" y="25"/>
                    </a:lnTo>
                    <a:lnTo>
                      <a:pt x="13" y="36"/>
                    </a:lnTo>
                    <a:lnTo>
                      <a:pt x="27" y="34"/>
                    </a:lnTo>
                    <a:lnTo>
                      <a:pt x="35" y="17"/>
                    </a:lnTo>
                    <a:lnTo>
                      <a:pt x="23" y="0"/>
                    </a:lnTo>
                    <a:lnTo>
                      <a:pt x="0" y="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6" name="Freeform 90"/>
              <p:cNvSpPr>
                <a:spLocks/>
              </p:cNvSpPr>
              <p:nvPr/>
            </p:nvSpPr>
            <p:spPr bwMode="auto">
              <a:xfrm>
                <a:off x="3765579" y="1475249"/>
                <a:ext cx="44030" cy="36178"/>
              </a:xfrm>
              <a:custGeom>
                <a:avLst/>
                <a:gdLst>
                  <a:gd name="T0" fmla="*/ 2 w 25"/>
                  <a:gd name="T1" fmla="*/ 0 h 21"/>
                  <a:gd name="T2" fmla="*/ 0 w 25"/>
                  <a:gd name="T3" fmla="*/ 20 h 21"/>
                  <a:gd name="T4" fmla="*/ 19 w 25"/>
                  <a:gd name="T5" fmla="*/ 20 h 21"/>
                  <a:gd name="T6" fmla="*/ 24 w 25"/>
                  <a:gd name="T7" fmla="*/ 5 h 21"/>
                  <a:gd name="T8" fmla="*/ 2 w 25"/>
                  <a:gd name="T9" fmla="*/ 0 h 21"/>
                </a:gdLst>
                <a:ahLst/>
                <a:cxnLst>
                  <a:cxn ang="0">
                    <a:pos x="T0" y="T1"/>
                  </a:cxn>
                  <a:cxn ang="0">
                    <a:pos x="T2" y="T3"/>
                  </a:cxn>
                  <a:cxn ang="0">
                    <a:pos x="T4" y="T5"/>
                  </a:cxn>
                  <a:cxn ang="0">
                    <a:pos x="T6" y="T7"/>
                  </a:cxn>
                  <a:cxn ang="0">
                    <a:pos x="T8" y="T9"/>
                  </a:cxn>
                </a:cxnLst>
                <a:rect l="0" t="0" r="r" b="b"/>
                <a:pathLst>
                  <a:path w="25" h="21">
                    <a:moveTo>
                      <a:pt x="2" y="0"/>
                    </a:moveTo>
                    <a:lnTo>
                      <a:pt x="0" y="20"/>
                    </a:lnTo>
                    <a:lnTo>
                      <a:pt x="19" y="20"/>
                    </a:lnTo>
                    <a:lnTo>
                      <a:pt x="24" y="5"/>
                    </a:lnTo>
                    <a:lnTo>
                      <a:pt x="2"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7" name="Freeform 91"/>
              <p:cNvSpPr>
                <a:spLocks/>
              </p:cNvSpPr>
              <p:nvPr/>
            </p:nvSpPr>
            <p:spPr bwMode="auto">
              <a:xfrm>
                <a:off x="3856783" y="1418622"/>
                <a:ext cx="146241" cy="155722"/>
              </a:xfrm>
              <a:custGeom>
                <a:avLst/>
                <a:gdLst>
                  <a:gd name="T0" fmla="*/ 27 w 83"/>
                  <a:gd name="T1" fmla="*/ 0 h 89"/>
                  <a:gd name="T2" fmla="*/ 15 w 83"/>
                  <a:gd name="T3" fmla="*/ 18 h 89"/>
                  <a:gd name="T4" fmla="*/ 0 w 83"/>
                  <a:gd name="T5" fmla="*/ 35 h 89"/>
                  <a:gd name="T6" fmla="*/ 2 w 83"/>
                  <a:gd name="T7" fmla="*/ 56 h 89"/>
                  <a:gd name="T8" fmla="*/ 20 w 83"/>
                  <a:gd name="T9" fmla="*/ 56 h 89"/>
                  <a:gd name="T10" fmla="*/ 17 w 83"/>
                  <a:gd name="T11" fmla="*/ 67 h 89"/>
                  <a:gd name="T12" fmla="*/ 22 w 83"/>
                  <a:gd name="T13" fmla="*/ 83 h 89"/>
                  <a:gd name="T14" fmla="*/ 67 w 83"/>
                  <a:gd name="T15" fmla="*/ 88 h 89"/>
                  <a:gd name="T16" fmla="*/ 80 w 83"/>
                  <a:gd name="T17" fmla="*/ 70 h 89"/>
                  <a:gd name="T18" fmla="*/ 82 w 83"/>
                  <a:gd name="T19" fmla="*/ 43 h 89"/>
                  <a:gd name="T20" fmla="*/ 65 w 83"/>
                  <a:gd name="T21" fmla="*/ 20 h 89"/>
                  <a:gd name="T22" fmla="*/ 27 w 83"/>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7" y="0"/>
                    </a:moveTo>
                    <a:lnTo>
                      <a:pt x="15" y="18"/>
                    </a:lnTo>
                    <a:lnTo>
                      <a:pt x="0" y="35"/>
                    </a:lnTo>
                    <a:lnTo>
                      <a:pt x="2" y="56"/>
                    </a:lnTo>
                    <a:lnTo>
                      <a:pt x="20" y="56"/>
                    </a:lnTo>
                    <a:lnTo>
                      <a:pt x="17" y="67"/>
                    </a:lnTo>
                    <a:lnTo>
                      <a:pt x="22" y="83"/>
                    </a:lnTo>
                    <a:lnTo>
                      <a:pt x="67" y="88"/>
                    </a:lnTo>
                    <a:lnTo>
                      <a:pt x="80" y="70"/>
                    </a:lnTo>
                    <a:lnTo>
                      <a:pt x="82" y="43"/>
                    </a:lnTo>
                    <a:lnTo>
                      <a:pt x="65" y="20"/>
                    </a:lnTo>
                    <a:lnTo>
                      <a:pt x="27"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8" name="Freeform 92"/>
              <p:cNvSpPr>
                <a:spLocks/>
              </p:cNvSpPr>
              <p:nvPr/>
            </p:nvSpPr>
            <p:spPr bwMode="auto">
              <a:xfrm>
                <a:off x="3941697" y="1328964"/>
                <a:ext cx="621131" cy="355487"/>
              </a:xfrm>
              <a:custGeom>
                <a:avLst/>
                <a:gdLst>
                  <a:gd name="T0" fmla="*/ 27 w 353"/>
                  <a:gd name="T1" fmla="*/ 37 h 201"/>
                  <a:gd name="T2" fmla="*/ 34 w 353"/>
                  <a:gd name="T3" fmla="*/ 53 h 201"/>
                  <a:gd name="T4" fmla="*/ 47 w 353"/>
                  <a:gd name="T5" fmla="*/ 68 h 201"/>
                  <a:gd name="T6" fmla="*/ 59 w 353"/>
                  <a:gd name="T7" fmla="*/ 72 h 201"/>
                  <a:gd name="T8" fmla="*/ 85 w 353"/>
                  <a:gd name="T9" fmla="*/ 80 h 201"/>
                  <a:gd name="T10" fmla="*/ 107 w 353"/>
                  <a:gd name="T11" fmla="*/ 69 h 201"/>
                  <a:gd name="T12" fmla="*/ 137 w 353"/>
                  <a:gd name="T13" fmla="*/ 62 h 201"/>
                  <a:gd name="T14" fmla="*/ 148 w 353"/>
                  <a:gd name="T15" fmla="*/ 58 h 201"/>
                  <a:gd name="T16" fmla="*/ 148 w 353"/>
                  <a:gd name="T17" fmla="*/ 75 h 201"/>
                  <a:gd name="T18" fmla="*/ 115 w 353"/>
                  <a:gd name="T19" fmla="*/ 82 h 201"/>
                  <a:gd name="T20" fmla="*/ 95 w 353"/>
                  <a:gd name="T21" fmla="*/ 92 h 201"/>
                  <a:gd name="T22" fmla="*/ 112 w 353"/>
                  <a:gd name="T23" fmla="*/ 100 h 201"/>
                  <a:gd name="T24" fmla="*/ 80 w 353"/>
                  <a:gd name="T25" fmla="*/ 100 h 201"/>
                  <a:gd name="T26" fmla="*/ 64 w 353"/>
                  <a:gd name="T27" fmla="*/ 90 h 201"/>
                  <a:gd name="T28" fmla="*/ 62 w 353"/>
                  <a:gd name="T29" fmla="*/ 109 h 201"/>
                  <a:gd name="T30" fmla="*/ 75 w 353"/>
                  <a:gd name="T31" fmla="*/ 127 h 201"/>
                  <a:gd name="T32" fmla="*/ 59 w 353"/>
                  <a:gd name="T33" fmla="*/ 140 h 201"/>
                  <a:gd name="T34" fmla="*/ 47 w 353"/>
                  <a:gd name="T35" fmla="*/ 149 h 201"/>
                  <a:gd name="T36" fmla="*/ 32 w 353"/>
                  <a:gd name="T37" fmla="*/ 160 h 201"/>
                  <a:gd name="T38" fmla="*/ 25 w 353"/>
                  <a:gd name="T39" fmla="*/ 172 h 201"/>
                  <a:gd name="T40" fmla="*/ 0 w 353"/>
                  <a:gd name="T41" fmla="*/ 167 h 201"/>
                  <a:gd name="T42" fmla="*/ 12 w 353"/>
                  <a:gd name="T43" fmla="*/ 189 h 201"/>
                  <a:gd name="T44" fmla="*/ 81 w 353"/>
                  <a:gd name="T45" fmla="*/ 200 h 201"/>
                  <a:gd name="T46" fmla="*/ 121 w 353"/>
                  <a:gd name="T47" fmla="*/ 192 h 201"/>
                  <a:gd name="T48" fmla="*/ 140 w 353"/>
                  <a:gd name="T49" fmla="*/ 172 h 201"/>
                  <a:gd name="T50" fmla="*/ 125 w 353"/>
                  <a:gd name="T51" fmla="*/ 153 h 201"/>
                  <a:gd name="T52" fmla="*/ 140 w 353"/>
                  <a:gd name="T53" fmla="*/ 147 h 201"/>
                  <a:gd name="T54" fmla="*/ 157 w 353"/>
                  <a:gd name="T55" fmla="*/ 142 h 201"/>
                  <a:gd name="T56" fmla="*/ 182 w 353"/>
                  <a:gd name="T57" fmla="*/ 117 h 201"/>
                  <a:gd name="T58" fmla="*/ 189 w 353"/>
                  <a:gd name="T59" fmla="*/ 105 h 201"/>
                  <a:gd name="T60" fmla="*/ 210 w 353"/>
                  <a:gd name="T61" fmla="*/ 92 h 201"/>
                  <a:gd name="T62" fmla="*/ 237 w 353"/>
                  <a:gd name="T63" fmla="*/ 100 h 201"/>
                  <a:gd name="T64" fmla="*/ 287 w 353"/>
                  <a:gd name="T65" fmla="*/ 58 h 201"/>
                  <a:gd name="T66" fmla="*/ 277 w 353"/>
                  <a:gd name="T67" fmla="*/ 40 h 201"/>
                  <a:gd name="T68" fmla="*/ 322 w 353"/>
                  <a:gd name="T69" fmla="*/ 32 h 201"/>
                  <a:gd name="T70" fmla="*/ 352 w 353"/>
                  <a:gd name="T71" fmla="*/ 20 h 201"/>
                  <a:gd name="T72" fmla="*/ 335 w 353"/>
                  <a:gd name="T73" fmla="*/ 3 h 201"/>
                  <a:gd name="T74" fmla="*/ 305 w 353"/>
                  <a:gd name="T75" fmla="*/ 3 h 201"/>
                  <a:gd name="T76" fmla="*/ 230 w 353"/>
                  <a:gd name="T77" fmla="*/ 0 h 201"/>
                  <a:gd name="T78" fmla="*/ 204 w 353"/>
                  <a:gd name="T79" fmla="*/ 20 h 201"/>
                  <a:gd name="T80" fmla="*/ 182 w 353"/>
                  <a:gd name="T81" fmla="*/ 0 h 201"/>
                  <a:gd name="T82" fmla="*/ 180 w 353"/>
                  <a:gd name="T83" fmla="*/ 10 h 201"/>
                  <a:gd name="T84" fmla="*/ 137 w 353"/>
                  <a:gd name="T85" fmla="*/ 7 h 201"/>
                  <a:gd name="T86" fmla="*/ 117 w 353"/>
                  <a:gd name="T87" fmla="*/ 30 h 201"/>
                  <a:gd name="T88" fmla="*/ 97 w 353"/>
                  <a:gd name="T89" fmla="*/ 30 h 201"/>
                  <a:gd name="T90" fmla="*/ 87 w 353"/>
                  <a:gd name="T91" fmla="*/ 18 h 201"/>
                  <a:gd name="T92" fmla="*/ 64 w 353"/>
                  <a:gd name="T93" fmla="*/ 22 h 201"/>
                  <a:gd name="T94" fmla="*/ 59 w 353"/>
                  <a:gd name="T95" fmla="*/ 32 h 201"/>
                  <a:gd name="T96" fmla="*/ 27 w 353"/>
                  <a:gd name="T97"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201">
                    <a:moveTo>
                      <a:pt x="27" y="37"/>
                    </a:moveTo>
                    <a:lnTo>
                      <a:pt x="34" y="53"/>
                    </a:lnTo>
                    <a:lnTo>
                      <a:pt x="47" y="68"/>
                    </a:lnTo>
                    <a:lnTo>
                      <a:pt x="59" y="72"/>
                    </a:lnTo>
                    <a:lnTo>
                      <a:pt x="85" y="80"/>
                    </a:lnTo>
                    <a:lnTo>
                      <a:pt x="107" y="69"/>
                    </a:lnTo>
                    <a:lnTo>
                      <a:pt x="137" y="62"/>
                    </a:lnTo>
                    <a:lnTo>
                      <a:pt x="148" y="58"/>
                    </a:lnTo>
                    <a:lnTo>
                      <a:pt x="148" y="75"/>
                    </a:lnTo>
                    <a:lnTo>
                      <a:pt x="115" y="82"/>
                    </a:lnTo>
                    <a:lnTo>
                      <a:pt x="95" y="92"/>
                    </a:lnTo>
                    <a:lnTo>
                      <a:pt x="112" y="100"/>
                    </a:lnTo>
                    <a:lnTo>
                      <a:pt x="80" y="100"/>
                    </a:lnTo>
                    <a:lnTo>
                      <a:pt x="64" y="90"/>
                    </a:lnTo>
                    <a:lnTo>
                      <a:pt x="62" y="109"/>
                    </a:lnTo>
                    <a:lnTo>
                      <a:pt x="75" y="127"/>
                    </a:lnTo>
                    <a:lnTo>
                      <a:pt x="59" y="140"/>
                    </a:lnTo>
                    <a:lnTo>
                      <a:pt x="47" y="149"/>
                    </a:lnTo>
                    <a:lnTo>
                      <a:pt x="32" y="160"/>
                    </a:lnTo>
                    <a:lnTo>
                      <a:pt x="25" y="172"/>
                    </a:lnTo>
                    <a:lnTo>
                      <a:pt x="0" y="167"/>
                    </a:lnTo>
                    <a:lnTo>
                      <a:pt x="12" y="189"/>
                    </a:lnTo>
                    <a:lnTo>
                      <a:pt x="81" y="200"/>
                    </a:lnTo>
                    <a:lnTo>
                      <a:pt x="121" y="192"/>
                    </a:lnTo>
                    <a:lnTo>
                      <a:pt x="140" y="172"/>
                    </a:lnTo>
                    <a:lnTo>
                      <a:pt x="125" y="153"/>
                    </a:lnTo>
                    <a:lnTo>
                      <a:pt x="140" y="147"/>
                    </a:lnTo>
                    <a:lnTo>
                      <a:pt x="157" y="142"/>
                    </a:lnTo>
                    <a:lnTo>
                      <a:pt x="182" y="117"/>
                    </a:lnTo>
                    <a:lnTo>
                      <a:pt x="189" y="105"/>
                    </a:lnTo>
                    <a:lnTo>
                      <a:pt x="210" y="92"/>
                    </a:lnTo>
                    <a:lnTo>
                      <a:pt x="237" y="100"/>
                    </a:lnTo>
                    <a:lnTo>
                      <a:pt x="287" y="58"/>
                    </a:lnTo>
                    <a:lnTo>
                      <a:pt x="277" y="40"/>
                    </a:lnTo>
                    <a:lnTo>
                      <a:pt x="322" y="32"/>
                    </a:lnTo>
                    <a:lnTo>
                      <a:pt x="352" y="20"/>
                    </a:lnTo>
                    <a:lnTo>
                      <a:pt x="335" y="3"/>
                    </a:lnTo>
                    <a:lnTo>
                      <a:pt x="305" y="3"/>
                    </a:lnTo>
                    <a:lnTo>
                      <a:pt x="230" y="0"/>
                    </a:lnTo>
                    <a:lnTo>
                      <a:pt x="204" y="20"/>
                    </a:lnTo>
                    <a:lnTo>
                      <a:pt x="182" y="0"/>
                    </a:lnTo>
                    <a:lnTo>
                      <a:pt x="180" y="10"/>
                    </a:lnTo>
                    <a:lnTo>
                      <a:pt x="137" y="7"/>
                    </a:lnTo>
                    <a:lnTo>
                      <a:pt x="117" y="30"/>
                    </a:lnTo>
                    <a:lnTo>
                      <a:pt x="97" y="30"/>
                    </a:lnTo>
                    <a:lnTo>
                      <a:pt x="87" y="18"/>
                    </a:lnTo>
                    <a:lnTo>
                      <a:pt x="64" y="22"/>
                    </a:lnTo>
                    <a:lnTo>
                      <a:pt x="59" y="32"/>
                    </a:lnTo>
                    <a:lnTo>
                      <a:pt x="27" y="3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9" name="Freeform 93"/>
              <p:cNvSpPr>
                <a:spLocks/>
              </p:cNvSpPr>
              <p:nvPr/>
            </p:nvSpPr>
            <p:spPr bwMode="auto">
              <a:xfrm>
                <a:off x="3837913" y="1627825"/>
                <a:ext cx="279902" cy="132128"/>
              </a:xfrm>
              <a:custGeom>
                <a:avLst/>
                <a:gdLst>
                  <a:gd name="T0" fmla="*/ 20 w 160"/>
                  <a:gd name="T1" fmla="*/ 0 h 75"/>
                  <a:gd name="T2" fmla="*/ 0 w 160"/>
                  <a:gd name="T3" fmla="*/ 18 h 75"/>
                  <a:gd name="T4" fmla="*/ 13 w 160"/>
                  <a:gd name="T5" fmla="*/ 35 h 75"/>
                  <a:gd name="T6" fmla="*/ 35 w 160"/>
                  <a:gd name="T7" fmla="*/ 61 h 75"/>
                  <a:gd name="T8" fmla="*/ 57 w 160"/>
                  <a:gd name="T9" fmla="*/ 71 h 75"/>
                  <a:gd name="T10" fmla="*/ 122 w 160"/>
                  <a:gd name="T11" fmla="*/ 64 h 75"/>
                  <a:gd name="T12" fmla="*/ 159 w 160"/>
                  <a:gd name="T13" fmla="*/ 74 h 75"/>
                  <a:gd name="T14" fmla="*/ 155 w 160"/>
                  <a:gd name="T15" fmla="*/ 46 h 75"/>
                  <a:gd name="T16" fmla="*/ 101 w 160"/>
                  <a:gd name="T17" fmla="*/ 43 h 75"/>
                  <a:gd name="T18" fmla="*/ 54 w 160"/>
                  <a:gd name="T19" fmla="*/ 31 h 75"/>
                  <a:gd name="T20" fmla="*/ 47 w 160"/>
                  <a:gd name="T21" fmla="*/ 3 h 75"/>
                  <a:gd name="T22" fmla="*/ 20 w 160"/>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75">
                    <a:moveTo>
                      <a:pt x="20" y="0"/>
                    </a:moveTo>
                    <a:lnTo>
                      <a:pt x="0" y="18"/>
                    </a:lnTo>
                    <a:lnTo>
                      <a:pt x="13" y="35"/>
                    </a:lnTo>
                    <a:lnTo>
                      <a:pt x="35" y="61"/>
                    </a:lnTo>
                    <a:lnTo>
                      <a:pt x="57" y="71"/>
                    </a:lnTo>
                    <a:lnTo>
                      <a:pt x="122" y="64"/>
                    </a:lnTo>
                    <a:lnTo>
                      <a:pt x="159" y="74"/>
                    </a:lnTo>
                    <a:lnTo>
                      <a:pt x="155" y="46"/>
                    </a:lnTo>
                    <a:lnTo>
                      <a:pt x="101" y="43"/>
                    </a:lnTo>
                    <a:lnTo>
                      <a:pt x="54" y="31"/>
                    </a:lnTo>
                    <a:lnTo>
                      <a:pt x="47" y="3"/>
                    </a:lnTo>
                    <a:lnTo>
                      <a:pt x="2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0" name="Freeform 94"/>
              <p:cNvSpPr>
                <a:spLocks/>
              </p:cNvSpPr>
              <p:nvPr/>
            </p:nvSpPr>
            <p:spPr bwMode="auto">
              <a:xfrm>
                <a:off x="3771869" y="1703327"/>
                <a:ext cx="61327" cy="40897"/>
              </a:xfrm>
              <a:custGeom>
                <a:avLst/>
                <a:gdLst>
                  <a:gd name="T0" fmla="*/ 13 w 34"/>
                  <a:gd name="T1" fmla="*/ 0 h 23"/>
                  <a:gd name="T2" fmla="*/ 0 w 34"/>
                  <a:gd name="T3" fmla="*/ 15 h 23"/>
                  <a:gd name="T4" fmla="*/ 18 w 34"/>
                  <a:gd name="T5" fmla="*/ 22 h 23"/>
                  <a:gd name="T6" fmla="*/ 33 w 34"/>
                  <a:gd name="T7" fmla="*/ 15 h 23"/>
                  <a:gd name="T8" fmla="*/ 30 w 34"/>
                  <a:gd name="T9" fmla="*/ 2 h 23"/>
                  <a:gd name="T10" fmla="*/ 13 w 34"/>
                  <a:gd name="T11" fmla="*/ 0 h 23"/>
                </a:gdLst>
                <a:ahLst/>
                <a:cxnLst>
                  <a:cxn ang="0">
                    <a:pos x="T0" y="T1"/>
                  </a:cxn>
                  <a:cxn ang="0">
                    <a:pos x="T2" y="T3"/>
                  </a:cxn>
                  <a:cxn ang="0">
                    <a:pos x="T4" y="T5"/>
                  </a:cxn>
                  <a:cxn ang="0">
                    <a:pos x="T6" y="T7"/>
                  </a:cxn>
                  <a:cxn ang="0">
                    <a:pos x="T8" y="T9"/>
                  </a:cxn>
                  <a:cxn ang="0">
                    <a:pos x="T10" y="T11"/>
                  </a:cxn>
                </a:cxnLst>
                <a:rect l="0" t="0" r="r" b="b"/>
                <a:pathLst>
                  <a:path w="34" h="23">
                    <a:moveTo>
                      <a:pt x="13" y="0"/>
                    </a:moveTo>
                    <a:lnTo>
                      <a:pt x="0" y="15"/>
                    </a:lnTo>
                    <a:lnTo>
                      <a:pt x="18" y="22"/>
                    </a:lnTo>
                    <a:lnTo>
                      <a:pt x="33" y="15"/>
                    </a:lnTo>
                    <a:lnTo>
                      <a:pt x="30" y="2"/>
                    </a:lnTo>
                    <a:lnTo>
                      <a:pt x="13"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1" name="Freeform 95"/>
              <p:cNvSpPr>
                <a:spLocks/>
              </p:cNvSpPr>
              <p:nvPr/>
            </p:nvSpPr>
            <p:spPr bwMode="auto">
              <a:xfrm>
                <a:off x="4314376" y="1289640"/>
                <a:ext cx="1270567" cy="1072754"/>
              </a:xfrm>
              <a:custGeom>
                <a:avLst/>
                <a:gdLst>
                  <a:gd name="T0" fmla="*/ 138 w 720"/>
                  <a:gd name="T1" fmla="*/ 83 h 608"/>
                  <a:gd name="T2" fmla="*/ 93 w 720"/>
                  <a:gd name="T3" fmla="*/ 123 h 608"/>
                  <a:gd name="T4" fmla="*/ 31 w 720"/>
                  <a:gd name="T5" fmla="*/ 155 h 608"/>
                  <a:gd name="T6" fmla="*/ 3 w 720"/>
                  <a:gd name="T7" fmla="*/ 175 h 608"/>
                  <a:gd name="T8" fmla="*/ 65 w 720"/>
                  <a:gd name="T9" fmla="*/ 187 h 608"/>
                  <a:gd name="T10" fmla="*/ 20 w 720"/>
                  <a:gd name="T11" fmla="*/ 195 h 608"/>
                  <a:gd name="T12" fmla="*/ 143 w 720"/>
                  <a:gd name="T13" fmla="*/ 220 h 608"/>
                  <a:gd name="T14" fmla="*/ 180 w 720"/>
                  <a:gd name="T15" fmla="*/ 285 h 608"/>
                  <a:gd name="T16" fmla="*/ 190 w 720"/>
                  <a:gd name="T17" fmla="*/ 342 h 608"/>
                  <a:gd name="T18" fmla="*/ 219 w 720"/>
                  <a:gd name="T19" fmla="*/ 354 h 608"/>
                  <a:gd name="T20" fmla="*/ 227 w 720"/>
                  <a:gd name="T21" fmla="*/ 377 h 608"/>
                  <a:gd name="T22" fmla="*/ 195 w 720"/>
                  <a:gd name="T23" fmla="*/ 422 h 608"/>
                  <a:gd name="T24" fmla="*/ 200 w 720"/>
                  <a:gd name="T25" fmla="*/ 490 h 608"/>
                  <a:gd name="T26" fmla="*/ 240 w 720"/>
                  <a:gd name="T27" fmla="*/ 582 h 608"/>
                  <a:gd name="T28" fmla="*/ 278 w 720"/>
                  <a:gd name="T29" fmla="*/ 607 h 608"/>
                  <a:gd name="T30" fmla="*/ 325 w 720"/>
                  <a:gd name="T31" fmla="*/ 540 h 608"/>
                  <a:gd name="T32" fmla="*/ 345 w 720"/>
                  <a:gd name="T33" fmla="*/ 485 h 608"/>
                  <a:gd name="T34" fmla="*/ 433 w 720"/>
                  <a:gd name="T35" fmla="*/ 465 h 608"/>
                  <a:gd name="T36" fmla="*/ 510 w 720"/>
                  <a:gd name="T37" fmla="*/ 425 h 608"/>
                  <a:gd name="T38" fmla="*/ 581 w 720"/>
                  <a:gd name="T39" fmla="*/ 367 h 608"/>
                  <a:gd name="T40" fmla="*/ 525 w 720"/>
                  <a:gd name="T41" fmla="*/ 354 h 608"/>
                  <a:gd name="T42" fmla="*/ 548 w 720"/>
                  <a:gd name="T43" fmla="*/ 332 h 608"/>
                  <a:gd name="T44" fmla="*/ 588 w 720"/>
                  <a:gd name="T45" fmla="*/ 358 h 608"/>
                  <a:gd name="T46" fmla="*/ 586 w 720"/>
                  <a:gd name="T47" fmla="*/ 318 h 608"/>
                  <a:gd name="T48" fmla="*/ 561 w 720"/>
                  <a:gd name="T49" fmla="*/ 290 h 608"/>
                  <a:gd name="T50" fmla="*/ 588 w 720"/>
                  <a:gd name="T51" fmla="*/ 298 h 608"/>
                  <a:gd name="T52" fmla="*/ 616 w 720"/>
                  <a:gd name="T53" fmla="*/ 280 h 608"/>
                  <a:gd name="T54" fmla="*/ 626 w 720"/>
                  <a:gd name="T55" fmla="*/ 267 h 608"/>
                  <a:gd name="T56" fmla="*/ 646 w 720"/>
                  <a:gd name="T57" fmla="*/ 237 h 608"/>
                  <a:gd name="T58" fmla="*/ 621 w 720"/>
                  <a:gd name="T59" fmla="*/ 210 h 608"/>
                  <a:gd name="T60" fmla="*/ 643 w 720"/>
                  <a:gd name="T61" fmla="*/ 195 h 608"/>
                  <a:gd name="T62" fmla="*/ 598 w 720"/>
                  <a:gd name="T63" fmla="*/ 168 h 608"/>
                  <a:gd name="T64" fmla="*/ 631 w 720"/>
                  <a:gd name="T65" fmla="*/ 128 h 608"/>
                  <a:gd name="T66" fmla="*/ 618 w 720"/>
                  <a:gd name="T67" fmla="*/ 105 h 608"/>
                  <a:gd name="T68" fmla="*/ 651 w 720"/>
                  <a:gd name="T69" fmla="*/ 95 h 608"/>
                  <a:gd name="T70" fmla="*/ 719 w 720"/>
                  <a:gd name="T71" fmla="*/ 63 h 608"/>
                  <a:gd name="T72" fmla="*/ 624 w 720"/>
                  <a:gd name="T73" fmla="*/ 68 h 608"/>
                  <a:gd name="T74" fmla="*/ 601 w 720"/>
                  <a:gd name="T75" fmla="*/ 50 h 608"/>
                  <a:gd name="T76" fmla="*/ 553 w 720"/>
                  <a:gd name="T77" fmla="*/ 45 h 608"/>
                  <a:gd name="T78" fmla="*/ 518 w 720"/>
                  <a:gd name="T79" fmla="*/ 37 h 608"/>
                  <a:gd name="T80" fmla="*/ 598 w 720"/>
                  <a:gd name="T81" fmla="*/ 23 h 608"/>
                  <a:gd name="T82" fmla="*/ 470 w 720"/>
                  <a:gd name="T83" fmla="*/ 20 h 608"/>
                  <a:gd name="T84" fmla="*/ 413 w 720"/>
                  <a:gd name="T85" fmla="*/ 3 h 608"/>
                  <a:gd name="T86" fmla="*/ 340 w 720"/>
                  <a:gd name="T87" fmla="*/ 15 h 608"/>
                  <a:gd name="T88" fmla="*/ 333 w 720"/>
                  <a:gd name="T89" fmla="*/ 58 h 608"/>
                  <a:gd name="T90" fmla="*/ 303 w 720"/>
                  <a:gd name="T91" fmla="*/ 41 h 608"/>
                  <a:gd name="T92" fmla="*/ 283 w 720"/>
                  <a:gd name="T93" fmla="*/ 65 h 608"/>
                  <a:gd name="T94" fmla="*/ 258 w 720"/>
                  <a:gd name="T95" fmla="*/ 45 h 608"/>
                  <a:gd name="T96" fmla="*/ 240 w 720"/>
                  <a:gd name="T97" fmla="*/ 55 h 608"/>
                  <a:gd name="T98" fmla="*/ 183 w 720"/>
                  <a:gd name="T99" fmla="*/ 50 h 608"/>
                  <a:gd name="T100" fmla="*/ 150 w 720"/>
                  <a:gd name="T101" fmla="*/ 6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 h="608">
                    <a:moveTo>
                      <a:pt x="150" y="65"/>
                    </a:moveTo>
                    <a:lnTo>
                      <a:pt x="138" y="83"/>
                    </a:lnTo>
                    <a:lnTo>
                      <a:pt x="95" y="92"/>
                    </a:lnTo>
                    <a:lnTo>
                      <a:pt x="93" y="123"/>
                    </a:lnTo>
                    <a:lnTo>
                      <a:pt x="60" y="132"/>
                    </a:lnTo>
                    <a:lnTo>
                      <a:pt x="31" y="155"/>
                    </a:lnTo>
                    <a:lnTo>
                      <a:pt x="0" y="164"/>
                    </a:lnTo>
                    <a:lnTo>
                      <a:pt x="3" y="175"/>
                    </a:lnTo>
                    <a:lnTo>
                      <a:pt x="55" y="172"/>
                    </a:lnTo>
                    <a:lnTo>
                      <a:pt x="65" y="187"/>
                    </a:lnTo>
                    <a:lnTo>
                      <a:pt x="42" y="192"/>
                    </a:lnTo>
                    <a:lnTo>
                      <a:pt x="20" y="195"/>
                    </a:lnTo>
                    <a:lnTo>
                      <a:pt x="55" y="220"/>
                    </a:lnTo>
                    <a:lnTo>
                      <a:pt x="143" y="220"/>
                    </a:lnTo>
                    <a:lnTo>
                      <a:pt x="166" y="245"/>
                    </a:lnTo>
                    <a:lnTo>
                      <a:pt x="180" y="285"/>
                    </a:lnTo>
                    <a:lnTo>
                      <a:pt x="188" y="326"/>
                    </a:lnTo>
                    <a:lnTo>
                      <a:pt x="190" y="342"/>
                    </a:lnTo>
                    <a:lnTo>
                      <a:pt x="211" y="332"/>
                    </a:lnTo>
                    <a:lnTo>
                      <a:pt x="219" y="354"/>
                    </a:lnTo>
                    <a:lnTo>
                      <a:pt x="193" y="363"/>
                    </a:lnTo>
                    <a:lnTo>
                      <a:pt x="227" y="377"/>
                    </a:lnTo>
                    <a:lnTo>
                      <a:pt x="222" y="407"/>
                    </a:lnTo>
                    <a:lnTo>
                      <a:pt x="195" y="422"/>
                    </a:lnTo>
                    <a:lnTo>
                      <a:pt x="188" y="445"/>
                    </a:lnTo>
                    <a:lnTo>
                      <a:pt x="200" y="490"/>
                    </a:lnTo>
                    <a:lnTo>
                      <a:pt x="218" y="537"/>
                    </a:lnTo>
                    <a:lnTo>
                      <a:pt x="240" y="582"/>
                    </a:lnTo>
                    <a:lnTo>
                      <a:pt x="266" y="588"/>
                    </a:lnTo>
                    <a:lnTo>
                      <a:pt x="278" y="607"/>
                    </a:lnTo>
                    <a:lnTo>
                      <a:pt x="301" y="602"/>
                    </a:lnTo>
                    <a:lnTo>
                      <a:pt x="325" y="540"/>
                    </a:lnTo>
                    <a:lnTo>
                      <a:pt x="343" y="517"/>
                    </a:lnTo>
                    <a:lnTo>
                      <a:pt x="345" y="485"/>
                    </a:lnTo>
                    <a:lnTo>
                      <a:pt x="388" y="475"/>
                    </a:lnTo>
                    <a:lnTo>
                      <a:pt x="433" y="465"/>
                    </a:lnTo>
                    <a:lnTo>
                      <a:pt x="456" y="420"/>
                    </a:lnTo>
                    <a:lnTo>
                      <a:pt x="510" y="425"/>
                    </a:lnTo>
                    <a:lnTo>
                      <a:pt x="558" y="393"/>
                    </a:lnTo>
                    <a:lnTo>
                      <a:pt x="581" y="367"/>
                    </a:lnTo>
                    <a:lnTo>
                      <a:pt x="556" y="359"/>
                    </a:lnTo>
                    <a:lnTo>
                      <a:pt x="525" y="354"/>
                    </a:lnTo>
                    <a:lnTo>
                      <a:pt x="531" y="337"/>
                    </a:lnTo>
                    <a:lnTo>
                      <a:pt x="548" y="332"/>
                    </a:lnTo>
                    <a:lnTo>
                      <a:pt x="569" y="348"/>
                    </a:lnTo>
                    <a:lnTo>
                      <a:pt x="588" y="358"/>
                    </a:lnTo>
                    <a:lnTo>
                      <a:pt x="598" y="342"/>
                    </a:lnTo>
                    <a:lnTo>
                      <a:pt x="586" y="318"/>
                    </a:lnTo>
                    <a:lnTo>
                      <a:pt x="558" y="307"/>
                    </a:lnTo>
                    <a:lnTo>
                      <a:pt x="561" y="290"/>
                    </a:lnTo>
                    <a:lnTo>
                      <a:pt x="581" y="290"/>
                    </a:lnTo>
                    <a:lnTo>
                      <a:pt x="588" y="298"/>
                    </a:lnTo>
                    <a:lnTo>
                      <a:pt x="596" y="285"/>
                    </a:lnTo>
                    <a:lnTo>
                      <a:pt x="616" y="280"/>
                    </a:lnTo>
                    <a:lnTo>
                      <a:pt x="609" y="267"/>
                    </a:lnTo>
                    <a:lnTo>
                      <a:pt x="626" y="267"/>
                    </a:lnTo>
                    <a:lnTo>
                      <a:pt x="641" y="253"/>
                    </a:lnTo>
                    <a:lnTo>
                      <a:pt x="646" y="237"/>
                    </a:lnTo>
                    <a:lnTo>
                      <a:pt x="624" y="227"/>
                    </a:lnTo>
                    <a:lnTo>
                      <a:pt x="621" y="210"/>
                    </a:lnTo>
                    <a:lnTo>
                      <a:pt x="631" y="198"/>
                    </a:lnTo>
                    <a:lnTo>
                      <a:pt x="643" y="195"/>
                    </a:lnTo>
                    <a:lnTo>
                      <a:pt x="641" y="172"/>
                    </a:lnTo>
                    <a:lnTo>
                      <a:pt x="598" y="168"/>
                    </a:lnTo>
                    <a:lnTo>
                      <a:pt x="609" y="142"/>
                    </a:lnTo>
                    <a:lnTo>
                      <a:pt x="631" y="128"/>
                    </a:lnTo>
                    <a:lnTo>
                      <a:pt x="643" y="117"/>
                    </a:lnTo>
                    <a:lnTo>
                      <a:pt x="618" y="105"/>
                    </a:lnTo>
                    <a:lnTo>
                      <a:pt x="636" y="97"/>
                    </a:lnTo>
                    <a:lnTo>
                      <a:pt x="651" y="95"/>
                    </a:lnTo>
                    <a:lnTo>
                      <a:pt x="686" y="85"/>
                    </a:lnTo>
                    <a:lnTo>
                      <a:pt x="719" y="63"/>
                    </a:lnTo>
                    <a:lnTo>
                      <a:pt x="656" y="58"/>
                    </a:lnTo>
                    <a:lnTo>
                      <a:pt x="624" y="68"/>
                    </a:lnTo>
                    <a:lnTo>
                      <a:pt x="578" y="91"/>
                    </a:lnTo>
                    <a:lnTo>
                      <a:pt x="601" y="50"/>
                    </a:lnTo>
                    <a:lnTo>
                      <a:pt x="550" y="68"/>
                    </a:lnTo>
                    <a:lnTo>
                      <a:pt x="553" y="45"/>
                    </a:lnTo>
                    <a:lnTo>
                      <a:pt x="470" y="53"/>
                    </a:lnTo>
                    <a:lnTo>
                      <a:pt x="518" y="37"/>
                    </a:lnTo>
                    <a:lnTo>
                      <a:pt x="578" y="28"/>
                    </a:lnTo>
                    <a:lnTo>
                      <a:pt x="598" y="23"/>
                    </a:lnTo>
                    <a:lnTo>
                      <a:pt x="558" y="8"/>
                    </a:lnTo>
                    <a:lnTo>
                      <a:pt x="470" y="20"/>
                    </a:lnTo>
                    <a:lnTo>
                      <a:pt x="518" y="0"/>
                    </a:lnTo>
                    <a:lnTo>
                      <a:pt x="413" y="3"/>
                    </a:lnTo>
                    <a:lnTo>
                      <a:pt x="383" y="30"/>
                    </a:lnTo>
                    <a:lnTo>
                      <a:pt x="340" y="15"/>
                    </a:lnTo>
                    <a:lnTo>
                      <a:pt x="340" y="36"/>
                    </a:lnTo>
                    <a:lnTo>
                      <a:pt x="333" y="58"/>
                    </a:lnTo>
                    <a:lnTo>
                      <a:pt x="318" y="41"/>
                    </a:lnTo>
                    <a:lnTo>
                      <a:pt x="303" y="41"/>
                    </a:lnTo>
                    <a:lnTo>
                      <a:pt x="283" y="41"/>
                    </a:lnTo>
                    <a:lnTo>
                      <a:pt x="283" y="65"/>
                    </a:lnTo>
                    <a:lnTo>
                      <a:pt x="261" y="65"/>
                    </a:lnTo>
                    <a:lnTo>
                      <a:pt x="258" y="45"/>
                    </a:lnTo>
                    <a:lnTo>
                      <a:pt x="235" y="43"/>
                    </a:lnTo>
                    <a:lnTo>
                      <a:pt x="240" y="55"/>
                    </a:lnTo>
                    <a:lnTo>
                      <a:pt x="200" y="41"/>
                    </a:lnTo>
                    <a:lnTo>
                      <a:pt x="183" y="50"/>
                    </a:lnTo>
                    <a:lnTo>
                      <a:pt x="167" y="50"/>
                    </a:lnTo>
                    <a:lnTo>
                      <a:pt x="150" y="6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2" name="Freeform 97"/>
              <p:cNvSpPr>
                <a:spLocks/>
              </p:cNvSpPr>
              <p:nvPr/>
            </p:nvSpPr>
            <p:spPr bwMode="auto">
              <a:xfrm>
                <a:off x="3730984" y="3612892"/>
                <a:ext cx="261032" cy="114826"/>
              </a:xfrm>
              <a:custGeom>
                <a:avLst/>
                <a:gdLst>
                  <a:gd name="T0" fmla="*/ 0 w 148"/>
                  <a:gd name="T1" fmla="*/ 19 h 65"/>
                  <a:gd name="T2" fmla="*/ 14 w 148"/>
                  <a:gd name="T3" fmla="*/ 6 h 65"/>
                  <a:gd name="T4" fmla="*/ 26 w 148"/>
                  <a:gd name="T5" fmla="*/ 0 h 65"/>
                  <a:gd name="T6" fmla="*/ 46 w 148"/>
                  <a:gd name="T7" fmla="*/ 3 h 65"/>
                  <a:gd name="T8" fmla="*/ 74 w 148"/>
                  <a:gd name="T9" fmla="*/ 9 h 65"/>
                  <a:gd name="T10" fmla="*/ 100 w 148"/>
                  <a:gd name="T11" fmla="*/ 23 h 65"/>
                  <a:gd name="T12" fmla="*/ 140 w 148"/>
                  <a:gd name="T13" fmla="*/ 42 h 65"/>
                  <a:gd name="T14" fmla="*/ 147 w 148"/>
                  <a:gd name="T15" fmla="*/ 52 h 65"/>
                  <a:gd name="T16" fmla="*/ 127 w 148"/>
                  <a:gd name="T17" fmla="*/ 64 h 65"/>
                  <a:gd name="T18" fmla="*/ 96 w 148"/>
                  <a:gd name="T19" fmla="*/ 61 h 65"/>
                  <a:gd name="T20" fmla="*/ 100 w 148"/>
                  <a:gd name="T21" fmla="*/ 45 h 65"/>
                  <a:gd name="T22" fmla="*/ 90 w 148"/>
                  <a:gd name="T23" fmla="*/ 35 h 65"/>
                  <a:gd name="T24" fmla="*/ 68 w 148"/>
                  <a:gd name="T25" fmla="*/ 20 h 65"/>
                  <a:gd name="T26" fmla="*/ 60 w 148"/>
                  <a:gd name="T27" fmla="*/ 17 h 65"/>
                  <a:gd name="T28" fmla="*/ 17 w 148"/>
                  <a:gd name="T29" fmla="*/ 13 h 65"/>
                  <a:gd name="T30" fmla="*/ 0 w 148"/>
                  <a:gd name="T31"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65">
                    <a:moveTo>
                      <a:pt x="0" y="19"/>
                    </a:moveTo>
                    <a:lnTo>
                      <a:pt x="14" y="6"/>
                    </a:lnTo>
                    <a:lnTo>
                      <a:pt x="26" y="0"/>
                    </a:lnTo>
                    <a:lnTo>
                      <a:pt x="46" y="3"/>
                    </a:lnTo>
                    <a:lnTo>
                      <a:pt x="74" y="9"/>
                    </a:lnTo>
                    <a:lnTo>
                      <a:pt x="100" y="23"/>
                    </a:lnTo>
                    <a:lnTo>
                      <a:pt x="140" y="42"/>
                    </a:lnTo>
                    <a:lnTo>
                      <a:pt x="147" y="52"/>
                    </a:lnTo>
                    <a:lnTo>
                      <a:pt x="127" y="64"/>
                    </a:lnTo>
                    <a:lnTo>
                      <a:pt x="96" y="61"/>
                    </a:lnTo>
                    <a:lnTo>
                      <a:pt x="100" y="45"/>
                    </a:lnTo>
                    <a:lnTo>
                      <a:pt x="90" y="35"/>
                    </a:lnTo>
                    <a:lnTo>
                      <a:pt x="68" y="20"/>
                    </a:lnTo>
                    <a:lnTo>
                      <a:pt x="60" y="17"/>
                    </a:lnTo>
                    <a:lnTo>
                      <a:pt x="17" y="13"/>
                    </a:lnTo>
                    <a:lnTo>
                      <a:pt x="0" y="1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3" name="Freeform 98"/>
              <p:cNvSpPr>
                <a:spLocks/>
              </p:cNvSpPr>
              <p:nvPr/>
            </p:nvSpPr>
            <p:spPr bwMode="auto">
              <a:xfrm>
                <a:off x="3740419" y="4010850"/>
                <a:ext cx="152531" cy="84939"/>
              </a:xfrm>
              <a:custGeom>
                <a:avLst/>
                <a:gdLst>
                  <a:gd name="T0" fmla="*/ 13 w 87"/>
                  <a:gd name="T1" fmla="*/ 4 h 49"/>
                  <a:gd name="T2" fmla="*/ 0 w 87"/>
                  <a:gd name="T3" fmla="*/ 11 h 49"/>
                  <a:gd name="T4" fmla="*/ 1 w 87"/>
                  <a:gd name="T5" fmla="*/ 26 h 49"/>
                  <a:gd name="T6" fmla="*/ 30 w 87"/>
                  <a:gd name="T7" fmla="*/ 30 h 49"/>
                  <a:gd name="T8" fmla="*/ 41 w 87"/>
                  <a:gd name="T9" fmla="*/ 40 h 49"/>
                  <a:gd name="T10" fmla="*/ 54 w 87"/>
                  <a:gd name="T11" fmla="*/ 33 h 49"/>
                  <a:gd name="T12" fmla="*/ 49 w 87"/>
                  <a:gd name="T13" fmla="*/ 22 h 49"/>
                  <a:gd name="T14" fmla="*/ 63 w 87"/>
                  <a:gd name="T15" fmla="*/ 21 h 49"/>
                  <a:gd name="T16" fmla="*/ 77 w 87"/>
                  <a:gd name="T17" fmla="*/ 37 h 49"/>
                  <a:gd name="T18" fmla="*/ 83 w 87"/>
                  <a:gd name="T19" fmla="*/ 48 h 49"/>
                  <a:gd name="T20" fmla="*/ 86 w 87"/>
                  <a:gd name="T21" fmla="*/ 17 h 49"/>
                  <a:gd name="T22" fmla="*/ 67 w 87"/>
                  <a:gd name="T23" fmla="*/ 4 h 49"/>
                  <a:gd name="T24" fmla="*/ 52 w 87"/>
                  <a:gd name="T25" fmla="*/ 0 h 49"/>
                  <a:gd name="T26" fmla="*/ 40 w 87"/>
                  <a:gd name="T27" fmla="*/ 11 h 49"/>
                  <a:gd name="T28" fmla="*/ 13 w 87"/>
                  <a:gd name="T29"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49">
                    <a:moveTo>
                      <a:pt x="13" y="4"/>
                    </a:moveTo>
                    <a:lnTo>
                      <a:pt x="0" y="11"/>
                    </a:lnTo>
                    <a:lnTo>
                      <a:pt x="1" y="26"/>
                    </a:lnTo>
                    <a:lnTo>
                      <a:pt x="30" y="30"/>
                    </a:lnTo>
                    <a:lnTo>
                      <a:pt x="41" y="40"/>
                    </a:lnTo>
                    <a:lnTo>
                      <a:pt x="54" y="33"/>
                    </a:lnTo>
                    <a:lnTo>
                      <a:pt x="49" y="22"/>
                    </a:lnTo>
                    <a:lnTo>
                      <a:pt x="63" y="21"/>
                    </a:lnTo>
                    <a:lnTo>
                      <a:pt x="77" y="37"/>
                    </a:lnTo>
                    <a:lnTo>
                      <a:pt x="83" y="48"/>
                    </a:lnTo>
                    <a:lnTo>
                      <a:pt x="86" y="17"/>
                    </a:lnTo>
                    <a:lnTo>
                      <a:pt x="67" y="4"/>
                    </a:lnTo>
                    <a:lnTo>
                      <a:pt x="52" y="0"/>
                    </a:lnTo>
                    <a:lnTo>
                      <a:pt x="40" y="11"/>
                    </a:lnTo>
                    <a:lnTo>
                      <a:pt x="13" y="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grpSp>
        <p:grpSp>
          <p:nvGrpSpPr>
            <p:cNvPr id="52" name="Group 51"/>
            <p:cNvGrpSpPr/>
            <p:nvPr/>
          </p:nvGrpSpPr>
          <p:grpSpPr>
            <a:xfrm>
              <a:off x="3493136" y="4356987"/>
              <a:ext cx="1190370" cy="2096747"/>
              <a:chOff x="3797029" y="3930629"/>
              <a:chExt cx="1190370" cy="2096747"/>
            </a:xfrm>
            <a:grpFill/>
          </p:grpSpPr>
          <p:sp>
            <p:nvSpPr>
              <p:cNvPr id="237" name="Freeform 43"/>
              <p:cNvSpPr>
                <a:spLocks/>
              </p:cNvSpPr>
              <p:nvPr/>
            </p:nvSpPr>
            <p:spPr bwMode="auto">
              <a:xfrm>
                <a:off x="4254621" y="5959739"/>
                <a:ext cx="70762" cy="67637"/>
              </a:xfrm>
              <a:custGeom>
                <a:avLst/>
                <a:gdLst>
                  <a:gd name="T0" fmla="*/ 0 w 41"/>
                  <a:gd name="T1" fmla="*/ 30 h 38"/>
                  <a:gd name="T2" fmla="*/ 10 w 41"/>
                  <a:gd name="T3" fmla="*/ 0 h 38"/>
                  <a:gd name="T4" fmla="*/ 13 w 41"/>
                  <a:gd name="T5" fmla="*/ 0 h 38"/>
                  <a:gd name="T6" fmla="*/ 22 w 41"/>
                  <a:gd name="T7" fmla="*/ 12 h 38"/>
                  <a:gd name="T8" fmla="*/ 40 w 41"/>
                  <a:gd name="T9" fmla="*/ 25 h 38"/>
                  <a:gd name="T10" fmla="*/ 19 w 41"/>
                  <a:gd name="T11" fmla="*/ 25 h 38"/>
                  <a:gd name="T12" fmla="*/ 15 w 41"/>
                  <a:gd name="T13" fmla="*/ 37 h 38"/>
                  <a:gd name="T14" fmla="*/ 0 w 41"/>
                  <a:gd name="T15" fmla="*/ 3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8">
                    <a:moveTo>
                      <a:pt x="0" y="30"/>
                    </a:moveTo>
                    <a:lnTo>
                      <a:pt x="10" y="0"/>
                    </a:lnTo>
                    <a:lnTo>
                      <a:pt x="13" y="0"/>
                    </a:lnTo>
                    <a:lnTo>
                      <a:pt x="22" y="12"/>
                    </a:lnTo>
                    <a:lnTo>
                      <a:pt x="40" y="25"/>
                    </a:lnTo>
                    <a:lnTo>
                      <a:pt x="19" y="25"/>
                    </a:lnTo>
                    <a:lnTo>
                      <a:pt x="15" y="37"/>
                    </a:lnTo>
                    <a:lnTo>
                      <a:pt x="0" y="3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38" name="Freeform 44"/>
              <p:cNvSpPr>
                <a:spLocks/>
              </p:cNvSpPr>
              <p:nvPr/>
            </p:nvSpPr>
            <p:spPr bwMode="auto">
              <a:xfrm>
                <a:off x="4215309" y="5950301"/>
                <a:ext cx="62899" cy="66064"/>
              </a:xfrm>
              <a:custGeom>
                <a:avLst/>
                <a:gdLst>
                  <a:gd name="T0" fmla="*/ 31 w 35"/>
                  <a:gd name="T1" fmla="*/ 5 h 38"/>
                  <a:gd name="T2" fmla="*/ 21 w 35"/>
                  <a:gd name="T3" fmla="*/ 37 h 38"/>
                  <a:gd name="T4" fmla="*/ 0 w 35"/>
                  <a:gd name="T5" fmla="*/ 25 h 38"/>
                  <a:gd name="T6" fmla="*/ 5 w 35"/>
                  <a:gd name="T7" fmla="*/ 7 h 38"/>
                  <a:gd name="T8" fmla="*/ 14 w 35"/>
                  <a:gd name="T9" fmla="*/ 0 h 38"/>
                  <a:gd name="T10" fmla="*/ 34 w 35"/>
                  <a:gd name="T11" fmla="*/ 5 h 38"/>
                  <a:gd name="T12" fmla="*/ 31 w 35"/>
                  <a:gd name="T13" fmla="*/ 5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1" y="5"/>
                    </a:moveTo>
                    <a:lnTo>
                      <a:pt x="21" y="37"/>
                    </a:lnTo>
                    <a:lnTo>
                      <a:pt x="0" y="25"/>
                    </a:lnTo>
                    <a:lnTo>
                      <a:pt x="5" y="7"/>
                    </a:lnTo>
                    <a:lnTo>
                      <a:pt x="14" y="0"/>
                    </a:lnTo>
                    <a:lnTo>
                      <a:pt x="34" y="5"/>
                    </a:lnTo>
                    <a:lnTo>
                      <a:pt x="31" y="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39" name="Freeform 45"/>
              <p:cNvSpPr>
                <a:spLocks/>
              </p:cNvSpPr>
              <p:nvPr/>
            </p:nvSpPr>
            <p:spPr bwMode="auto">
              <a:xfrm>
                <a:off x="4040764" y="4803618"/>
                <a:ext cx="182408" cy="1189153"/>
              </a:xfrm>
              <a:custGeom>
                <a:avLst/>
                <a:gdLst>
                  <a:gd name="T0" fmla="*/ 56 w 103"/>
                  <a:gd name="T1" fmla="*/ 625 h 674"/>
                  <a:gd name="T2" fmla="*/ 40 w 103"/>
                  <a:gd name="T3" fmla="*/ 597 h 674"/>
                  <a:gd name="T4" fmla="*/ 46 w 103"/>
                  <a:gd name="T5" fmla="*/ 551 h 674"/>
                  <a:gd name="T6" fmla="*/ 49 w 103"/>
                  <a:gd name="T7" fmla="*/ 478 h 674"/>
                  <a:gd name="T8" fmla="*/ 43 w 103"/>
                  <a:gd name="T9" fmla="*/ 438 h 674"/>
                  <a:gd name="T10" fmla="*/ 33 w 103"/>
                  <a:gd name="T11" fmla="*/ 397 h 674"/>
                  <a:gd name="T12" fmla="*/ 44 w 103"/>
                  <a:gd name="T13" fmla="*/ 372 h 674"/>
                  <a:gd name="T14" fmla="*/ 41 w 103"/>
                  <a:gd name="T15" fmla="*/ 326 h 674"/>
                  <a:gd name="T16" fmla="*/ 41 w 103"/>
                  <a:gd name="T17" fmla="*/ 309 h 674"/>
                  <a:gd name="T18" fmla="*/ 49 w 103"/>
                  <a:gd name="T19" fmla="*/ 284 h 674"/>
                  <a:gd name="T20" fmla="*/ 41 w 103"/>
                  <a:gd name="T21" fmla="*/ 265 h 674"/>
                  <a:gd name="T22" fmla="*/ 47 w 103"/>
                  <a:gd name="T23" fmla="*/ 235 h 674"/>
                  <a:gd name="T24" fmla="*/ 42 w 103"/>
                  <a:gd name="T25" fmla="*/ 198 h 674"/>
                  <a:gd name="T26" fmla="*/ 49 w 103"/>
                  <a:gd name="T27" fmla="*/ 175 h 674"/>
                  <a:gd name="T28" fmla="*/ 63 w 103"/>
                  <a:gd name="T29" fmla="*/ 155 h 674"/>
                  <a:gd name="T30" fmla="*/ 64 w 103"/>
                  <a:gd name="T31" fmla="*/ 134 h 674"/>
                  <a:gd name="T32" fmla="*/ 73 w 103"/>
                  <a:gd name="T33" fmla="*/ 112 h 674"/>
                  <a:gd name="T34" fmla="*/ 64 w 103"/>
                  <a:gd name="T35" fmla="*/ 87 h 674"/>
                  <a:gd name="T36" fmla="*/ 54 w 103"/>
                  <a:gd name="T37" fmla="*/ 36 h 674"/>
                  <a:gd name="T38" fmla="*/ 38 w 103"/>
                  <a:gd name="T39" fmla="*/ 8 h 674"/>
                  <a:gd name="T40" fmla="*/ 21 w 103"/>
                  <a:gd name="T41" fmla="*/ 10 h 674"/>
                  <a:gd name="T42" fmla="*/ 28 w 103"/>
                  <a:gd name="T43" fmla="*/ 39 h 674"/>
                  <a:gd name="T44" fmla="*/ 23 w 103"/>
                  <a:gd name="T45" fmla="*/ 104 h 674"/>
                  <a:gd name="T46" fmla="*/ 28 w 103"/>
                  <a:gd name="T47" fmla="*/ 112 h 674"/>
                  <a:gd name="T48" fmla="*/ 24 w 103"/>
                  <a:gd name="T49" fmla="*/ 147 h 674"/>
                  <a:gd name="T50" fmla="*/ 13 w 103"/>
                  <a:gd name="T51" fmla="*/ 187 h 674"/>
                  <a:gd name="T52" fmla="*/ 14 w 103"/>
                  <a:gd name="T53" fmla="*/ 216 h 674"/>
                  <a:gd name="T54" fmla="*/ 15 w 103"/>
                  <a:gd name="T55" fmla="*/ 268 h 674"/>
                  <a:gd name="T56" fmla="*/ 4 w 103"/>
                  <a:gd name="T57" fmla="*/ 340 h 674"/>
                  <a:gd name="T58" fmla="*/ 11 w 103"/>
                  <a:gd name="T59" fmla="*/ 437 h 674"/>
                  <a:gd name="T60" fmla="*/ 15 w 103"/>
                  <a:gd name="T61" fmla="*/ 451 h 674"/>
                  <a:gd name="T62" fmla="*/ 20 w 103"/>
                  <a:gd name="T63" fmla="*/ 499 h 674"/>
                  <a:gd name="T64" fmla="*/ 13 w 103"/>
                  <a:gd name="T65" fmla="*/ 535 h 674"/>
                  <a:gd name="T66" fmla="*/ 13 w 103"/>
                  <a:gd name="T67" fmla="*/ 566 h 674"/>
                  <a:gd name="T68" fmla="*/ 28 w 103"/>
                  <a:gd name="T69" fmla="*/ 605 h 674"/>
                  <a:gd name="T70" fmla="*/ 40 w 103"/>
                  <a:gd name="T71" fmla="*/ 625 h 674"/>
                  <a:gd name="T72" fmla="*/ 54 w 103"/>
                  <a:gd name="T73" fmla="*/ 637 h 674"/>
                  <a:gd name="T74" fmla="*/ 72 w 103"/>
                  <a:gd name="T75" fmla="*/ 654 h 674"/>
                  <a:gd name="T76" fmla="*/ 87 w 103"/>
                  <a:gd name="T77" fmla="*/ 673 h 674"/>
                  <a:gd name="T78" fmla="*/ 102 w 103"/>
                  <a:gd name="T79" fmla="*/ 65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674">
                    <a:moveTo>
                      <a:pt x="99" y="623"/>
                    </a:moveTo>
                    <a:lnTo>
                      <a:pt x="56" y="625"/>
                    </a:lnTo>
                    <a:lnTo>
                      <a:pt x="53" y="604"/>
                    </a:lnTo>
                    <a:lnTo>
                      <a:pt x="40" y="597"/>
                    </a:lnTo>
                    <a:lnTo>
                      <a:pt x="38" y="552"/>
                    </a:lnTo>
                    <a:lnTo>
                      <a:pt x="46" y="551"/>
                    </a:lnTo>
                    <a:lnTo>
                      <a:pt x="48" y="538"/>
                    </a:lnTo>
                    <a:lnTo>
                      <a:pt x="49" y="478"/>
                    </a:lnTo>
                    <a:lnTo>
                      <a:pt x="43" y="462"/>
                    </a:lnTo>
                    <a:lnTo>
                      <a:pt x="43" y="438"/>
                    </a:lnTo>
                    <a:lnTo>
                      <a:pt x="38" y="411"/>
                    </a:lnTo>
                    <a:lnTo>
                      <a:pt x="33" y="397"/>
                    </a:lnTo>
                    <a:lnTo>
                      <a:pt x="33" y="385"/>
                    </a:lnTo>
                    <a:lnTo>
                      <a:pt x="44" y="372"/>
                    </a:lnTo>
                    <a:lnTo>
                      <a:pt x="31" y="343"/>
                    </a:lnTo>
                    <a:lnTo>
                      <a:pt x="41" y="326"/>
                    </a:lnTo>
                    <a:lnTo>
                      <a:pt x="48" y="317"/>
                    </a:lnTo>
                    <a:lnTo>
                      <a:pt x="41" y="309"/>
                    </a:lnTo>
                    <a:lnTo>
                      <a:pt x="41" y="287"/>
                    </a:lnTo>
                    <a:lnTo>
                      <a:pt x="49" y="284"/>
                    </a:lnTo>
                    <a:lnTo>
                      <a:pt x="48" y="267"/>
                    </a:lnTo>
                    <a:lnTo>
                      <a:pt x="41" y="265"/>
                    </a:lnTo>
                    <a:lnTo>
                      <a:pt x="40" y="240"/>
                    </a:lnTo>
                    <a:lnTo>
                      <a:pt x="47" y="235"/>
                    </a:lnTo>
                    <a:lnTo>
                      <a:pt x="45" y="222"/>
                    </a:lnTo>
                    <a:lnTo>
                      <a:pt x="42" y="198"/>
                    </a:lnTo>
                    <a:lnTo>
                      <a:pt x="48" y="189"/>
                    </a:lnTo>
                    <a:lnTo>
                      <a:pt x="49" y="175"/>
                    </a:lnTo>
                    <a:lnTo>
                      <a:pt x="59" y="168"/>
                    </a:lnTo>
                    <a:lnTo>
                      <a:pt x="63" y="155"/>
                    </a:lnTo>
                    <a:lnTo>
                      <a:pt x="55" y="144"/>
                    </a:lnTo>
                    <a:lnTo>
                      <a:pt x="64" y="134"/>
                    </a:lnTo>
                    <a:lnTo>
                      <a:pt x="64" y="115"/>
                    </a:lnTo>
                    <a:lnTo>
                      <a:pt x="73" y="112"/>
                    </a:lnTo>
                    <a:lnTo>
                      <a:pt x="74" y="93"/>
                    </a:lnTo>
                    <a:lnTo>
                      <a:pt x="64" y="87"/>
                    </a:lnTo>
                    <a:lnTo>
                      <a:pt x="54" y="67"/>
                    </a:lnTo>
                    <a:lnTo>
                      <a:pt x="54" y="36"/>
                    </a:lnTo>
                    <a:lnTo>
                      <a:pt x="40" y="23"/>
                    </a:lnTo>
                    <a:lnTo>
                      <a:pt x="38" y="8"/>
                    </a:lnTo>
                    <a:lnTo>
                      <a:pt x="31" y="0"/>
                    </a:lnTo>
                    <a:lnTo>
                      <a:pt x="21" y="10"/>
                    </a:lnTo>
                    <a:lnTo>
                      <a:pt x="24" y="31"/>
                    </a:lnTo>
                    <a:lnTo>
                      <a:pt x="28" y="39"/>
                    </a:lnTo>
                    <a:lnTo>
                      <a:pt x="29" y="97"/>
                    </a:lnTo>
                    <a:lnTo>
                      <a:pt x="23" y="104"/>
                    </a:lnTo>
                    <a:lnTo>
                      <a:pt x="23" y="112"/>
                    </a:lnTo>
                    <a:lnTo>
                      <a:pt x="28" y="112"/>
                    </a:lnTo>
                    <a:lnTo>
                      <a:pt x="28" y="147"/>
                    </a:lnTo>
                    <a:lnTo>
                      <a:pt x="24" y="147"/>
                    </a:lnTo>
                    <a:lnTo>
                      <a:pt x="23" y="187"/>
                    </a:lnTo>
                    <a:lnTo>
                      <a:pt x="13" y="187"/>
                    </a:lnTo>
                    <a:lnTo>
                      <a:pt x="18" y="196"/>
                    </a:lnTo>
                    <a:lnTo>
                      <a:pt x="14" y="216"/>
                    </a:lnTo>
                    <a:lnTo>
                      <a:pt x="11" y="266"/>
                    </a:lnTo>
                    <a:lnTo>
                      <a:pt x="15" y="268"/>
                    </a:lnTo>
                    <a:lnTo>
                      <a:pt x="9" y="330"/>
                    </a:lnTo>
                    <a:lnTo>
                      <a:pt x="4" y="340"/>
                    </a:lnTo>
                    <a:lnTo>
                      <a:pt x="0" y="346"/>
                    </a:lnTo>
                    <a:lnTo>
                      <a:pt x="11" y="437"/>
                    </a:lnTo>
                    <a:lnTo>
                      <a:pt x="5" y="451"/>
                    </a:lnTo>
                    <a:lnTo>
                      <a:pt x="15" y="451"/>
                    </a:lnTo>
                    <a:lnTo>
                      <a:pt x="18" y="454"/>
                    </a:lnTo>
                    <a:lnTo>
                      <a:pt x="20" y="499"/>
                    </a:lnTo>
                    <a:lnTo>
                      <a:pt x="14" y="512"/>
                    </a:lnTo>
                    <a:lnTo>
                      <a:pt x="13" y="535"/>
                    </a:lnTo>
                    <a:lnTo>
                      <a:pt x="23" y="540"/>
                    </a:lnTo>
                    <a:lnTo>
                      <a:pt x="13" y="566"/>
                    </a:lnTo>
                    <a:lnTo>
                      <a:pt x="20" y="592"/>
                    </a:lnTo>
                    <a:lnTo>
                      <a:pt x="28" y="605"/>
                    </a:lnTo>
                    <a:lnTo>
                      <a:pt x="38" y="610"/>
                    </a:lnTo>
                    <a:lnTo>
                      <a:pt x="40" y="625"/>
                    </a:lnTo>
                    <a:lnTo>
                      <a:pt x="44" y="632"/>
                    </a:lnTo>
                    <a:lnTo>
                      <a:pt x="54" y="637"/>
                    </a:lnTo>
                    <a:lnTo>
                      <a:pt x="59" y="647"/>
                    </a:lnTo>
                    <a:lnTo>
                      <a:pt x="72" y="654"/>
                    </a:lnTo>
                    <a:lnTo>
                      <a:pt x="80" y="662"/>
                    </a:lnTo>
                    <a:lnTo>
                      <a:pt x="87" y="673"/>
                    </a:lnTo>
                    <a:lnTo>
                      <a:pt x="91" y="656"/>
                    </a:lnTo>
                    <a:lnTo>
                      <a:pt x="102" y="650"/>
                    </a:lnTo>
                    <a:lnTo>
                      <a:pt x="99" y="623"/>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0" name="Freeform 50"/>
              <p:cNvSpPr>
                <a:spLocks/>
              </p:cNvSpPr>
              <p:nvPr/>
            </p:nvSpPr>
            <p:spPr bwMode="auto">
              <a:xfrm>
                <a:off x="4095801" y="4937319"/>
                <a:ext cx="427716" cy="968939"/>
              </a:xfrm>
              <a:custGeom>
                <a:avLst/>
                <a:gdLst>
                  <a:gd name="T0" fmla="*/ 53 w 243"/>
                  <a:gd name="T1" fmla="*/ 0 h 550"/>
                  <a:gd name="T2" fmla="*/ 84 w 243"/>
                  <a:gd name="T3" fmla="*/ 17 h 550"/>
                  <a:gd name="T4" fmla="*/ 110 w 243"/>
                  <a:gd name="T5" fmla="*/ 13 h 550"/>
                  <a:gd name="T6" fmla="*/ 128 w 243"/>
                  <a:gd name="T7" fmla="*/ 26 h 550"/>
                  <a:gd name="T8" fmla="*/ 145 w 243"/>
                  <a:gd name="T9" fmla="*/ 37 h 550"/>
                  <a:gd name="T10" fmla="*/ 170 w 243"/>
                  <a:gd name="T11" fmla="*/ 49 h 550"/>
                  <a:gd name="T12" fmla="*/ 179 w 243"/>
                  <a:gd name="T13" fmla="*/ 57 h 550"/>
                  <a:gd name="T14" fmla="*/ 170 w 243"/>
                  <a:gd name="T15" fmla="*/ 92 h 550"/>
                  <a:gd name="T16" fmla="*/ 216 w 243"/>
                  <a:gd name="T17" fmla="*/ 85 h 550"/>
                  <a:gd name="T18" fmla="*/ 232 w 243"/>
                  <a:gd name="T19" fmla="*/ 67 h 550"/>
                  <a:gd name="T20" fmla="*/ 241 w 243"/>
                  <a:gd name="T21" fmla="*/ 82 h 550"/>
                  <a:gd name="T22" fmla="*/ 231 w 243"/>
                  <a:gd name="T23" fmla="*/ 96 h 550"/>
                  <a:gd name="T24" fmla="*/ 217 w 243"/>
                  <a:gd name="T25" fmla="*/ 108 h 550"/>
                  <a:gd name="T26" fmla="*/ 201 w 243"/>
                  <a:gd name="T27" fmla="*/ 128 h 550"/>
                  <a:gd name="T28" fmla="*/ 188 w 243"/>
                  <a:gd name="T29" fmla="*/ 149 h 550"/>
                  <a:gd name="T30" fmla="*/ 177 w 243"/>
                  <a:gd name="T31" fmla="*/ 179 h 550"/>
                  <a:gd name="T32" fmla="*/ 183 w 243"/>
                  <a:gd name="T33" fmla="*/ 219 h 550"/>
                  <a:gd name="T34" fmla="*/ 189 w 243"/>
                  <a:gd name="T35" fmla="*/ 224 h 550"/>
                  <a:gd name="T36" fmla="*/ 204 w 243"/>
                  <a:gd name="T37" fmla="*/ 228 h 550"/>
                  <a:gd name="T38" fmla="*/ 212 w 243"/>
                  <a:gd name="T39" fmla="*/ 252 h 550"/>
                  <a:gd name="T40" fmla="*/ 201 w 243"/>
                  <a:gd name="T41" fmla="*/ 277 h 550"/>
                  <a:gd name="T42" fmla="*/ 185 w 243"/>
                  <a:gd name="T43" fmla="*/ 289 h 550"/>
                  <a:gd name="T44" fmla="*/ 151 w 243"/>
                  <a:gd name="T45" fmla="*/ 295 h 550"/>
                  <a:gd name="T46" fmla="*/ 138 w 243"/>
                  <a:gd name="T47" fmla="*/ 301 h 550"/>
                  <a:gd name="T48" fmla="*/ 141 w 243"/>
                  <a:gd name="T49" fmla="*/ 336 h 550"/>
                  <a:gd name="T50" fmla="*/ 104 w 243"/>
                  <a:gd name="T51" fmla="*/ 329 h 550"/>
                  <a:gd name="T52" fmla="*/ 112 w 243"/>
                  <a:gd name="T53" fmla="*/ 352 h 550"/>
                  <a:gd name="T54" fmla="*/ 119 w 243"/>
                  <a:gd name="T55" fmla="*/ 374 h 550"/>
                  <a:gd name="T56" fmla="*/ 107 w 243"/>
                  <a:gd name="T57" fmla="*/ 388 h 550"/>
                  <a:gd name="T58" fmla="*/ 93 w 243"/>
                  <a:gd name="T59" fmla="*/ 410 h 550"/>
                  <a:gd name="T60" fmla="*/ 81 w 243"/>
                  <a:gd name="T61" fmla="*/ 421 h 550"/>
                  <a:gd name="T62" fmla="*/ 101 w 243"/>
                  <a:gd name="T63" fmla="*/ 450 h 550"/>
                  <a:gd name="T64" fmla="*/ 101 w 243"/>
                  <a:gd name="T65" fmla="*/ 469 h 550"/>
                  <a:gd name="T66" fmla="*/ 87 w 243"/>
                  <a:gd name="T67" fmla="*/ 483 h 550"/>
                  <a:gd name="T68" fmla="*/ 77 w 243"/>
                  <a:gd name="T69" fmla="*/ 510 h 550"/>
                  <a:gd name="T70" fmla="*/ 70 w 243"/>
                  <a:gd name="T71" fmla="*/ 529 h 550"/>
                  <a:gd name="T72" fmla="*/ 25 w 243"/>
                  <a:gd name="T73" fmla="*/ 549 h 550"/>
                  <a:gd name="T74" fmla="*/ 9 w 243"/>
                  <a:gd name="T75" fmla="*/ 522 h 550"/>
                  <a:gd name="T76" fmla="*/ 15 w 243"/>
                  <a:gd name="T77" fmla="*/ 475 h 550"/>
                  <a:gd name="T78" fmla="*/ 19 w 243"/>
                  <a:gd name="T79" fmla="*/ 402 h 550"/>
                  <a:gd name="T80" fmla="*/ 12 w 243"/>
                  <a:gd name="T81" fmla="*/ 363 h 550"/>
                  <a:gd name="T82" fmla="*/ 2 w 243"/>
                  <a:gd name="T83" fmla="*/ 322 h 550"/>
                  <a:gd name="T84" fmla="*/ 14 w 243"/>
                  <a:gd name="T85" fmla="*/ 297 h 550"/>
                  <a:gd name="T86" fmla="*/ 10 w 243"/>
                  <a:gd name="T87" fmla="*/ 251 h 550"/>
                  <a:gd name="T88" fmla="*/ 10 w 243"/>
                  <a:gd name="T89" fmla="*/ 234 h 550"/>
                  <a:gd name="T90" fmla="*/ 19 w 243"/>
                  <a:gd name="T91" fmla="*/ 209 h 550"/>
                  <a:gd name="T92" fmla="*/ 10 w 243"/>
                  <a:gd name="T93" fmla="*/ 190 h 550"/>
                  <a:gd name="T94" fmla="*/ 16 w 243"/>
                  <a:gd name="T95" fmla="*/ 160 h 550"/>
                  <a:gd name="T96" fmla="*/ 11 w 243"/>
                  <a:gd name="T97" fmla="*/ 123 h 550"/>
                  <a:gd name="T98" fmla="*/ 19 w 243"/>
                  <a:gd name="T99" fmla="*/ 100 h 550"/>
                  <a:gd name="T100" fmla="*/ 32 w 243"/>
                  <a:gd name="T101" fmla="*/ 80 h 550"/>
                  <a:gd name="T102" fmla="*/ 33 w 243"/>
                  <a:gd name="T103" fmla="*/ 59 h 550"/>
                  <a:gd name="T104" fmla="*/ 42 w 243"/>
                  <a:gd name="T105" fmla="*/ 3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550">
                    <a:moveTo>
                      <a:pt x="44" y="19"/>
                    </a:moveTo>
                    <a:lnTo>
                      <a:pt x="53" y="0"/>
                    </a:lnTo>
                    <a:lnTo>
                      <a:pt x="67" y="11"/>
                    </a:lnTo>
                    <a:lnTo>
                      <a:pt x="84" y="17"/>
                    </a:lnTo>
                    <a:lnTo>
                      <a:pt x="101" y="3"/>
                    </a:lnTo>
                    <a:lnTo>
                      <a:pt x="110" y="13"/>
                    </a:lnTo>
                    <a:lnTo>
                      <a:pt x="124" y="19"/>
                    </a:lnTo>
                    <a:lnTo>
                      <a:pt x="128" y="26"/>
                    </a:lnTo>
                    <a:lnTo>
                      <a:pt x="137" y="30"/>
                    </a:lnTo>
                    <a:lnTo>
                      <a:pt x="145" y="37"/>
                    </a:lnTo>
                    <a:lnTo>
                      <a:pt x="149" y="47"/>
                    </a:lnTo>
                    <a:lnTo>
                      <a:pt x="170" y="49"/>
                    </a:lnTo>
                    <a:lnTo>
                      <a:pt x="174" y="52"/>
                    </a:lnTo>
                    <a:lnTo>
                      <a:pt x="179" y="57"/>
                    </a:lnTo>
                    <a:lnTo>
                      <a:pt x="173" y="78"/>
                    </a:lnTo>
                    <a:lnTo>
                      <a:pt x="170" y="92"/>
                    </a:lnTo>
                    <a:lnTo>
                      <a:pt x="215" y="92"/>
                    </a:lnTo>
                    <a:lnTo>
                      <a:pt x="216" y="85"/>
                    </a:lnTo>
                    <a:lnTo>
                      <a:pt x="225" y="79"/>
                    </a:lnTo>
                    <a:lnTo>
                      <a:pt x="232" y="67"/>
                    </a:lnTo>
                    <a:lnTo>
                      <a:pt x="234" y="82"/>
                    </a:lnTo>
                    <a:lnTo>
                      <a:pt x="241" y="82"/>
                    </a:lnTo>
                    <a:lnTo>
                      <a:pt x="242" y="94"/>
                    </a:lnTo>
                    <a:lnTo>
                      <a:pt x="231" y="96"/>
                    </a:lnTo>
                    <a:lnTo>
                      <a:pt x="223" y="106"/>
                    </a:lnTo>
                    <a:lnTo>
                      <a:pt x="217" y="108"/>
                    </a:lnTo>
                    <a:lnTo>
                      <a:pt x="209" y="119"/>
                    </a:lnTo>
                    <a:lnTo>
                      <a:pt x="201" y="128"/>
                    </a:lnTo>
                    <a:lnTo>
                      <a:pt x="195" y="139"/>
                    </a:lnTo>
                    <a:lnTo>
                      <a:pt x="188" y="149"/>
                    </a:lnTo>
                    <a:lnTo>
                      <a:pt x="179" y="163"/>
                    </a:lnTo>
                    <a:lnTo>
                      <a:pt x="177" y="179"/>
                    </a:lnTo>
                    <a:lnTo>
                      <a:pt x="179" y="202"/>
                    </a:lnTo>
                    <a:lnTo>
                      <a:pt x="183" y="219"/>
                    </a:lnTo>
                    <a:lnTo>
                      <a:pt x="189" y="216"/>
                    </a:lnTo>
                    <a:lnTo>
                      <a:pt x="189" y="224"/>
                    </a:lnTo>
                    <a:lnTo>
                      <a:pt x="195" y="227"/>
                    </a:lnTo>
                    <a:lnTo>
                      <a:pt x="204" y="228"/>
                    </a:lnTo>
                    <a:lnTo>
                      <a:pt x="204" y="249"/>
                    </a:lnTo>
                    <a:lnTo>
                      <a:pt x="212" y="252"/>
                    </a:lnTo>
                    <a:lnTo>
                      <a:pt x="210" y="271"/>
                    </a:lnTo>
                    <a:lnTo>
                      <a:pt x="201" y="277"/>
                    </a:lnTo>
                    <a:lnTo>
                      <a:pt x="189" y="279"/>
                    </a:lnTo>
                    <a:lnTo>
                      <a:pt x="185" y="289"/>
                    </a:lnTo>
                    <a:lnTo>
                      <a:pt x="178" y="290"/>
                    </a:lnTo>
                    <a:lnTo>
                      <a:pt x="151" y="295"/>
                    </a:lnTo>
                    <a:lnTo>
                      <a:pt x="141" y="296"/>
                    </a:lnTo>
                    <a:lnTo>
                      <a:pt x="138" y="301"/>
                    </a:lnTo>
                    <a:lnTo>
                      <a:pt x="141" y="316"/>
                    </a:lnTo>
                    <a:lnTo>
                      <a:pt x="141" y="336"/>
                    </a:lnTo>
                    <a:lnTo>
                      <a:pt x="127" y="341"/>
                    </a:lnTo>
                    <a:lnTo>
                      <a:pt x="104" y="329"/>
                    </a:lnTo>
                    <a:lnTo>
                      <a:pt x="101" y="344"/>
                    </a:lnTo>
                    <a:lnTo>
                      <a:pt x="112" y="352"/>
                    </a:lnTo>
                    <a:lnTo>
                      <a:pt x="116" y="362"/>
                    </a:lnTo>
                    <a:lnTo>
                      <a:pt x="119" y="374"/>
                    </a:lnTo>
                    <a:lnTo>
                      <a:pt x="113" y="380"/>
                    </a:lnTo>
                    <a:lnTo>
                      <a:pt x="107" y="388"/>
                    </a:lnTo>
                    <a:lnTo>
                      <a:pt x="101" y="407"/>
                    </a:lnTo>
                    <a:lnTo>
                      <a:pt x="93" y="410"/>
                    </a:lnTo>
                    <a:lnTo>
                      <a:pt x="91" y="418"/>
                    </a:lnTo>
                    <a:lnTo>
                      <a:pt x="81" y="421"/>
                    </a:lnTo>
                    <a:lnTo>
                      <a:pt x="79" y="441"/>
                    </a:lnTo>
                    <a:lnTo>
                      <a:pt x="101" y="450"/>
                    </a:lnTo>
                    <a:lnTo>
                      <a:pt x="101" y="460"/>
                    </a:lnTo>
                    <a:lnTo>
                      <a:pt x="101" y="469"/>
                    </a:lnTo>
                    <a:lnTo>
                      <a:pt x="93" y="475"/>
                    </a:lnTo>
                    <a:lnTo>
                      <a:pt x="87" y="483"/>
                    </a:lnTo>
                    <a:lnTo>
                      <a:pt x="88" y="507"/>
                    </a:lnTo>
                    <a:lnTo>
                      <a:pt x="77" y="510"/>
                    </a:lnTo>
                    <a:lnTo>
                      <a:pt x="69" y="516"/>
                    </a:lnTo>
                    <a:lnTo>
                      <a:pt x="70" y="529"/>
                    </a:lnTo>
                    <a:lnTo>
                      <a:pt x="69" y="547"/>
                    </a:lnTo>
                    <a:lnTo>
                      <a:pt x="25" y="549"/>
                    </a:lnTo>
                    <a:lnTo>
                      <a:pt x="22" y="529"/>
                    </a:lnTo>
                    <a:lnTo>
                      <a:pt x="9" y="522"/>
                    </a:lnTo>
                    <a:lnTo>
                      <a:pt x="7" y="477"/>
                    </a:lnTo>
                    <a:lnTo>
                      <a:pt x="15" y="475"/>
                    </a:lnTo>
                    <a:lnTo>
                      <a:pt x="18" y="463"/>
                    </a:lnTo>
                    <a:lnTo>
                      <a:pt x="19" y="402"/>
                    </a:lnTo>
                    <a:lnTo>
                      <a:pt x="13" y="386"/>
                    </a:lnTo>
                    <a:lnTo>
                      <a:pt x="12" y="363"/>
                    </a:lnTo>
                    <a:lnTo>
                      <a:pt x="8" y="336"/>
                    </a:lnTo>
                    <a:lnTo>
                      <a:pt x="2" y="322"/>
                    </a:lnTo>
                    <a:lnTo>
                      <a:pt x="3" y="310"/>
                    </a:lnTo>
                    <a:lnTo>
                      <a:pt x="14" y="297"/>
                    </a:lnTo>
                    <a:lnTo>
                      <a:pt x="0" y="268"/>
                    </a:lnTo>
                    <a:lnTo>
                      <a:pt x="10" y="251"/>
                    </a:lnTo>
                    <a:lnTo>
                      <a:pt x="17" y="241"/>
                    </a:lnTo>
                    <a:lnTo>
                      <a:pt x="10" y="234"/>
                    </a:lnTo>
                    <a:lnTo>
                      <a:pt x="10" y="212"/>
                    </a:lnTo>
                    <a:lnTo>
                      <a:pt x="19" y="209"/>
                    </a:lnTo>
                    <a:lnTo>
                      <a:pt x="17" y="192"/>
                    </a:lnTo>
                    <a:lnTo>
                      <a:pt x="10" y="190"/>
                    </a:lnTo>
                    <a:lnTo>
                      <a:pt x="9" y="165"/>
                    </a:lnTo>
                    <a:lnTo>
                      <a:pt x="16" y="160"/>
                    </a:lnTo>
                    <a:lnTo>
                      <a:pt x="14" y="147"/>
                    </a:lnTo>
                    <a:lnTo>
                      <a:pt x="11" y="123"/>
                    </a:lnTo>
                    <a:lnTo>
                      <a:pt x="17" y="114"/>
                    </a:lnTo>
                    <a:lnTo>
                      <a:pt x="19" y="100"/>
                    </a:lnTo>
                    <a:lnTo>
                      <a:pt x="28" y="93"/>
                    </a:lnTo>
                    <a:lnTo>
                      <a:pt x="32" y="80"/>
                    </a:lnTo>
                    <a:lnTo>
                      <a:pt x="25" y="69"/>
                    </a:lnTo>
                    <a:lnTo>
                      <a:pt x="33" y="59"/>
                    </a:lnTo>
                    <a:lnTo>
                      <a:pt x="34" y="40"/>
                    </a:lnTo>
                    <a:lnTo>
                      <a:pt x="42" y="37"/>
                    </a:lnTo>
                    <a:lnTo>
                      <a:pt x="44" y="1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1" name="Freeform 51"/>
              <p:cNvSpPr>
                <a:spLocks/>
              </p:cNvSpPr>
              <p:nvPr/>
            </p:nvSpPr>
            <p:spPr bwMode="auto">
              <a:xfrm>
                <a:off x="4273491" y="4849234"/>
                <a:ext cx="231155" cy="253246"/>
              </a:xfrm>
              <a:custGeom>
                <a:avLst/>
                <a:gdLst>
                  <a:gd name="T0" fmla="*/ 23 w 132"/>
                  <a:gd name="T1" fmla="*/ 68 h 142"/>
                  <a:gd name="T2" fmla="*/ 27 w 132"/>
                  <a:gd name="T3" fmla="*/ 75 h 142"/>
                  <a:gd name="T4" fmla="*/ 36 w 132"/>
                  <a:gd name="T5" fmla="*/ 79 h 142"/>
                  <a:gd name="T6" fmla="*/ 44 w 132"/>
                  <a:gd name="T7" fmla="*/ 86 h 142"/>
                  <a:gd name="T8" fmla="*/ 48 w 132"/>
                  <a:gd name="T9" fmla="*/ 95 h 142"/>
                  <a:gd name="T10" fmla="*/ 69 w 132"/>
                  <a:gd name="T11" fmla="*/ 98 h 142"/>
                  <a:gd name="T12" fmla="*/ 74 w 132"/>
                  <a:gd name="T13" fmla="*/ 100 h 142"/>
                  <a:gd name="T14" fmla="*/ 78 w 132"/>
                  <a:gd name="T15" fmla="*/ 106 h 142"/>
                  <a:gd name="T16" fmla="*/ 73 w 132"/>
                  <a:gd name="T17" fmla="*/ 127 h 142"/>
                  <a:gd name="T18" fmla="*/ 69 w 132"/>
                  <a:gd name="T19" fmla="*/ 140 h 142"/>
                  <a:gd name="T20" fmla="*/ 114 w 132"/>
                  <a:gd name="T21" fmla="*/ 141 h 142"/>
                  <a:gd name="T22" fmla="*/ 115 w 132"/>
                  <a:gd name="T23" fmla="*/ 133 h 142"/>
                  <a:gd name="T24" fmla="*/ 124 w 132"/>
                  <a:gd name="T25" fmla="*/ 127 h 142"/>
                  <a:gd name="T26" fmla="*/ 131 w 132"/>
                  <a:gd name="T27" fmla="*/ 116 h 142"/>
                  <a:gd name="T28" fmla="*/ 128 w 132"/>
                  <a:gd name="T29" fmla="*/ 112 h 142"/>
                  <a:gd name="T30" fmla="*/ 126 w 132"/>
                  <a:gd name="T31" fmla="*/ 75 h 142"/>
                  <a:gd name="T32" fmla="*/ 114 w 132"/>
                  <a:gd name="T33" fmla="*/ 74 h 142"/>
                  <a:gd name="T34" fmla="*/ 112 w 132"/>
                  <a:gd name="T35" fmla="*/ 57 h 142"/>
                  <a:gd name="T36" fmla="*/ 99 w 132"/>
                  <a:gd name="T37" fmla="*/ 57 h 142"/>
                  <a:gd name="T38" fmla="*/ 91 w 132"/>
                  <a:gd name="T39" fmla="*/ 53 h 142"/>
                  <a:gd name="T40" fmla="*/ 88 w 132"/>
                  <a:gd name="T41" fmla="*/ 46 h 142"/>
                  <a:gd name="T42" fmla="*/ 74 w 132"/>
                  <a:gd name="T43" fmla="*/ 43 h 142"/>
                  <a:gd name="T44" fmla="*/ 74 w 132"/>
                  <a:gd name="T45" fmla="*/ 31 h 142"/>
                  <a:gd name="T46" fmla="*/ 63 w 132"/>
                  <a:gd name="T47" fmla="*/ 28 h 142"/>
                  <a:gd name="T48" fmla="*/ 62 w 132"/>
                  <a:gd name="T49" fmla="*/ 17 h 142"/>
                  <a:gd name="T50" fmla="*/ 55 w 132"/>
                  <a:gd name="T51" fmla="*/ 6 h 142"/>
                  <a:gd name="T52" fmla="*/ 38 w 132"/>
                  <a:gd name="T53" fmla="*/ 0 h 142"/>
                  <a:gd name="T54" fmla="*/ 27 w 132"/>
                  <a:gd name="T55" fmla="*/ 8 h 142"/>
                  <a:gd name="T56" fmla="*/ 11 w 132"/>
                  <a:gd name="T57" fmla="*/ 15 h 142"/>
                  <a:gd name="T58" fmla="*/ 6 w 132"/>
                  <a:gd name="T59" fmla="*/ 28 h 142"/>
                  <a:gd name="T60" fmla="*/ 0 w 132"/>
                  <a:gd name="T61" fmla="*/ 52 h 142"/>
                  <a:gd name="T62" fmla="*/ 9 w 132"/>
                  <a:gd name="T63" fmla="*/ 62 h 142"/>
                  <a:gd name="T64" fmla="*/ 23 w 132"/>
                  <a:gd name="T65"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42">
                    <a:moveTo>
                      <a:pt x="23" y="68"/>
                    </a:moveTo>
                    <a:lnTo>
                      <a:pt x="27" y="75"/>
                    </a:lnTo>
                    <a:lnTo>
                      <a:pt x="36" y="79"/>
                    </a:lnTo>
                    <a:lnTo>
                      <a:pt x="44" y="86"/>
                    </a:lnTo>
                    <a:lnTo>
                      <a:pt x="48" y="95"/>
                    </a:lnTo>
                    <a:lnTo>
                      <a:pt x="69" y="98"/>
                    </a:lnTo>
                    <a:lnTo>
                      <a:pt x="74" y="100"/>
                    </a:lnTo>
                    <a:lnTo>
                      <a:pt x="78" y="106"/>
                    </a:lnTo>
                    <a:lnTo>
                      <a:pt x="73" y="127"/>
                    </a:lnTo>
                    <a:lnTo>
                      <a:pt x="69" y="140"/>
                    </a:lnTo>
                    <a:lnTo>
                      <a:pt x="114" y="141"/>
                    </a:lnTo>
                    <a:lnTo>
                      <a:pt x="115" y="133"/>
                    </a:lnTo>
                    <a:lnTo>
                      <a:pt x="124" y="127"/>
                    </a:lnTo>
                    <a:lnTo>
                      <a:pt x="131" y="116"/>
                    </a:lnTo>
                    <a:lnTo>
                      <a:pt x="128" y="112"/>
                    </a:lnTo>
                    <a:lnTo>
                      <a:pt x="126" y="75"/>
                    </a:lnTo>
                    <a:lnTo>
                      <a:pt x="114" y="74"/>
                    </a:lnTo>
                    <a:lnTo>
                      <a:pt x="112" y="57"/>
                    </a:lnTo>
                    <a:lnTo>
                      <a:pt x="99" y="57"/>
                    </a:lnTo>
                    <a:lnTo>
                      <a:pt x="91" y="53"/>
                    </a:lnTo>
                    <a:lnTo>
                      <a:pt x="88" y="46"/>
                    </a:lnTo>
                    <a:lnTo>
                      <a:pt x="74" y="43"/>
                    </a:lnTo>
                    <a:lnTo>
                      <a:pt x="74" y="31"/>
                    </a:lnTo>
                    <a:lnTo>
                      <a:pt x="63" y="28"/>
                    </a:lnTo>
                    <a:lnTo>
                      <a:pt x="62" y="17"/>
                    </a:lnTo>
                    <a:lnTo>
                      <a:pt x="55" y="6"/>
                    </a:lnTo>
                    <a:lnTo>
                      <a:pt x="38" y="0"/>
                    </a:lnTo>
                    <a:lnTo>
                      <a:pt x="27" y="8"/>
                    </a:lnTo>
                    <a:lnTo>
                      <a:pt x="11" y="15"/>
                    </a:lnTo>
                    <a:lnTo>
                      <a:pt x="6" y="28"/>
                    </a:lnTo>
                    <a:lnTo>
                      <a:pt x="0" y="52"/>
                    </a:lnTo>
                    <a:lnTo>
                      <a:pt x="9" y="62"/>
                    </a:lnTo>
                    <a:lnTo>
                      <a:pt x="23" y="68"/>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2" name="Freeform 56"/>
              <p:cNvSpPr>
                <a:spLocks/>
              </p:cNvSpPr>
              <p:nvPr/>
            </p:nvSpPr>
            <p:spPr bwMode="auto">
              <a:xfrm>
                <a:off x="3797029" y="4342743"/>
                <a:ext cx="325504" cy="482897"/>
              </a:xfrm>
              <a:custGeom>
                <a:avLst/>
                <a:gdLst>
                  <a:gd name="T0" fmla="*/ 149 w 185"/>
                  <a:gd name="T1" fmla="*/ 12 h 274"/>
                  <a:gd name="T2" fmla="*/ 136 w 185"/>
                  <a:gd name="T3" fmla="*/ 3 h 274"/>
                  <a:gd name="T4" fmla="*/ 111 w 185"/>
                  <a:gd name="T5" fmla="*/ 0 h 274"/>
                  <a:gd name="T6" fmla="*/ 103 w 185"/>
                  <a:gd name="T7" fmla="*/ 10 h 274"/>
                  <a:gd name="T8" fmla="*/ 62 w 185"/>
                  <a:gd name="T9" fmla="*/ 29 h 274"/>
                  <a:gd name="T10" fmla="*/ 42 w 185"/>
                  <a:gd name="T11" fmla="*/ 43 h 274"/>
                  <a:gd name="T12" fmla="*/ 28 w 185"/>
                  <a:gd name="T13" fmla="*/ 54 h 274"/>
                  <a:gd name="T14" fmla="*/ 17 w 185"/>
                  <a:gd name="T15" fmla="*/ 43 h 274"/>
                  <a:gd name="T16" fmla="*/ 14 w 185"/>
                  <a:gd name="T17" fmla="*/ 31 h 274"/>
                  <a:gd name="T18" fmla="*/ 6 w 185"/>
                  <a:gd name="T19" fmla="*/ 31 h 274"/>
                  <a:gd name="T20" fmla="*/ 0 w 185"/>
                  <a:gd name="T21" fmla="*/ 37 h 274"/>
                  <a:gd name="T22" fmla="*/ 0 w 185"/>
                  <a:gd name="T23" fmla="*/ 71 h 274"/>
                  <a:gd name="T24" fmla="*/ 15 w 185"/>
                  <a:gd name="T25" fmla="*/ 71 h 274"/>
                  <a:gd name="T26" fmla="*/ 21 w 185"/>
                  <a:gd name="T27" fmla="*/ 94 h 274"/>
                  <a:gd name="T28" fmla="*/ 29 w 185"/>
                  <a:gd name="T29" fmla="*/ 100 h 274"/>
                  <a:gd name="T30" fmla="*/ 31 w 185"/>
                  <a:gd name="T31" fmla="*/ 114 h 274"/>
                  <a:gd name="T32" fmla="*/ 36 w 185"/>
                  <a:gd name="T33" fmla="*/ 127 h 274"/>
                  <a:gd name="T34" fmla="*/ 45 w 185"/>
                  <a:gd name="T35" fmla="*/ 132 h 274"/>
                  <a:gd name="T36" fmla="*/ 47 w 185"/>
                  <a:gd name="T37" fmla="*/ 147 h 274"/>
                  <a:gd name="T38" fmla="*/ 51 w 185"/>
                  <a:gd name="T39" fmla="*/ 151 h 274"/>
                  <a:gd name="T40" fmla="*/ 57 w 185"/>
                  <a:gd name="T41" fmla="*/ 159 h 274"/>
                  <a:gd name="T42" fmla="*/ 61 w 185"/>
                  <a:gd name="T43" fmla="*/ 173 h 274"/>
                  <a:gd name="T44" fmla="*/ 68 w 185"/>
                  <a:gd name="T45" fmla="*/ 187 h 274"/>
                  <a:gd name="T46" fmla="*/ 75 w 185"/>
                  <a:gd name="T47" fmla="*/ 193 h 274"/>
                  <a:gd name="T48" fmla="*/ 71 w 185"/>
                  <a:gd name="T49" fmla="*/ 199 h 274"/>
                  <a:gd name="T50" fmla="*/ 76 w 185"/>
                  <a:gd name="T51" fmla="*/ 212 h 274"/>
                  <a:gd name="T52" fmla="*/ 91 w 185"/>
                  <a:gd name="T53" fmla="*/ 221 h 274"/>
                  <a:gd name="T54" fmla="*/ 105 w 185"/>
                  <a:gd name="T55" fmla="*/ 239 h 274"/>
                  <a:gd name="T56" fmla="*/ 127 w 185"/>
                  <a:gd name="T57" fmla="*/ 247 h 274"/>
                  <a:gd name="T58" fmla="*/ 147 w 185"/>
                  <a:gd name="T59" fmla="*/ 263 h 274"/>
                  <a:gd name="T60" fmla="*/ 159 w 185"/>
                  <a:gd name="T61" fmla="*/ 273 h 274"/>
                  <a:gd name="T62" fmla="*/ 170 w 185"/>
                  <a:gd name="T63" fmla="*/ 263 h 274"/>
                  <a:gd name="T64" fmla="*/ 174 w 185"/>
                  <a:gd name="T65" fmla="*/ 251 h 274"/>
                  <a:gd name="T66" fmla="*/ 179 w 185"/>
                  <a:gd name="T67" fmla="*/ 249 h 274"/>
                  <a:gd name="T68" fmla="*/ 174 w 185"/>
                  <a:gd name="T69" fmla="*/ 241 h 274"/>
                  <a:gd name="T70" fmla="*/ 176 w 185"/>
                  <a:gd name="T71" fmla="*/ 215 h 274"/>
                  <a:gd name="T72" fmla="*/ 176 w 185"/>
                  <a:gd name="T73" fmla="*/ 196 h 274"/>
                  <a:gd name="T74" fmla="*/ 182 w 185"/>
                  <a:gd name="T75" fmla="*/ 190 h 274"/>
                  <a:gd name="T76" fmla="*/ 184 w 185"/>
                  <a:gd name="T77" fmla="*/ 175 h 274"/>
                  <a:gd name="T78" fmla="*/ 173 w 185"/>
                  <a:gd name="T79" fmla="*/ 158 h 274"/>
                  <a:gd name="T80" fmla="*/ 160 w 185"/>
                  <a:gd name="T81" fmla="*/ 151 h 274"/>
                  <a:gd name="T82" fmla="*/ 155 w 185"/>
                  <a:gd name="T83" fmla="*/ 134 h 274"/>
                  <a:gd name="T84" fmla="*/ 143 w 185"/>
                  <a:gd name="T85" fmla="*/ 140 h 274"/>
                  <a:gd name="T86" fmla="*/ 131 w 185"/>
                  <a:gd name="T87" fmla="*/ 138 h 274"/>
                  <a:gd name="T88" fmla="*/ 129 w 185"/>
                  <a:gd name="T89" fmla="*/ 129 h 274"/>
                  <a:gd name="T90" fmla="*/ 119 w 185"/>
                  <a:gd name="T91" fmla="*/ 128 h 274"/>
                  <a:gd name="T92" fmla="*/ 115 w 185"/>
                  <a:gd name="T93" fmla="*/ 118 h 274"/>
                  <a:gd name="T94" fmla="*/ 105 w 185"/>
                  <a:gd name="T95" fmla="*/ 110 h 274"/>
                  <a:gd name="T96" fmla="*/ 102 w 185"/>
                  <a:gd name="T97" fmla="*/ 100 h 274"/>
                  <a:gd name="T98" fmla="*/ 104 w 185"/>
                  <a:gd name="T99" fmla="*/ 87 h 274"/>
                  <a:gd name="T100" fmla="*/ 113 w 185"/>
                  <a:gd name="T101" fmla="*/ 82 h 274"/>
                  <a:gd name="T102" fmla="*/ 120 w 185"/>
                  <a:gd name="T103" fmla="*/ 77 h 274"/>
                  <a:gd name="T104" fmla="*/ 116 w 185"/>
                  <a:gd name="T105" fmla="*/ 67 h 274"/>
                  <a:gd name="T106" fmla="*/ 120 w 185"/>
                  <a:gd name="T107" fmla="*/ 54 h 274"/>
                  <a:gd name="T108" fmla="*/ 131 w 185"/>
                  <a:gd name="T109" fmla="*/ 47 h 274"/>
                  <a:gd name="T110" fmla="*/ 143 w 185"/>
                  <a:gd name="T111" fmla="*/ 50 h 274"/>
                  <a:gd name="T112" fmla="*/ 155 w 185"/>
                  <a:gd name="T113" fmla="*/ 44 h 274"/>
                  <a:gd name="T114" fmla="*/ 159 w 185"/>
                  <a:gd name="T115" fmla="*/ 31 h 274"/>
                  <a:gd name="T116" fmla="*/ 149 w 185"/>
                  <a:gd name="T117" fmla="*/ 1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274">
                    <a:moveTo>
                      <a:pt x="149" y="12"/>
                    </a:moveTo>
                    <a:lnTo>
                      <a:pt x="136" y="3"/>
                    </a:lnTo>
                    <a:lnTo>
                      <a:pt x="111" y="0"/>
                    </a:lnTo>
                    <a:lnTo>
                      <a:pt x="103" y="10"/>
                    </a:lnTo>
                    <a:lnTo>
                      <a:pt x="62" y="29"/>
                    </a:lnTo>
                    <a:lnTo>
                      <a:pt x="42" y="43"/>
                    </a:lnTo>
                    <a:lnTo>
                      <a:pt x="28" y="54"/>
                    </a:lnTo>
                    <a:lnTo>
                      <a:pt x="17" y="43"/>
                    </a:lnTo>
                    <a:lnTo>
                      <a:pt x="14" y="31"/>
                    </a:lnTo>
                    <a:lnTo>
                      <a:pt x="6" y="31"/>
                    </a:lnTo>
                    <a:lnTo>
                      <a:pt x="0" y="37"/>
                    </a:lnTo>
                    <a:lnTo>
                      <a:pt x="0" y="71"/>
                    </a:lnTo>
                    <a:lnTo>
                      <a:pt x="15" y="71"/>
                    </a:lnTo>
                    <a:lnTo>
                      <a:pt x="21" y="94"/>
                    </a:lnTo>
                    <a:lnTo>
                      <a:pt x="29" y="100"/>
                    </a:lnTo>
                    <a:lnTo>
                      <a:pt x="31" y="114"/>
                    </a:lnTo>
                    <a:lnTo>
                      <a:pt x="36" y="127"/>
                    </a:lnTo>
                    <a:lnTo>
                      <a:pt x="45" y="132"/>
                    </a:lnTo>
                    <a:lnTo>
                      <a:pt x="47" y="147"/>
                    </a:lnTo>
                    <a:lnTo>
                      <a:pt x="51" y="151"/>
                    </a:lnTo>
                    <a:lnTo>
                      <a:pt x="57" y="159"/>
                    </a:lnTo>
                    <a:lnTo>
                      <a:pt x="61" y="173"/>
                    </a:lnTo>
                    <a:lnTo>
                      <a:pt x="68" y="187"/>
                    </a:lnTo>
                    <a:lnTo>
                      <a:pt x="75" y="193"/>
                    </a:lnTo>
                    <a:lnTo>
                      <a:pt x="71" y="199"/>
                    </a:lnTo>
                    <a:lnTo>
                      <a:pt x="76" y="212"/>
                    </a:lnTo>
                    <a:lnTo>
                      <a:pt x="91" y="221"/>
                    </a:lnTo>
                    <a:lnTo>
                      <a:pt x="105" y="239"/>
                    </a:lnTo>
                    <a:lnTo>
                      <a:pt x="127" y="247"/>
                    </a:lnTo>
                    <a:lnTo>
                      <a:pt x="147" y="263"/>
                    </a:lnTo>
                    <a:lnTo>
                      <a:pt x="159" y="273"/>
                    </a:lnTo>
                    <a:lnTo>
                      <a:pt x="170" y="263"/>
                    </a:lnTo>
                    <a:lnTo>
                      <a:pt x="174" y="251"/>
                    </a:lnTo>
                    <a:lnTo>
                      <a:pt x="179" y="249"/>
                    </a:lnTo>
                    <a:lnTo>
                      <a:pt x="174" y="241"/>
                    </a:lnTo>
                    <a:lnTo>
                      <a:pt x="176" y="215"/>
                    </a:lnTo>
                    <a:lnTo>
                      <a:pt x="176" y="196"/>
                    </a:lnTo>
                    <a:lnTo>
                      <a:pt x="182" y="190"/>
                    </a:lnTo>
                    <a:lnTo>
                      <a:pt x="184" y="175"/>
                    </a:lnTo>
                    <a:lnTo>
                      <a:pt x="173" y="158"/>
                    </a:lnTo>
                    <a:lnTo>
                      <a:pt x="160" y="151"/>
                    </a:lnTo>
                    <a:lnTo>
                      <a:pt x="155" y="134"/>
                    </a:lnTo>
                    <a:lnTo>
                      <a:pt x="143" y="140"/>
                    </a:lnTo>
                    <a:lnTo>
                      <a:pt x="131" y="138"/>
                    </a:lnTo>
                    <a:lnTo>
                      <a:pt x="129" y="129"/>
                    </a:lnTo>
                    <a:lnTo>
                      <a:pt x="119" y="128"/>
                    </a:lnTo>
                    <a:lnTo>
                      <a:pt x="115" y="118"/>
                    </a:lnTo>
                    <a:lnTo>
                      <a:pt x="105" y="110"/>
                    </a:lnTo>
                    <a:lnTo>
                      <a:pt x="102" y="100"/>
                    </a:lnTo>
                    <a:lnTo>
                      <a:pt x="104" y="87"/>
                    </a:lnTo>
                    <a:lnTo>
                      <a:pt x="113" y="82"/>
                    </a:lnTo>
                    <a:lnTo>
                      <a:pt x="120" y="77"/>
                    </a:lnTo>
                    <a:lnTo>
                      <a:pt x="116" y="67"/>
                    </a:lnTo>
                    <a:lnTo>
                      <a:pt x="120" y="54"/>
                    </a:lnTo>
                    <a:lnTo>
                      <a:pt x="131" y="47"/>
                    </a:lnTo>
                    <a:lnTo>
                      <a:pt x="143" y="50"/>
                    </a:lnTo>
                    <a:lnTo>
                      <a:pt x="155" y="44"/>
                    </a:lnTo>
                    <a:lnTo>
                      <a:pt x="159" y="31"/>
                    </a:lnTo>
                    <a:lnTo>
                      <a:pt x="149" y="1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3" name="Freeform 57"/>
              <p:cNvSpPr>
                <a:spLocks/>
              </p:cNvSpPr>
              <p:nvPr/>
            </p:nvSpPr>
            <p:spPr bwMode="auto">
              <a:xfrm>
                <a:off x="3845776" y="3930629"/>
                <a:ext cx="290910" cy="435708"/>
              </a:xfrm>
              <a:custGeom>
                <a:avLst/>
                <a:gdLst>
                  <a:gd name="T0" fmla="*/ 23 w 166"/>
                  <a:gd name="T1" fmla="*/ 95 h 248"/>
                  <a:gd name="T2" fmla="*/ 26 w 166"/>
                  <a:gd name="T3" fmla="*/ 63 h 248"/>
                  <a:gd name="T4" fmla="*/ 40 w 166"/>
                  <a:gd name="T5" fmla="*/ 76 h 248"/>
                  <a:gd name="T6" fmla="*/ 41 w 166"/>
                  <a:gd name="T7" fmla="*/ 53 h 248"/>
                  <a:gd name="T8" fmla="*/ 57 w 166"/>
                  <a:gd name="T9" fmla="*/ 48 h 248"/>
                  <a:gd name="T10" fmla="*/ 58 w 166"/>
                  <a:gd name="T11" fmla="*/ 31 h 248"/>
                  <a:gd name="T12" fmla="*/ 74 w 166"/>
                  <a:gd name="T13" fmla="*/ 20 h 248"/>
                  <a:gd name="T14" fmla="*/ 91 w 166"/>
                  <a:gd name="T15" fmla="*/ 18 h 248"/>
                  <a:gd name="T16" fmla="*/ 96 w 166"/>
                  <a:gd name="T17" fmla="*/ 6 h 248"/>
                  <a:gd name="T18" fmla="*/ 106 w 166"/>
                  <a:gd name="T19" fmla="*/ 0 h 248"/>
                  <a:gd name="T20" fmla="*/ 113 w 166"/>
                  <a:gd name="T21" fmla="*/ 6 h 248"/>
                  <a:gd name="T22" fmla="*/ 102 w 166"/>
                  <a:gd name="T23" fmla="*/ 20 h 248"/>
                  <a:gd name="T24" fmla="*/ 96 w 166"/>
                  <a:gd name="T25" fmla="*/ 42 h 248"/>
                  <a:gd name="T26" fmla="*/ 85 w 166"/>
                  <a:gd name="T27" fmla="*/ 49 h 248"/>
                  <a:gd name="T28" fmla="*/ 98 w 166"/>
                  <a:gd name="T29" fmla="*/ 67 h 248"/>
                  <a:gd name="T30" fmla="*/ 95 w 166"/>
                  <a:gd name="T31" fmla="*/ 84 h 248"/>
                  <a:gd name="T32" fmla="*/ 121 w 166"/>
                  <a:gd name="T33" fmla="*/ 86 h 248"/>
                  <a:gd name="T34" fmla="*/ 121 w 166"/>
                  <a:gd name="T35" fmla="*/ 95 h 248"/>
                  <a:gd name="T36" fmla="*/ 143 w 166"/>
                  <a:gd name="T37" fmla="*/ 105 h 248"/>
                  <a:gd name="T38" fmla="*/ 165 w 166"/>
                  <a:gd name="T39" fmla="*/ 113 h 248"/>
                  <a:gd name="T40" fmla="*/ 165 w 166"/>
                  <a:gd name="T41" fmla="*/ 141 h 248"/>
                  <a:gd name="T42" fmla="*/ 161 w 166"/>
                  <a:gd name="T43" fmla="*/ 160 h 248"/>
                  <a:gd name="T44" fmla="*/ 162 w 166"/>
                  <a:gd name="T45" fmla="*/ 173 h 248"/>
                  <a:gd name="T46" fmla="*/ 138 w 166"/>
                  <a:gd name="T47" fmla="*/ 182 h 248"/>
                  <a:gd name="T48" fmla="*/ 132 w 166"/>
                  <a:gd name="T49" fmla="*/ 192 h 248"/>
                  <a:gd name="T50" fmla="*/ 140 w 166"/>
                  <a:gd name="T51" fmla="*/ 199 h 248"/>
                  <a:gd name="T52" fmla="*/ 132 w 166"/>
                  <a:gd name="T53" fmla="*/ 204 h 248"/>
                  <a:gd name="T54" fmla="*/ 135 w 166"/>
                  <a:gd name="T55" fmla="*/ 233 h 248"/>
                  <a:gd name="T56" fmla="*/ 135 w 166"/>
                  <a:gd name="T57" fmla="*/ 245 h 248"/>
                  <a:gd name="T58" fmla="*/ 121 w 166"/>
                  <a:gd name="T59" fmla="*/ 247 h 248"/>
                  <a:gd name="T60" fmla="*/ 107 w 166"/>
                  <a:gd name="T61" fmla="*/ 238 h 248"/>
                  <a:gd name="T62" fmla="*/ 83 w 166"/>
                  <a:gd name="T63" fmla="*/ 235 h 248"/>
                  <a:gd name="T64" fmla="*/ 70 w 166"/>
                  <a:gd name="T65" fmla="*/ 219 h 248"/>
                  <a:gd name="T66" fmla="*/ 55 w 166"/>
                  <a:gd name="T67" fmla="*/ 209 h 248"/>
                  <a:gd name="T68" fmla="*/ 44 w 166"/>
                  <a:gd name="T69" fmla="*/ 199 h 248"/>
                  <a:gd name="T70" fmla="*/ 21 w 166"/>
                  <a:gd name="T71" fmla="*/ 200 h 248"/>
                  <a:gd name="T72" fmla="*/ 0 w 166"/>
                  <a:gd name="T73" fmla="*/ 188 h 248"/>
                  <a:gd name="T74" fmla="*/ 11 w 166"/>
                  <a:gd name="T75" fmla="*/ 171 h 248"/>
                  <a:gd name="T76" fmla="*/ 14 w 166"/>
                  <a:gd name="T77" fmla="*/ 163 h 248"/>
                  <a:gd name="T78" fmla="*/ 27 w 166"/>
                  <a:gd name="T79" fmla="*/ 161 h 248"/>
                  <a:gd name="T80" fmla="*/ 23 w 166"/>
                  <a:gd name="T81" fmla="*/ 9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248">
                    <a:moveTo>
                      <a:pt x="23" y="95"/>
                    </a:moveTo>
                    <a:lnTo>
                      <a:pt x="26" y="63"/>
                    </a:lnTo>
                    <a:lnTo>
                      <a:pt x="40" y="76"/>
                    </a:lnTo>
                    <a:lnTo>
                      <a:pt x="41" y="53"/>
                    </a:lnTo>
                    <a:lnTo>
                      <a:pt x="57" y="48"/>
                    </a:lnTo>
                    <a:lnTo>
                      <a:pt x="58" y="31"/>
                    </a:lnTo>
                    <a:lnTo>
                      <a:pt x="74" y="20"/>
                    </a:lnTo>
                    <a:lnTo>
                      <a:pt x="91" y="18"/>
                    </a:lnTo>
                    <a:lnTo>
                      <a:pt x="96" y="6"/>
                    </a:lnTo>
                    <a:lnTo>
                      <a:pt x="106" y="0"/>
                    </a:lnTo>
                    <a:lnTo>
                      <a:pt x="113" y="6"/>
                    </a:lnTo>
                    <a:lnTo>
                      <a:pt x="102" y="20"/>
                    </a:lnTo>
                    <a:lnTo>
                      <a:pt x="96" y="42"/>
                    </a:lnTo>
                    <a:lnTo>
                      <a:pt x="85" y="49"/>
                    </a:lnTo>
                    <a:lnTo>
                      <a:pt x="98" y="67"/>
                    </a:lnTo>
                    <a:lnTo>
                      <a:pt x="95" y="84"/>
                    </a:lnTo>
                    <a:lnTo>
                      <a:pt x="121" y="86"/>
                    </a:lnTo>
                    <a:lnTo>
                      <a:pt x="121" y="95"/>
                    </a:lnTo>
                    <a:lnTo>
                      <a:pt x="143" y="105"/>
                    </a:lnTo>
                    <a:lnTo>
                      <a:pt x="165" y="113"/>
                    </a:lnTo>
                    <a:lnTo>
                      <a:pt x="165" y="141"/>
                    </a:lnTo>
                    <a:lnTo>
                      <a:pt x="161" y="160"/>
                    </a:lnTo>
                    <a:lnTo>
                      <a:pt x="162" y="173"/>
                    </a:lnTo>
                    <a:lnTo>
                      <a:pt x="138" y="182"/>
                    </a:lnTo>
                    <a:lnTo>
                      <a:pt x="132" y="192"/>
                    </a:lnTo>
                    <a:lnTo>
                      <a:pt x="140" y="199"/>
                    </a:lnTo>
                    <a:lnTo>
                      <a:pt x="132" y="204"/>
                    </a:lnTo>
                    <a:lnTo>
                      <a:pt x="135" y="233"/>
                    </a:lnTo>
                    <a:lnTo>
                      <a:pt x="135" y="245"/>
                    </a:lnTo>
                    <a:lnTo>
                      <a:pt x="121" y="247"/>
                    </a:lnTo>
                    <a:lnTo>
                      <a:pt x="107" y="238"/>
                    </a:lnTo>
                    <a:lnTo>
                      <a:pt x="83" y="235"/>
                    </a:lnTo>
                    <a:lnTo>
                      <a:pt x="70" y="219"/>
                    </a:lnTo>
                    <a:lnTo>
                      <a:pt x="55" y="209"/>
                    </a:lnTo>
                    <a:lnTo>
                      <a:pt x="44" y="199"/>
                    </a:lnTo>
                    <a:lnTo>
                      <a:pt x="21" y="200"/>
                    </a:lnTo>
                    <a:lnTo>
                      <a:pt x="0" y="188"/>
                    </a:lnTo>
                    <a:lnTo>
                      <a:pt x="11" y="171"/>
                    </a:lnTo>
                    <a:lnTo>
                      <a:pt x="14" y="163"/>
                    </a:lnTo>
                    <a:lnTo>
                      <a:pt x="27" y="161"/>
                    </a:lnTo>
                    <a:lnTo>
                      <a:pt x="23" y="9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4" name="Freeform 62"/>
              <p:cNvSpPr>
                <a:spLocks/>
              </p:cNvSpPr>
              <p:nvPr/>
            </p:nvSpPr>
            <p:spPr bwMode="auto">
              <a:xfrm>
                <a:off x="3995162" y="3930629"/>
                <a:ext cx="336512" cy="338185"/>
              </a:xfrm>
              <a:custGeom>
                <a:avLst/>
                <a:gdLst>
                  <a:gd name="T0" fmla="*/ 28 w 191"/>
                  <a:gd name="T1" fmla="*/ 6 h 193"/>
                  <a:gd name="T2" fmla="*/ 16 w 191"/>
                  <a:gd name="T3" fmla="*/ 19 h 193"/>
                  <a:gd name="T4" fmla="*/ 10 w 191"/>
                  <a:gd name="T5" fmla="*/ 42 h 193"/>
                  <a:gd name="T6" fmla="*/ 0 w 191"/>
                  <a:gd name="T7" fmla="*/ 49 h 193"/>
                  <a:gd name="T8" fmla="*/ 13 w 191"/>
                  <a:gd name="T9" fmla="*/ 67 h 193"/>
                  <a:gd name="T10" fmla="*/ 9 w 191"/>
                  <a:gd name="T11" fmla="*/ 84 h 193"/>
                  <a:gd name="T12" fmla="*/ 36 w 191"/>
                  <a:gd name="T13" fmla="*/ 85 h 193"/>
                  <a:gd name="T14" fmla="*/ 36 w 191"/>
                  <a:gd name="T15" fmla="*/ 95 h 193"/>
                  <a:gd name="T16" fmla="*/ 58 w 191"/>
                  <a:gd name="T17" fmla="*/ 105 h 193"/>
                  <a:gd name="T18" fmla="*/ 80 w 191"/>
                  <a:gd name="T19" fmla="*/ 112 h 193"/>
                  <a:gd name="T20" fmla="*/ 80 w 191"/>
                  <a:gd name="T21" fmla="*/ 140 h 193"/>
                  <a:gd name="T22" fmla="*/ 75 w 191"/>
                  <a:gd name="T23" fmla="*/ 159 h 193"/>
                  <a:gd name="T24" fmla="*/ 77 w 191"/>
                  <a:gd name="T25" fmla="*/ 173 h 193"/>
                  <a:gd name="T26" fmla="*/ 87 w 191"/>
                  <a:gd name="T27" fmla="*/ 176 h 193"/>
                  <a:gd name="T28" fmla="*/ 94 w 191"/>
                  <a:gd name="T29" fmla="*/ 186 h 193"/>
                  <a:gd name="T30" fmla="*/ 105 w 191"/>
                  <a:gd name="T31" fmla="*/ 192 h 193"/>
                  <a:gd name="T32" fmla="*/ 120 w 191"/>
                  <a:gd name="T33" fmla="*/ 189 h 193"/>
                  <a:gd name="T34" fmla="*/ 132 w 191"/>
                  <a:gd name="T35" fmla="*/ 180 h 193"/>
                  <a:gd name="T36" fmla="*/ 131 w 191"/>
                  <a:gd name="T37" fmla="*/ 169 h 193"/>
                  <a:gd name="T38" fmla="*/ 122 w 191"/>
                  <a:gd name="T39" fmla="*/ 162 h 193"/>
                  <a:gd name="T40" fmla="*/ 120 w 191"/>
                  <a:gd name="T41" fmla="*/ 154 h 193"/>
                  <a:gd name="T42" fmla="*/ 124 w 191"/>
                  <a:gd name="T43" fmla="*/ 140 h 193"/>
                  <a:gd name="T44" fmla="*/ 130 w 191"/>
                  <a:gd name="T45" fmla="*/ 139 h 193"/>
                  <a:gd name="T46" fmla="*/ 143 w 191"/>
                  <a:gd name="T47" fmla="*/ 150 h 193"/>
                  <a:gd name="T48" fmla="*/ 150 w 191"/>
                  <a:gd name="T49" fmla="*/ 145 h 193"/>
                  <a:gd name="T50" fmla="*/ 176 w 191"/>
                  <a:gd name="T51" fmla="*/ 143 h 193"/>
                  <a:gd name="T52" fmla="*/ 179 w 191"/>
                  <a:gd name="T53" fmla="*/ 134 h 193"/>
                  <a:gd name="T54" fmla="*/ 179 w 191"/>
                  <a:gd name="T55" fmla="*/ 123 h 193"/>
                  <a:gd name="T56" fmla="*/ 172 w 191"/>
                  <a:gd name="T57" fmla="*/ 114 h 193"/>
                  <a:gd name="T58" fmla="*/ 173 w 191"/>
                  <a:gd name="T59" fmla="*/ 100 h 193"/>
                  <a:gd name="T60" fmla="*/ 182 w 191"/>
                  <a:gd name="T61" fmla="*/ 92 h 193"/>
                  <a:gd name="T62" fmla="*/ 184 w 191"/>
                  <a:gd name="T63" fmla="*/ 85 h 193"/>
                  <a:gd name="T64" fmla="*/ 190 w 191"/>
                  <a:gd name="T65" fmla="*/ 79 h 193"/>
                  <a:gd name="T66" fmla="*/ 190 w 191"/>
                  <a:gd name="T67" fmla="*/ 64 h 193"/>
                  <a:gd name="T68" fmla="*/ 184 w 191"/>
                  <a:gd name="T69" fmla="*/ 61 h 193"/>
                  <a:gd name="T70" fmla="*/ 179 w 191"/>
                  <a:gd name="T71" fmla="*/ 47 h 193"/>
                  <a:gd name="T72" fmla="*/ 172 w 191"/>
                  <a:gd name="T73" fmla="*/ 39 h 193"/>
                  <a:gd name="T74" fmla="*/ 176 w 191"/>
                  <a:gd name="T75" fmla="*/ 35 h 193"/>
                  <a:gd name="T76" fmla="*/ 176 w 191"/>
                  <a:gd name="T77" fmla="*/ 28 h 193"/>
                  <a:gd name="T78" fmla="*/ 154 w 191"/>
                  <a:gd name="T79" fmla="*/ 27 h 193"/>
                  <a:gd name="T80" fmla="*/ 137 w 191"/>
                  <a:gd name="T81" fmla="*/ 30 h 193"/>
                  <a:gd name="T82" fmla="*/ 128 w 191"/>
                  <a:gd name="T83" fmla="*/ 37 h 193"/>
                  <a:gd name="T84" fmla="*/ 117 w 191"/>
                  <a:gd name="T85" fmla="*/ 35 h 193"/>
                  <a:gd name="T86" fmla="*/ 86 w 191"/>
                  <a:gd name="T87" fmla="*/ 33 h 193"/>
                  <a:gd name="T88" fmla="*/ 83 w 191"/>
                  <a:gd name="T89" fmla="*/ 25 h 193"/>
                  <a:gd name="T90" fmla="*/ 75 w 191"/>
                  <a:gd name="T91" fmla="*/ 22 h 193"/>
                  <a:gd name="T92" fmla="*/ 62 w 191"/>
                  <a:gd name="T93" fmla="*/ 18 h 193"/>
                  <a:gd name="T94" fmla="*/ 59 w 191"/>
                  <a:gd name="T95" fmla="*/ 9 h 193"/>
                  <a:gd name="T96" fmla="*/ 48 w 191"/>
                  <a:gd name="T97" fmla="*/ 6 h 193"/>
                  <a:gd name="T98" fmla="*/ 48 w 191"/>
                  <a:gd name="T99" fmla="*/ 0 h 193"/>
                  <a:gd name="T100" fmla="*/ 43 w 191"/>
                  <a:gd name="T101" fmla="*/ 6 h 193"/>
                  <a:gd name="T102" fmla="*/ 28 w 191"/>
                  <a:gd name="T103" fmla="*/ 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8" y="6"/>
                    </a:moveTo>
                    <a:lnTo>
                      <a:pt x="16" y="19"/>
                    </a:lnTo>
                    <a:lnTo>
                      <a:pt x="10" y="42"/>
                    </a:lnTo>
                    <a:lnTo>
                      <a:pt x="0" y="49"/>
                    </a:lnTo>
                    <a:lnTo>
                      <a:pt x="13" y="67"/>
                    </a:lnTo>
                    <a:lnTo>
                      <a:pt x="9" y="84"/>
                    </a:lnTo>
                    <a:lnTo>
                      <a:pt x="36" y="85"/>
                    </a:lnTo>
                    <a:lnTo>
                      <a:pt x="36" y="95"/>
                    </a:lnTo>
                    <a:lnTo>
                      <a:pt x="58" y="105"/>
                    </a:lnTo>
                    <a:lnTo>
                      <a:pt x="80" y="112"/>
                    </a:lnTo>
                    <a:lnTo>
                      <a:pt x="80" y="140"/>
                    </a:lnTo>
                    <a:lnTo>
                      <a:pt x="75" y="159"/>
                    </a:lnTo>
                    <a:lnTo>
                      <a:pt x="77" y="173"/>
                    </a:lnTo>
                    <a:lnTo>
                      <a:pt x="87" y="176"/>
                    </a:lnTo>
                    <a:lnTo>
                      <a:pt x="94" y="186"/>
                    </a:lnTo>
                    <a:lnTo>
                      <a:pt x="105" y="192"/>
                    </a:lnTo>
                    <a:lnTo>
                      <a:pt x="120" y="189"/>
                    </a:lnTo>
                    <a:lnTo>
                      <a:pt x="132" y="180"/>
                    </a:lnTo>
                    <a:lnTo>
                      <a:pt x="131" y="169"/>
                    </a:lnTo>
                    <a:lnTo>
                      <a:pt x="122" y="162"/>
                    </a:lnTo>
                    <a:lnTo>
                      <a:pt x="120" y="154"/>
                    </a:lnTo>
                    <a:lnTo>
                      <a:pt x="124" y="140"/>
                    </a:lnTo>
                    <a:lnTo>
                      <a:pt x="130" y="139"/>
                    </a:lnTo>
                    <a:lnTo>
                      <a:pt x="143" y="150"/>
                    </a:lnTo>
                    <a:lnTo>
                      <a:pt x="150" y="145"/>
                    </a:lnTo>
                    <a:lnTo>
                      <a:pt x="176" y="143"/>
                    </a:lnTo>
                    <a:lnTo>
                      <a:pt x="179" y="134"/>
                    </a:lnTo>
                    <a:lnTo>
                      <a:pt x="179" y="123"/>
                    </a:lnTo>
                    <a:lnTo>
                      <a:pt x="172" y="114"/>
                    </a:lnTo>
                    <a:lnTo>
                      <a:pt x="173" y="100"/>
                    </a:lnTo>
                    <a:lnTo>
                      <a:pt x="182" y="92"/>
                    </a:lnTo>
                    <a:lnTo>
                      <a:pt x="184" y="85"/>
                    </a:lnTo>
                    <a:lnTo>
                      <a:pt x="190" y="79"/>
                    </a:lnTo>
                    <a:lnTo>
                      <a:pt x="190" y="64"/>
                    </a:lnTo>
                    <a:lnTo>
                      <a:pt x="184" y="61"/>
                    </a:lnTo>
                    <a:lnTo>
                      <a:pt x="179" y="47"/>
                    </a:lnTo>
                    <a:lnTo>
                      <a:pt x="172" y="39"/>
                    </a:lnTo>
                    <a:lnTo>
                      <a:pt x="176" y="35"/>
                    </a:lnTo>
                    <a:lnTo>
                      <a:pt x="176" y="28"/>
                    </a:lnTo>
                    <a:lnTo>
                      <a:pt x="154" y="27"/>
                    </a:lnTo>
                    <a:lnTo>
                      <a:pt x="137" y="30"/>
                    </a:lnTo>
                    <a:lnTo>
                      <a:pt x="128" y="37"/>
                    </a:lnTo>
                    <a:lnTo>
                      <a:pt x="117" y="35"/>
                    </a:lnTo>
                    <a:lnTo>
                      <a:pt x="86" y="33"/>
                    </a:lnTo>
                    <a:lnTo>
                      <a:pt x="83" y="25"/>
                    </a:lnTo>
                    <a:lnTo>
                      <a:pt x="75" y="22"/>
                    </a:lnTo>
                    <a:lnTo>
                      <a:pt x="62" y="18"/>
                    </a:lnTo>
                    <a:lnTo>
                      <a:pt x="59" y="9"/>
                    </a:lnTo>
                    <a:lnTo>
                      <a:pt x="48" y="6"/>
                    </a:lnTo>
                    <a:lnTo>
                      <a:pt x="48" y="0"/>
                    </a:lnTo>
                    <a:lnTo>
                      <a:pt x="43" y="6"/>
                    </a:lnTo>
                    <a:lnTo>
                      <a:pt x="28" y="6"/>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5" name="Freeform 63"/>
              <p:cNvSpPr>
                <a:spLocks/>
              </p:cNvSpPr>
              <p:nvPr/>
            </p:nvSpPr>
            <p:spPr bwMode="auto">
              <a:xfrm>
                <a:off x="4407152" y="5179554"/>
                <a:ext cx="139951" cy="157295"/>
              </a:xfrm>
              <a:custGeom>
                <a:avLst/>
                <a:gdLst>
                  <a:gd name="T0" fmla="*/ 19 w 80"/>
                  <a:gd name="T1" fmla="*/ 0 h 88"/>
                  <a:gd name="T2" fmla="*/ 25 w 80"/>
                  <a:gd name="T3" fmla="*/ 8 h 88"/>
                  <a:gd name="T4" fmla="*/ 39 w 80"/>
                  <a:gd name="T5" fmla="*/ 13 h 88"/>
                  <a:gd name="T6" fmla="*/ 70 w 80"/>
                  <a:gd name="T7" fmla="*/ 42 h 88"/>
                  <a:gd name="T8" fmla="*/ 76 w 80"/>
                  <a:gd name="T9" fmla="*/ 53 h 88"/>
                  <a:gd name="T10" fmla="*/ 79 w 80"/>
                  <a:gd name="T11" fmla="*/ 65 h 88"/>
                  <a:gd name="T12" fmla="*/ 70 w 80"/>
                  <a:gd name="T13" fmla="*/ 71 h 88"/>
                  <a:gd name="T14" fmla="*/ 66 w 80"/>
                  <a:gd name="T15" fmla="*/ 75 h 88"/>
                  <a:gd name="T16" fmla="*/ 64 w 80"/>
                  <a:gd name="T17" fmla="*/ 81 h 88"/>
                  <a:gd name="T18" fmla="*/ 53 w 80"/>
                  <a:gd name="T19" fmla="*/ 83 h 88"/>
                  <a:gd name="T20" fmla="*/ 50 w 80"/>
                  <a:gd name="T21" fmla="*/ 87 h 88"/>
                  <a:gd name="T22" fmla="*/ 44 w 80"/>
                  <a:gd name="T23" fmla="*/ 84 h 88"/>
                  <a:gd name="T24" fmla="*/ 29 w 80"/>
                  <a:gd name="T25" fmla="*/ 78 h 88"/>
                  <a:gd name="T26" fmla="*/ 18 w 80"/>
                  <a:gd name="T27" fmla="*/ 72 h 88"/>
                  <a:gd name="T28" fmla="*/ 12 w 80"/>
                  <a:gd name="T29" fmla="*/ 78 h 88"/>
                  <a:gd name="T30" fmla="*/ 6 w 80"/>
                  <a:gd name="T31" fmla="*/ 81 h 88"/>
                  <a:gd name="T32" fmla="*/ 2 w 80"/>
                  <a:gd name="T33" fmla="*/ 64 h 88"/>
                  <a:gd name="T34" fmla="*/ 0 w 80"/>
                  <a:gd name="T35" fmla="*/ 40 h 88"/>
                  <a:gd name="T36" fmla="*/ 3 w 80"/>
                  <a:gd name="T37" fmla="*/ 24 h 88"/>
                  <a:gd name="T38" fmla="*/ 11 w 80"/>
                  <a:gd name="T39" fmla="*/ 10 h 88"/>
                  <a:gd name="T40" fmla="*/ 19 w 80"/>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88">
                    <a:moveTo>
                      <a:pt x="19" y="0"/>
                    </a:moveTo>
                    <a:lnTo>
                      <a:pt x="25" y="8"/>
                    </a:lnTo>
                    <a:lnTo>
                      <a:pt x="39" y="13"/>
                    </a:lnTo>
                    <a:lnTo>
                      <a:pt x="70" y="42"/>
                    </a:lnTo>
                    <a:lnTo>
                      <a:pt x="76" y="53"/>
                    </a:lnTo>
                    <a:lnTo>
                      <a:pt x="79" y="65"/>
                    </a:lnTo>
                    <a:lnTo>
                      <a:pt x="70" y="71"/>
                    </a:lnTo>
                    <a:lnTo>
                      <a:pt x="66" y="75"/>
                    </a:lnTo>
                    <a:lnTo>
                      <a:pt x="64" y="81"/>
                    </a:lnTo>
                    <a:lnTo>
                      <a:pt x="53" y="83"/>
                    </a:lnTo>
                    <a:lnTo>
                      <a:pt x="50" y="87"/>
                    </a:lnTo>
                    <a:lnTo>
                      <a:pt x="44" y="84"/>
                    </a:lnTo>
                    <a:lnTo>
                      <a:pt x="29" y="78"/>
                    </a:lnTo>
                    <a:lnTo>
                      <a:pt x="18" y="72"/>
                    </a:lnTo>
                    <a:lnTo>
                      <a:pt x="12" y="78"/>
                    </a:lnTo>
                    <a:lnTo>
                      <a:pt x="6" y="81"/>
                    </a:lnTo>
                    <a:lnTo>
                      <a:pt x="2" y="64"/>
                    </a:lnTo>
                    <a:lnTo>
                      <a:pt x="0" y="40"/>
                    </a:lnTo>
                    <a:lnTo>
                      <a:pt x="3" y="24"/>
                    </a:lnTo>
                    <a:lnTo>
                      <a:pt x="11" y="10"/>
                    </a:lnTo>
                    <a:lnTo>
                      <a:pt x="19"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6" name="Freeform 64"/>
              <p:cNvSpPr>
                <a:spLocks/>
              </p:cNvSpPr>
              <p:nvPr/>
            </p:nvSpPr>
            <p:spPr bwMode="auto">
              <a:xfrm>
                <a:off x="4095801" y="4580259"/>
                <a:ext cx="312924" cy="391665"/>
              </a:xfrm>
              <a:custGeom>
                <a:avLst/>
                <a:gdLst>
                  <a:gd name="T0" fmla="*/ 162 w 177"/>
                  <a:gd name="T1" fmla="*/ 170 h 222"/>
                  <a:gd name="T2" fmla="*/ 169 w 177"/>
                  <a:gd name="T3" fmla="*/ 169 h 222"/>
                  <a:gd name="T4" fmla="*/ 174 w 177"/>
                  <a:gd name="T5" fmla="*/ 159 h 222"/>
                  <a:gd name="T6" fmla="*/ 176 w 177"/>
                  <a:gd name="T7" fmla="*/ 141 h 222"/>
                  <a:gd name="T8" fmla="*/ 171 w 177"/>
                  <a:gd name="T9" fmla="*/ 137 h 222"/>
                  <a:gd name="T10" fmla="*/ 169 w 177"/>
                  <a:gd name="T11" fmla="*/ 126 h 222"/>
                  <a:gd name="T12" fmla="*/ 161 w 177"/>
                  <a:gd name="T13" fmla="*/ 124 h 222"/>
                  <a:gd name="T14" fmla="*/ 160 w 177"/>
                  <a:gd name="T15" fmla="*/ 113 h 222"/>
                  <a:gd name="T16" fmla="*/ 141 w 177"/>
                  <a:gd name="T17" fmla="*/ 114 h 222"/>
                  <a:gd name="T18" fmla="*/ 136 w 177"/>
                  <a:gd name="T19" fmla="*/ 108 h 222"/>
                  <a:gd name="T20" fmla="*/ 131 w 177"/>
                  <a:gd name="T21" fmla="*/ 108 h 222"/>
                  <a:gd name="T22" fmla="*/ 131 w 177"/>
                  <a:gd name="T23" fmla="*/ 87 h 222"/>
                  <a:gd name="T24" fmla="*/ 138 w 177"/>
                  <a:gd name="T25" fmla="*/ 81 h 222"/>
                  <a:gd name="T26" fmla="*/ 131 w 177"/>
                  <a:gd name="T27" fmla="*/ 80 h 222"/>
                  <a:gd name="T28" fmla="*/ 129 w 177"/>
                  <a:gd name="T29" fmla="*/ 66 h 222"/>
                  <a:gd name="T30" fmla="*/ 121 w 177"/>
                  <a:gd name="T31" fmla="*/ 64 h 222"/>
                  <a:gd name="T32" fmla="*/ 107 w 177"/>
                  <a:gd name="T33" fmla="*/ 62 h 222"/>
                  <a:gd name="T34" fmla="*/ 104 w 177"/>
                  <a:gd name="T35" fmla="*/ 53 h 222"/>
                  <a:gd name="T36" fmla="*/ 94 w 177"/>
                  <a:gd name="T37" fmla="*/ 51 h 222"/>
                  <a:gd name="T38" fmla="*/ 93 w 177"/>
                  <a:gd name="T39" fmla="*/ 47 h 222"/>
                  <a:gd name="T40" fmla="*/ 70 w 177"/>
                  <a:gd name="T41" fmla="*/ 47 h 222"/>
                  <a:gd name="T42" fmla="*/ 67 w 177"/>
                  <a:gd name="T43" fmla="*/ 42 h 222"/>
                  <a:gd name="T44" fmla="*/ 61 w 177"/>
                  <a:gd name="T45" fmla="*/ 32 h 222"/>
                  <a:gd name="T46" fmla="*/ 60 w 177"/>
                  <a:gd name="T47" fmla="*/ 3 h 222"/>
                  <a:gd name="T48" fmla="*/ 40 w 177"/>
                  <a:gd name="T49" fmla="*/ 0 h 222"/>
                  <a:gd name="T50" fmla="*/ 39 w 177"/>
                  <a:gd name="T51" fmla="*/ 11 h 222"/>
                  <a:gd name="T52" fmla="*/ 31 w 177"/>
                  <a:gd name="T53" fmla="*/ 10 h 222"/>
                  <a:gd name="T54" fmla="*/ 28 w 177"/>
                  <a:gd name="T55" fmla="*/ 17 h 222"/>
                  <a:gd name="T56" fmla="*/ 23 w 177"/>
                  <a:gd name="T57" fmla="*/ 21 h 222"/>
                  <a:gd name="T58" fmla="*/ 13 w 177"/>
                  <a:gd name="T59" fmla="*/ 25 h 222"/>
                  <a:gd name="T60" fmla="*/ 3 w 177"/>
                  <a:gd name="T61" fmla="*/ 24 h 222"/>
                  <a:gd name="T62" fmla="*/ 14 w 177"/>
                  <a:gd name="T63" fmla="*/ 41 h 222"/>
                  <a:gd name="T64" fmla="*/ 13 w 177"/>
                  <a:gd name="T65" fmla="*/ 55 h 222"/>
                  <a:gd name="T66" fmla="*/ 6 w 177"/>
                  <a:gd name="T67" fmla="*/ 61 h 222"/>
                  <a:gd name="T68" fmla="*/ 6 w 177"/>
                  <a:gd name="T69" fmla="*/ 80 h 222"/>
                  <a:gd name="T70" fmla="*/ 4 w 177"/>
                  <a:gd name="T71" fmla="*/ 106 h 222"/>
                  <a:gd name="T72" fmla="*/ 9 w 177"/>
                  <a:gd name="T73" fmla="*/ 114 h 222"/>
                  <a:gd name="T74" fmla="*/ 4 w 177"/>
                  <a:gd name="T75" fmla="*/ 116 h 222"/>
                  <a:gd name="T76" fmla="*/ 0 w 177"/>
                  <a:gd name="T77" fmla="*/ 128 h 222"/>
                  <a:gd name="T78" fmla="*/ 8 w 177"/>
                  <a:gd name="T79" fmla="*/ 135 h 222"/>
                  <a:gd name="T80" fmla="*/ 9 w 177"/>
                  <a:gd name="T81" fmla="*/ 151 h 222"/>
                  <a:gd name="T82" fmla="*/ 23 w 177"/>
                  <a:gd name="T83" fmla="*/ 163 h 222"/>
                  <a:gd name="T84" fmla="*/ 23 w 177"/>
                  <a:gd name="T85" fmla="*/ 195 h 222"/>
                  <a:gd name="T86" fmla="*/ 34 w 177"/>
                  <a:gd name="T87" fmla="*/ 214 h 222"/>
                  <a:gd name="T88" fmla="*/ 44 w 177"/>
                  <a:gd name="T89" fmla="*/ 221 h 222"/>
                  <a:gd name="T90" fmla="*/ 53 w 177"/>
                  <a:gd name="T91" fmla="*/ 202 h 222"/>
                  <a:gd name="T92" fmla="*/ 67 w 177"/>
                  <a:gd name="T93" fmla="*/ 213 h 222"/>
                  <a:gd name="T94" fmla="*/ 83 w 177"/>
                  <a:gd name="T95" fmla="*/ 219 h 222"/>
                  <a:gd name="T96" fmla="*/ 100 w 177"/>
                  <a:gd name="T97" fmla="*/ 206 h 222"/>
                  <a:gd name="T98" fmla="*/ 106 w 177"/>
                  <a:gd name="T99" fmla="*/ 181 h 222"/>
                  <a:gd name="T100" fmla="*/ 111 w 177"/>
                  <a:gd name="T101" fmla="*/ 169 h 222"/>
                  <a:gd name="T102" fmla="*/ 127 w 177"/>
                  <a:gd name="T103" fmla="*/ 162 h 222"/>
                  <a:gd name="T104" fmla="*/ 138 w 177"/>
                  <a:gd name="T105" fmla="*/ 153 h 222"/>
                  <a:gd name="T106" fmla="*/ 155 w 177"/>
                  <a:gd name="T107" fmla="*/ 159 h 222"/>
                  <a:gd name="T108" fmla="*/ 162 w 177"/>
                  <a:gd name="T109" fmla="*/ 1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222">
                    <a:moveTo>
                      <a:pt x="162" y="170"/>
                    </a:moveTo>
                    <a:lnTo>
                      <a:pt x="169" y="169"/>
                    </a:lnTo>
                    <a:lnTo>
                      <a:pt x="174" y="159"/>
                    </a:lnTo>
                    <a:lnTo>
                      <a:pt x="176" y="141"/>
                    </a:lnTo>
                    <a:lnTo>
                      <a:pt x="171" y="137"/>
                    </a:lnTo>
                    <a:lnTo>
                      <a:pt x="169" y="126"/>
                    </a:lnTo>
                    <a:lnTo>
                      <a:pt x="161" y="124"/>
                    </a:lnTo>
                    <a:lnTo>
                      <a:pt x="160" y="113"/>
                    </a:lnTo>
                    <a:lnTo>
                      <a:pt x="141" y="114"/>
                    </a:lnTo>
                    <a:lnTo>
                      <a:pt x="136" y="108"/>
                    </a:lnTo>
                    <a:lnTo>
                      <a:pt x="131" y="108"/>
                    </a:lnTo>
                    <a:lnTo>
                      <a:pt x="131" y="87"/>
                    </a:lnTo>
                    <a:lnTo>
                      <a:pt x="138" y="81"/>
                    </a:lnTo>
                    <a:lnTo>
                      <a:pt x="131" y="80"/>
                    </a:lnTo>
                    <a:lnTo>
                      <a:pt x="129" y="66"/>
                    </a:lnTo>
                    <a:lnTo>
                      <a:pt x="121" y="64"/>
                    </a:lnTo>
                    <a:lnTo>
                      <a:pt x="107" y="62"/>
                    </a:lnTo>
                    <a:lnTo>
                      <a:pt x="104" y="53"/>
                    </a:lnTo>
                    <a:lnTo>
                      <a:pt x="94" y="51"/>
                    </a:lnTo>
                    <a:lnTo>
                      <a:pt x="93" y="47"/>
                    </a:lnTo>
                    <a:lnTo>
                      <a:pt x="70" y="47"/>
                    </a:lnTo>
                    <a:lnTo>
                      <a:pt x="67" y="42"/>
                    </a:lnTo>
                    <a:lnTo>
                      <a:pt x="61" y="32"/>
                    </a:lnTo>
                    <a:lnTo>
                      <a:pt x="60" y="3"/>
                    </a:lnTo>
                    <a:lnTo>
                      <a:pt x="40" y="0"/>
                    </a:lnTo>
                    <a:lnTo>
                      <a:pt x="39" y="11"/>
                    </a:lnTo>
                    <a:lnTo>
                      <a:pt x="31" y="10"/>
                    </a:lnTo>
                    <a:lnTo>
                      <a:pt x="28" y="17"/>
                    </a:lnTo>
                    <a:lnTo>
                      <a:pt x="23" y="21"/>
                    </a:lnTo>
                    <a:lnTo>
                      <a:pt x="13" y="25"/>
                    </a:lnTo>
                    <a:lnTo>
                      <a:pt x="3" y="24"/>
                    </a:lnTo>
                    <a:lnTo>
                      <a:pt x="14" y="41"/>
                    </a:lnTo>
                    <a:lnTo>
                      <a:pt x="13" y="55"/>
                    </a:lnTo>
                    <a:lnTo>
                      <a:pt x="6" y="61"/>
                    </a:lnTo>
                    <a:lnTo>
                      <a:pt x="6" y="80"/>
                    </a:lnTo>
                    <a:lnTo>
                      <a:pt x="4" y="106"/>
                    </a:lnTo>
                    <a:lnTo>
                      <a:pt x="9" y="114"/>
                    </a:lnTo>
                    <a:lnTo>
                      <a:pt x="4" y="116"/>
                    </a:lnTo>
                    <a:lnTo>
                      <a:pt x="0" y="128"/>
                    </a:lnTo>
                    <a:lnTo>
                      <a:pt x="8" y="135"/>
                    </a:lnTo>
                    <a:lnTo>
                      <a:pt x="9" y="151"/>
                    </a:lnTo>
                    <a:lnTo>
                      <a:pt x="23" y="163"/>
                    </a:lnTo>
                    <a:lnTo>
                      <a:pt x="23" y="195"/>
                    </a:lnTo>
                    <a:lnTo>
                      <a:pt x="34" y="214"/>
                    </a:lnTo>
                    <a:lnTo>
                      <a:pt x="44" y="221"/>
                    </a:lnTo>
                    <a:lnTo>
                      <a:pt x="53" y="202"/>
                    </a:lnTo>
                    <a:lnTo>
                      <a:pt x="67" y="213"/>
                    </a:lnTo>
                    <a:lnTo>
                      <a:pt x="83" y="219"/>
                    </a:lnTo>
                    <a:lnTo>
                      <a:pt x="100" y="206"/>
                    </a:lnTo>
                    <a:lnTo>
                      <a:pt x="106" y="181"/>
                    </a:lnTo>
                    <a:lnTo>
                      <a:pt x="111" y="169"/>
                    </a:lnTo>
                    <a:lnTo>
                      <a:pt x="127" y="162"/>
                    </a:lnTo>
                    <a:lnTo>
                      <a:pt x="138" y="153"/>
                    </a:lnTo>
                    <a:lnTo>
                      <a:pt x="155" y="159"/>
                    </a:lnTo>
                    <a:lnTo>
                      <a:pt x="162" y="17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7" name="Freeform 65"/>
              <p:cNvSpPr>
                <a:spLocks/>
              </p:cNvSpPr>
              <p:nvPr/>
            </p:nvSpPr>
            <p:spPr bwMode="auto">
              <a:xfrm>
                <a:off x="4470052" y="4124102"/>
                <a:ext cx="89632" cy="113253"/>
              </a:xfrm>
              <a:custGeom>
                <a:avLst/>
                <a:gdLst>
                  <a:gd name="T0" fmla="*/ 9 w 51"/>
                  <a:gd name="T1" fmla="*/ 2 h 64"/>
                  <a:gd name="T2" fmla="*/ 4 w 51"/>
                  <a:gd name="T3" fmla="*/ 10 h 64"/>
                  <a:gd name="T4" fmla="*/ 4 w 51"/>
                  <a:gd name="T5" fmla="*/ 51 h 64"/>
                  <a:gd name="T6" fmla="*/ 0 w 51"/>
                  <a:gd name="T7" fmla="*/ 55 h 64"/>
                  <a:gd name="T8" fmla="*/ 6 w 51"/>
                  <a:gd name="T9" fmla="*/ 61 h 64"/>
                  <a:gd name="T10" fmla="*/ 22 w 51"/>
                  <a:gd name="T11" fmla="*/ 63 h 64"/>
                  <a:gd name="T12" fmla="*/ 25 w 51"/>
                  <a:gd name="T13" fmla="*/ 54 h 64"/>
                  <a:gd name="T14" fmla="*/ 30 w 51"/>
                  <a:gd name="T15" fmla="*/ 46 h 64"/>
                  <a:gd name="T16" fmla="*/ 38 w 51"/>
                  <a:gd name="T17" fmla="*/ 38 h 64"/>
                  <a:gd name="T18" fmla="*/ 50 w 51"/>
                  <a:gd name="T19" fmla="*/ 38 h 64"/>
                  <a:gd name="T20" fmla="*/ 47 w 51"/>
                  <a:gd name="T21" fmla="*/ 28 h 64"/>
                  <a:gd name="T22" fmla="*/ 37 w 51"/>
                  <a:gd name="T23" fmla="*/ 22 h 64"/>
                  <a:gd name="T24" fmla="*/ 35 w 51"/>
                  <a:gd name="T25" fmla="*/ 13 h 64"/>
                  <a:gd name="T26" fmla="*/ 28 w 51"/>
                  <a:gd name="T27" fmla="*/ 10 h 64"/>
                  <a:gd name="T28" fmla="*/ 18 w 51"/>
                  <a:gd name="T29" fmla="*/ 8 h 64"/>
                  <a:gd name="T30" fmla="*/ 16 w 51"/>
                  <a:gd name="T31" fmla="*/ 0 h 64"/>
                  <a:gd name="T32" fmla="*/ 9 w 51"/>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4">
                    <a:moveTo>
                      <a:pt x="9" y="2"/>
                    </a:moveTo>
                    <a:lnTo>
                      <a:pt x="4" y="10"/>
                    </a:lnTo>
                    <a:lnTo>
                      <a:pt x="4" y="51"/>
                    </a:lnTo>
                    <a:lnTo>
                      <a:pt x="0" y="55"/>
                    </a:lnTo>
                    <a:lnTo>
                      <a:pt x="6" y="61"/>
                    </a:lnTo>
                    <a:lnTo>
                      <a:pt x="22" y="63"/>
                    </a:lnTo>
                    <a:lnTo>
                      <a:pt x="25" y="54"/>
                    </a:lnTo>
                    <a:lnTo>
                      <a:pt x="30" y="46"/>
                    </a:lnTo>
                    <a:lnTo>
                      <a:pt x="38" y="38"/>
                    </a:lnTo>
                    <a:lnTo>
                      <a:pt x="50" y="38"/>
                    </a:lnTo>
                    <a:lnTo>
                      <a:pt x="47" y="28"/>
                    </a:lnTo>
                    <a:lnTo>
                      <a:pt x="37" y="22"/>
                    </a:lnTo>
                    <a:lnTo>
                      <a:pt x="35" y="13"/>
                    </a:lnTo>
                    <a:lnTo>
                      <a:pt x="28" y="10"/>
                    </a:lnTo>
                    <a:lnTo>
                      <a:pt x="18" y="8"/>
                    </a:lnTo>
                    <a:lnTo>
                      <a:pt x="16" y="0"/>
                    </a:lnTo>
                    <a:lnTo>
                      <a:pt x="9"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8" name="Freeform 66"/>
              <p:cNvSpPr>
                <a:spLocks/>
              </p:cNvSpPr>
              <p:nvPr/>
            </p:nvSpPr>
            <p:spPr bwMode="auto">
              <a:xfrm>
                <a:off x="4405580" y="5860643"/>
                <a:ext cx="95922" cy="66064"/>
              </a:xfrm>
              <a:custGeom>
                <a:avLst/>
                <a:gdLst>
                  <a:gd name="T0" fmla="*/ 17 w 55"/>
                  <a:gd name="T1" fmla="*/ 9 h 37"/>
                  <a:gd name="T2" fmla="*/ 2 w 55"/>
                  <a:gd name="T3" fmla="*/ 12 h 37"/>
                  <a:gd name="T4" fmla="*/ 0 w 55"/>
                  <a:gd name="T5" fmla="*/ 25 h 37"/>
                  <a:gd name="T6" fmla="*/ 3 w 55"/>
                  <a:gd name="T7" fmla="*/ 36 h 37"/>
                  <a:gd name="T8" fmla="*/ 14 w 55"/>
                  <a:gd name="T9" fmla="*/ 25 h 37"/>
                  <a:gd name="T10" fmla="*/ 21 w 55"/>
                  <a:gd name="T11" fmla="*/ 30 h 37"/>
                  <a:gd name="T12" fmla="*/ 42 w 55"/>
                  <a:gd name="T13" fmla="*/ 24 h 37"/>
                  <a:gd name="T14" fmla="*/ 54 w 55"/>
                  <a:gd name="T15" fmla="*/ 18 h 37"/>
                  <a:gd name="T16" fmla="*/ 39 w 55"/>
                  <a:gd name="T17" fmla="*/ 9 h 37"/>
                  <a:gd name="T18" fmla="*/ 31 w 55"/>
                  <a:gd name="T19" fmla="*/ 0 h 37"/>
                  <a:gd name="T20" fmla="*/ 29 w 55"/>
                  <a:gd name="T21" fmla="*/ 11 h 37"/>
                  <a:gd name="T22" fmla="*/ 17 w 55"/>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7">
                    <a:moveTo>
                      <a:pt x="17" y="9"/>
                    </a:moveTo>
                    <a:lnTo>
                      <a:pt x="2" y="12"/>
                    </a:lnTo>
                    <a:lnTo>
                      <a:pt x="0" y="25"/>
                    </a:lnTo>
                    <a:lnTo>
                      <a:pt x="3" y="36"/>
                    </a:lnTo>
                    <a:lnTo>
                      <a:pt x="14" y="25"/>
                    </a:lnTo>
                    <a:lnTo>
                      <a:pt x="21" y="30"/>
                    </a:lnTo>
                    <a:lnTo>
                      <a:pt x="42" y="24"/>
                    </a:lnTo>
                    <a:lnTo>
                      <a:pt x="54" y="18"/>
                    </a:lnTo>
                    <a:lnTo>
                      <a:pt x="39" y="9"/>
                    </a:lnTo>
                    <a:lnTo>
                      <a:pt x="31" y="0"/>
                    </a:lnTo>
                    <a:lnTo>
                      <a:pt x="29" y="11"/>
                    </a:lnTo>
                    <a:lnTo>
                      <a:pt x="17" y="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9" name="Freeform 99"/>
              <p:cNvSpPr>
                <a:spLocks/>
              </p:cNvSpPr>
              <p:nvPr/>
            </p:nvSpPr>
            <p:spPr bwMode="auto">
              <a:xfrm>
                <a:off x="3798601" y="4260949"/>
                <a:ext cx="193416" cy="179317"/>
              </a:xfrm>
              <a:custGeom>
                <a:avLst/>
                <a:gdLst>
                  <a:gd name="T0" fmla="*/ 109 w 110"/>
                  <a:gd name="T1" fmla="*/ 47 h 101"/>
                  <a:gd name="T2" fmla="*/ 96 w 110"/>
                  <a:gd name="T3" fmla="*/ 31 h 101"/>
                  <a:gd name="T4" fmla="*/ 81 w 110"/>
                  <a:gd name="T5" fmla="*/ 20 h 101"/>
                  <a:gd name="T6" fmla="*/ 70 w 110"/>
                  <a:gd name="T7" fmla="*/ 11 h 101"/>
                  <a:gd name="T8" fmla="*/ 47 w 110"/>
                  <a:gd name="T9" fmla="*/ 12 h 101"/>
                  <a:gd name="T10" fmla="*/ 26 w 110"/>
                  <a:gd name="T11" fmla="*/ 0 h 101"/>
                  <a:gd name="T12" fmla="*/ 14 w 110"/>
                  <a:gd name="T13" fmla="*/ 6 h 101"/>
                  <a:gd name="T14" fmla="*/ 11 w 110"/>
                  <a:gd name="T15" fmla="*/ 23 h 101"/>
                  <a:gd name="T16" fmla="*/ 4 w 110"/>
                  <a:gd name="T17" fmla="*/ 32 h 101"/>
                  <a:gd name="T18" fmla="*/ 0 w 110"/>
                  <a:gd name="T19" fmla="*/ 43 h 101"/>
                  <a:gd name="T20" fmla="*/ 4 w 110"/>
                  <a:gd name="T21" fmla="*/ 54 h 101"/>
                  <a:gd name="T22" fmla="*/ 14 w 110"/>
                  <a:gd name="T23" fmla="*/ 63 h 101"/>
                  <a:gd name="T24" fmla="*/ 15 w 110"/>
                  <a:gd name="T25" fmla="*/ 74 h 101"/>
                  <a:gd name="T26" fmla="*/ 15 w 110"/>
                  <a:gd name="T27" fmla="*/ 89 h 101"/>
                  <a:gd name="T28" fmla="*/ 26 w 110"/>
                  <a:gd name="T29" fmla="*/ 100 h 101"/>
                  <a:gd name="T30" fmla="*/ 41 w 110"/>
                  <a:gd name="T31" fmla="*/ 89 h 101"/>
                  <a:gd name="T32" fmla="*/ 60 w 110"/>
                  <a:gd name="T33" fmla="*/ 75 h 101"/>
                  <a:gd name="T34" fmla="*/ 101 w 110"/>
                  <a:gd name="T35" fmla="*/ 57 h 101"/>
                  <a:gd name="T36" fmla="*/ 109 w 110"/>
                  <a:gd name="T3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1">
                    <a:moveTo>
                      <a:pt x="109" y="47"/>
                    </a:moveTo>
                    <a:lnTo>
                      <a:pt x="96" y="31"/>
                    </a:lnTo>
                    <a:lnTo>
                      <a:pt x="81" y="20"/>
                    </a:lnTo>
                    <a:lnTo>
                      <a:pt x="70" y="11"/>
                    </a:lnTo>
                    <a:lnTo>
                      <a:pt x="47" y="12"/>
                    </a:lnTo>
                    <a:lnTo>
                      <a:pt x="26" y="0"/>
                    </a:lnTo>
                    <a:lnTo>
                      <a:pt x="14" y="6"/>
                    </a:lnTo>
                    <a:lnTo>
                      <a:pt x="11" y="23"/>
                    </a:lnTo>
                    <a:lnTo>
                      <a:pt x="4" y="32"/>
                    </a:lnTo>
                    <a:lnTo>
                      <a:pt x="0" y="43"/>
                    </a:lnTo>
                    <a:lnTo>
                      <a:pt x="4" y="54"/>
                    </a:lnTo>
                    <a:lnTo>
                      <a:pt x="14" y="63"/>
                    </a:lnTo>
                    <a:lnTo>
                      <a:pt x="15" y="74"/>
                    </a:lnTo>
                    <a:lnTo>
                      <a:pt x="15" y="89"/>
                    </a:lnTo>
                    <a:lnTo>
                      <a:pt x="26" y="100"/>
                    </a:lnTo>
                    <a:lnTo>
                      <a:pt x="41" y="89"/>
                    </a:lnTo>
                    <a:lnTo>
                      <a:pt x="60" y="75"/>
                    </a:lnTo>
                    <a:lnTo>
                      <a:pt x="101" y="57"/>
                    </a:lnTo>
                    <a:lnTo>
                      <a:pt x="109" y="4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0" name="Freeform 100"/>
              <p:cNvSpPr>
                <a:spLocks/>
              </p:cNvSpPr>
              <p:nvPr/>
            </p:nvSpPr>
            <p:spPr bwMode="auto">
              <a:xfrm>
                <a:off x="4301796" y="4042309"/>
                <a:ext cx="111646" cy="220213"/>
              </a:xfrm>
              <a:custGeom>
                <a:avLst/>
                <a:gdLst>
                  <a:gd name="T0" fmla="*/ 18 w 64"/>
                  <a:gd name="T1" fmla="*/ 0 h 125"/>
                  <a:gd name="T2" fmla="*/ 18 w 64"/>
                  <a:gd name="T3" fmla="*/ 14 h 125"/>
                  <a:gd name="T4" fmla="*/ 12 w 64"/>
                  <a:gd name="T5" fmla="*/ 20 h 125"/>
                  <a:gd name="T6" fmla="*/ 9 w 64"/>
                  <a:gd name="T7" fmla="*/ 28 h 125"/>
                  <a:gd name="T8" fmla="*/ 1 w 64"/>
                  <a:gd name="T9" fmla="*/ 36 h 125"/>
                  <a:gd name="T10" fmla="*/ 0 w 64"/>
                  <a:gd name="T11" fmla="*/ 50 h 125"/>
                  <a:gd name="T12" fmla="*/ 7 w 64"/>
                  <a:gd name="T13" fmla="*/ 59 h 125"/>
                  <a:gd name="T14" fmla="*/ 7 w 64"/>
                  <a:gd name="T15" fmla="*/ 70 h 125"/>
                  <a:gd name="T16" fmla="*/ 18 w 64"/>
                  <a:gd name="T17" fmla="*/ 73 h 125"/>
                  <a:gd name="T18" fmla="*/ 22 w 64"/>
                  <a:gd name="T19" fmla="*/ 90 h 125"/>
                  <a:gd name="T20" fmla="*/ 18 w 64"/>
                  <a:gd name="T21" fmla="*/ 101 h 125"/>
                  <a:gd name="T22" fmla="*/ 25 w 64"/>
                  <a:gd name="T23" fmla="*/ 116 h 125"/>
                  <a:gd name="T24" fmla="*/ 32 w 64"/>
                  <a:gd name="T25" fmla="*/ 124 h 125"/>
                  <a:gd name="T26" fmla="*/ 41 w 64"/>
                  <a:gd name="T27" fmla="*/ 123 h 125"/>
                  <a:gd name="T28" fmla="*/ 45 w 64"/>
                  <a:gd name="T29" fmla="*/ 117 h 125"/>
                  <a:gd name="T30" fmla="*/ 57 w 64"/>
                  <a:gd name="T31" fmla="*/ 116 h 125"/>
                  <a:gd name="T32" fmla="*/ 60 w 64"/>
                  <a:gd name="T33" fmla="*/ 109 h 125"/>
                  <a:gd name="T34" fmla="*/ 59 w 64"/>
                  <a:gd name="T35" fmla="*/ 94 h 125"/>
                  <a:gd name="T36" fmla="*/ 50 w 64"/>
                  <a:gd name="T37" fmla="*/ 89 h 125"/>
                  <a:gd name="T38" fmla="*/ 45 w 64"/>
                  <a:gd name="T39" fmla="*/ 83 h 125"/>
                  <a:gd name="T40" fmla="*/ 45 w 64"/>
                  <a:gd name="T41" fmla="*/ 70 h 125"/>
                  <a:gd name="T42" fmla="*/ 51 w 64"/>
                  <a:gd name="T43" fmla="*/ 65 h 125"/>
                  <a:gd name="T44" fmla="*/ 61 w 64"/>
                  <a:gd name="T45" fmla="*/ 66 h 125"/>
                  <a:gd name="T46" fmla="*/ 63 w 64"/>
                  <a:gd name="T47" fmla="*/ 51 h 125"/>
                  <a:gd name="T48" fmla="*/ 61 w 64"/>
                  <a:gd name="T49" fmla="*/ 36 h 125"/>
                  <a:gd name="T50" fmla="*/ 55 w 64"/>
                  <a:gd name="T51" fmla="*/ 30 h 125"/>
                  <a:gd name="T52" fmla="*/ 44 w 64"/>
                  <a:gd name="T53" fmla="*/ 29 h 125"/>
                  <a:gd name="T54" fmla="*/ 41 w 64"/>
                  <a:gd name="T55" fmla="*/ 15 h 125"/>
                  <a:gd name="T56" fmla="*/ 33 w 64"/>
                  <a:gd name="T57" fmla="*/ 14 h 125"/>
                  <a:gd name="T58" fmla="*/ 29 w 64"/>
                  <a:gd name="T59" fmla="*/ 2 h 125"/>
                  <a:gd name="T60" fmla="*/ 18 w 64"/>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25">
                    <a:moveTo>
                      <a:pt x="18" y="0"/>
                    </a:moveTo>
                    <a:lnTo>
                      <a:pt x="18" y="14"/>
                    </a:lnTo>
                    <a:lnTo>
                      <a:pt x="12" y="20"/>
                    </a:lnTo>
                    <a:lnTo>
                      <a:pt x="9" y="28"/>
                    </a:lnTo>
                    <a:lnTo>
                      <a:pt x="1" y="36"/>
                    </a:lnTo>
                    <a:lnTo>
                      <a:pt x="0" y="50"/>
                    </a:lnTo>
                    <a:lnTo>
                      <a:pt x="7" y="59"/>
                    </a:lnTo>
                    <a:lnTo>
                      <a:pt x="7" y="70"/>
                    </a:lnTo>
                    <a:lnTo>
                      <a:pt x="18" y="73"/>
                    </a:lnTo>
                    <a:lnTo>
                      <a:pt x="22" y="90"/>
                    </a:lnTo>
                    <a:lnTo>
                      <a:pt x="18" y="101"/>
                    </a:lnTo>
                    <a:lnTo>
                      <a:pt x="25" y="116"/>
                    </a:lnTo>
                    <a:lnTo>
                      <a:pt x="32" y="124"/>
                    </a:lnTo>
                    <a:lnTo>
                      <a:pt x="41" y="123"/>
                    </a:lnTo>
                    <a:lnTo>
                      <a:pt x="45" y="117"/>
                    </a:lnTo>
                    <a:lnTo>
                      <a:pt x="57" y="116"/>
                    </a:lnTo>
                    <a:lnTo>
                      <a:pt x="60" y="109"/>
                    </a:lnTo>
                    <a:lnTo>
                      <a:pt x="59" y="94"/>
                    </a:lnTo>
                    <a:lnTo>
                      <a:pt x="50" y="89"/>
                    </a:lnTo>
                    <a:lnTo>
                      <a:pt x="45" y="83"/>
                    </a:lnTo>
                    <a:lnTo>
                      <a:pt x="45" y="70"/>
                    </a:lnTo>
                    <a:lnTo>
                      <a:pt x="51" y="65"/>
                    </a:lnTo>
                    <a:lnTo>
                      <a:pt x="61" y="66"/>
                    </a:lnTo>
                    <a:lnTo>
                      <a:pt x="63" y="51"/>
                    </a:lnTo>
                    <a:lnTo>
                      <a:pt x="61" y="36"/>
                    </a:lnTo>
                    <a:lnTo>
                      <a:pt x="55" y="30"/>
                    </a:lnTo>
                    <a:lnTo>
                      <a:pt x="44" y="29"/>
                    </a:lnTo>
                    <a:lnTo>
                      <a:pt x="41" y="15"/>
                    </a:lnTo>
                    <a:lnTo>
                      <a:pt x="33" y="14"/>
                    </a:lnTo>
                    <a:lnTo>
                      <a:pt x="29" y="2"/>
                    </a:lnTo>
                    <a:lnTo>
                      <a:pt x="18"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1" name="Freeform 101"/>
              <p:cNvSpPr>
                <a:spLocks/>
              </p:cNvSpPr>
              <p:nvPr/>
            </p:nvSpPr>
            <p:spPr bwMode="auto">
              <a:xfrm>
                <a:off x="4378848" y="4105227"/>
                <a:ext cx="105356" cy="144712"/>
              </a:xfrm>
              <a:custGeom>
                <a:avLst/>
                <a:gdLst>
                  <a:gd name="T0" fmla="*/ 19 w 61"/>
                  <a:gd name="T1" fmla="*/ 15 h 82"/>
                  <a:gd name="T2" fmla="*/ 17 w 61"/>
                  <a:gd name="T3" fmla="*/ 30 h 82"/>
                  <a:gd name="T4" fmla="*/ 7 w 61"/>
                  <a:gd name="T5" fmla="*/ 29 h 82"/>
                  <a:gd name="T6" fmla="*/ 0 w 61"/>
                  <a:gd name="T7" fmla="*/ 34 h 82"/>
                  <a:gd name="T8" fmla="*/ 1 w 61"/>
                  <a:gd name="T9" fmla="*/ 47 h 82"/>
                  <a:gd name="T10" fmla="*/ 6 w 61"/>
                  <a:gd name="T11" fmla="*/ 53 h 82"/>
                  <a:gd name="T12" fmla="*/ 14 w 61"/>
                  <a:gd name="T13" fmla="*/ 59 h 82"/>
                  <a:gd name="T14" fmla="*/ 15 w 61"/>
                  <a:gd name="T15" fmla="*/ 73 h 82"/>
                  <a:gd name="T16" fmla="*/ 13 w 61"/>
                  <a:gd name="T17" fmla="*/ 81 h 82"/>
                  <a:gd name="T18" fmla="*/ 30 w 61"/>
                  <a:gd name="T19" fmla="*/ 80 h 82"/>
                  <a:gd name="T20" fmla="*/ 30 w 61"/>
                  <a:gd name="T21" fmla="*/ 67 h 82"/>
                  <a:gd name="T22" fmla="*/ 52 w 61"/>
                  <a:gd name="T23" fmla="*/ 65 h 82"/>
                  <a:gd name="T24" fmla="*/ 56 w 61"/>
                  <a:gd name="T25" fmla="*/ 61 h 82"/>
                  <a:gd name="T26" fmla="*/ 56 w 61"/>
                  <a:gd name="T27" fmla="*/ 19 h 82"/>
                  <a:gd name="T28" fmla="*/ 60 w 61"/>
                  <a:gd name="T29" fmla="*/ 10 h 82"/>
                  <a:gd name="T30" fmla="*/ 54 w 61"/>
                  <a:gd name="T31" fmla="*/ 0 h 82"/>
                  <a:gd name="T32" fmla="*/ 37 w 61"/>
                  <a:gd name="T33" fmla="*/ 0 h 82"/>
                  <a:gd name="T34" fmla="*/ 32 w 61"/>
                  <a:gd name="T35" fmla="*/ 8 h 82"/>
                  <a:gd name="T36" fmla="*/ 19 w 61"/>
                  <a:gd name="T37"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82">
                    <a:moveTo>
                      <a:pt x="19" y="15"/>
                    </a:moveTo>
                    <a:lnTo>
                      <a:pt x="17" y="30"/>
                    </a:lnTo>
                    <a:lnTo>
                      <a:pt x="7" y="29"/>
                    </a:lnTo>
                    <a:lnTo>
                      <a:pt x="0" y="34"/>
                    </a:lnTo>
                    <a:lnTo>
                      <a:pt x="1" y="47"/>
                    </a:lnTo>
                    <a:lnTo>
                      <a:pt x="6" y="53"/>
                    </a:lnTo>
                    <a:lnTo>
                      <a:pt x="14" y="59"/>
                    </a:lnTo>
                    <a:lnTo>
                      <a:pt x="15" y="73"/>
                    </a:lnTo>
                    <a:lnTo>
                      <a:pt x="13" y="81"/>
                    </a:lnTo>
                    <a:lnTo>
                      <a:pt x="30" y="80"/>
                    </a:lnTo>
                    <a:lnTo>
                      <a:pt x="30" y="67"/>
                    </a:lnTo>
                    <a:lnTo>
                      <a:pt x="52" y="65"/>
                    </a:lnTo>
                    <a:lnTo>
                      <a:pt x="56" y="61"/>
                    </a:lnTo>
                    <a:lnTo>
                      <a:pt x="56" y="19"/>
                    </a:lnTo>
                    <a:lnTo>
                      <a:pt x="60" y="10"/>
                    </a:lnTo>
                    <a:lnTo>
                      <a:pt x="54" y="0"/>
                    </a:lnTo>
                    <a:lnTo>
                      <a:pt x="37" y="0"/>
                    </a:lnTo>
                    <a:lnTo>
                      <a:pt x="32" y="8"/>
                    </a:lnTo>
                    <a:lnTo>
                      <a:pt x="19" y="1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2" name="Freeform 102"/>
              <p:cNvSpPr>
                <a:spLocks/>
              </p:cNvSpPr>
              <p:nvPr/>
            </p:nvSpPr>
            <p:spPr bwMode="auto">
              <a:xfrm>
                <a:off x="3974719" y="4164999"/>
                <a:ext cx="1012680" cy="1132527"/>
              </a:xfrm>
              <a:custGeom>
                <a:avLst/>
                <a:gdLst>
                  <a:gd name="T0" fmla="*/ 58 w 573"/>
                  <a:gd name="T1" fmla="*/ 58 h 641"/>
                  <a:gd name="T2" fmla="*/ 62 w 573"/>
                  <a:gd name="T3" fmla="*/ 98 h 641"/>
                  <a:gd name="T4" fmla="*/ 57 w 573"/>
                  <a:gd name="T5" fmla="*/ 131 h 641"/>
                  <a:gd name="T6" fmla="*/ 29 w 573"/>
                  <a:gd name="T7" fmla="*/ 147 h 641"/>
                  <a:gd name="T8" fmla="*/ 18 w 573"/>
                  <a:gd name="T9" fmla="*/ 178 h 641"/>
                  <a:gd name="T10" fmla="*/ 0 w 573"/>
                  <a:gd name="T11" fmla="*/ 201 h 641"/>
                  <a:gd name="T12" fmla="*/ 17 w 573"/>
                  <a:gd name="T13" fmla="*/ 228 h 641"/>
                  <a:gd name="T14" fmla="*/ 42 w 573"/>
                  <a:gd name="T15" fmla="*/ 241 h 641"/>
                  <a:gd name="T16" fmla="*/ 71 w 573"/>
                  <a:gd name="T17" fmla="*/ 259 h 641"/>
                  <a:gd name="T18" fmla="*/ 96 w 573"/>
                  <a:gd name="T19" fmla="*/ 252 h 641"/>
                  <a:gd name="T20" fmla="*/ 108 w 573"/>
                  <a:gd name="T21" fmla="*/ 235 h 641"/>
                  <a:gd name="T22" fmla="*/ 136 w 573"/>
                  <a:gd name="T23" fmla="*/ 277 h 641"/>
                  <a:gd name="T24" fmla="*/ 163 w 573"/>
                  <a:gd name="T25" fmla="*/ 286 h 641"/>
                  <a:gd name="T26" fmla="*/ 190 w 573"/>
                  <a:gd name="T27" fmla="*/ 299 h 641"/>
                  <a:gd name="T28" fmla="*/ 207 w 573"/>
                  <a:gd name="T29" fmla="*/ 316 h 641"/>
                  <a:gd name="T30" fmla="*/ 204 w 573"/>
                  <a:gd name="T31" fmla="*/ 343 h 641"/>
                  <a:gd name="T32" fmla="*/ 230 w 573"/>
                  <a:gd name="T33" fmla="*/ 359 h 641"/>
                  <a:gd name="T34" fmla="*/ 245 w 573"/>
                  <a:gd name="T35" fmla="*/ 376 h 641"/>
                  <a:gd name="T36" fmla="*/ 230 w 573"/>
                  <a:gd name="T37" fmla="*/ 405 h 641"/>
                  <a:gd name="T38" fmla="*/ 243 w 573"/>
                  <a:gd name="T39" fmla="*/ 431 h 641"/>
                  <a:gd name="T40" fmla="*/ 268 w 573"/>
                  <a:gd name="T41" fmla="*/ 445 h 641"/>
                  <a:gd name="T42" fmla="*/ 295 w 573"/>
                  <a:gd name="T43" fmla="*/ 464 h 641"/>
                  <a:gd name="T44" fmla="*/ 302 w 573"/>
                  <a:gd name="T45" fmla="*/ 520 h 641"/>
                  <a:gd name="T46" fmla="*/ 299 w 573"/>
                  <a:gd name="T47" fmla="*/ 533 h 641"/>
                  <a:gd name="T48" fmla="*/ 277 w 573"/>
                  <a:gd name="T49" fmla="*/ 557 h 641"/>
                  <a:gd name="T50" fmla="*/ 269 w 573"/>
                  <a:gd name="T51" fmla="*/ 584 h 641"/>
                  <a:gd name="T52" fmla="*/ 320 w 573"/>
                  <a:gd name="T53" fmla="*/ 629 h 641"/>
                  <a:gd name="T54" fmla="*/ 331 w 573"/>
                  <a:gd name="T55" fmla="*/ 611 h 641"/>
                  <a:gd name="T56" fmla="*/ 342 w 573"/>
                  <a:gd name="T57" fmla="*/ 581 h 641"/>
                  <a:gd name="T58" fmla="*/ 339 w 573"/>
                  <a:gd name="T59" fmla="*/ 603 h 641"/>
                  <a:gd name="T60" fmla="*/ 364 w 573"/>
                  <a:gd name="T61" fmla="*/ 578 h 641"/>
                  <a:gd name="T62" fmla="*/ 383 w 573"/>
                  <a:gd name="T63" fmla="*/ 500 h 641"/>
                  <a:gd name="T64" fmla="*/ 403 w 573"/>
                  <a:gd name="T65" fmla="*/ 476 h 641"/>
                  <a:gd name="T66" fmla="*/ 456 w 573"/>
                  <a:gd name="T67" fmla="*/ 455 h 641"/>
                  <a:gd name="T68" fmla="*/ 486 w 573"/>
                  <a:gd name="T69" fmla="*/ 420 h 641"/>
                  <a:gd name="T70" fmla="*/ 501 w 573"/>
                  <a:gd name="T71" fmla="*/ 365 h 641"/>
                  <a:gd name="T72" fmla="*/ 525 w 573"/>
                  <a:gd name="T73" fmla="*/ 280 h 641"/>
                  <a:gd name="T74" fmla="*/ 536 w 573"/>
                  <a:gd name="T75" fmla="*/ 247 h 641"/>
                  <a:gd name="T76" fmla="*/ 558 w 573"/>
                  <a:gd name="T77" fmla="*/ 226 h 641"/>
                  <a:gd name="T78" fmla="*/ 563 w 573"/>
                  <a:gd name="T79" fmla="*/ 198 h 641"/>
                  <a:gd name="T80" fmla="*/ 562 w 573"/>
                  <a:gd name="T81" fmla="*/ 184 h 641"/>
                  <a:gd name="T82" fmla="*/ 542 w 573"/>
                  <a:gd name="T83" fmla="*/ 148 h 641"/>
                  <a:gd name="T84" fmla="*/ 513 w 573"/>
                  <a:gd name="T85" fmla="*/ 130 h 641"/>
                  <a:gd name="T86" fmla="*/ 486 w 573"/>
                  <a:gd name="T87" fmla="*/ 114 h 641"/>
                  <a:gd name="T88" fmla="*/ 456 w 573"/>
                  <a:gd name="T89" fmla="*/ 109 h 641"/>
                  <a:gd name="T90" fmla="*/ 426 w 573"/>
                  <a:gd name="T91" fmla="*/ 92 h 641"/>
                  <a:gd name="T92" fmla="*/ 385 w 573"/>
                  <a:gd name="T93" fmla="*/ 84 h 641"/>
                  <a:gd name="T94" fmla="*/ 358 w 573"/>
                  <a:gd name="T95" fmla="*/ 102 h 641"/>
                  <a:gd name="T96" fmla="*/ 362 w 573"/>
                  <a:gd name="T97" fmla="*/ 74 h 641"/>
                  <a:gd name="T98" fmla="*/ 334 w 573"/>
                  <a:gd name="T99" fmla="*/ 90 h 641"/>
                  <a:gd name="T100" fmla="*/ 330 w 573"/>
                  <a:gd name="T101" fmla="*/ 81 h 641"/>
                  <a:gd name="T102" fmla="*/ 349 w 573"/>
                  <a:gd name="T103" fmla="*/ 48 h 641"/>
                  <a:gd name="T104" fmla="*/ 318 w 573"/>
                  <a:gd name="T105" fmla="*/ 14 h 641"/>
                  <a:gd name="T106" fmla="*/ 302 w 573"/>
                  <a:gd name="T107" fmla="*/ 40 h 641"/>
                  <a:gd name="T108" fmla="*/ 259 w 573"/>
                  <a:gd name="T109" fmla="*/ 33 h 641"/>
                  <a:gd name="T110" fmla="*/ 230 w 573"/>
                  <a:gd name="T111" fmla="*/ 47 h 641"/>
                  <a:gd name="T112" fmla="*/ 209 w 573"/>
                  <a:gd name="T113" fmla="*/ 46 h 641"/>
                  <a:gd name="T114" fmla="*/ 203 w 573"/>
                  <a:gd name="T115" fmla="*/ 3 h 641"/>
                  <a:gd name="T116" fmla="*/ 162 w 573"/>
                  <a:gd name="T117" fmla="*/ 11 h 641"/>
                  <a:gd name="T118" fmla="*/ 136 w 573"/>
                  <a:gd name="T119" fmla="*/ 7 h 641"/>
                  <a:gd name="T120" fmla="*/ 143 w 573"/>
                  <a:gd name="T121" fmla="*/ 36 h 641"/>
                  <a:gd name="T122" fmla="*/ 117 w 573"/>
                  <a:gd name="T123" fmla="*/ 58 h 641"/>
                  <a:gd name="T124" fmla="*/ 89 w 573"/>
                  <a:gd name="T125" fmla="*/ 39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641">
                    <a:moveTo>
                      <a:pt x="89" y="39"/>
                    </a:moveTo>
                    <a:lnTo>
                      <a:pt x="64" y="47"/>
                    </a:lnTo>
                    <a:lnTo>
                      <a:pt x="58" y="58"/>
                    </a:lnTo>
                    <a:lnTo>
                      <a:pt x="66" y="65"/>
                    </a:lnTo>
                    <a:lnTo>
                      <a:pt x="58" y="70"/>
                    </a:lnTo>
                    <a:lnTo>
                      <a:pt x="62" y="98"/>
                    </a:lnTo>
                    <a:lnTo>
                      <a:pt x="62" y="111"/>
                    </a:lnTo>
                    <a:lnTo>
                      <a:pt x="47" y="113"/>
                    </a:lnTo>
                    <a:lnTo>
                      <a:pt x="57" y="131"/>
                    </a:lnTo>
                    <a:lnTo>
                      <a:pt x="53" y="145"/>
                    </a:lnTo>
                    <a:lnTo>
                      <a:pt x="42" y="151"/>
                    </a:lnTo>
                    <a:lnTo>
                      <a:pt x="29" y="147"/>
                    </a:lnTo>
                    <a:lnTo>
                      <a:pt x="19" y="154"/>
                    </a:lnTo>
                    <a:lnTo>
                      <a:pt x="14" y="168"/>
                    </a:lnTo>
                    <a:lnTo>
                      <a:pt x="18" y="178"/>
                    </a:lnTo>
                    <a:lnTo>
                      <a:pt x="11" y="183"/>
                    </a:lnTo>
                    <a:lnTo>
                      <a:pt x="3" y="187"/>
                    </a:lnTo>
                    <a:lnTo>
                      <a:pt x="0" y="201"/>
                    </a:lnTo>
                    <a:lnTo>
                      <a:pt x="3" y="210"/>
                    </a:lnTo>
                    <a:lnTo>
                      <a:pt x="14" y="219"/>
                    </a:lnTo>
                    <a:lnTo>
                      <a:pt x="17" y="228"/>
                    </a:lnTo>
                    <a:lnTo>
                      <a:pt x="27" y="230"/>
                    </a:lnTo>
                    <a:lnTo>
                      <a:pt x="29" y="238"/>
                    </a:lnTo>
                    <a:lnTo>
                      <a:pt x="42" y="241"/>
                    </a:lnTo>
                    <a:lnTo>
                      <a:pt x="53" y="234"/>
                    </a:lnTo>
                    <a:lnTo>
                      <a:pt x="58" y="252"/>
                    </a:lnTo>
                    <a:lnTo>
                      <a:pt x="71" y="259"/>
                    </a:lnTo>
                    <a:lnTo>
                      <a:pt x="81" y="259"/>
                    </a:lnTo>
                    <a:lnTo>
                      <a:pt x="91" y="256"/>
                    </a:lnTo>
                    <a:lnTo>
                      <a:pt x="96" y="252"/>
                    </a:lnTo>
                    <a:lnTo>
                      <a:pt x="99" y="245"/>
                    </a:lnTo>
                    <a:lnTo>
                      <a:pt x="107" y="246"/>
                    </a:lnTo>
                    <a:lnTo>
                      <a:pt x="108" y="235"/>
                    </a:lnTo>
                    <a:lnTo>
                      <a:pt x="128" y="237"/>
                    </a:lnTo>
                    <a:lnTo>
                      <a:pt x="130" y="267"/>
                    </a:lnTo>
                    <a:lnTo>
                      <a:pt x="136" y="277"/>
                    </a:lnTo>
                    <a:lnTo>
                      <a:pt x="138" y="282"/>
                    </a:lnTo>
                    <a:lnTo>
                      <a:pt x="161" y="282"/>
                    </a:lnTo>
                    <a:lnTo>
                      <a:pt x="163" y="286"/>
                    </a:lnTo>
                    <a:lnTo>
                      <a:pt x="173" y="288"/>
                    </a:lnTo>
                    <a:lnTo>
                      <a:pt x="175" y="297"/>
                    </a:lnTo>
                    <a:lnTo>
                      <a:pt x="190" y="299"/>
                    </a:lnTo>
                    <a:lnTo>
                      <a:pt x="197" y="301"/>
                    </a:lnTo>
                    <a:lnTo>
                      <a:pt x="199" y="315"/>
                    </a:lnTo>
                    <a:lnTo>
                      <a:pt x="207" y="316"/>
                    </a:lnTo>
                    <a:lnTo>
                      <a:pt x="199" y="322"/>
                    </a:lnTo>
                    <a:lnTo>
                      <a:pt x="200" y="342"/>
                    </a:lnTo>
                    <a:lnTo>
                      <a:pt x="204" y="343"/>
                    </a:lnTo>
                    <a:lnTo>
                      <a:pt x="209" y="349"/>
                    </a:lnTo>
                    <a:lnTo>
                      <a:pt x="229" y="348"/>
                    </a:lnTo>
                    <a:lnTo>
                      <a:pt x="230" y="359"/>
                    </a:lnTo>
                    <a:lnTo>
                      <a:pt x="238" y="361"/>
                    </a:lnTo>
                    <a:lnTo>
                      <a:pt x="240" y="372"/>
                    </a:lnTo>
                    <a:lnTo>
                      <a:pt x="245" y="376"/>
                    </a:lnTo>
                    <a:lnTo>
                      <a:pt x="243" y="394"/>
                    </a:lnTo>
                    <a:lnTo>
                      <a:pt x="238" y="403"/>
                    </a:lnTo>
                    <a:lnTo>
                      <a:pt x="230" y="405"/>
                    </a:lnTo>
                    <a:lnTo>
                      <a:pt x="231" y="416"/>
                    </a:lnTo>
                    <a:lnTo>
                      <a:pt x="242" y="420"/>
                    </a:lnTo>
                    <a:lnTo>
                      <a:pt x="243" y="431"/>
                    </a:lnTo>
                    <a:lnTo>
                      <a:pt x="257" y="435"/>
                    </a:lnTo>
                    <a:lnTo>
                      <a:pt x="260" y="442"/>
                    </a:lnTo>
                    <a:lnTo>
                      <a:pt x="268" y="445"/>
                    </a:lnTo>
                    <a:lnTo>
                      <a:pt x="281" y="446"/>
                    </a:lnTo>
                    <a:lnTo>
                      <a:pt x="283" y="463"/>
                    </a:lnTo>
                    <a:lnTo>
                      <a:pt x="295" y="464"/>
                    </a:lnTo>
                    <a:lnTo>
                      <a:pt x="297" y="501"/>
                    </a:lnTo>
                    <a:lnTo>
                      <a:pt x="300" y="504"/>
                    </a:lnTo>
                    <a:lnTo>
                      <a:pt x="302" y="520"/>
                    </a:lnTo>
                    <a:lnTo>
                      <a:pt x="309" y="520"/>
                    </a:lnTo>
                    <a:lnTo>
                      <a:pt x="310" y="531"/>
                    </a:lnTo>
                    <a:lnTo>
                      <a:pt x="299" y="533"/>
                    </a:lnTo>
                    <a:lnTo>
                      <a:pt x="292" y="543"/>
                    </a:lnTo>
                    <a:lnTo>
                      <a:pt x="285" y="546"/>
                    </a:lnTo>
                    <a:lnTo>
                      <a:pt x="277" y="557"/>
                    </a:lnTo>
                    <a:lnTo>
                      <a:pt x="269" y="565"/>
                    </a:lnTo>
                    <a:lnTo>
                      <a:pt x="264" y="576"/>
                    </a:lnTo>
                    <a:lnTo>
                      <a:pt x="269" y="584"/>
                    </a:lnTo>
                    <a:lnTo>
                      <a:pt x="283" y="589"/>
                    </a:lnTo>
                    <a:lnTo>
                      <a:pt x="314" y="618"/>
                    </a:lnTo>
                    <a:lnTo>
                      <a:pt x="320" y="629"/>
                    </a:lnTo>
                    <a:lnTo>
                      <a:pt x="323" y="640"/>
                    </a:lnTo>
                    <a:lnTo>
                      <a:pt x="330" y="628"/>
                    </a:lnTo>
                    <a:lnTo>
                      <a:pt x="331" y="611"/>
                    </a:lnTo>
                    <a:lnTo>
                      <a:pt x="335" y="599"/>
                    </a:lnTo>
                    <a:lnTo>
                      <a:pt x="336" y="580"/>
                    </a:lnTo>
                    <a:lnTo>
                      <a:pt x="342" y="581"/>
                    </a:lnTo>
                    <a:lnTo>
                      <a:pt x="345" y="585"/>
                    </a:lnTo>
                    <a:lnTo>
                      <a:pt x="343" y="595"/>
                    </a:lnTo>
                    <a:lnTo>
                      <a:pt x="339" y="603"/>
                    </a:lnTo>
                    <a:lnTo>
                      <a:pt x="353" y="598"/>
                    </a:lnTo>
                    <a:lnTo>
                      <a:pt x="356" y="585"/>
                    </a:lnTo>
                    <a:lnTo>
                      <a:pt x="364" y="578"/>
                    </a:lnTo>
                    <a:lnTo>
                      <a:pt x="362" y="558"/>
                    </a:lnTo>
                    <a:lnTo>
                      <a:pt x="378" y="548"/>
                    </a:lnTo>
                    <a:lnTo>
                      <a:pt x="383" y="500"/>
                    </a:lnTo>
                    <a:lnTo>
                      <a:pt x="386" y="489"/>
                    </a:lnTo>
                    <a:lnTo>
                      <a:pt x="398" y="484"/>
                    </a:lnTo>
                    <a:lnTo>
                      <a:pt x="403" y="476"/>
                    </a:lnTo>
                    <a:lnTo>
                      <a:pt x="411" y="470"/>
                    </a:lnTo>
                    <a:lnTo>
                      <a:pt x="426" y="459"/>
                    </a:lnTo>
                    <a:lnTo>
                      <a:pt x="456" y="455"/>
                    </a:lnTo>
                    <a:lnTo>
                      <a:pt x="459" y="447"/>
                    </a:lnTo>
                    <a:lnTo>
                      <a:pt x="482" y="446"/>
                    </a:lnTo>
                    <a:lnTo>
                      <a:pt x="486" y="420"/>
                    </a:lnTo>
                    <a:lnTo>
                      <a:pt x="493" y="408"/>
                    </a:lnTo>
                    <a:lnTo>
                      <a:pt x="499" y="392"/>
                    </a:lnTo>
                    <a:lnTo>
                      <a:pt x="501" y="365"/>
                    </a:lnTo>
                    <a:lnTo>
                      <a:pt x="508" y="361"/>
                    </a:lnTo>
                    <a:lnTo>
                      <a:pt x="512" y="285"/>
                    </a:lnTo>
                    <a:lnTo>
                      <a:pt x="525" y="280"/>
                    </a:lnTo>
                    <a:lnTo>
                      <a:pt x="525" y="265"/>
                    </a:lnTo>
                    <a:lnTo>
                      <a:pt x="532" y="261"/>
                    </a:lnTo>
                    <a:lnTo>
                      <a:pt x="536" y="247"/>
                    </a:lnTo>
                    <a:lnTo>
                      <a:pt x="543" y="244"/>
                    </a:lnTo>
                    <a:lnTo>
                      <a:pt x="547" y="230"/>
                    </a:lnTo>
                    <a:lnTo>
                      <a:pt x="558" y="226"/>
                    </a:lnTo>
                    <a:lnTo>
                      <a:pt x="558" y="214"/>
                    </a:lnTo>
                    <a:lnTo>
                      <a:pt x="564" y="212"/>
                    </a:lnTo>
                    <a:lnTo>
                      <a:pt x="563" y="198"/>
                    </a:lnTo>
                    <a:lnTo>
                      <a:pt x="569" y="198"/>
                    </a:lnTo>
                    <a:lnTo>
                      <a:pt x="572" y="185"/>
                    </a:lnTo>
                    <a:lnTo>
                      <a:pt x="562" y="184"/>
                    </a:lnTo>
                    <a:lnTo>
                      <a:pt x="559" y="156"/>
                    </a:lnTo>
                    <a:lnTo>
                      <a:pt x="553" y="150"/>
                    </a:lnTo>
                    <a:lnTo>
                      <a:pt x="542" y="148"/>
                    </a:lnTo>
                    <a:lnTo>
                      <a:pt x="533" y="142"/>
                    </a:lnTo>
                    <a:lnTo>
                      <a:pt x="525" y="130"/>
                    </a:lnTo>
                    <a:lnTo>
                      <a:pt x="513" y="130"/>
                    </a:lnTo>
                    <a:lnTo>
                      <a:pt x="510" y="119"/>
                    </a:lnTo>
                    <a:lnTo>
                      <a:pt x="500" y="114"/>
                    </a:lnTo>
                    <a:lnTo>
                      <a:pt x="486" y="114"/>
                    </a:lnTo>
                    <a:lnTo>
                      <a:pt x="472" y="111"/>
                    </a:lnTo>
                    <a:lnTo>
                      <a:pt x="465" y="104"/>
                    </a:lnTo>
                    <a:lnTo>
                      <a:pt x="456" y="109"/>
                    </a:lnTo>
                    <a:lnTo>
                      <a:pt x="447" y="110"/>
                    </a:lnTo>
                    <a:lnTo>
                      <a:pt x="435" y="103"/>
                    </a:lnTo>
                    <a:lnTo>
                      <a:pt x="426" y="92"/>
                    </a:lnTo>
                    <a:lnTo>
                      <a:pt x="414" y="84"/>
                    </a:lnTo>
                    <a:lnTo>
                      <a:pt x="401" y="82"/>
                    </a:lnTo>
                    <a:lnTo>
                      <a:pt x="385" y="84"/>
                    </a:lnTo>
                    <a:lnTo>
                      <a:pt x="375" y="87"/>
                    </a:lnTo>
                    <a:lnTo>
                      <a:pt x="371" y="95"/>
                    </a:lnTo>
                    <a:lnTo>
                      <a:pt x="358" y="102"/>
                    </a:lnTo>
                    <a:lnTo>
                      <a:pt x="364" y="92"/>
                    </a:lnTo>
                    <a:lnTo>
                      <a:pt x="370" y="80"/>
                    </a:lnTo>
                    <a:lnTo>
                      <a:pt x="362" y="74"/>
                    </a:lnTo>
                    <a:lnTo>
                      <a:pt x="351" y="74"/>
                    </a:lnTo>
                    <a:lnTo>
                      <a:pt x="342" y="81"/>
                    </a:lnTo>
                    <a:lnTo>
                      <a:pt x="334" y="90"/>
                    </a:lnTo>
                    <a:lnTo>
                      <a:pt x="327" y="99"/>
                    </a:lnTo>
                    <a:lnTo>
                      <a:pt x="317" y="103"/>
                    </a:lnTo>
                    <a:lnTo>
                      <a:pt x="330" y="81"/>
                    </a:lnTo>
                    <a:lnTo>
                      <a:pt x="338" y="70"/>
                    </a:lnTo>
                    <a:lnTo>
                      <a:pt x="345" y="56"/>
                    </a:lnTo>
                    <a:lnTo>
                      <a:pt x="349" y="48"/>
                    </a:lnTo>
                    <a:lnTo>
                      <a:pt x="338" y="23"/>
                    </a:lnTo>
                    <a:lnTo>
                      <a:pt x="330" y="14"/>
                    </a:lnTo>
                    <a:lnTo>
                      <a:pt x="318" y="14"/>
                    </a:lnTo>
                    <a:lnTo>
                      <a:pt x="310" y="22"/>
                    </a:lnTo>
                    <a:lnTo>
                      <a:pt x="305" y="31"/>
                    </a:lnTo>
                    <a:lnTo>
                      <a:pt x="302" y="40"/>
                    </a:lnTo>
                    <a:lnTo>
                      <a:pt x="286" y="38"/>
                    </a:lnTo>
                    <a:lnTo>
                      <a:pt x="280" y="31"/>
                    </a:lnTo>
                    <a:lnTo>
                      <a:pt x="259" y="33"/>
                    </a:lnTo>
                    <a:lnTo>
                      <a:pt x="258" y="46"/>
                    </a:lnTo>
                    <a:lnTo>
                      <a:pt x="242" y="47"/>
                    </a:lnTo>
                    <a:lnTo>
                      <a:pt x="230" y="47"/>
                    </a:lnTo>
                    <a:lnTo>
                      <a:pt x="225" y="53"/>
                    </a:lnTo>
                    <a:lnTo>
                      <a:pt x="216" y="54"/>
                    </a:lnTo>
                    <a:lnTo>
                      <a:pt x="209" y="46"/>
                    </a:lnTo>
                    <a:lnTo>
                      <a:pt x="202" y="31"/>
                    </a:lnTo>
                    <a:lnTo>
                      <a:pt x="206" y="20"/>
                    </a:lnTo>
                    <a:lnTo>
                      <a:pt x="203" y="3"/>
                    </a:lnTo>
                    <a:lnTo>
                      <a:pt x="191" y="0"/>
                    </a:lnTo>
                    <a:lnTo>
                      <a:pt x="187" y="9"/>
                    </a:lnTo>
                    <a:lnTo>
                      <a:pt x="162" y="11"/>
                    </a:lnTo>
                    <a:lnTo>
                      <a:pt x="154" y="16"/>
                    </a:lnTo>
                    <a:lnTo>
                      <a:pt x="142" y="5"/>
                    </a:lnTo>
                    <a:lnTo>
                      <a:pt x="136" y="7"/>
                    </a:lnTo>
                    <a:lnTo>
                      <a:pt x="132" y="20"/>
                    </a:lnTo>
                    <a:lnTo>
                      <a:pt x="134" y="29"/>
                    </a:lnTo>
                    <a:lnTo>
                      <a:pt x="143" y="36"/>
                    </a:lnTo>
                    <a:lnTo>
                      <a:pt x="144" y="47"/>
                    </a:lnTo>
                    <a:lnTo>
                      <a:pt x="132" y="56"/>
                    </a:lnTo>
                    <a:lnTo>
                      <a:pt x="117" y="58"/>
                    </a:lnTo>
                    <a:lnTo>
                      <a:pt x="106" y="53"/>
                    </a:lnTo>
                    <a:lnTo>
                      <a:pt x="98" y="42"/>
                    </a:lnTo>
                    <a:lnTo>
                      <a:pt x="89" y="3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grpSp>
        <p:grpSp>
          <p:nvGrpSpPr>
            <p:cNvPr id="53" name="Group 52"/>
            <p:cNvGrpSpPr/>
            <p:nvPr/>
          </p:nvGrpSpPr>
          <p:grpSpPr>
            <a:xfrm>
              <a:off x="8350538" y="4723485"/>
              <a:ext cx="1569339" cy="1404647"/>
              <a:chOff x="8654431" y="4297127"/>
              <a:chExt cx="1569339" cy="1404647"/>
            </a:xfrm>
            <a:grpFill/>
          </p:grpSpPr>
          <p:sp>
            <p:nvSpPr>
              <p:cNvPr id="228" name="Freeform 119"/>
              <p:cNvSpPr>
                <a:spLocks/>
              </p:cNvSpPr>
              <p:nvPr/>
            </p:nvSpPr>
            <p:spPr bwMode="auto">
              <a:xfrm>
                <a:off x="10107406" y="5289661"/>
                <a:ext cx="116364" cy="231224"/>
              </a:xfrm>
              <a:custGeom>
                <a:avLst/>
                <a:gdLst>
                  <a:gd name="T0" fmla="*/ 5 w 66"/>
                  <a:gd name="T1" fmla="*/ 0 h 132"/>
                  <a:gd name="T2" fmla="*/ 5 w 66"/>
                  <a:gd name="T3" fmla="*/ 16 h 132"/>
                  <a:gd name="T4" fmla="*/ 13 w 66"/>
                  <a:gd name="T5" fmla="*/ 34 h 132"/>
                  <a:gd name="T6" fmla="*/ 20 w 66"/>
                  <a:gd name="T7" fmla="*/ 48 h 132"/>
                  <a:gd name="T8" fmla="*/ 14 w 66"/>
                  <a:gd name="T9" fmla="*/ 66 h 132"/>
                  <a:gd name="T10" fmla="*/ 0 w 66"/>
                  <a:gd name="T11" fmla="*/ 83 h 132"/>
                  <a:gd name="T12" fmla="*/ 2 w 66"/>
                  <a:gd name="T13" fmla="*/ 94 h 132"/>
                  <a:gd name="T14" fmla="*/ 7 w 66"/>
                  <a:gd name="T15" fmla="*/ 125 h 132"/>
                  <a:gd name="T16" fmla="*/ 20 w 66"/>
                  <a:gd name="T17" fmla="*/ 131 h 132"/>
                  <a:gd name="T18" fmla="*/ 24 w 66"/>
                  <a:gd name="T19" fmla="*/ 110 h 132"/>
                  <a:gd name="T20" fmla="*/ 38 w 66"/>
                  <a:gd name="T21" fmla="*/ 96 h 132"/>
                  <a:gd name="T22" fmla="*/ 60 w 66"/>
                  <a:gd name="T23" fmla="*/ 83 h 132"/>
                  <a:gd name="T24" fmla="*/ 65 w 66"/>
                  <a:gd name="T25" fmla="*/ 67 h 132"/>
                  <a:gd name="T26" fmla="*/ 64 w 66"/>
                  <a:gd name="T27" fmla="*/ 55 h 132"/>
                  <a:gd name="T28" fmla="*/ 40 w 66"/>
                  <a:gd name="T29" fmla="*/ 55 h 132"/>
                  <a:gd name="T30" fmla="*/ 39 w 66"/>
                  <a:gd name="T31" fmla="*/ 36 h 132"/>
                  <a:gd name="T32" fmla="*/ 32 w 66"/>
                  <a:gd name="T33" fmla="*/ 36 h 132"/>
                  <a:gd name="T34" fmla="*/ 23 w 66"/>
                  <a:gd name="T35" fmla="*/ 32 h 132"/>
                  <a:gd name="T36" fmla="*/ 24 w 66"/>
                  <a:gd name="T37" fmla="*/ 14 h 132"/>
                  <a:gd name="T38" fmla="*/ 19 w 66"/>
                  <a:gd name="T39" fmla="*/ 2 h 132"/>
                  <a:gd name="T40" fmla="*/ 5 w 66"/>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32">
                    <a:moveTo>
                      <a:pt x="5" y="0"/>
                    </a:moveTo>
                    <a:lnTo>
                      <a:pt x="5" y="16"/>
                    </a:lnTo>
                    <a:lnTo>
                      <a:pt x="13" y="34"/>
                    </a:lnTo>
                    <a:lnTo>
                      <a:pt x="20" y="48"/>
                    </a:lnTo>
                    <a:lnTo>
                      <a:pt x="14" y="66"/>
                    </a:lnTo>
                    <a:lnTo>
                      <a:pt x="0" y="83"/>
                    </a:lnTo>
                    <a:lnTo>
                      <a:pt x="2" y="94"/>
                    </a:lnTo>
                    <a:lnTo>
                      <a:pt x="7" y="125"/>
                    </a:lnTo>
                    <a:lnTo>
                      <a:pt x="20" y="131"/>
                    </a:lnTo>
                    <a:lnTo>
                      <a:pt x="24" y="110"/>
                    </a:lnTo>
                    <a:lnTo>
                      <a:pt x="38" y="96"/>
                    </a:lnTo>
                    <a:lnTo>
                      <a:pt x="60" y="83"/>
                    </a:lnTo>
                    <a:lnTo>
                      <a:pt x="65" y="67"/>
                    </a:lnTo>
                    <a:lnTo>
                      <a:pt x="64" y="55"/>
                    </a:lnTo>
                    <a:lnTo>
                      <a:pt x="40" y="55"/>
                    </a:lnTo>
                    <a:lnTo>
                      <a:pt x="39" y="36"/>
                    </a:lnTo>
                    <a:lnTo>
                      <a:pt x="32" y="36"/>
                    </a:lnTo>
                    <a:lnTo>
                      <a:pt x="23" y="32"/>
                    </a:lnTo>
                    <a:lnTo>
                      <a:pt x="24" y="14"/>
                    </a:lnTo>
                    <a:lnTo>
                      <a:pt x="19" y="2"/>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9" name="Freeform 120"/>
              <p:cNvSpPr>
                <a:spLocks/>
              </p:cNvSpPr>
              <p:nvPr/>
            </p:nvSpPr>
            <p:spPr bwMode="auto">
              <a:xfrm>
                <a:off x="9869961" y="5479988"/>
                <a:ext cx="221720" cy="221786"/>
              </a:xfrm>
              <a:custGeom>
                <a:avLst/>
                <a:gdLst>
                  <a:gd name="T0" fmla="*/ 98 w 126"/>
                  <a:gd name="T1" fmla="*/ 1 h 126"/>
                  <a:gd name="T2" fmla="*/ 95 w 126"/>
                  <a:gd name="T3" fmla="*/ 21 h 126"/>
                  <a:gd name="T4" fmla="*/ 75 w 126"/>
                  <a:gd name="T5" fmla="*/ 31 h 126"/>
                  <a:gd name="T6" fmla="*/ 60 w 126"/>
                  <a:gd name="T7" fmla="*/ 51 h 126"/>
                  <a:gd name="T8" fmla="*/ 24 w 126"/>
                  <a:gd name="T9" fmla="*/ 67 h 126"/>
                  <a:gd name="T10" fmla="*/ 0 w 126"/>
                  <a:gd name="T11" fmla="*/ 89 h 126"/>
                  <a:gd name="T12" fmla="*/ 4 w 126"/>
                  <a:gd name="T13" fmla="*/ 105 h 126"/>
                  <a:gd name="T14" fmla="*/ 26 w 126"/>
                  <a:gd name="T15" fmla="*/ 125 h 126"/>
                  <a:gd name="T16" fmla="*/ 54 w 126"/>
                  <a:gd name="T17" fmla="*/ 103 h 126"/>
                  <a:gd name="T18" fmla="*/ 63 w 126"/>
                  <a:gd name="T19" fmla="*/ 81 h 126"/>
                  <a:gd name="T20" fmla="*/ 82 w 126"/>
                  <a:gd name="T21" fmla="*/ 65 h 126"/>
                  <a:gd name="T22" fmla="*/ 94 w 126"/>
                  <a:gd name="T23" fmla="*/ 65 h 126"/>
                  <a:gd name="T24" fmla="*/ 99 w 126"/>
                  <a:gd name="T25" fmla="*/ 48 h 126"/>
                  <a:gd name="T26" fmla="*/ 112 w 126"/>
                  <a:gd name="T27" fmla="*/ 33 h 126"/>
                  <a:gd name="T28" fmla="*/ 125 w 126"/>
                  <a:gd name="T29" fmla="*/ 21 h 126"/>
                  <a:gd name="T30" fmla="*/ 120 w 126"/>
                  <a:gd name="T31" fmla="*/ 4 h 126"/>
                  <a:gd name="T32" fmla="*/ 112 w 126"/>
                  <a:gd name="T33" fmla="*/ 14 h 126"/>
                  <a:gd name="T34" fmla="*/ 111 w 126"/>
                  <a:gd name="T35" fmla="*/ 0 h 126"/>
                  <a:gd name="T36" fmla="*/ 98 w 126"/>
                  <a:gd name="T37"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6">
                    <a:moveTo>
                      <a:pt x="98" y="1"/>
                    </a:moveTo>
                    <a:lnTo>
                      <a:pt x="95" y="21"/>
                    </a:lnTo>
                    <a:lnTo>
                      <a:pt x="75" y="31"/>
                    </a:lnTo>
                    <a:lnTo>
                      <a:pt x="60" y="51"/>
                    </a:lnTo>
                    <a:lnTo>
                      <a:pt x="24" y="67"/>
                    </a:lnTo>
                    <a:lnTo>
                      <a:pt x="0" y="89"/>
                    </a:lnTo>
                    <a:lnTo>
                      <a:pt x="4" y="105"/>
                    </a:lnTo>
                    <a:lnTo>
                      <a:pt x="26" y="125"/>
                    </a:lnTo>
                    <a:lnTo>
                      <a:pt x="54" y="103"/>
                    </a:lnTo>
                    <a:lnTo>
                      <a:pt x="63" y="81"/>
                    </a:lnTo>
                    <a:lnTo>
                      <a:pt x="82" y="65"/>
                    </a:lnTo>
                    <a:lnTo>
                      <a:pt x="94" y="65"/>
                    </a:lnTo>
                    <a:lnTo>
                      <a:pt x="99" y="48"/>
                    </a:lnTo>
                    <a:lnTo>
                      <a:pt x="112" y="33"/>
                    </a:lnTo>
                    <a:lnTo>
                      <a:pt x="125" y="21"/>
                    </a:lnTo>
                    <a:lnTo>
                      <a:pt x="120" y="4"/>
                    </a:lnTo>
                    <a:lnTo>
                      <a:pt x="112" y="14"/>
                    </a:lnTo>
                    <a:lnTo>
                      <a:pt x="111" y="0"/>
                    </a:lnTo>
                    <a:lnTo>
                      <a:pt x="98" y="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0" name="Freeform 135"/>
              <p:cNvSpPr>
                <a:spLocks/>
              </p:cNvSpPr>
              <p:nvPr/>
            </p:nvSpPr>
            <p:spPr bwMode="auto">
              <a:xfrm>
                <a:off x="8654431" y="4556664"/>
                <a:ext cx="1014252" cy="866697"/>
              </a:xfrm>
              <a:custGeom>
                <a:avLst/>
                <a:gdLst>
                  <a:gd name="T0" fmla="*/ 296 w 575"/>
                  <a:gd name="T1" fmla="*/ 33 h 491"/>
                  <a:gd name="T2" fmla="*/ 258 w 575"/>
                  <a:gd name="T3" fmla="*/ 51 h 491"/>
                  <a:gd name="T4" fmla="*/ 254 w 575"/>
                  <a:gd name="T5" fmla="*/ 74 h 491"/>
                  <a:gd name="T6" fmla="*/ 230 w 575"/>
                  <a:gd name="T7" fmla="*/ 66 h 491"/>
                  <a:gd name="T8" fmla="*/ 199 w 575"/>
                  <a:gd name="T9" fmla="*/ 60 h 491"/>
                  <a:gd name="T10" fmla="*/ 184 w 575"/>
                  <a:gd name="T11" fmla="*/ 85 h 491"/>
                  <a:gd name="T12" fmla="*/ 164 w 575"/>
                  <a:gd name="T13" fmla="*/ 102 h 491"/>
                  <a:gd name="T14" fmla="*/ 156 w 575"/>
                  <a:gd name="T15" fmla="*/ 113 h 491"/>
                  <a:gd name="T16" fmla="*/ 145 w 575"/>
                  <a:gd name="T17" fmla="*/ 127 h 491"/>
                  <a:gd name="T18" fmla="*/ 104 w 575"/>
                  <a:gd name="T19" fmla="*/ 161 h 491"/>
                  <a:gd name="T20" fmla="*/ 31 w 575"/>
                  <a:gd name="T21" fmla="*/ 199 h 491"/>
                  <a:gd name="T22" fmla="*/ 9 w 575"/>
                  <a:gd name="T23" fmla="*/ 248 h 491"/>
                  <a:gd name="T24" fmla="*/ 17 w 575"/>
                  <a:gd name="T25" fmla="*/ 265 h 491"/>
                  <a:gd name="T26" fmla="*/ 0 w 575"/>
                  <a:gd name="T27" fmla="*/ 270 h 491"/>
                  <a:gd name="T28" fmla="*/ 17 w 575"/>
                  <a:gd name="T29" fmla="*/ 312 h 491"/>
                  <a:gd name="T30" fmla="*/ 17 w 575"/>
                  <a:gd name="T31" fmla="*/ 344 h 491"/>
                  <a:gd name="T32" fmla="*/ 25 w 575"/>
                  <a:gd name="T33" fmla="*/ 377 h 491"/>
                  <a:gd name="T34" fmla="*/ 12 w 575"/>
                  <a:gd name="T35" fmla="*/ 389 h 491"/>
                  <a:gd name="T36" fmla="*/ 35 w 575"/>
                  <a:gd name="T37" fmla="*/ 424 h 491"/>
                  <a:gd name="T38" fmla="*/ 53 w 575"/>
                  <a:gd name="T39" fmla="*/ 420 h 491"/>
                  <a:gd name="T40" fmla="*/ 83 w 575"/>
                  <a:gd name="T41" fmla="*/ 412 h 491"/>
                  <a:gd name="T42" fmla="*/ 142 w 575"/>
                  <a:gd name="T43" fmla="*/ 391 h 491"/>
                  <a:gd name="T44" fmla="*/ 204 w 575"/>
                  <a:gd name="T45" fmla="*/ 375 h 491"/>
                  <a:gd name="T46" fmla="*/ 231 w 575"/>
                  <a:gd name="T47" fmla="*/ 365 h 491"/>
                  <a:gd name="T48" fmla="*/ 245 w 575"/>
                  <a:gd name="T49" fmla="*/ 369 h 491"/>
                  <a:gd name="T50" fmla="*/ 278 w 575"/>
                  <a:gd name="T51" fmla="*/ 383 h 491"/>
                  <a:gd name="T52" fmla="*/ 290 w 575"/>
                  <a:gd name="T53" fmla="*/ 418 h 491"/>
                  <a:gd name="T54" fmla="*/ 310 w 575"/>
                  <a:gd name="T55" fmla="*/ 409 h 491"/>
                  <a:gd name="T56" fmla="*/ 330 w 575"/>
                  <a:gd name="T57" fmla="*/ 383 h 491"/>
                  <a:gd name="T58" fmla="*/ 326 w 575"/>
                  <a:gd name="T59" fmla="*/ 409 h 491"/>
                  <a:gd name="T60" fmla="*/ 328 w 575"/>
                  <a:gd name="T61" fmla="*/ 422 h 491"/>
                  <a:gd name="T62" fmla="*/ 337 w 575"/>
                  <a:gd name="T63" fmla="*/ 405 h 491"/>
                  <a:gd name="T64" fmla="*/ 339 w 575"/>
                  <a:gd name="T65" fmla="*/ 422 h 491"/>
                  <a:gd name="T66" fmla="*/ 349 w 575"/>
                  <a:gd name="T67" fmla="*/ 442 h 491"/>
                  <a:gd name="T68" fmla="*/ 358 w 575"/>
                  <a:gd name="T69" fmla="*/ 471 h 491"/>
                  <a:gd name="T70" fmla="*/ 425 w 575"/>
                  <a:gd name="T71" fmla="*/ 490 h 491"/>
                  <a:gd name="T72" fmla="*/ 491 w 575"/>
                  <a:gd name="T73" fmla="*/ 460 h 491"/>
                  <a:gd name="T74" fmla="*/ 521 w 575"/>
                  <a:gd name="T75" fmla="*/ 415 h 491"/>
                  <a:gd name="T76" fmla="*/ 558 w 575"/>
                  <a:gd name="T77" fmla="*/ 366 h 491"/>
                  <a:gd name="T78" fmla="*/ 565 w 575"/>
                  <a:gd name="T79" fmla="*/ 316 h 491"/>
                  <a:gd name="T80" fmla="*/ 572 w 575"/>
                  <a:gd name="T81" fmla="*/ 251 h 491"/>
                  <a:gd name="T82" fmla="*/ 546 w 575"/>
                  <a:gd name="T83" fmla="*/ 201 h 491"/>
                  <a:gd name="T84" fmla="*/ 523 w 575"/>
                  <a:gd name="T85" fmla="*/ 165 h 491"/>
                  <a:gd name="T86" fmla="*/ 493 w 575"/>
                  <a:gd name="T87" fmla="*/ 117 h 491"/>
                  <a:gd name="T88" fmla="*/ 465 w 575"/>
                  <a:gd name="T89" fmla="*/ 60 h 491"/>
                  <a:gd name="T90" fmla="*/ 463 w 575"/>
                  <a:gd name="T91" fmla="*/ 19 h 491"/>
                  <a:gd name="T92" fmla="*/ 437 w 575"/>
                  <a:gd name="T93" fmla="*/ 19 h 491"/>
                  <a:gd name="T94" fmla="*/ 430 w 575"/>
                  <a:gd name="T95" fmla="*/ 89 h 491"/>
                  <a:gd name="T96" fmla="*/ 416 w 575"/>
                  <a:gd name="T97" fmla="*/ 113 h 491"/>
                  <a:gd name="T98" fmla="*/ 384 w 575"/>
                  <a:gd name="T99" fmla="*/ 100 h 491"/>
                  <a:gd name="T100" fmla="*/ 353 w 575"/>
                  <a:gd name="T101" fmla="*/ 81 h 491"/>
                  <a:gd name="T102" fmla="*/ 348 w 575"/>
                  <a:gd name="T103" fmla="*/ 62 h 491"/>
                  <a:gd name="T104" fmla="*/ 360 w 575"/>
                  <a:gd name="T105" fmla="*/ 46 h 491"/>
                  <a:gd name="T106" fmla="*/ 347 w 575"/>
                  <a:gd name="T107" fmla="*/ 25 h 491"/>
                  <a:gd name="T108" fmla="*/ 307 w 575"/>
                  <a:gd name="T109" fmla="*/ 12 h 491"/>
                  <a:gd name="T110" fmla="*/ 282 w 575"/>
                  <a:gd name="T111" fmla="*/ 1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5" h="491">
                    <a:moveTo>
                      <a:pt x="293" y="20"/>
                    </a:moveTo>
                    <a:lnTo>
                      <a:pt x="296" y="33"/>
                    </a:lnTo>
                    <a:lnTo>
                      <a:pt x="269" y="37"/>
                    </a:lnTo>
                    <a:lnTo>
                      <a:pt x="258" y="51"/>
                    </a:lnTo>
                    <a:lnTo>
                      <a:pt x="256" y="59"/>
                    </a:lnTo>
                    <a:lnTo>
                      <a:pt x="254" y="74"/>
                    </a:lnTo>
                    <a:lnTo>
                      <a:pt x="237" y="78"/>
                    </a:lnTo>
                    <a:lnTo>
                      <a:pt x="230" y="66"/>
                    </a:lnTo>
                    <a:lnTo>
                      <a:pt x="221" y="55"/>
                    </a:lnTo>
                    <a:lnTo>
                      <a:pt x="199" y="60"/>
                    </a:lnTo>
                    <a:lnTo>
                      <a:pt x="195" y="74"/>
                    </a:lnTo>
                    <a:lnTo>
                      <a:pt x="184" y="85"/>
                    </a:lnTo>
                    <a:lnTo>
                      <a:pt x="171" y="91"/>
                    </a:lnTo>
                    <a:lnTo>
                      <a:pt x="164" y="102"/>
                    </a:lnTo>
                    <a:lnTo>
                      <a:pt x="164" y="113"/>
                    </a:lnTo>
                    <a:lnTo>
                      <a:pt x="156" y="113"/>
                    </a:lnTo>
                    <a:lnTo>
                      <a:pt x="149" y="102"/>
                    </a:lnTo>
                    <a:lnTo>
                      <a:pt x="145" y="127"/>
                    </a:lnTo>
                    <a:lnTo>
                      <a:pt x="124" y="153"/>
                    </a:lnTo>
                    <a:lnTo>
                      <a:pt x="104" y="161"/>
                    </a:lnTo>
                    <a:lnTo>
                      <a:pt x="53" y="176"/>
                    </a:lnTo>
                    <a:lnTo>
                      <a:pt x="31" y="199"/>
                    </a:lnTo>
                    <a:lnTo>
                      <a:pt x="6" y="201"/>
                    </a:lnTo>
                    <a:lnTo>
                      <a:pt x="9" y="248"/>
                    </a:lnTo>
                    <a:lnTo>
                      <a:pt x="20" y="255"/>
                    </a:lnTo>
                    <a:lnTo>
                      <a:pt x="17" y="265"/>
                    </a:lnTo>
                    <a:lnTo>
                      <a:pt x="2" y="255"/>
                    </a:lnTo>
                    <a:lnTo>
                      <a:pt x="0" y="270"/>
                    </a:lnTo>
                    <a:lnTo>
                      <a:pt x="8" y="296"/>
                    </a:lnTo>
                    <a:lnTo>
                      <a:pt x="17" y="312"/>
                    </a:lnTo>
                    <a:lnTo>
                      <a:pt x="17" y="331"/>
                    </a:lnTo>
                    <a:lnTo>
                      <a:pt x="17" y="344"/>
                    </a:lnTo>
                    <a:lnTo>
                      <a:pt x="24" y="349"/>
                    </a:lnTo>
                    <a:lnTo>
                      <a:pt x="25" y="377"/>
                    </a:lnTo>
                    <a:lnTo>
                      <a:pt x="17" y="378"/>
                    </a:lnTo>
                    <a:lnTo>
                      <a:pt x="12" y="389"/>
                    </a:lnTo>
                    <a:lnTo>
                      <a:pt x="6" y="398"/>
                    </a:lnTo>
                    <a:lnTo>
                      <a:pt x="35" y="424"/>
                    </a:lnTo>
                    <a:lnTo>
                      <a:pt x="47" y="427"/>
                    </a:lnTo>
                    <a:lnTo>
                      <a:pt x="53" y="420"/>
                    </a:lnTo>
                    <a:lnTo>
                      <a:pt x="59" y="409"/>
                    </a:lnTo>
                    <a:lnTo>
                      <a:pt x="83" y="412"/>
                    </a:lnTo>
                    <a:lnTo>
                      <a:pt x="133" y="405"/>
                    </a:lnTo>
                    <a:lnTo>
                      <a:pt x="142" y="391"/>
                    </a:lnTo>
                    <a:lnTo>
                      <a:pt x="158" y="380"/>
                    </a:lnTo>
                    <a:lnTo>
                      <a:pt x="204" y="375"/>
                    </a:lnTo>
                    <a:lnTo>
                      <a:pt x="213" y="366"/>
                    </a:lnTo>
                    <a:lnTo>
                      <a:pt x="231" y="365"/>
                    </a:lnTo>
                    <a:lnTo>
                      <a:pt x="244" y="361"/>
                    </a:lnTo>
                    <a:lnTo>
                      <a:pt x="245" y="369"/>
                    </a:lnTo>
                    <a:lnTo>
                      <a:pt x="267" y="371"/>
                    </a:lnTo>
                    <a:lnTo>
                      <a:pt x="278" y="383"/>
                    </a:lnTo>
                    <a:lnTo>
                      <a:pt x="289" y="399"/>
                    </a:lnTo>
                    <a:lnTo>
                      <a:pt x="290" y="418"/>
                    </a:lnTo>
                    <a:lnTo>
                      <a:pt x="299" y="416"/>
                    </a:lnTo>
                    <a:lnTo>
                      <a:pt x="310" y="409"/>
                    </a:lnTo>
                    <a:lnTo>
                      <a:pt x="322" y="397"/>
                    </a:lnTo>
                    <a:lnTo>
                      <a:pt x="330" y="383"/>
                    </a:lnTo>
                    <a:lnTo>
                      <a:pt x="332" y="394"/>
                    </a:lnTo>
                    <a:lnTo>
                      <a:pt x="326" y="409"/>
                    </a:lnTo>
                    <a:lnTo>
                      <a:pt x="318" y="420"/>
                    </a:lnTo>
                    <a:lnTo>
                      <a:pt x="328" y="422"/>
                    </a:lnTo>
                    <a:lnTo>
                      <a:pt x="332" y="412"/>
                    </a:lnTo>
                    <a:lnTo>
                      <a:pt x="337" y="405"/>
                    </a:lnTo>
                    <a:lnTo>
                      <a:pt x="337" y="412"/>
                    </a:lnTo>
                    <a:lnTo>
                      <a:pt x="339" y="422"/>
                    </a:lnTo>
                    <a:lnTo>
                      <a:pt x="348" y="431"/>
                    </a:lnTo>
                    <a:lnTo>
                      <a:pt x="349" y="442"/>
                    </a:lnTo>
                    <a:lnTo>
                      <a:pt x="344" y="456"/>
                    </a:lnTo>
                    <a:lnTo>
                      <a:pt x="358" y="471"/>
                    </a:lnTo>
                    <a:lnTo>
                      <a:pt x="389" y="482"/>
                    </a:lnTo>
                    <a:lnTo>
                      <a:pt x="425" y="490"/>
                    </a:lnTo>
                    <a:lnTo>
                      <a:pt x="450" y="481"/>
                    </a:lnTo>
                    <a:lnTo>
                      <a:pt x="491" y="460"/>
                    </a:lnTo>
                    <a:lnTo>
                      <a:pt x="503" y="429"/>
                    </a:lnTo>
                    <a:lnTo>
                      <a:pt x="521" y="415"/>
                    </a:lnTo>
                    <a:lnTo>
                      <a:pt x="534" y="388"/>
                    </a:lnTo>
                    <a:lnTo>
                      <a:pt x="558" y="366"/>
                    </a:lnTo>
                    <a:lnTo>
                      <a:pt x="565" y="355"/>
                    </a:lnTo>
                    <a:lnTo>
                      <a:pt x="565" y="316"/>
                    </a:lnTo>
                    <a:lnTo>
                      <a:pt x="574" y="263"/>
                    </a:lnTo>
                    <a:lnTo>
                      <a:pt x="572" y="251"/>
                    </a:lnTo>
                    <a:lnTo>
                      <a:pt x="555" y="228"/>
                    </a:lnTo>
                    <a:lnTo>
                      <a:pt x="546" y="201"/>
                    </a:lnTo>
                    <a:lnTo>
                      <a:pt x="527" y="191"/>
                    </a:lnTo>
                    <a:lnTo>
                      <a:pt x="523" y="165"/>
                    </a:lnTo>
                    <a:lnTo>
                      <a:pt x="494" y="150"/>
                    </a:lnTo>
                    <a:lnTo>
                      <a:pt x="493" y="117"/>
                    </a:lnTo>
                    <a:lnTo>
                      <a:pt x="483" y="80"/>
                    </a:lnTo>
                    <a:lnTo>
                      <a:pt x="465" y="60"/>
                    </a:lnTo>
                    <a:lnTo>
                      <a:pt x="455" y="33"/>
                    </a:lnTo>
                    <a:lnTo>
                      <a:pt x="463" y="19"/>
                    </a:lnTo>
                    <a:lnTo>
                      <a:pt x="448" y="0"/>
                    </a:lnTo>
                    <a:lnTo>
                      <a:pt x="437" y="19"/>
                    </a:lnTo>
                    <a:lnTo>
                      <a:pt x="429" y="30"/>
                    </a:lnTo>
                    <a:lnTo>
                      <a:pt x="430" y="89"/>
                    </a:lnTo>
                    <a:lnTo>
                      <a:pt x="421" y="104"/>
                    </a:lnTo>
                    <a:lnTo>
                      <a:pt x="416" y="113"/>
                    </a:lnTo>
                    <a:lnTo>
                      <a:pt x="399" y="113"/>
                    </a:lnTo>
                    <a:lnTo>
                      <a:pt x="384" y="100"/>
                    </a:lnTo>
                    <a:lnTo>
                      <a:pt x="365" y="93"/>
                    </a:lnTo>
                    <a:lnTo>
                      <a:pt x="353" y="81"/>
                    </a:lnTo>
                    <a:lnTo>
                      <a:pt x="342" y="77"/>
                    </a:lnTo>
                    <a:lnTo>
                      <a:pt x="348" y="62"/>
                    </a:lnTo>
                    <a:lnTo>
                      <a:pt x="351" y="49"/>
                    </a:lnTo>
                    <a:lnTo>
                      <a:pt x="360" y="46"/>
                    </a:lnTo>
                    <a:lnTo>
                      <a:pt x="366" y="28"/>
                    </a:lnTo>
                    <a:lnTo>
                      <a:pt x="347" y="25"/>
                    </a:lnTo>
                    <a:lnTo>
                      <a:pt x="328" y="23"/>
                    </a:lnTo>
                    <a:lnTo>
                      <a:pt x="307" y="12"/>
                    </a:lnTo>
                    <a:lnTo>
                      <a:pt x="284" y="9"/>
                    </a:lnTo>
                    <a:lnTo>
                      <a:pt x="282" y="15"/>
                    </a:lnTo>
                    <a:lnTo>
                      <a:pt x="293" y="2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1" name="Freeform 136"/>
              <p:cNvSpPr>
                <a:spLocks/>
              </p:cNvSpPr>
              <p:nvPr/>
            </p:nvSpPr>
            <p:spPr bwMode="auto">
              <a:xfrm>
                <a:off x="9365194" y="5489426"/>
                <a:ext cx="89632" cy="95950"/>
              </a:xfrm>
              <a:custGeom>
                <a:avLst/>
                <a:gdLst>
                  <a:gd name="T0" fmla="*/ 3 w 52"/>
                  <a:gd name="T1" fmla="*/ 0 h 53"/>
                  <a:gd name="T2" fmla="*/ 22 w 52"/>
                  <a:gd name="T3" fmla="*/ 4 h 53"/>
                  <a:gd name="T4" fmla="*/ 51 w 52"/>
                  <a:gd name="T5" fmla="*/ 4 h 53"/>
                  <a:gd name="T6" fmla="*/ 49 w 52"/>
                  <a:gd name="T7" fmla="*/ 21 h 53"/>
                  <a:gd name="T8" fmla="*/ 40 w 52"/>
                  <a:gd name="T9" fmla="*/ 34 h 53"/>
                  <a:gd name="T10" fmla="*/ 38 w 52"/>
                  <a:gd name="T11" fmla="*/ 47 h 53"/>
                  <a:gd name="T12" fmla="*/ 22 w 52"/>
                  <a:gd name="T13" fmla="*/ 50 h 53"/>
                  <a:gd name="T14" fmla="*/ 11 w 52"/>
                  <a:gd name="T15" fmla="*/ 52 h 53"/>
                  <a:gd name="T16" fmla="*/ 0 w 52"/>
                  <a:gd name="T17" fmla="*/ 45 h 53"/>
                  <a:gd name="T18" fmla="*/ 3 w 52"/>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3" y="0"/>
                    </a:moveTo>
                    <a:lnTo>
                      <a:pt x="22" y="4"/>
                    </a:lnTo>
                    <a:lnTo>
                      <a:pt x="51" y="4"/>
                    </a:lnTo>
                    <a:lnTo>
                      <a:pt x="49" y="21"/>
                    </a:lnTo>
                    <a:lnTo>
                      <a:pt x="40" y="34"/>
                    </a:lnTo>
                    <a:lnTo>
                      <a:pt x="38" y="47"/>
                    </a:lnTo>
                    <a:lnTo>
                      <a:pt x="22" y="50"/>
                    </a:lnTo>
                    <a:lnTo>
                      <a:pt x="11" y="52"/>
                    </a:lnTo>
                    <a:lnTo>
                      <a:pt x="0" y="45"/>
                    </a:lnTo>
                    <a:lnTo>
                      <a:pt x="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2" name="Freeform 137"/>
              <p:cNvSpPr>
                <a:spLocks/>
              </p:cNvSpPr>
              <p:nvPr/>
            </p:nvSpPr>
            <p:spPr bwMode="auto">
              <a:xfrm>
                <a:off x="9964310" y="4858672"/>
                <a:ext cx="64472" cy="51907"/>
              </a:xfrm>
              <a:custGeom>
                <a:avLst/>
                <a:gdLst>
                  <a:gd name="T0" fmla="*/ 11 w 37"/>
                  <a:gd name="T1" fmla="*/ 0 h 29"/>
                  <a:gd name="T2" fmla="*/ 0 w 37"/>
                  <a:gd name="T3" fmla="*/ 5 h 29"/>
                  <a:gd name="T4" fmla="*/ 8 w 37"/>
                  <a:gd name="T5" fmla="*/ 13 h 29"/>
                  <a:gd name="T6" fmla="*/ 18 w 37"/>
                  <a:gd name="T7" fmla="*/ 22 h 29"/>
                  <a:gd name="T8" fmla="*/ 32 w 37"/>
                  <a:gd name="T9" fmla="*/ 28 h 29"/>
                  <a:gd name="T10" fmla="*/ 36 w 37"/>
                  <a:gd name="T11" fmla="*/ 20 h 29"/>
                  <a:gd name="T12" fmla="*/ 26 w 37"/>
                  <a:gd name="T13" fmla="*/ 5 h 29"/>
                  <a:gd name="T14" fmla="*/ 11 w 3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9">
                    <a:moveTo>
                      <a:pt x="11" y="0"/>
                    </a:moveTo>
                    <a:lnTo>
                      <a:pt x="0" y="5"/>
                    </a:lnTo>
                    <a:lnTo>
                      <a:pt x="8" y="13"/>
                    </a:lnTo>
                    <a:lnTo>
                      <a:pt x="18" y="22"/>
                    </a:lnTo>
                    <a:lnTo>
                      <a:pt x="32" y="28"/>
                    </a:lnTo>
                    <a:lnTo>
                      <a:pt x="36" y="20"/>
                    </a:lnTo>
                    <a:lnTo>
                      <a:pt x="26" y="5"/>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3" name="Freeform 138"/>
              <p:cNvSpPr>
                <a:spLocks/>
              </p:cNvSpPr>
              <p:nvPr/>
            </p:nvSpPr>
            <p:spPr bwMode="auto">
              <a:xfrm>
                <a:off x="9674973" y="4297127"/>
                <a:ext cx="50319" cy="75502"/>
              </a:xfrm>
              <a:custGeom>
                <a:avLst/>
                <a:gdLst>
                  <a:gd name="T0" fmla="*/ 0 w 28"/>
                  <a:gd name="T1" fmla="*/ 0 h 42"/>
                  <a:gd name="T2" fmla="*/ 10 w 28"/>
                  <a:gd name="T3" fmla="*/ 20 h 42"/>
                  <a:gd name="T4" fmla="*/ 23 w 28"/>
                  <a:gd name="T5" fmla="*/ 41 h 42"/>
                  <a:gd name="T6" fmla="*/ 27 w 28"/>
                  <a:gd name="T7" fmla="*/ 15 h 42"/>
                  <a:gd name="T8" fmla="*/ 0 w 28"/>
                  <a:gd name="T9" fmla="*/ 0 h 42"/>
                </a:gdLst>
                <a:ahLst/>
                <a:cxnLst>
                  <a:cxn ang="0">
                    <a:pos x="T0" y="T1"/>
                  </a:cxn>
                  <a:cxn ang="0">
                    <a:pos x="T2" y="T3"/>
                  </a:cxn>
                  <a:cxn ang="0">
                    <a:pos x="T4" y="T5"/>
                  </a:cxn>
                  <a:cxn ang="0">
                    <a:pos x="T6" y="T7"/>
                  </a:cxn>
                  <a:cxn ang="0">
                    <a:pos x="T8" y="T9"/>
                  </a:cxn>
                </a:cxnLst>
                <a:rect l="0" t="0" r="r" b="b"/>
                <a:pathLst>
                  <a:path w="28" h="42">
                    <a:moveTo>
                      <a:pt x="0" y="0"/>
                    </a:moveTo>
                    <a:lnTo>
                      <a:pt x="10" y="20"/>
                    </a:lnTo>
                    <a:lnTo>
                      <a:pt x="23" y="41"/>
                    </a:lnTo>
                    <a:lnTo>
                      <a:pt x="27" y="1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4" name="Freeform 139"/>
              <p:cNvSpPr>
                <a:spLocks/>
              </p:cNvSpPr>
              <p:nvPr/>
            </p:nvSpPr>
            <p:spPr bwMode="auto">
              <a:xfrm>
                <a:off x="9442246" y="4338024"/>
                <a:ext cx="212285" cy="221786"/>
              </a:xfrm>
              <a:custGeom>
                <a:avLst/>
                <a:gdLst>
                  <a:gd name="T0" fmla="*/ 19 w 119"/>
                  <a:gd name="T1" fmla="*/ 74 h 125"/>
                  <a:gd name="T2" fmla="*/ 0 w 119"/>
                  <a:gd name="T3" fmla="*/ 0 h 125"/>
                  <a:gd name="T4" fmla="*/ 16 w 119"/>
                  <a:gd name="T5" fmla="*/ 6 h 125"/>
                  <a:gd name="T6" fmla="*/ 40 w 119"/>
                  <a:gd name="T7" fmla="*/ 5 h 125"/>
                  <a:gd name="T8" fmla="*/ 40 w 119"/>
                  <a:gd name="T9" fmla="*/ 25 h 125"/>
                  <a:gd name="T10" fmla="*/ 55 w 119"/>
                  <a:gd name="T11" fmla="*/ 30 h 125"/>
                  <a:gd name="T12" fmla="*/ 59 w 119"/>
                  <a:gd name="T13" fmla="*/ 40 h 125"/>
                  <a:gd name="T14" fmla="*/ 70 w 119"/>
                  <a:gd name="T15" fmla="*/ 51 h 125"/>
                  <a:gd name="T16" fmla="*/ 78 w 119"/>
                  <a:gd name="T17" fmla="*/ 59 h 125"/>
                  <a:gd name="T18" fmla="*/ 76 w 119"/>
                  <a:gd name="T19" fmla="*/ 76 h 125"/>
                  <a:gd name="T20" fmla="*/ 87 w 119"/>
                  <a:gd name="T21" fmla="*/ 95 h 125"/>
                  <a:gd name="T22" fmla="*/ 107 w 119"/>
                  <a:gd name="T23" fmla="*/ 101 h 125"/>
                  <a:gd name="T24" fmla="*/ 118 w 119"/>
                  <a:gd name="T25" fmla="*/ 120 h 125"/>
                  <a:gd name="T26" fmla="*/ 116 w 119"/>
                  <a:gd name="T27" fmla="*/ 120 h 125"/>
                  <a:gd name="T28" fmla="*/ 115 w 119"/>
                  <a:gd name="T29" fmla="*/ 121 h 125"/>
                  <a:gd name="T30" fmla="*/ 113 w 119"/>
                  <a:gd name="T31" fmla="*/ 121 h 125"/>
                  <a:gd name="T32" fmla="*/ 110 w 119"/>
                  <a:gd name="T33" fmla="*/ 121 h 125"/>
                  <a:gd name="T34" fmla="*/ 108 w 119"/>
                  <a:gd name="T35" fmla="*/ 122 h 125"/>
                  <a:gd name="T36" fmla="*/ 106 w 119"/>
                  <a:gd name="T37" fmla="*/ 123 h 125"/>
                  <a:gd name="T38" fmla="*/ 103 w 119"/>
                  <a:gd name="T39" fmla="*/ 123 h 125"/>
                  <a:gd name="T40" fmla="*/ 101 w 119"/>
                  <a:gd name="T41" fmla="*/ 124 h 125"/>
                  <a:gd name="T42" fmla="*/ 99 w 119"/>
                  <a:gd name="T43" fmla="*/ 124 h 125"/>
                  <a:gd name="T44" fmla="*/ 97 w 119"/>
                  <a:gd name="T45" fmla="*/ 124 h 125"/>
                  <a:gd name="T46" fmla="*/ 96 w 119"/>
                  <a:gd name="T47" fmla="*/ 124 h 125"/>
                  <a:gd name="T48" fmla="*/ 95 w 119"/>
                  <a:gd name="T49" fmla="*/ 122 h 125"/>
                  <a:gd name="T50" fmla="*/ 93 w 119"/>
                  <a:gd name="T51" fmla="*/ 121 h 125"/>
                  <a:gd name="T52" fmla="*/ 91 w 119"/>
                  <a:gd name="T53" fmla="*/ 121 h 125"/>
                  <a:gd name="T54" fmla="*/ 88 w 119"/>
                  <a:gd name="T55" fmla="*/ 121 h 125"/>
                  <a:gd name="T56" fmla="*/ 86 w 119"/>
                  <a:gd name="T57" fmla="*/ 120 h 125"/>
                  <a:gd name="T58" fmla="*/ 83 w 119"/>
                  <a:gd name="T59" fmla="*/ 119 h 125"/>
                  <a:gd name="T60" fmla="*/ 81 w 119"/>
                  <a:gd name="T61" fmla="*/ 118 h 125"/>
                  <a:gd name="T62" fmla="*/ 78 w 119"/>
                  <a:gd name="T63" fmla="*/ 117 h 125"/>
                  <a:gd name="T64" fmla="*/ 76 w 119"/>
                  <a:gd name="T65" fmla="*/ 117 h 125"/>
                  <a:gd name="T66" fmla="*/ 75 w 119"/>
                  <a:gd name="T67" fmla="*/ 117 h 125"/>
                  <a:gd name="T68" fmla="*/ 74 w 119"/>
                  <a:gd name="T69" fmla="*/ 117 h 125"/>
                  <a:gd name="T70" fmla="*/ 55 w 119"/>
                  <a:gd name="T71" fmla="*/ 97 h 125"/>
                  <a:gd name="T72" fmla="*/ 41 w 119"/>
                  <a:gd name="T73" fmla="*/ 78 h 125"/>
                  <a:gd name="T74" fmla="*/ 19 w 119"/>
                  <a:gd name="T75" fmla="*/ 7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25">
                    <a:moveTo>
                      <a:pt x="19" y="74"/>
                    </a:moveTo>
                    <a:lnTo>
                      <a:pt x="0" y="0"/>
                    </a:lnTo>
                    <a:lnTo>
                      <a:pt x="16" y="6"/>
                    </a:lnTo>
                    <a:lnTo>
                      <a:pt x="40" y="5"/>
                    </a:lnTo>
                    <a:lnTo>
                      <a:pt x="40" y="25"/>
                    </a:lnTo>
                    <a:lnTo>
                      <a:pt x="55" y="30"/>
                    </a:lnTo>
                    <a:lnTo>
                      <a:pt x="59" y="40"/>
                    </a:lnTo>
                    <a:lnTo>
                      <a:pt x="70" y="51"/>
                    </a:lnTo>
                    <a:lnTo>
                      <a:pt x="78" y="59"/>
                    </a:lnTo>
                    <a:lnTo>
                      <a:pt x="76" y="76"/>
                    </a:lnTo>
                    <a:lnTo>
                      <a:pt x="87" y="95"/>
                    </a:lnTo>
                    <a:lnTo>
                      <a:pt x="107" y="101"/>
                    </a:lnTo>
                    <a:lnTo>
                      <a:pt x="118" y="120"/>
                    </a:lnTo>
                    <a:lnTo>
                      <a:pt x="116" y="120"/>
                    </a:lnTo>
                    <a:lnTo>
                      <a:pt x="115" y="121"/>
                    </a:lnTo>
                    <a:lnTo>
                      <a:pt x="113" y="121"/>
                    </a:lnTo>
                    <a:lnTo>
                      <a:pt x="110" y="121"/>
                    </a:lnTo>
                    <a:lnTo>
                      <a:pt x="108" y="122"/>
                    </a:lnTo>
                    <a:lnTo>
                      <a:pt x="106" y="123"/>
                    </a:lnTo>
                    <a:lnTo>
                      <a:pt x="103" y="123"/>
                    </a:lnTo>
                    <a:lnTo>
                      <a:pt x="101" y="124"/>
                    </a:lnTo>
                    <a:lnTo>
                      <a:pt x="99" y="124"/>
                    </a:lnTo>
                    <a:lnTo>
                      <a:pt x="97" y="124"/>
                    </a:lnTo>
                    <a:lnTo>
                      <a:pt x="96" y="124"/>
                    </a:lnTo>
                    <a:lnTo>
                      <a:pt x="95" y="122"/>
                    </a:lnTo>
                    <a:lnTo>
                      <a:pt x="93" y="121"/>
                    </a:lnTo>
                    <a:lnTo>
                      <a:pt x="91" y="121"/>
                    </a:lnTo>
                    <a:lnTo>
                      <a:pt x="88" y="121"/>
                    </a:lnTo>
                    <a:lnTo>
                      <a:pt x="86" y="120"/>
                    </a:lnTo>
                    <a:lnTo>
                      <a:pt x="83" y="119"/>
                    </a:lnTo>
                    <a:lnTo>
                      <a:pt x="81" y="118"/>
                    </a:lnTo>
                    <a:lnTo>
                      <a:pt x="78" y="117"/>
                    </a:lnTo>
                    <a:lnTo>
                      <a:pt x="76" y="117"/>
                    </a:lnTo>
                    <a:lnTo>
                      <a:pt x="75" y="117"/>
                    </a:lnTo>
                    <a:lnTo>
                      <a:pt x="74" y="117"/>
                    </a:lnTo>
                    <a:lnTo>
                      <a:pt x="55" y="97"/>
                    </a:lnTo>
                    <a:lnTo>
                      <a:pt x="41" y="78"/>
                    </a:lnTo>
                    <a:lnTo>
                      <a:pt x="1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5" name="Freeform 140"/>
              <p:cNvSpPr>
                <a:spLocks/>
              </p:cNvSpPr>
              <p:nvPr/>
            </p:nvSpPr>
            <p:spPr bwMode="auto">
              <a:xfrm>
                <a:off x="9613646" y="4378921"/>
                <a:ext cx="72334" cy="58199"/>
              </a:xfrm>
              <a:custGeom>
                <a:avLst/>
                <a:gdLst>
                  <a:gd name="T0" fmla="*/ 2 w 41"/>
                  <a:gd name="T1" fmla="*/ 16 h 33"/>
                  <a:gd name="T2" fmla="*/ 0 w 41"/>
                  <a:gd name="T3" fmla="*/ 28 h 33"/>
                  <a:gd name="T4" fmla="*/ 16 w 41"/>
                  <a:gd name="T5" fmla="*/ 32 h 33"/>
                  <a:gd name="T6" fmla="*/ 32 w 41"/>
                  <a:gd name="T7" fmla="*/ 22 h 33"/>
                  <a:gd name="T8" fmla="*/ 40 w 41"/>
                  <a:gd name="T9" fmla="*/ 11 h 33"/>
                  <a:gd name="T10" fmla="*/ 38 w 41"/>
                  <a:gd name="T11" fmla="*/ 0 h 33"/>
                  <a:gd name="T12" fmla="*/ 26 w 41"/>
                  <a:gd name="T13" fmla="*/ 1 h 33"/>
                  <a:gd name="T14" fmla="*/ 24 w 41"/>
                  <a:gd name="T15" fmla="*/ 11 h 33"/>
                  <a:gd name="T16" fmla="*/ 2 w 41"/>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3">
                    <a:moveTo>
                      <a:pt x="2" y="16"/>
                    </a:moveTo>
                    <a:lnTo>
                      <a:pt x="0" y="28"/>
                    </a:lnTo>
                    <a:lnTo>
                      <a:pt x="16" y="32"/>
                    </a:lnTo>
                    <a:lnTo>
                      <a:pt x="32" y="22"/>
                    </a:lnTo>
                    <a:lnTo>
                      <a:pt x="40" y="11"/>
                    </a:lnTo>
                    <a:lnTo>
                      <a:pt x="38" y="0"/>
                    </a:lnTo>
                    <a:lnTo>
                      <a:pt x="26" y="1"/>
                    </a:lnTo>
                    <a:lnTo>
                      <a:pt x="24" y="11"/>
                    </a:lnTo>
                    <a:lnTo>
                      <a:pt x="2"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6" name="Freeform 141"/>
              <p:cNvSpPr>
                <a:spLocks/>
              </p:cNvSpPr>
              <p:nvPr/>
            </p:nvSpPr>
            <p:spPr bwMode="auto">
              <a:xfrm>
                <a:off x="9731583" y="4394650"/>
                <a:ext cx="36167" cy="28313"/>
              </a:xfrm>
              <a:custGeom>
                <a:avLst/>
                <a:gdLst>
                  <a:gd name="T0" fmla="*/ 10 w 21"/>
                  <a:gd name="T1" fmla="*/ 15 h 16"/>
                  <a:gd name="T2" fmla="*/ 11 w 21"/>
                  <a:gd name="T3" fmla="*/ 14 h 16"/>
                  <a:gd name="T4" fmla="*/ 13 w 21"/>
                  <a:gd name="T5" fmla="*/ 14 h 16"/>
                  <a:gd name="T6" fmla="*/ 15 w 21"/>
                  <a:gd name="T7" fmla="*/ 13 h 16"/>
                  <a:gd name="T8" fmla="*/ 16 w 21"/>
                  <a:gd name="T9" fmla="*/ 13 h 16"/>
                  <a:gd name="T10" fmla="*/ 17 w 21"/>
                  <a:gd name="T11" fmla="*/ 12 h 16"/>
                  <a:gd name="T12" fmla="*/ 18 w 21"/>
                  <a:gd name="T13" fmla="*/ 11 h 16"/>
                  <a:gd name="T14" fmla="*/ 19 w 21"/>
                  <a:gd name="T15" fmla="*/ 11 h 16"/>
                  <a:gd name="T16" fmla="*/ 20 w 21"/>
                  <a:gd name="T17" fmla="*/ 9 h 16"/>
                  <a:gd name="T18" fmla="*/ 20 w 21"/>
                  <a:gd name="T19" fmla="*/ 8 h 16"/>
                  <a:gd name="T20" fmla="*/ 20 w 21"/>
                  <a:gd name="T21" fmla="*/ 7 h 16"/>
                  <a:gd name="T22" fmla="*/ 20 w 21"/>
                  <a:gd name="T23" fmla="*/ 6 h 16"/>
                  <a:gd name="T24" fmla="*/ 20 w 21"/>
                  <a:gd name="T25" fmla="*/ 5 h 16"/>
                  <a:gd name="T26" fmla="*/ 19 w 21"/>
                  <a:gd name="T27" fmla="*/ 4 h 16"/>
                  <a:gd name="T28" fmla="*/ 18 w 21"/>
                  <a:gd name="T29" fmla="*/ 4 h 16"/>
                  <a:gd name="T30" fmla="*/ 18 w 21"/>
                  <a:gd name="T31" fmla="*/ 3 h 16"/>
                  <a:gd name="T32" fmla="*/ 17 w 21"/>
                  <a:gd name="T33" fmla="*/ 2 h 16"/>
                  <a:gd name="T34" fmla="*/ 16 w 21"/>
                  <a:gd name="T35" fmla="*/ 1 h 16"/>
                  <a:gd name="T36" fmla="*/ 15 w 21"/>
                  <a:gd name="T37" fmla="*/ 1 h 16"/>
                  <a:gd name="T38" fmla="*/ 13 w 21"/>
                  <a:gd name="T39" fmla="*/ 0 h 16"/>
                  <a:gd name="T40" fmla="*/ 11 w 21"/>
                  <a:gd name="T41" fmla="*/ 0 h 16"/>
                  <a:gd name="T42" fmla="*/ 10 w 21"/>
                  <a:gd name="T43" fmla="*/ 0 h 16"/>
                  <a:gd name="T44" fmla="*/ 8 w 21"/>
                  <a:gd name="T45" fmla="*/ 0 h 16"/>
                  <a:gd name="T46" fmla="*/ 7 w 21"/>
                  <a:gd name="T47" fmla="*/ 0 h 16"/>
                  <a:gd name="T48" fmla="*/ 5 w 21"/>
                  <a:gd name="T49" fmla="*/ 0 h 16"/>
                  <a:gd name="T50" fmla="*/ 5 w 21"/>
                  <a:gd name="T51" fmla="*/ 1 h 16"/>
                  <a:gd name="T52" fmla="*/ 3 w 21"/>
                  <a:gd name="T53" fmla="*/ 1 h 16"/>
                  <a:gd name="T54" fmla="*/ 3 w 21"/>
                  <a:gd name="T55" fmla="*/ 2 h 16"/>
                  <a:gd name="T56" fmla="*/ 2 w 21"/>
                  <a:gd name="T57" fmla="*/ 3 h 16"/>
                  <a:gd name="T58" fmla="*/ 1 w 21"/>
                  <a:gd name="T59" fmla="*/ 4 h 16"/>
                  <a:gd name="T60" fmla="*/ 0 w 21"/>
                  <a:gd name="T61" fmla="*/ 5 h 16"/>
                  <a:gd name="T62" fmla="*/ 0 w 21"/>
                  <a:gd name="T63" fmla="*/ 6 h 16"/>
                  <a:gd name="T64" fmla="*/ 0 w 21"/>
                  <a:gd name="T65" fmla="*/ 7 h 16"/>
                  <a:gd name="T66" fmla="*/ 0 w 21"/>
                  <a:gd name="T67" fmla="*/ 8 h 16"/>
                  <a:gd name="T68" fmla="*/ 0 w 21"/>
                  <a:gd name="T69" fmla="*/ 9 h 16"/>
                  <a:gd name="T70" fmla="*/ 1 w 21"/>
                  <a:gd name="T71" fmla="*/ 11 h 16"/>
                  <a:gd name="T72" fmla="*/ 2 w 21"/>
                  <a:gd name="T73" fmla="*/ 11 h 16"/>
                  <a:gd name="T74" fmla="*/ 3 w 21"/>
                  <a:gd name="T75" fmla="*/ 12 h 16"/>
                  <a:gd name="T76" fmla="*/ 3 w 21"/>
                  <a:gd name="T77" fmla="*/ 13 h 16"/>
                  <a:gd name="T78" fmla="*/ 5 w 21"/>
                  <a:gd name="T79" fmla="*/ 13 h 16"/>
                  <a:gd name="T80" fmla="*/ 5 w 21"/>
                  <a:gd name="T81" fmla="*/ 14 h 16"/>
                  <a:gd name="T82" fmla="*/ 7 w 21"/>
                  <a:gd name="T83" fmla="*/ 14 h 16"/>
                  <a:gd name="T84" fmla="*/ 8 w 21"/>
                  <a:gd name="T85" fmla="*/ 14 h 16"/>
                  <a:gd name="T86" fmla="*/ 10 w 21"/>
                  <a:gd name="T8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16">
                    <a:moveTo>
                      <a:pt x="10" y="15"/>
                    </a:moveTo>
                    <a:lnTo>
                      <a:pt x="11" y="14"/>
                    </a:lnTo>
                    <a:lnTo>
                      <a:pt x="13" y="14"/>
                    </a:lnTo>
                    <a:lnTo>
                      <a:pt x="15" y="13"/>
                    </a:lnTo>
                    <a:lnTo>
                      <a:pt x="16" y="13"/>
                    </a:lnTo>
                    <a:lnTo>
                      <a:pt x="17" y="12"/>
                    </a:lnTo>
                    <a:lnTo>
                      <a:pt x="18" y="11"/>
                    </a:lnTo>
                    <a:lnTo>
                      <a:pt x="19" y="11"/>
                    </a:lnTo>
                    <a:lnTo>
                      <a:pt x="20" y="9"/>
                    </a:lnTo>
                    <a:lnTo>
                      <a:pt x="20" y="8"/>
                    </a:lnTo>
                    <a:lnTo>
                      <a:pt x="20" y="7"/>
                    </a:lnTo>
                    <a:lnTo>
                      <a:pt x="20" y="6"/>
                    </a:lnTo>
                    <a:lnTo>
                      <a:pt x="20" y="5"/>
                    </a:lnTo>
                    <a:lnTo>
                      <a:pt x="19" y="4"/>
                    </a:lnTo>
                    <a:lnTo>
                      <a:pt x="18" y="4"/>
                    </a:lnTo>
                    <a:lnTo>
                      <a:pt x="18" y="3"/>
                    </a:lnTo>
                    <a:lnTo>
                      <a:pt x="17" y="2"/>
                    </a:lnTo>
                    <a:lnTo>
                      <a:pt x="16" y="1"/>
                    </a:lnTo>
                    <a:lnTo>
                      <a:pt x="15" y="1"/>
                    </a:lnTo>
                    <a:lnTo>
                      <a:pt x="13" y="0"/>
                    </a:lnTo>
                    <a:lnTo>
                      <a:pt x="11" y="0"/>
                    </a:lnTo>
                    <a:lnTo>
                      <a:pt x="10" y="0"/>
                    </a:lnTo>
                    <a:lnTo>
                      <a:pt x="8" y="0"/>
                    </a:lnTo>
                    <a:lnTo>
                      <a:pt x="7" y="0"/>
                    </a:lnTo>
                    <a:lnTo>
                      <a:pt x="5" y="0"/>
                    </a:lnTo>
                    <a:lnTo>
                      <a:pt x="5" y="1"/>
                    </a:lnTo>
                    <a:lnTo>
                      <a:pt x="3" y="1"/>
                    </a:lnTo>
                    <a:lnTo>
                      <a:pt x="3" y="2"/>
                    </a:lnTo>
                    <a:lnTo>
                      <a:pt x="2" y="3"/>
                    </a:lnTo>
                    <a:lnTo>
                      <a:pt x="1" y="4"/>
                    </a:lnTo>
                    <a:lnTo>
                      <a:pt x="0" y="5"/>
                    </a:lnTo>
                    <a:lnTo>
                      <a:pt x="0" y="6"/>
                    </a:lnTo>
                    <a:lnTo>
                      <a:pt x="0" y="7"/>
                    </a:lnTo>
                    <a:lnTo>
                      <a:pt x="0" y="8"/>
                    </a:lnTo>
                    <a:lnTo>
                      <a:pt x="0" y="9"/>
                    </a:lnTo>
                    <a:lnTo>
                      <a:pt x="1" y="11"/>
                    </a:lnTo>
                    <a:lnTo>
                      <a:pt x="2" y="11"/>
                    </a:lnTo>
                    <a:lnTo>
                      <a:pt x="3" y="12"/>
                    </a:lnTo>
                    <a:lnTo>
                      <a:pt x="3" y="13"/>
                    </a:lnTo>
                    <a:lnTo>
                      <a:pt x="5" y="13"/>
                    </a:lnTo>
                    <a:lnTo>
                      <a:pt x="5" y="14"/>
                    </a:lnTo>
                    <a:lnTo>
                      <a:pt x="7" y="14"/>
                    </a:lnTo>
                    <a:lnTo>
                      <a:pt x="8" y="14"/>
                    </a:lnTo>
                    <a:lnTo>
                      <a:pt x="1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nvGrpSpPr>
            <p:cNvPr id="54" name="Group 53"/>
            <p:cNvGrpSpPr/>
            <p:nvPr/>
          </p:nvGrpSpPr>
          <p:grpSpPr>
            <a:xfrm>
              <a:off x="4982278" y="1882731"/>
              <a:ext cx="1481279" cy="1723957"/>
              <a:chOff x="5286171" y="1456373"/>
              <a:chExt cx="1481279" cy="1723957"/>
            </a:xfrm>
            <a:grpFill/>
          </p:grpSpPr>
          <p:sp>
            <p:nvSpPr>
              <p:cNvPr id="181" name="Freeform 58"/>
              <p:cNvSpPr>
                <a:spLocks/>
              </p:cNvSpPr>
              <p:nvPr/>
            </p:nvSpPr>
            <p:spPr bwMode="auto">
              <a:xfrm>
                <a:off x="6053543" y="1476821"/>
                <a:ext cx="294054" cy="173025"/>
              </a:xfrm>
              <a:custGeom>
                <a:avLst/>
                <a:gdLst>
                  <a:gd name="T0" fmla="*/ 65 w 167"/>
                  <a:gd name="T1" fmla="*/ 3 h 99"/>
                  <a:gd name="T2" fmla="*/ 60 w 167"/>
                  <a:gd name="T3" fmla="*/ 23 h 99"/>
                  <a:gd name="T4" fmla="*/ 42 w 167"/>
                  <a:gd name="T5" fmla="*/ 11 h 99"/>
                  <a:gd name="T6" fmla="*/ 27 w 167"/>
                  <a:gd name="T7" fmla="*/ 20 h 99"/>
                  <a:gd name="T8" fmla="*/ 20 w 167"/>
                  <a:gd name="T9" fmla="*/ 3 h 99"/>
                  <a:gd name="T10" fmla="*/ 0 w 167"/>
                  <a:gd name="T11" fmla="*/ 19 h 99"/>
                  <a:gd name="T12" fmla="*/ 4 w 167"/>
                  <a:gd name="T13" fmla="*/ 28 h 99"/>
                  <a:gd name="T14" fmla="*/ 8 w 167"/>
                  <a:gd name="T15" fmla="*/ 45 h 99"/>
                  <a:gd name="T16" fmla="*/ 30 w 167"/>
                  <a:gd name="T17" fmla="*/ 47 h 99"/>
                  <a:gd name="T18" fmla="*/ 42 w 167"/>
                  <a:gd name="T19" fmla="*/ 35 h 99"/>
                  <a:gd name="T20" fmla="*/ 53 w 167"/>
                  <a:gd name="T21" fmla="*/ 38 h 99"/>
                  <a:gd name="T22" fmla="*/ 48 w 167"/>
                  <a:gd name="T23" fmla="*/ 52 h 99"/>
                  <a:gd name="T24" fmla="*/ 45 w 167"/>
                  <a:gd name="T25" fmla="*/ 65 h 99"/>
                  <a:gd name="T26" fmla="*/ 57 w 167"/>
                  <a:gd name="T27" fmla="*/ 75 h 99"/>
                  <a:gd name="T28" fmla="*/ 68 w 167"/>
                  <a:gd name="T29" fmla="*/ 92 h 99"/>
                  <a:gd name="T30" fmla="*/ 82 w 167"/>
                  <a:gd name="T31" fmla="*/ 98 h 99"/>
                  <a:gd name="T32" fmla="*/ 88 w 167"/>
                  <a:gd name="T33" fmla="*/ 73 h 99"/>
                  <a:gd name="T34" fmla="*/ 109 w 167"/>
                  <a:gd name="T35" fmla="*/ 51 h 99"/>
                  <a:gd name="T36" fmla="*/ 121 w 167"/>
                  <a:gd name="T37" fmla="*/ 58 h 99"/>
                  <a:gd name="T38" fmla="*/ 121 w 167"/>
                  <a:gd name="T39" fmla="*/ 75 h 99"/>
                  <a:gd name="T40" fmla="*/ 145 w 167"/>
                  <a:gd name="T41" fmla="*/ 73 h 99"/>
                  <a:gd name="T42" fmla="*/ 157 w 167"/>
                  <a:gd name="T43" fmla="*/ 78 h 99"/>
                  <a:gd name="T44" fmla="*/ 166 w 167"/>
                  <a:gd name="T45" fmla="*/ 60 h 99"/>
                  <a:gd name="T46" fmla="*/ 109 w 167"/>
                  <a:gd name="T47" fmla="*/ 30 h 99"/>
                  <a:gd name="T48" fmla="*/ 90 w 167"/>
                  <a:gd name="T49" fmla="*/ 0 h 99"/>
                  <a:gd name="T50" fmla="*/ 65 w 167"/>
                  <a:gd name="T51"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99">
                    <a:moveTo>
                      <a:pt x="65" y="3"/>
                    </a:moveTo>
                    <a:lnTo>
                      <a:pt x="60" y="23"/>
                    </a:lnTo>
                    <a:lnTo>
                      <a:pt x="42" y="11"/>
                    </a:lnTo>
                    <a:lnTo>
                      <a:pt x="27" y="20"/>
                    </a:lnTo>
                    <a:lnTo>
                      <a:pt x="20" y="3"/>
                    </a:lnTo>
                    <a:lnTo>
                      <a:pt x="0" y="19"/>
                    </a:lnTo>
                    <a:lnTo>
                      <a:pt x="4" y="28"/>
                    </a:lnTo>
                    <a:lnTo>
                      <a:pt x="8" y="45"/>
                    </a:lnTo>
                    <a:lnTo>
                      <a:pt x="30" y="47"/>
                    </a:lnTo>
                    <a:lnTo>
                      <a:pt x="42" y="35"/>
                    </a:lnTo>
                    <a:lnTo>
                      <a:pt x="53" y="38"/>
                    </a:lnTo>
                    <a:lnTo>
                      <a:pt x="48" y="52"/>
                    </a:lnTo>
                    <a:lnTo>
                      <a:pt x="45" y="65"/>
                    </a:lnTo>
                    <a:lnTo>
                      <a:pt x="57" y="75"/>
                    </a:lnTo>
                    <a:lnTo>
                      <a:pt x="68" y="92"/>
                    </a:lnTo>
                    <a:lnTo>
                      <a:pt x="82" y="98"/>
                    </a:lnTo>
                    <a:lnTo>
                      <a:pt x="88" y="73"/>
                    </a:lnTo>
                    <a:lnTo>
                      <a:pt x="109" y="51"/>
                    </a:lnTo>
                    <a:lnTo>
                      <a:pt x="121" y="58"/>
                    </a:lnTo>
                    <a:lnTo>
                      <a:pt x="121" y="75"/>
                    </a:lnTo>
                    <a:lnTo>
                      <a:pt x="145" y="73"/>
                    </a:lnTo>
                    <a:lnTo>
                      <a:pt x="157" y="78"/>
                    </a:lnTo>
                    <a:lnTo>
                      <a:pt x="166" y="60"/>
                    </a:lnTo>
                    <a:lnTo>
                      <a:pt x="109" y="30"/>
                    </a:lnTo>
                    <a:lnTo>
                      <a:pt x="90" y="0"/>
                    </a:lnTo>
                    <a:lnTo>
                      <a:pt x="65"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2" name="Freeform 59"/>
              <p:cNvSpPr>
                <a:spLocks/>
              </p:cNvSpPr>
              <p:nvPr/>
            </p:nvSpPr>
            <p:spPr bwMode="auto">
              <a:xfrm>
                <a:off x="6245386" y="1456373"/>
                <a:ext cx="168256" cy="66064"/>
              </a:xfrm>
              <a:custGeom>
                <a:avLst/>
                <a:gdLst>
                  <a:gd name="T0" fmla="*/ 0 w 95"/>
                  <a:gd name="T1" fmla="*/ 3 h 38"/>
                  <a:gd name="T2" fmla="*/ 5 w 95"/>
                  <a:gd name="T3" fmla="*/ 27 h 38"/>
                  <a:gd name="T4" fmla="*/ 43 w 95"/>
                  <a:gd name="T5" fmla="*/ 37 h 38"/>
                  <a:gd name="T6" fmla="*/ 71 w 95"/>
                  <a:gd name="T7" fmla="*/ 27 h 38"/>
                  <a:gd name="T8" fmla="*/ 94 w 95"/>
                  <a:gd name="T9" fmla="*/ 5 h 38"/>
                  <a:gd name="T10" fmla="*/ 54 w 95"/>
                  <a:gd name="T11" fmla="*/ 5 h 38"/>
                  <a:gd name="T12" fmla="*/ 31 w 95"/>
                  <a:gd name="T13" fmla="*/ 0 h 38"/>
                  <a:gd name="T14" fmla="*/ 0 w 95"/>
                  <a:gd name="T15" fmla="*/ 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8">
                    <a:moveTo>
                      <a:pt x="0" y="3"/>
                    </a:moveTo>
                    <a:lnTo>
                      <a:pt x="5" y="27"/>
                    </a:lnTo>
                    <a:lnTo>
                      <a:pt x="43" y="37"/>
                    </a:lnTo>
                    <a:lnTo>
                      <a:pt x="71" y="27"/>
                    </a:lnTo>
                    <a:lnTo>
                      <a:pt x="94" y="5"/>
                    </a:lnTo>
                    <a:lnTo>
                      <a:pt x="54" y="5"/>
                    </a:lnTo>
                    <a:lnTo>
                      <a:pt x="31"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3" name="Freeform 96"/>
              <p:cNvSpPr>
                <a:spLocks/>
              </p:cNvSpPr>
              <p:nvPr/>
            </p:nvSpPr>
            <p:spPr bwMode="auto">
              <a:xfrm>
                <a:off x="5622682" y="1895227"/>
                <a:ext cx="40885" cy="51907"/>
              </a:xfrm>
              <a:custGeom>
                <a:avLst/>
                <a:gdLst>
                  <a:gd name="T0" fmla="*/ 8 w 24"/>
                  <a:gd name="T1" fmla="*/ 0 h 29"/>
                  <a:gd name="T2" fmla="*/ 0 w 24"/>
                  <a:gd name="T3" fmla="*/ 28 h 29"/>
                  <a:gd name="T4" fmla="*/ 23 w 24"/>
                  <a:gd name="T5" fmla="*/ 10 h 29"/>
                  <a:gd name="T6" fmla="*/ 8 w 24"/>
                  <a:gd name="T7" fmla="*/ 0 h 29"/>
                </a:gdLst>
                <a:ahLst/>
                <a:cxnLst>
                  <a:cxn ang="0">
                    <a:pos x="T0" y="T1"/>
                  </a:cxn>
                  <a:cxn ang="0">
                    <a:pos x="T2" y="T3"/>
                  </a:cxn>
                  <a:cxn ang="0">
                    <a:pos x="T4" y="T5"/>
                  </a:cxn>
                  <a:cxn ang="0">
                    <a:pos x="T6" y="T7"/>
                  </a:cxn>
                </a:cxnLst>
                <a:rect l="0" t="0" r="r" b="b"/>
                <a:pathLst>
                  <a:path w="24" h="29">
                    <a:moveTo>
                      <a:pt x="8" y="0"/>
                    </a:moveTo>
                    <a:lnTo>
                      <a:pt x="0" y="28"/>
                    </a:lnTo>
                    <a:lnTo>
                      <a:pt x="23" y="10"/>
                    </a:lnTo>
                    <a:lnTo>
                      <a:pt x="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4" name="Freeform 103"/>
              <p:cNvSpPr>
                <a:spLocks/>
              </p:cNvSpPr>
              <p:nvPr/>
            </p:nvSpPr>
            <p:spPr bwMode="auto">
              <a:xfrm>
                <a:off x="5286171" y="2091846"/>
                <a:ext cx="232728" cy="143139"/>
              </a:xfrm>
              <a:custGeom>
                <a:avLst/>
                <a:gdLst>
                  <a:gd name="T0" fmla="*/ 40 w 133"/>
                  <a:gd name="T1" fmla="*/ 15 h 81"/>
                  <a:gd name="T2" fmla="*/ 22 w 133"/>
                  <a:gd name="T3" fmla="*/ 0 h 81"/>
                  <a:gd name="T4" fmla="*/ 0 w 133"/>
                  <a:gd name="T5" fmla="*/ 25 h 81"/>
                  <a:gd name="T6" fmla="*/ 2 w 133"/>
                  <a:gd name="T7" fmla="*/ 37 h 81"/>
                  <a:gd name="T8" fmla="*/ 27 w 133"/>
                  <a:gd name="T9" fmla="*/ 32 h 81"/>
                  <a:gd name="T10" fmla="*/ 27 w 133"/>
                  <a:gd name="T11" fmla="*/ 52 h 81"/>
                  <a:gd name="T12" fmla="*/ 19 w 133"/>
                  <a:gd name="T13" fmla="*/ 65 h 81"/>
                  <a:gd name="T14" fmla="*/ 41 w 133"/>
                  <a:gd name="T15" fmla="*/ 60 h 81"/>
                  <a:gd name="T16" fmla="*/ 64 w 133"/>
                  <a:gd name="T17" fmla="*/ 71 h 81"/>
                  <a:gd name="T18" fmla="*/ 72 w 133"/>
                  <a:gd name="T19" fmla="*/ 80 h 81"/>
                  <a:gd name="T20" fmla="*/ 91 w 133"/>
                  <a:gd name="T21" fmla="*/ 60 h 81"/>
                  <a:gd name="T22" fmla="*/ 109 w 133"/>
                  <a:gd name="T23" fmla="*/ 60 h 81"/>
                  <a:gd name="T24" fmla="*/ 127 w 133"/>
                  <a:gd name="T25" fmla="*/ 48 h 81"/>
                  <a:gd name="T26" fmla="*/ 132 w 133"/>
                  <a:gd name="T27" fmla="*/ 27 h 81"/>
                  <a:gd name="T28" fmla="*/ 127 w 133"/>
                  <a:gd name="T29" fmla="*/ 4 h 81"/>
                  <a:gd name="T30" fmla="*/ 102 w 133"/>
                  <a:gd name="T31" fmla="*/ 4 h 81"/>
                  <a:gd name="T32" fmla="*/ 77 w 133"/>
                  <a:gd name="T33" fmla="*/ 12 h 81"/>
                  <a:gd name="T34" fmla="*/ 49 w 133"/>
                  <a:gd name="T35" fmla="*/ 3 h 81"/>
                  <a:gd name="T36" fmla="*/ 40 w 133"/>
                  <a:gd name="T37"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81">
                    <a:moveTo>
                      <a:pt x="40" y="15"/>
                    </a:moveTo>
                    <a:lnTo>
                      <a:pt x="22" y="0"/>
                    </a:lnTo>
                    <a:lnTo>
                      <a:pt x="0" y="25"/>
                    </a:lnTo>
                    <a:lnTo>
                      <a:pt x="2" y="37"/>
                    </a:lnTo>
                    <a:lnTo>
                      <a:pt x="27" y="32"/>
                    </a:lnTo>
                    <a:lnTo>
                      <a:pt x="27" y="52"/>
                    </a:lnTo>
                    <a:lnTo>
                      <a:pt x="19" y="65"/>
                    </a:lnTo>
                    <a:lnTo>
                      <a:pt x="41" y="60"/>
                    </a:lnTo>
                    <a:lnTo>
                      <a:pt x="64" y="71"/>
                    </a:lnTo>
                    <a:lnTo>
                      <a:pt x="72" y="80"/>
                    </a:lnTo>
                    <a:lnTo>
                      <a:pt x="91" y="60"/>
                    </a:lnTo>
                    <a:lnTo>
                      <a:pt x="109" y="60"/>
                    </a:lnTo>
                    <a:lnTo>
                      <a:pt x="127" y="48"/>
                    </a:lnTo>
                    <a:lnTo>
                      <a:pt x="132" y="27"/>
                    </a:lnTo>
                    <a:lnTo>
                      <a:pt x="127" y="4"/>
                    </a:lnTo>
                    <a:lnTo>
                      <a:pt x="102" y="4"/>
                    </a:lnTo>
                    <a:lnTo>
                      <a:pt x="77" y="12"/>
                    </a:lnTo>
                    <a:lnTo>
                      <a:pt x="49" y="3"/>
                    </a:lnTo>
                    <a:lnTo>
                      <a:pt x="4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5" name="Freeform 104"/>
              <p:cNvSpPr>
                <a:spLocks/>
              </p:cNvSpPr>
              <p:nvPr/>
            </p:nvSpPr>
            <p:spPr bwMode="auto">
              <a:xfrm>
                <a:off x="6039391" y="2420594"/>
                <a:ext cx="36167" cy="25167"/>
              </a:xfrm>
              <a:custGeom>
                <a:avLst/>
                <a:gdLst>
                  <a:gd name="T0" fmla="*/ 0 w 20"/>
                  <a:gd name="T1" fmla="*/ 14 h 15"/>
                  <a:gd name="T2" fmla="*/ 4 w 20"/>
                  <a:gd name="T3" fmla="*/ 0 h 15"/>
                  <a:gd name="T4" fmla="*/ 13 w 20"/>
                  <a:gd name="T5" fmla="*/ 0 h 15"/>
                  <a:gd name="T6" fmla="*/ 19 w 20"/>
                  <a:gd name="T7" fmla="*/ 0 h 15"/>
                  <a:gd name="T8" fmla="*/ 0 w 20"/>
                  <a:gd name="T9" fmla="*/ 14 h 15"/>
                </a:gdLst>
                <a:ahLst/>
                <a:cxnLst>
                  <a:cxn ang="0">
                    <a:pos x="T0" y="T1"/>
                  </a:cxn>
                  <a:cxn ang="0">
                    <a:pos x="T2" y="T3"/>
                  </a:cxn>
                  <a:cxn ang="0">
                    <a:pos x="T4" y="T5"/>
                  </a:cxn>
                  <a:cxn ang="0">
                    <a:pos x="T6" y="T7"/>
                  </a:cxn>
                  <a:cxn ang="0">
                    <a:pos x="T8" y="T9"/>
                  </a:cxn>
                </a:cxnLst>
                <a:rect l="0" t="0" r="r" b="b"/>
                <a:pathLst>
                  <a:path w="20" h="15">
                    <a:moveTo>
                      <a:pt x="0" y="14"/>
                    </a:moveTo>
                    <a:lnTo>
                      <a:pt x="4" y="0"/>
                    </a:lnTo>
                    <a:lnTo>
                      <a:pt x="13" y="0"/>
                    </a:lnTo>
                    <a:lnTo>
                      <a:pt x="19" y="0"/>
                    </a:lnTo>
                    <a:lnTo>
                      <a:pt x="0"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6" name="Freeform 108"/>
              <p:cNvSpPr>
                <a:spLocks/>
              </p:cNvSpPr>
              <p:nvPr/>
            </p:nvSpPr>
            <p:spPr bwMode="auto">
              <a:xfrm>
                <a:off x="6143175" y="1967583"/>
                <a:ext cx="31450" cy="28313"/>
              </a:xfrm>
              <a:custGeom>
                <a:avLst/>
                <a:gdLst>
                  <a:gd name="T0" fmla="*/ 6 w 18"/>
                  <a:gd name="T1" fmla="*/ 0 h 16"/>
                  <a:gd name="T2" fmla="*/ 0 w 18"/>
                  <a:gd name="T3" fmla="*/ 11 h 16"/>
                  <a:gd name="T4" fmla="*/ 12 w 18"/>
                  <a:gd name="T5" fmla="*/ 15 h 16"/>
                  <a:gd name="T6" fmla="*/ 17 w 18"/>
                  <a:gd name="T7" fmla="*/ 0 h 16"/>
                  <a:gd name="T8" fmla="*/ 6 w 18"/>
                  <a:gd name="T9" fmla="*/ 0 h 16"/>
                </a:gdLst>
                <a:ahLst/>
                <a:cxnLst>
                  <a:cxn ang="0">
                    <a:pos x="T0" y="T1"/>
                  </a:cxn>
                  <a:cxn ang="0">
                    <a:pos x="T2" y="T3"/>
                  </a:cxn>
                  <a:cxn ang="0">
                    <a:pos x="T4" y="T5"/>
                  </a:cxn>
                  <a:cxn ang="0">
                    <a:pos x="T6" y="T7"/>
                  </a:cxn>
                  <a:cxn ang="0">
                    <a:pos x="T8" y="T9"/>
                  </a:cxn>
                </a:cxnLst>
                <a:rect l="0" t="0" r="r" b="b"/>
                <a:pathLst>
                  <a:path w="18" h="16">
                    <a:moveTo>
                      <a:pt x="6" y="0"/>
                    </a:moveTo>
                    <a:lnTo>
                      <a:pt x="0" y="11"/>
                    </a:lnTo>
                    <a:lnTo>
                      <a:pt x="12" y="15"/>
                    </a:lnTo>
                    <a:lnTo>
                      <a:pt x="17" y="0"/>
                    </a:lnTo>
                    <a:lnTo>
                      <a:pt x="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7" name="Freeform 109"/>
              <p:cNvSpPr>
                <a:spLocks/>
              </p:cNvSpPr>
              <p:nvPr/>
            </p:nvSpPr>
            <p:spPr bwMode="auto">
              <a:xfrm>
                <a:off x="6193494" y="1943989"/>
                <a:ext cx="28305" cy="58199"/>
              </a:xfrm>
              <a:custGeom>
                <a:avLst/>
                <a:gdLst>
                  <a:gd name="T0" fmla="*/ 0 w 16"/>
                  <a:gd name="T1" fmla="*/ 0 h 33"/>
                  <a:gd name="T2" fmla="*/ 2 w 16"/>
                  <a:gd name="T3" fmla="*/ 13 h 33"/>
                  <a:gd name="T4" fmla="*/ 9 w 16"/>
                  <a:gd name="T5" fmla="*/ 16 h 33"/>
                  <a:gd name="T6" fmla="*/ 12 w 16"/>
                  <a:gd name="T7" fmla="*/ 32 h 33"/>
                  <a:gd name="T8" fmla="*/ 15 w 16"/>
                  <a:gd name="T9" fmla="*/ 20 h 33"/>
                  <a:gd name="T10" fmla="*/ 15 w 16"/>
                  <a:gd name="T11" fmla="*/ 11 h 33"/>
                  <a:gd name="T12" fmla="*/ 14 w 16"/>
                  <a:gd name="T13" fmla="*/ 0 h 33"/>
                  <a:gd name="T14" fmla="*/ 0 w 16"/>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3">
                    <a:moveTo>
                      <a:pt x="0" y="0"/>
                    </a:moveTo>
                    <a:lnTo>
                      <a:pt x="2" y="13"/>
                    </a:lnTo>
                    <a:lnTo>
                      <a:pt x="9" y="16"/>
                    </a:lnTo>
                    <a:lnTo>
                      <a:pt x="12" y="32"/>
                    </a:lnTo>
                    <a:lnTo>
                      <a:pt x="15" y="20"/>
                    </a:lnTo>
                    <a:lnTo>
                      <a:pt x="15" y="11"/>
                    </a:lnTo>
                    <a:lnTo>
                      <a:pt x="14"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8" name="Freeform 110"/>
              <p:cNvSpPr>
                <a:spLocks/>
              </p:cNvSpPr>
              <p:nvPr/>
            </p:nvSpPr>
            <p:spPr bwMode="auto">
              <a:xfrm>
                <a:off x="6237524" y="1947135"/>
                <a:ext cx="28305" cy="23594"/>
              </a:xfrm>
              <a:custGeom>
                <a:avLst/>
                <a:gdLst>
                  <a:gd name="T0" fmla="*/ 0 w 15"/>
                  <a:gd name="T1" fmla="*/ 4 h 14"/>
                  <a:gd name="T2" fmla="*/ 7 w 15"/>
                  <a:gd name="T3" fmla="*/ 13 h 14"/>
                  <a:gd name="T4" fmla="*/ 14 w 15"/>
                  <a:gd name="T5" fmla="*/ 0 h 14"/>
                  <a:gd name="T6" fmla="*/ 0 w 15"/>
                  <a:gd name="T7" fmla="*/ 4 h 14"/>
                </a:gdLst>
                <a:ahLst/>
                <a:cxnLst>
                  <a:cxn ang="0">
                    <a:pos x="T0" y="T1"/>
                  </a:cxn>
                  <a:cxn ang="0">
                    <a:pos x="T2" y="T3"/>
                  </a:cxn>
                  <a:cxn ang="0">
                    <a:pos x="T4" y="T5"/>
                  </a:cxn>
                  <a:cxn ang="0">
                    <a:pos x="T6" y="T7"/>
                  </a:cxn>
                </a:cxnLst>
                <a:rect l="0" t="0" r="r" b="b"/>
                <a:pathLst>
                  <a:path w="15" h="14">
                    <a:moveTo>
                      <a:pt x="0" y="4"/>
                    </a:moveTo>
                    <a:lnTo>
                      <a:pt x="7" y="13"/>
                    </a:lnTo>
                    <a:lnTo>
                      <a:pt x="14" y="0"/>
                    </a:lnTo>
                    <a:lnTo>
                      <a:pt x="0"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9" name="Freeform 113"/>
              <p:cNvSpPr>
                <a:spLocks/>
              </p:cNvSpPr>
              <p:nvPr/>
            </p:nvSpPr>
            <p:spPr bwMode="auto">
              <a:xfrm>
                <a:off x="5762633" y="2382843"/>
                <a:ext cx="23587" cy="23594"/>
              </a:xfrm>
              <a:custGeom>
                <a:avLst/>
                <a:gdLst>
                  <a:gd name="T0" fmla="*/ 0 w 14"/>
                  <a:gd name="T1" fmla="*/ 0 h 14"/>
                  <a:gd name="T2" fmla="*/ 2 w 14"/>
                  <a:gd name="T3" fmla="*/ 13 h 14"/>
                  <a:gd name="T4" fmla="*/ 13 w 14"/>
                  <a:gd name="T5" fmla="*/ 0 h 14"/>
                  <a:gd name="T6" fmla="*/ 0 w 14"/>
                  <a:gd name="T7" fmla="*/ 0 h 14"/>
                </a:gdLst>
                <a:ahLst/>
                <a:cxnLst>
                  <a:cxn ang="0">
                    <a:pos x="T0" y="T1"/>
                  </a:cxn>
                  <a:cxn ang="0">
                    <a:pos x="T2" y="T3"/>
                  </a:cxn>
                  <a:cxn ang="0">
                    <a:pos x="T4" y="T5"/>
                  </a:cxn>
                  <a:cxn ang="0">
                    <a:pos x="T6" y="T7"/>
                  </a:cxn>
                </a:cxnLst>
                <a:rect l="0" t="0" r="r" b="b"/>
                <a:pathLst>
                  <a:path w="14" h="14">
                    <a:moveTo>
                      <a:pt x="0" y="0"/>
                    </a:moveTo>
                    <a:lnTo>
                      <a:pt x="2" y="13"/>
                    </a:lnTo>
                    <a:lnTo>
                      <a:pt x="13"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0" name="Freeform 114"/>
              <p:cNvSpPr>
                <a:spLocks/>
              </p:cNvSpPr>
              <p:nvPr/>
            </p:nvSpPr>
            <p:spPr bwMode="auto">
              <a:xfrm>
                <a:off x="5654132" y="2411156"/>
                <a:ext cx="26732" cy="39324"/>
              </a:xfrm>
              <a:custGeom>
                <a:avLst/>
                <a:gdLst>
                  <a:gd name="T0" fmla="*/ 11 w 15"/>
                  <a:gd name="T1" fmla="*/ 0 h 23"/>
                  <a:gd name="T2" fmla="*/ 2 w 15"/>
                  <a:gd name="T3" fmla="*/ 6 h 23"/>
                  <a:gd name="T4" fmla="*/ 0 w 15"/>
                  <a:gd name="T5" fmla="*/ 17 h 23"/>
                  <a:gd name="T6" fmla="*/ 5 w 15"/>
                  <a:gd name="T7" fmla="*/ 22 h 23"/>
                  <a:gd name="T8" fmla="*/ 14 w 15"/>
                  <a:gd name="T9" fmla="*/ 11 h 23"/>
                  <a:gd name="T10" fmla="*/ 11 w 15"/>
                  <a:gd name="T11" fmla="*/ 0 h 23"/>
                </a:gdLst>
                <a:ahLst/>
                <a:cxnLst>
                  <a:cxn ang="0">
                    <a:pos x="T0" y="T1"/>
                  </a:cxn>
                  <a:cxn ang="0">
                    <a:pos x="T2" y="T3"/>
                  </a:cxn>
                  <a:cxn ang="0">
                    <a:pos x="T4" y="T5"/>
                  </a:cxn>
                  <a:cxn ang="0">
                    <a:pos x="T6" y="T7"/>
                  </a:cxn>
                  <a:cxn ang="0">
                    <a:pos x="T8" y="T9"/>
                  </a:cxn>
                  <a:cxn ang="0">
                    <a:pos x="T10" y="T11"/>
                  </a:cxn>
                </a:cxnLst>
                <a:rect l="0" t="0" r="r" b="b"/>
                <a:pathLst>
                  <a:path w="15" h="23">
                    <a:moveTo>
                      <a:pt x="11" y="0"/>
                    </a:moveTo>
                    <a:lnTo>
                      <a:pt x="2" y="6"/>
                    </a:lnTo>
                    <a:lnTo>
                      <a:pt x="0" y="17"/>
                    </a:lnTo>
                    <a:lnTo>
                      <a:pt x="5" y="22"/>
                    </a:lnTo>
                    <a:lnTo>
                      <a:pt x="14" y="11"/>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1" name="Freeform 115"/>
              <p:cNvSpPr>
                <a:spLocks/>
              </p:cNvSpPr>
              <p:nvPr/>
            </p:nvSpPr>
            <p:spPr bwMode="auto">
              <a:xfrm>
                <a:off x="6440374" y="2996295"/>
                <a:ext cx="53464" cy="34605"/>
              </a:xfrm>
              <a:custGeom>
                <a:avLst/>
                <a:gdLst>
                  <a:gd name="T0" fmla="*/ 6 w 30"/>
                  <a:gd name="T1" fmla="*/ 19 h 20"/>
                  <a:gd name="T2" fmla="*/ 18 w 30"/>
                  <a:gd name="T3" fmla="*/ 19 h 20"/>
                  <a:gd name="T4" fmla="*/ 29 w 30"/>
                  <a:gd name="T5" fmla="*/ 10 h 20"/>
                  <a:gd name="T6" fmla="*/ 13 w 30"/>
                  <a:gd name="T7" fmla="*/ 0 h 20"/>
                  <a:gd name="T8" fmla="*/ 0 w 30"/>
                  <a:gd name="T9" fmla="*/ 2 h 20"/>
                  <a:gd name="T10" fmla="*/ 0 w 30"/>
                  <a:gd name="T11" fmla="*/ 14 h 20"/>
                  <a:gd name="T12" fmla="*/ 6 w 3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30" h="20">
                    <a:moveTo>
                      <a:pt x="6" y="19"/>
                    </a:moveTo>
                    <a:lnTo>
                      <a:pt x="18" y="19"/>
                    </a:lnTo>
                    <a:lnTo>
                      <a:pt x="29" y="10"/>
                    </a:lnTo>
                    <a:lnTo>
                      <a:pt x="13" y="0"/>
                    </a:lnTo>
                    <a:lnTo>
                      <a:pt x="0" y="2"/>
                    </a:lnTo>
                    <a:lnTo>
                      <a:pt x="0" y="14"/>
                    </a:lnTo>
                    <a:lnTo>
                      <a:pt x="6"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2" name="Freeform 156"/>
              <p:cNvSpPr>
                <a:spLocks/>
              </p:cNvSpPr>
              <p:nvPr/>
            </p:nvSpPr>
            <p:spPr bwMode="auto">
              <a:xfrm>
                <a:off x="6369612" y="2351384"/>
                <a:ext cx="122654" cy="55053"/>
              </a:xfrm>
              <a:custGeom>
                <a:avLst/>
                <a:gdLst>
                  <a:gd name="T0" fmla="*/ 69 w 70"/>
                  <a:gd name="T1" fmla="*/ 30 h 31"/>
                  <a:gd name="T2" fmla="*/ 41 w 70"/>
                  <a:gd name="T3" fmla="*/ 29 h 31"/>
                  <a:gd name="T4" fmla="*/ 27 w 70"/>
                  <a:gd name="T5" fmla="*/ 18 h 31"/>
                  <a:gd name="T6" fmla="*/ 0 w 70"/>
                  <a:gd name="T7" fmla="*/ 19 h 31"/>
                  <a:gd name="T8" fmla="*/ 11 w 70"/>
                  <a:gd name="T9" fmla="*/ 10 h 31"/>
                  <a:gd name="T10" fmla="*/ 30 w 70"/>
                  <a:gd name="T11" fmla="*/ 0 h 31"/>
                  <a:gd name="T12" fmla="*/ 53 w 70"/>
                  <a:gd name="T13" fmla="*/ 8 h 31"/>
                  <a:gd name="T14" fmla="*/ 69 w 7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1">
                    <a:moveTo>
                      <a:pt x="69" y="30"/>
                    </a:moveTo>
                    <a:lnTo>
                      <a:pt x="41" y="29"/>
                    </a:lnTo>
                    <a:lnTo>
                      <a:pt x="27" y="18"/>
                    </a:lnTo>
                    <a:lnTo>
                      <a:pt x="0" y="19"/>
                    </a:lnTo>
                    <a:lnTo>
                      <a:pt x="11" y="10"/>
                    </a:lnTo>
                    <a:lnTo>
                      <a:pt x="30" y="0"/>
                    </a:lnTo>
                    <a:lnTo>
                      <a:pt x="53" y="8"/>
                    </a:lnTo>
                    <a:lnTo>
                      <a:pt x="69"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3" name="Freeform 158"/>
              <p:cNvSpPr>
                <a:spLocks/>
              </p:cNvSpPr>
              <p:nvPr/>
            </p:nvSpPr>
            <p:spPr bwMode="auto">
              <a:xfrm>
                <a:off x="6325583" y="2382843"/>
                <a:ext cx="209140" cy="99096"/>
              </a:xfrm>
              <a:custGeom>
                <a:avLst/>
                <a:gdLst>
                  <a:gd name="T0" fmla="*/ 86 w 119"/>
                  <a:gd name="T1" fmla="*/ 55 h 56"/>
                  <a:gd name="T2" fmla="*/ 85 w 119"/>
                  <a:gd name="T3" fmla="*/ 45 h 56"/>
                  <a:gd name="T4" fmla="*/ 56 w 119"/>
                  <a:gd name="T5" fmla="*/ 33 h 56"/>
                  <a:gd name="T6" fmla="*/ 26 w 119"/>
                  <a:gd name="T7" fmla="*/ 51 h 56"/>
                  <a:gd name="T8" fmla="*/ 2 w 119"/>
                  <a:gd name="T9" fmla="*/ 52 h 56"/>
                  <a:gd name="T10" fmla="*/ 0 w 119"/>
                  <a:gd name="T11" fmla="*/ 27 h 56"/>
                  <a:gd name="T12" fmla="*/ 10 w 119"/>
                  <a:gd name="T13" fmla="*/ 17 h 56"/>
                  <a:gd name="T14" fmla="*/ 21 w 119"/>
                  <a:gd name="T15" fmla="*/ 33 h 56"/>
                  <a:gd name="T16" fmla="*/ 37 w 119"/>
                  <a:gd name="T17" fmla="*/ 33 h 56"/>
                  <a:gd name="T18" fmla="*/ 40 w 119"/>
                  <a:gd name="T19" fmla="*/ 19 h 56"/>
                  <a:gd name="T20" fmla="*/ 29 w 119"/>
                  <a:gd name="T21" fmla="*/ 14 h 56"/>
                  <a:gd name="T22" fmla="*/ 25 w 119"/>
                  <a:gd name="T23" fmla="*/ 2 h 56"/>
                  <a:gd name="T24" fmla="*/ 52 w 119"/>
                  <a:gd name="T25" fmla="*/ 0 h 56"/>
                  <a:gd name="T26" fmla="*/ 67 w 119"/>
                  <a:gd name="T27" fmla="*/ 12 h 56"/>
                  <a:gd name="T28" fmla="*/ 95 w 119"/>
                  <a:gd name="T29" fmla="*/ 13 h 56"/>
                  <a:gd name="T30" fmla="*/ 118 w 119"/>
                  <a:gd name="T31" fmla="*/ 33 h 56"/>
                  <a:gd name="T32" fmla="*/ 107 w 119"/>
                  <a:gd name="T33" fmla="*/ 41 h 56"/>
                  <a:gd name="T34" fmla="*/ 92 w 119"/>
                  <a:gd name="T35" fmla="*/ 36 h 56"/>
                  <a:gd name="T36" fmla="*/ 86 w 119"/>
                  <a:gd name="T3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56">
                    <a:moveTo>
                      <a:pt x="86" y="55"/>
                    </a:moveTo>
                    <a:lnTo>
                      <a:pt x="85" y="45"/>
                    </a:lnTo>
                    <a:lnTo>
                      <a:pt x="56" y="33"/>
                    </a:lnTo>
                    <a:lnTo>
                      <a:pt x="26" y="51"/>
                    </a:lnTo>
                    <a:lnTo>
                      <a:pt x="2" y="52"/>
                    </a:lnTo>
                    <a:lnTo>
                      <a:pt x="0" y="27"/>
                    </a:lnTo>
                    <a:lnTo>
                      <a:pt x="10" y="17"/>
                    </a:lnTo>
                    <a:lnTo>
                      <a:pt x="21" y="33"/>
                    </a:lnTo>
                    <a:lnTo>
                      <a:pt x="37" y="33"/>
                    </a:lnTo>
                    <a:lnTo>
                      <a:pt x="40" y="19"/>
                    </a:lnTo>
                    <a:lnTo>
                      <a:pt x="29" y="14"/>
                    </a:lnTo>
                    <a:lnTo>
                      <a:pt x="25" y="2"/>
                    </a:lnTo>
                    <a:lnTo>
                      <a:pt x="52" y="0"/>
                    </a:lnTo>
                    <a:lnTo>
                      <a:pt x="67" y="12"/>
                    </a:lnTo>
                    <a:lnTo>
                      <a:pt x="95" y="13"/>
                    </a:lnTo>
                    <a:lnTo>
                      <a:pt x="118" y="33"/>
                    </a:lnTo>
                    <a:lnTo>
                      <a:pt x="107" y="41"/>
                    </a:lnTo>
                    <a:lnTo>
                      <a:pt x="92" y="36"/>
                    </a:lnTo>
                    <a:lnTo>
                      <a:pt x="86" y="5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4" name="Freeform 165"/>
              <p:cNvSpPr>
                <a:spLocks/>
              </p:cNvSpPr>
              <p:nvPr/>
            </p:nvSpPr>
            <p:spPr bwMode="auto">
              <a:xfrm>
                <a:off x="5981209" y="2793384"/>
                <a:ext cx="83342" cy="53480"/>
              </a:xfrm>
              <a:custGeom>
                <a:avLst/>
                <a:gdLst>
                  <a:gd name="T0" fmla="*/ 8 w 49"/>
                  <a:gd name="T1" fmla="*/ 28 h 30"/>
                  <a:gd name="T2" fmla="*/ 0 w 49"/>
                  <a:gd name="T3" fmla="*/ 22 h 30"/>
                  <a:gd name="T4" fmla="*/ 3 w 49"/>
                  <a:gd name="T5" fmla="*/ 13 h 30"/>
                  <a:gd name="T6" fmla="*/ 9 w 49"/>
                  <a:gd name="T7" fmla="*/ 3 h 30"/>
                  <a:gd name="T8" fmla="*/ 19 w 49"/>
                  <a:gd name="T9" fmla="*/ 2 h 30"/>
                  <a:gd name="T10" fmla="*/ 27 w 49"/>
                  <a:gd name="T11" fmla="*/ 3 h 30"/>
                  <a:gd name="T12" fmla="*/ 37 w 49"/>
                  <a:gd name="T13" fmla="*/ 0 h 30"/>
                  <a:gd name="T14" fmla="*/ 45 w 49"/>
                  <a:gd name="T15" fmla="*/ 5 h 30"/>
                  <a:gd name="T16" fmla="*/ 48 w 49"/>
                  <a:gd name="T17" fmla="*/ 15 h 30"/>
                  <a:gd name="T18" fmla="*/ 43 w 49"/>
                  <a:gd name="T19" fmla="*/ 26 h 30"/>
                  <a:gd name="T20" fmla="*/ 37 w 49"/>
                  <a:gd name="T21" fmla="*/ 24 h 30"/>
                  <a:gd name="T22" fmla="*/ 33 w 49"/>
                  <a:gd name="T23" fmla="*/ 29 h 30"/>
                  <a:gd name="T24" fmla="*/ 27 w 49"/>
                  <a:gd name="T25" fmla="*/ 22 h 30"/>
                  <a:gd name="T26" fmla="*/ 22 w 49"/>
                  <a:gd name="T27" fmla="*/ 28 h 30"/>
                  <a:gd name="T28" fmla="*/ 8 w 49"/>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0">
                    <a:moveTo>
                      <a:pt x="8" y="28"/>
                    </a:moveTo>
                    <a:lnTo>
                      <a:pt x="0" y="22"/>
                    </a:lnTo>
                    <a:lnTo>
                      <a:pt x="3" y="13"/>
                    </a:lnTo>
                    <a:lnTo>
                      <a:pt x="9" y="3"/>
                    </a:lnTo>
                    <a:lnTo>
                      <a:pt x="19" y="2"/>
                    </a:lnTo>
                    <a:lnTo>
                      <a:pt x="27" y="3"/>
                    </a:lnTo>
                    <a:lnTo>
                      <a:pt x="37" y="0"/>
                    </a:lnTo>
                    <a:lnTo>
                      <a:pt x="45" y="5"/>
                    </a:lnTo>
                    <a:lnTo>
                      <a:pt x="48" y="15"/>
                    </a:lnTo>
                    <a:lnTo>
                      <a:pt x="43" y="26"/>
                    </a:lnTo>
                    <a:lnTo>
                      <a:pt x="37" y="24"/>
                    </a:lnTo>
                    <a:lnTo>
                      <a:pt x="33" y="29"/>
                    </a:lnTo>
                    <a:lnTo>
                      <a:pt x="27" y="22"/>
                    </a:lnTo>
                    <a:lnTo>
                      <a:pt x="22" y="28"/>
                    </a:lnTo>
                    <a:lnTo>
                      <a:pt x="8" y="2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5" name="Freeform 166"/>
              <p:cNvSpPr>
                <a:spLocks/>
              </p:cNvSpPr>
              <p:nvPr/>
            </p:nvSpPr>
            <p:spPr bwMode="auto">
              <a:xfrm>
                <a:off x="5930889" y="2592046"/>
                <a:ext cx="70762" cy="97523"/>
              </a:xfrm>
              <a:custGeom>
                <a:avLst/>
                <a:gdLst>
                  <a:gd name="T0" fmla="*/ 0 w 41"/>
                  <a:gd name="T1" fmla="*/ 42 h 54"/>
                  <a:gd name="T2" fmla="*/ 8 w 41"/>
                  <a:gd name="T3" fmla="*/ 38 h 54"/>
                  <a:gd name="T4" fmla="*/ 17 w 41"/>
                  <a:gd name="T5" fmla="*/ 40 h 54"/>
                  <a:gd name="T6" fmla="*/ 19 w 41"/>
                  <a:gd name="T7" fmla="*/ 53 h 54"/>
                  <a:gd name="T8" fmla="*/ 22 w 41"/>
                  <a:gd name="T9" fmla="*/ 36 h 54"/>
                  <a:gd name="T10" fmla="*/ 32 w 41"/>
                  <a:gd name="T11" fmla="*/ 29 h 54"/>
                  <a:gd name="T12" fmla="*/ 40 w 41"/>
                  <a:gd name="T13" fmla="*/ 15 h 54"/>
                  <a:gd name="T14" fmla="*/ 40 w 41"/>
                  <a:gd name="T15" fmla="*/ 0 h 54"/>
                  <a:gd name="T16" fmla="*/ 22 w 41"/>
                  <a:gd name="T17" fmla="*/ 3 h 54"/>
                  <a:gd name="T18" fmla="*/ 18 w 41"/>
                  <a:gd name="T19" fmla="*/ 8 h 54"/>
                  <a:gd name="T20" fmla="*/ 18 w 41"/>
                  <a:gd name="T21" fmla="*/ 10 h 54"/>
                  <a:gd name="T22" fmla="*/ 16 w 41"/>
                  <a:gd name="T23" fmla="*/ 16 h 54"/>
                  <a:gd name="T24" fmla="*/ 8 w 41"/>
                  <a:gd name="T25" fmla="*/ 11 h 54"/>
                  <a:gd name="T26" fmla="*/ 2 w 41"/>
                  <a:gd name="T27" fmla="*/ 27 h 54"/>
                  <a:gd name="T28" fmla="*/ 4 w 41"/>
                  <a:gd name="T29" fmla="*/ 30 h 54"/>
                  <a:gd name="T30" fmla="*/ 0 w 41"/>
                  <a:gd name="T3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4">
                    <a:moveTo>
                      <a:pt x="0" y="42"/>
                    </a:moveTo>
                    <a:lnTo>
                      <a:pt x="8" y="38"/>
                    </a:lnTo>
                    <a:lnTo>
                      <a:pt x="17" y="40"/>
                    </a:lnTo>
                    <a:lnTo>
                      <a:pt x="19" y="53"/>
                    </a:lnTo>
                    <a:lnTo>
                      <a:pt x="22" y="36"/>
                    </a:lnTo>
                    <a:lnTo>
                      <a:pt x="32" y="29"/>
                    </a:lnTo>
                    <a:lnTo>
                      <a:pt x="40" y="15"/>
                    </a:lnTo>
                    <a:lnTo>
                      <a:pt x="40" y="0"/>
                    </a:lnTo>
                    <a:lnTo>
                      <a:pt x="22" y="3"/>
                    </a:lnTo>
                    <a:lnTo>
                      <a:pt x="18" y="8"/>
                    </a:lnTo>
                    <a:lnTo>
                      <a:pt x="18" y="10"/>
                    </a:lnTo>
                    <a:lnTo>
                      <a:pt x="16" y="16"/>
                    </a:lnTo>
                    <a:lnTo>
                      <a:pt x="8" y="11"/>
                    </a:lnTo>
                    <a:lnTo>
                      <a:pt x="2" y="27"/>
                    </a:lnTo>
                    <a:lnTo>
                      <a:pt x="4" y="30"/>
                    </a:lnTo>
                    <a:lnTo>
                      <a:pt x="0"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6" name="Freeform 240"/>
              <p:cNvSpPr>
                <a:spLocks/>
              </p:cNvSpPr>
              <p:nvPr/>
            </p:nvSpPr>
            <p:spPr bwMode="auto">
              <a:xfrm>
                <a:off x="6204501" y="2768216"/>
                <a:ext cx="158821" cy="88085"/>
              </a:xfrm>
              <a:custGeom>
                <a:avLst/>
                <a:gdLst>
                  <a:gd name="T0" fmla="*/ 88 w 89"/>
                  <a:gd name="T1" fmla="*/ 13 h 50"/>
                  <a:gd name="T2" fmla="*/ 76 w 89"/>
                  <a:gd name="T3" fmla="*/ 3 h 50"/>
                  <a:gd name="T4" fmla="*/ 69 w 89"/>
                  <a:gd name="T5" fmla="*/ 0 h 50"/>
                  <a:gd name="T6" fmla="*/ 46 w 89"/>
                  <a:gd name="T7" fmla="*/ 5 h 50"/>
                  <a:gd name="T8" fmla="*/ 30 w 89"/>
                  <a:gd name="T9" fmla="*/ 5 h 50"/>
                  <a:gd name="T10" fmla="*/ 9 w 89"/>
                  <a:gd name="T11" fmla="*/ 2 h 50"/>
                  <a:gd name="T12" fmla="*/ 11 w 89"/>
                  <a:gd name="T13" fmla="*/ 16 h 50"/>
                  <a:gd name="T14" fmla="*/ 5 w 89"/>
                  <a:gd name="T15" fmla="*/ 25 h 50"/>
                  <a:gd name="T16" fmla="*/ 5 w 89"/>
                  <a:gd name="T17" fmla="*/ 29 h 50"/>
                  <a:gd name="T18" fmla="*/ 0 w 89"/>
                  <a:gd name="T19" fmla="*/ 35 h 50"/>
                  <a:gd name="T20" fmla="*/ 6 w 89"/>
                  <a:gd name="T21" fmla="*/ 37 h 50"/>
                  <a:gd name="T22" fmla="*/ 21 w 89"/>
                  <a:gd name="T23" fmla="*/ 46 h 50"/>
                  <a:gd name="T24" fmla="*/ 38 w 89"/>
                  <a:gd name="T25" fmla="*/ 49 h 50"/>
                  <a:gd name="T26" fmla="*/ 47 w 89"/>
                  <a:gd name="T27" fmla="*/ 41 h 50"/>
                  <a:gd name="T28" fmla="*/ 58 w 89"/>
                  <a:gd name="T29" fmla="*/ 42 h 50"/>
                  <a:gd name="T30" fmla="*/ 71 w 89"/>
                  <a:gd name="T31" fmla="*/ 38 h 50"/>
                  <a:gd name="T32" fmla="*/ 82 w 89"/>
                  <a:gd name="T33" fmla="*/ 22 h 50"/>
                  <a:gd name="T34" fmla="*/ 88 w 89"/>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88" y="13"/>
                    </a:moveTo>
                    <a:lnTo>
                      <a:pt x="76" y="3"/>
                    </a:lnTo>
                    <a:lnTo>
                      <a:pt x="69" y="0"/>
                    </a:lnTo>
                    <a:lnTo>
                      <a:pt x="46" y="5"/>
                    </a:lnTo>
                    <a:lnTo>
                      <a:pt x="30" y="5"/>
                    </a:lnTo>
                    <a:lnTo>
                      <a:pt x="9" y="2"/>
                    </a:lnTo>
                    <a:lnTo>
                      <a:pt x="11" y="16"/>
                    </a:lnTo>
                    <a:lnTo>
                      <a:pt x="5" y="25"/>
                    </a:lnTo>
                    <a:lnTo>
                      <a:pt x="5" y="29"/>
                    </a:lnTo>
                    <a:lnTo>
                      <a:pt x="0" y="35"/>
                    </a:lnTo>
                    <a:lnTo>
                      <a:pt x="6" y="37"/>
                    </a:lnTo>
                    <a:lnTo>
                      <a:pt x="21" y="46"/>
                    </a:lnTo>
                    <a:lnTo>
                      <a:pt x="38" y="49"/>
                    </a:lnTo>
                    <a:lnTo>
                      <a:pt x="47" y="41"/>
                    </a:lnTo>
                    <a:lnTo>
                      <a:pt x="58" y="42"/>
                    </a:lnTo>
                    <a:lnTo>
                      <a:pt x="71" y="38"/>
                    </a:lnTo>
                    <a:lnTo>
                      <a:pt x="82" y="22"/>
                    </a:lnTo>
                    <a:lnTo>
                      <a:pt x="88"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7" name="Freeform 241"/>
              <p:cNvSpPr>
                <a:spLocks/>
              </p:cNvSpPr>
              <p:nvPr/>
            </p:nvSpPr>
            <p:spPr bwMode="auto">
              <a:xfrm>
                <a:off x="5897867" y="2661255"/>
                <a:ext cx="83342" cy="67637"/>
              </a:xfrm>
              <a:custGeom>
                <a:avLst/>
                <a:gdLst>
                  <a:gd name="T0" fmla="*/ 2 w 47"/>
                  <a:gd name="T1" fmla="*/ 3 h 38"/>
                  <a:gd name="T2" fmla="*/ 0 w 47"/>
                  <a:gd name="T3" fmla="*/ 11 h 38"/>
                  <a:gd name="T4" fmla="*/ 12 w 47"/>
                  <a:gd name="T5" fmla="*/ 18 h 38"/>
                  <a:gd name="T6" fmla="*/ 18 w 47"/>
                  <a:gd name="T7" fmla="*/ 31 h 38"/>
                  <a:gd name="T8" fmla="*/ 35 w 47"/>
                  <a:gd name="T9" fmla="*/ 37 h 38"/>
                  <a:gd name="T10" fmla="*/ 37 w 47"/>
                  <a:gd name="T11" fmla="*/ 29 h 38"/>
                  <a:gd name="T12" fmla="*/ 46 w 47"/>
                  <a:gd name="T13" fmla="*/ 19 h 38"/>
                  <a:gd name="T14" fmla="*/ 37 w 47"/>
                  <a:gd name="T15" fmla="*/ 15 h 38"/>
                  <a:gd name="T16" fmla="*/ 34 w 47"/>
                  <a:gd name="T17" fmla="*/ 2 h 38"/>
                  <a:gd name="T18" fmla="*/ 25 w 47"/>
                  <a:gd name="T19" fmla="*/ 0 h 38"/>
                  <a:gd name="T20" fmla="*/ 17 w 47"/>
                  <a:gd name="T21" fmla="*/ 3 h 38"/>
                  <a:gd name="T22" fmla="*/ 2 w 47"/>
                  <a:gd name="T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38">
                    <a:moveTo>
                      <a:pt x="2" y="3"/>
                    </a:moveTo>
                    <a:lnTo>
                      <a:pt x="0" y="11"/>
                    </a:lnTo>
                    <a:lnTo>
                      <a:pt x="12" y="18"/>
                    </a:lnTo>
                    <a:lnTo>
                      <a:pt x="18" y="31"/>
                    </a:lnTo>
                    <a:lnTo>
                      <a:pt x="35" y="37"/>
                    </a:lnTo>
                    <a:lnTo>
                      <a:pt x="37" y="29"/>
                    </a:lnTo>
                    <a:lnTo>
                      <a:pt x="46" y="19"/>
                    </a:lnTo>
                    <a:lnTo>
                      <a:pt x="37" y="15"/>
                    </a:lnTo>
                    <a:lnTo>
                      <a:pt x="34" y="2"/>
                    </a:lnTo>
                    <a:lnTo>
                      <a:pt x="25" y="0"/>
                    </a:lnTo>
                    <a:lnTo>
                      <a:pt x="17" y="3"/>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8" name="Freeform 242"/>
              <p:cNvSpPr>
                <a:spLocks/>
              </p:cNvSpPr>
              <p:nvPr/>
            </p:nvSpPr>
            <p:spPr bwMode="auto">
              <a:xfrm>
                <a:off x="6017376" y="2439469"/>
                <a:ext cx="69189" cy="110107"/>
              </a:xfrm>
              <a:custGeom>
                <a:avLst/>
                <a:gdLst>
                  <a:gd name="T0" fmla="*/ 30 w 39"/>
                  <a:gd name="T1" fmla="*/ 58 h 63"/>
                  <a:gd name="T2" fmla="*/ 14 w 39"/>
                  <a:gd name="T3" fmla="*/ 62 h 63"/>
                  <a:gd name="T4" fmla="*/ 8 w 39"/>
                  <a:gd name="T5" fmla="*/ 48 h 63"/>
                  <a:gd name="T6" fmla="*/ 0 w 39"/>
                  <a:gd name="T7" fmla="*/ 43 h 63"/>
                  <a:gd name="T8" fmla="*/ 0 w 39"/>
                  <a:gd name="T9" fmla="*/ 19 h 63"/>
                  <a:gd name="T10" fmla="*/ 18 w 39"/>
                  <a:gd name="T11" fmla="*/ 17 h 63"/>
                  <a:gd name="T12" fmla="*/ 27 w 39"/>
                  <a:gd name="T13" fmla="*/ 0 h 63"/>
                  <a:gd name="T14" fmla="*/ 38 w 39"/>
                  <a:gd name="T15" fmla="*/ 17 h 63"/>
                  <a:gd name="T16" fmla="*/ 28 w 39"/>
                  <a:gd name="T17" fmla="*/ 42 h 63"/>
                  <a:gd name="T18" fmla="*/ 30 w 39"/>
                  <a:gd name="T19"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3">
                    <a:moveTo>
                      <a:pt x="30" y="58"/>
                    </a:moveTo>
                    <a:lnTo>
                      <a:pt x="14" y="62"/>
                    </a:lnTo>
                    <a:lnTo>
                      <a:pt x="8" y="48"/>
                    </a:lnTo>
                    <a:lnTo>
                      <a:pt x="0" y="43"/>
                    </a:lnTo>
                    <a:lnTo>
                      <a:pt x="0" y="19"/>
                    </a:lnTo>
                    <a:lnTo>
                      <a:pt x="18" y="17"/>
                    </a:lnTo>
                    <a:lnTo>
                      <a:pt x="27" y="0"/>
                    </a:lnTo>
                    <a:lnTo>
                      <a:pt x="38" y="17"/>
                    </a:lnTo>
                    <a:lnTo>
                      <a:pt x="28" y="42"/>
                    </a:lnTo>
                    <a:lnTo>
                      <a:pt x="30"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9" name="Freeform 243"/>
              <p:cNvSpPr>
                <a:spLocks/>
              </p:cNvSpPr>
              <p:nvPr/>
            </p:nvSpPr>
            <p:spPr bwMode="auto">
              <a:xfrm>
                <a:off x="6355460" y="2903490"/>
                <a:ext cx="144669" cy="108534"/>
              </a:xfrm>
              <a:custGeom>
                <a:avLst/>
                <a:gdLst>
                  <a:gd name="T0" fmla="*/ 61 w 82"/>
                  <a:gd name="T1" fmla="*/ 53 h 62"/>
                  <a:gd name="T2" fmla="*/ 48 w 82"/>
                  <a:gd name="T3" fmla="*/ 54 h 62"/>
                  <a:gd name="T4" fmla="*/ 40 w 82"/>
                  <a:gd name="T5" fmla="*/ 54 h 62"/>
                  <a:gd name="T6" fmla="*/ 31 w 82"/>
                  <a:gd name="T7" fmla="*/ 61 h 62"/>
                  <a:gd name="T8" fmla="*/ 18 w 82"/>
                  <a:gd name="T9" fmla="*/ 57 h 62"/>
                  <a:gd name="T10" fmla="*/ 11 w 82"/>
                  <a:gd name="T11" fmla="*/ 57 h 62"/>
                  <a:gd name="T12" fmla="*/ 9 w 82"/>
                  <a:gd name="T13" fmla="*/ 36 h 62"/>
                  <a:gd name="T14" fmla="*/ 1 w 82"/>
                  <a:gd name="T15" fmla="*/ 21 h 62"/>
                  <a:gd name="T16" fmla="*/ 0 w 82"/>
                  <a:gd name="T17" fmla="*/ 13 h 62"/>
                  <a:gd name="T18" fmla="*/ 13 w 82"/>
                  <a:gd name="T19" fmla="*/ 3 h 62"/>
                  <a:gd name="T20" fmla="*/ 17 w 82"/>
                  <a:gd name="T21" fmla="*/ 6 h 62"/>
                  <a:gd name="T22" fmla="*/ 21 w 82"/>
                  <a:gd name="T23" fmla="*/ 0 h 62"/>
                  <a:gd name="T24" fmla="*/ 38 w 82"/>
                  <a:gd name="T25" fmla="*/ 6 h 62"/>
                  <a:gd name="T26" fmla="*/ 42 w 82"/>
                  <a:gd name="T27" fmla="*/ 19 h 62"/>
                  <a:gd name="T28" fmla="*/ 62 w 82"/>
                  <a:gd name="T29" fmla="*/ 16 h 62"/>
                  <a:gd name="T30" fmla="*/ 76 w 82"/>
                  <a:gd name="T31" fmla="*/ 14 h 62"/>
                  <a:gd name="T32" fmla="*/ 81 w 82"/>
                  <a:gd name="T33" fmla="*/ 26 h 62"/>
                  <a:gd name="T34" fmla="*/ 76 w 82"/>
                  <a:gd name="T35" fmla="*/ 36 h 62"/>
                  <a:gd name="T36" fmla="*/ 70 w 82"/>
                  <a:gd name="T37" fmla="*/ 43 h 62"/>
                  <a:gd name="T38" fmla="*/ 75 w 82"/>
                  <a:gd name="T39" fmla="*/ 50 h 62"/>
                  <a:gd name="T40" fmla="*/ 61 w 82"/>
                  <a:gd name="T4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2">
                    <a:moveTo>
                      <a:pt x="61" y="53"/>
                    </a:moveTo>
                    <a:lnTo>
                      <a:pt x="48" y="54"/>
                    </a:lnTo>
                    <a:lnTo>
                      <a:pt x="40" y="54"/>
                    </a:lnTo>
                    <a:lnTo>
                      <a:pt x="31" y="61"/>
                    </a:lnTo>
                    <a:lnTo>
                      <a:pt x="18" y="57"/>
                    </a:lnTo>
                    <a:lnTo>
                      <a:pt x="11" y="57"/>
                    </a:lnTo>
                    <a:lnTo>
                      <a:pt x="9" y="36"/>
                    </a:lnTo>
                    <a:lnTo>
                      <a:pt x="1" y="21"/>
                    </a:lnTo>
                    <a:lnTo>
                      <a:pt x="0" y="13"/>
                    </a:lnTo>
                    <a:lnTo>
                      <a:pt x="13" y="3"/>
                    </a:lnTo>
                    <a:lnTo>
                      <a:pt x="17" y="6"/>
                    </a:lnTo>
                    <a:lnTo>
                      <a:pt x="21" y="0"/>
                    </a:lnTo>
                    <a:lnTo>
                      <a:pt x="38" y="6"/>
                    </a:lnTo>
                    <a:lnTo>
                      <a:pt x="42" y="19"/>
                    </a:lnTo>
                    <a:lnTo>
                      <a:pt x="62" y="16"/>
                    </a:lnTo>
                    <a:lnTo>
                      <a:pt x="76" y="14"/>
                    </a:lnTo>
                    <a:lnTo>
                      <a:pt x="81" y="26"/>
                    </a:lnTo>
                    <a:lnTo>
                      <a:pt x="76" y="36"/>
                    </a:lnTo>
                    <a:lnTo>
                      <a:pt x="70" y="43"/>
                    </a:lnTo>
                    <a:lnTo>
                      <a:pt x="75" y="50"/>
                    </a:lnTo>
                    <a:lnTo>
                      <a:pt x="61" y="5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0" name="Freeform 244"/>
              <p:cNvSpPr>
                <a:spLocks/>
              </p:cNvSpPr>
              <p:nvPr/>
            </p:nvSpPr>
            <p:spPr bwMode="auto">
              <a:xfrm>
                <a:off x="6311430" y="1932978"/>
                <a:ext cx="245307" cy="426270"/>
              </a:xfrm>
              <a:custGeom>
                <a:avLst/>
                <a:gdLst>
                  <a:gd name="T0" fmla="*/ 19 w 139"/>
                  <a:gd name="T1" fmla="*/ 101 h 242"/>
                  <a:gd name="T2" fmla="*/ 29 w 139"/>
                  <a:gd name="T3" fmla="*/ 94 h 242"/>
                  <a:gd name="T4" fmla="*/ 27 w 139"/>
                  <a:gd name="T5" fmla="*/ 63 h 242"/>
                  <a:gd name="T6" fmla="*/ 26 w 139"/>
                  <a:gd name="T7" fmla="*/ 53 h 242"/>
                  <a:gd name="T8" fmla="*/ 15 w 139"/>
                  <a:gd name="T9" fmla="*/ 43 h 242"/>
                  <a:gd name="T10" fmla="*/ 3 w 139"/>
                  <a:gd name="T11" fmla="*/ 30 h 242"/>
                  <a:gd name="T12" fmla="*/ 14 w 139"/>
                  <a:gd name="T13" fmla="*/ 33 h 242"/>
                  <a:gd name="T14" fmla="*/ 27 w 139"/>
                  <a:gd name="T15" fmla="*/ 36 h 242"/>
                  <a:gd name="T16" fmla="*/ 47 w 139"/>
                  <a:gd name="T17" fmla="*/ 33 h 242"/>
                  <a:gd name="T18" fmla="*/ 53 w 139"/>
                  <a:gd name="T19" fmla="*/ 18 h 242"/>
                  <a:gd name="T20" fmla="*/ 63 w 139"/>
                  <a:gd name="T21" fmla="*/ 7 h 242"/>
                  <a:gd name="T22" fmla="*/ 70 w 139"/>
                  <a:gd name="T23" fmla="*/ 0 h 242"/>
                  <a:gd name="T24" fmla="*/ 82 w 139"/>
                  <a:gd name="T25" fmla="*/ 2 h 242"/>
                  <a:gd name="T26" fmla="*/ 93 w 139"/>
                  <a:gd name="T27" fmla="*/ 12 h 242"/>
                  <a:gd name="T28" fmla="*/ 85 w 139"/>
                  <a:gd name="T29" fmla="*/ 36 h 242"/>
                  <a:gd name="T30" fmla="*/ 100 w 139"/>
                  <a:gd name="T31" fmla="*/ 50 h 242"/>
                  <a:gd name="T32" fmla="*/ 100 w 139"/>
                  <a:gd name="T33" fmla="*/ 65 h 242"/>
                  <a:gd name="T34" fmla="*/ 105 w 139"/>
                  <a:gd name="T35" fmla="*/ 85 h 242"/>
                  <a:gd name="T36" fmla="*/ 107 w 139"/>
                  <a:gd name="T37" fmla="*/ 109 h 242"/>
                  <a:gd name="T38" fmla="*/ 113 w 139"/>
                  <a:gd name="T39" fmla="*/ 129 h 242"/>
                  <a:gd name="T40" fmla="*/ 120 w 139"/>
                  <a:gd name="T41" fmla="*/ 151 h 242"/>
                  <a:gd name="T42" fmla="*/ 128 w 139"/>
                  <a:gd name="T43" fmla="*/ 161 h 242"/>
                  <a:gd name="T44" fmla="*/ 138 w 139"/>
                  <a:gd name="T45" fmla="*/ 169 h 242"/>
                  <a:gd name="T46" fmla="*/ 127 w 139"/>
                  <a:gd name="T47" fmla="*/ 178 h 242"/>
                  <a:gd name="T48" fmla="*/ 112 w 139"/>
                  <a:gd name="T49" fmla="*/ 194 h 242"/>
                  <a:gd name="T50" fmla="*/ 98 w 139"/>
                  <a:gd name="T51" fmla="*/ 211 h 242"/>
                  <a:gd name="T52" fmla="*/ 94 w 139"/>
                  <a:gd name="T53" fmla="*/ 225 h 242"/>
                  <a:gd name="T54" fmla="*/ 96 w 139"/>
                  <a:gd name="T55" fmla="*/ 241 h 242"/>
                  <a:gd name="T56" fmla="*/ 81 w 139"/>
                  <a:gd name="T57" fmla="*/ 219 h 242"/>
                  <a:gd name="T58" fmla="*/ 63 w 139"/>
                  <a:gd name="T59" fmla="*/ 222 h 242"/>
                  <a:gd name="T60" fmla="*/ 53 w 139"/>
                  <a:gd name="T61" fmla="*/ 231 h 242"/>
                  <a:gd name="T62" fmla="*/ 29 w 139"/>
                  <a:gd name="T63" fmla="*/ 229 h 242"/>
                  <a:gd name="T64" fmla="*/ 11 w 139"/>
                  <a:gd name="T65" fmla="*/ 217 h 242"/>
                  <a:gd name="T66" fmla="*/ 4 w 139"/>
                  <a:gd name="T67" fmla="*/ 200 h 242"/>
                  <a:gd name="T68" fmla="*/ 0 w 139"/>
                  <a:gd name="T69" fmla="*/ 185 h 242"/>
                  <a:gd name="T70" fmla="*/ 3 w 139"/>
                  <a:gd name="T71" fmla="*/ 157 h 242"/>
                  <a:gd name="T72" fmla="*/ 21 w 139"/>
                  <a:gd name="T73" fmla="*/ 150 h 242"/>
                  <a:gd name="T74" fmla="*/ 33 w 139"/>
                  <a:gd name="T75" fmla="*/ 138 h 242"/>
                  <a:gd name="T76" fmla="*/ 37 w 139"/>
                  <a:gd name="T77" fmla="*/ 121 h 242"/>
                  <a:gd name="T78" fmla="*/ 58 w 139"/>
                  <a:gd name="T79" fmla="*/ 123 h 242"/>
                  <a:gd name="T80" fmla="*/ 46 w 139"/>
                  <a:gd name="T81" fmla="*/ 102 h 242"/>
                  <a:gd name="T82" fmla="*/ 19 w 139"/>
                  <a:gd name="T83" fmla="*/ 10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242">
                    <a:moveTo>
                      <a:pt x="19" y="101"/>
                    </a:moveTo>
                    <a:lnTo>
                      <a:pt x="29" y="94"/>
                    </a:lnTo>
                    <a:lnTo>
                      <a:pt x="27" y="63"/>
                    </a:lnTo>
                    <a:lnTo>
                      <a:pt x="26" y="53"/>
                    </a:lnTo>
                    <a:lnTo>
                      <a:pt x="15" y="43"/>
                    </a:lnTo>
                    <a:lnTo>
                      <a:pt x="3" y="30"/>
                    </a:lnTo>
                    <a:lnTo>
                      <a:pt x="14" y="33"/>
                    </a:lnTo>
                    <a:lnTo>
                      <a:pt x="27" y="36"/>
                    </a:lnTo>
                    <a:lnTo>
                      <a:pt x="47" y="33"/>
                    </a:lnTo>
                    <a:lnTo>
                      <a:pt x="53" y="18"/>
                    </a:lnTo>
                    <a:lnTo>
                      <a:pt x="63" y="7"/>
                    </a:lnTo>
                    <a:lnTo>
                      <a:pt x="70" y="0"/>
                    </a:lnTo>
                    <a:lnTo>
                      <a:pt x="82" y="2"/>
                    </a:lnTo>
                    <a:lnTo>
                      <a:pt x="93" y="12"/>
                    </a:lnTo>
                    <a:lnTo>
                      <a:pt x="85" y="36"/>
                    </a:lnTo>
                    <a:lnTo>
                      <a:pt x="100" y="50"/>
                    </a:lnTo>
                    <a:lnTo>
                      <a:pt x="100" y="65"/>
                    </a:lnTo>
                    <a:lnTo>
                      <a:pt x="105" y="85"/>
                    </a:lnTo>
                    <a:lnTo>
                      <a:pt x="107" y="109"/>
                    </a:lnTo>
                    <a:lnTo>
                      <a:pt x="113" y="129"/>
                    </a:lnTo>
                    <a:lnTo>
                      <a:pt x="120" y="151"/>
                    </a:lnTo>
                    <a:lnTo>
                      <a:pt x="128" y="161"/>
                    </a:lnTo>
                    <a:lnTo>
                      <a:pt x="138" y="169"/>
                    </a:lnTo>
                    <a:lnTo>
                      <a:pt x="127" y="178"/>
                    </a:lnTo>
                    <a:lnTo>
                      <a:pt x="112" y="194"/>
                    </a:lnTo>
                    <a:lnTo>
                      <a:pt x="98" y="211"/>
                    </a:lnTo>
                    <a:lnTo>
                      <a:pt x="94" y="225"/>
                    </a:lnTo>
                    <a:lnTo>
                      <a:pt x="96" y="241"/>
                    </a:lnTo>
                    <a:lnTo>
                      <a:pt x="81" y="219"/>
                    </a:lnTo>
                    <a:lnTo>
                      <a:pt x="63" y="222"/>
                    </a:lnTo>
                    <a:lnTo>
                      <a:pt x="53" y="231"/>
                    </a:lnTo>
                    <a:lnTo>
                      <a:pt x="29" y="229"/>
                    </a:lnTo>
                    <a:lnTo>
                      <a:pt x="11" y="217"/>
                    </a:lnTo>
                    <a:lnTo>
                      <a:pt x="4" y="200"/>
                    </a:lnTo>
                    <a:lnTo>
                      <a:pt x="0" y="185"/>
                    </a:lnTo>
                    <a:lnTo>
                      <a:pt x="3" y="157"/>
                    </a:lnTo>
                    <a:lnTo>
                      <a:pt x="21" y="150"/>
                    </a:lnTo>
                    <a:lnTo>
                      <a:pt x="33" y="138"/>
                    </a:lnTo>
                    <a:lnTo>
                      <a:pt x="37" y="121"/>
                    </a:lnTo>
                    <a:lnTo>
                      <a:pt x="58" y="123"/>
                    </a:lnTo>
                    <a:lnTo>
                      <a:pt x="46" y="102"/>
                    </a:lnTo>
                    <a:lnTo>
                      <a:pt x="19"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1" name="Freeform 245"/>
              <p:cNvSpPr>
                <a:spLocks/>
              </p:cNvSpPr>
              <p:nvPr/>
            </p:nvSpPr>
            <p:spPr bwMode="auto">
              <a:xfrm>
                <a:off x="6058260" y="2741476"/>
                <a:ext cx="166683" cy="102242"/>
              </a:xfrm>
              <a:custGeom>
                <a:avLst/>
                <a:gdLst>
                  <a:gd name="T0" fmla="*/ 3 w 94"/>
                  <a:gd name="T1" fmla="*/ 43 h 57"/>
                  <a:gd name="T2" fmla="*/ 0 w 94"/>
                  <a:gd name="T3" fmla="*/ 34 h 57"/>
                  <a:gd name="T4" fmla="*/ 7 w 94"/>
                  <a:gd name="T5" fmla="*/ 35 h 57"/>
                  <a:gd name="T6" fmla="*/ 11 w 94"/>
                  <a:gd name="T7" fmla="*/ 36 h 57"/>
                  <a:gd name="T8" fmla="*/ 29 w 94"/>
                  <a:gd name="T9" fmla="*/ 28 h 57"/>
                  <a:gd name="T10" fmla="*/ 43 w 94"/>
                  <a:gd name="T11" fmla="*/ 20 h 57"/>
                  <a:gd name="T12" fmla="*/ 47 w 94"/>
                  <a:gd name="T13" fmla="*/ 15 h 57"/>
                  <a:gd name="T14" fmla="*/ 48 w 94"/>
                  <a:gd name="T15" fmla="*/ 0 h 57"/>
                  <a:gd name="T16" fmla="*/ 59 w 94"/>
                  <a:gd name="T17" fmla="*/ 10 h 57"/>
                  <a:gd name="T18" fmla="*/ 69 w 94"/>
                  <a:gd name="T19" fmla="*/ 9 h 57"/>
                  <a:gd name="T20" fmla="*/ 71 w 94"/>
                  <a:gd name="T21" fmla="*/ 1 h 57"/>
                  <a:gd name="T22" fmla="*/ 84 w 94"/>
                  <a:gd name="T23" fmla="*/ 2 h 57"/>
                  <a:gd name="T24" fmla="*/ 83 w 94"/>
                  <a:gd name="T25" fmla="*/ 12 h 57"/>
                  <a:gd name="T26" fmla="*/ 91 w 94"/>
                  <a:gd name="T27" fmla="*/ 16 h 57"/>
                  <a:gd name="T28" fmla="*/ 93 w 94"/>
                  <a:gd name="T29" fmla="*/ 31 h 57"/>
                  <a:gd name="T30" fmla="*/ 87 w 94"/>
                  <a:gd name="T31" fmla="*/ 39 h 57"/>
                  <a:gd name="T32" fmla="*/ 87 w 94"/>
                  <a:gd name="T33" fmla="*/ 43 h 57"/>
                  <a:gd name="T34" fmla="*/ 82 w 94"/>
                  <a:gd name="T35" fmla="*/ 50 h 57"/>
                  <a:gd name="T36" fmla="*/ 69 w 94"/>
                  <a:gd name="T37" fmla="*/ 56 h 57"/>
                  <a:gd name="T38" fmla="*/ 45 w 94"/>
                  <a:gd name="T39" fmla="*/ 50 h 57"/>
                  <a:gd name="T40" fmla="*/ 37 w 94"/>
                  <a:gd name="T41" fmla="*/ 41 h 57"/>
                  <a:gd name="T42" fmla="*/ 24 w 94"/>
                  <a:gd name="T43" fmla="*/ 47 h 57"/>
                  <a:gd name="T44" fmla="*/ 10 w 94"/>
                  <a:gd name="T45" fmla="*/ 47 h 57"/>
                  <a:gd name="T46" fmla="*/ 3 w 94"/>
                  <a:gd name="T4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57">
                    <a:moveTo>
                      <a:pt x="3" y="43"/>
                    </a:moveTo>
                    <a:lnTo>
                      <a:pt x="0" y="34"/>
                    </a:lnTo>
                    <a:lnTo>
                      <a:pt x="7" y="35"/>
                    </a:lnTo>
                    <a:lnTo>
                      <a:pt x="11" y="36"/>
                    </a:lnTo>
                    <a:lnTo>
                      <a:pt x="29" y="28"/>
                    </a:lnTo>
                    <a:lnTo>
                      <a:pt x="43" y="20"/>
                    </a:lnTo>
                    <a:lnTo>
                      <a:pt x="47" y="15"/>
                    </a:lnTo>
                    <a:lnTo>
                      <a:pt x="48" y="0"/>
                    </a:lnTo>
                    <a:lnTo>
                      <a:pt x="59" y="10"/>
                    </a:lnTo>
                    <a:lnTo>
                      <a:pt x="69" y="9"/>
                    </a:lnTo>
                    <a:lnTo>
                      <a:pt x="71" y="1"/>
                    </a:lnTo>
                    <a:lnTo>
                      <a:pt x="84" y="2"/>
                    </a:lnTo>
                    <a:lnTo>
                      <a:pt x="83" y="12"/>
                    </a:lnTo>
                    <a:lnTo>
                      <a:pt x="91" y="16"/>
                    </a:lnTo>
                    <a:lnTo>
                      <a:pt x="93" y="31"/>
                    </a:lnTo>
                    <a:lnTo>
                      <a:pt x="87" y="39"/>
                    </a:lnTo>
                    <a:lnTo>
                      <a:pt x="87" y="43"/>
                    </a:lnTo>
                    <a:lnTo>
                      <a:pt x="82" y="50"/>
                    </a:lnTo>
                    <a:lnTo>
                      <a:pt x="69" y="56"/>
                    </a:lnTo>
                    <a:lnTo>
                      <a:pt x="45" y="50"/>
                    </a:lnTo>
                    <a:lnTo>
                      <a:pt x="37" y="41"/>
                    </a:lnTo>
                    <a:lnTo>
                      <a:pt x="24" y="47"/>
                    </a:lnTo>
                    <a:lnTo>
                      <a:pt x="10" y="47"/>
                    </a:lnTo>
                    <a:lnTo>
                      <a:pt x="3" y="4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2" name="Freeform 246"/>
              <p:cNvSpPr>
                <a:spLocks/>
              </p:cNvSpPr>
              <p:nvPr/>
            </p:nvSpPr>
            <p:spPr bwMode="auto">
              <a:xfrm>
                <a:off x="6157327" y="3114266"/>
                <a:ext cx="56609" cy="39324"/>
              </a:xfrm>
              <a:custGeom>
                <a:avLst/>
                <a:gdLst>
                  <a:gd name="T0" fmla="*/ 28 w 32"/>
                  <a:gd name="T1" fmla="*/ 0 h 22"/>
                  <a:gd name="T2" fmla="*/ 16 w 32"/>
                  <a:gd name="T3" fmla="*/ 3 h 22"/>
                  <a:gd name="T4" fmla="*/ 0 w 32"/>
                  <a:gd name="T5" fmla="*/ 2 h 22"/>
                  <a:gd name="T6" fmla="*/ 3 w 32"/>
                  <a:gd name="T7" fmla="*/ 6 h 22"/>
                  <a:gd name="T8" fmla="*/ 6 w 32"/>
                  <a:gd name="T9" fmla="*/ 14 h 22"/>
                  <a:gd name="T10" fmla="*/ 14 w 32"/>
                  <a:gd name="T11" fmla="*/ 15 h 22"/>
                  <a:gd name="T12" fmla="*/ 31 w 32"/>
                  <a:gd name="T13" fmla="*/ 21 h 22"/>
                  <a:gd name="T14" fmla="*/ 30 w 32"/>
                  <a:gd name="T15" fmla="*/ 11 h 22"/>
                  <a:gd name="T16" fmla="*/ 28 w 3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28" y="0"/>
                    </a:moveTo>
                    <a:lnTo>
                      <a:pt x="16" y="3"/>
                    </a:lnTo>
                    <a:lnTo>
                      <a:pt x="0" y="2"/>
                    </a:lnTo>
                    <a:lnTo>
                      <a:pt x="3" y="6"/>
                    </a:lnTo>
                    <a:lnTo>
                      <a:pt x="6" y="14"/>
                    </a:lnTo>
                    <a:lnTo>
                      <a:pt x="14" y="15"/>
                    </a:lnTo>
                    <a:lnTo>
                      <a:pt x="31" y="21"/>
                    </a:lnTo>
                    <a:lnTo>
                      <a:pt x="30" y="11"/>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3" name="Freeform 247"/>
              <p:cNvSpPr>
                <a:spLocks/>
              </p:cNvSpPr>
              <p:nvPr/>
            </p:nvSpPr>
            <p:spPr bwMode="auto">
              <a:xfrm>
                <a:off x="5584943" y="2532273"/>
                <a:ext cx="103784" cy="132128"/>
              </a:xfrm>
              <a:custGeom>
                <a:avLst/>
                <a:gdLst>
                  <a:gd name="T0" fmla="*/ 31 w 60"/>
                  <a:gd name="T1" fmla="*/ 0 h 75"/>
                  <a:gd name="T2" fmla="*/ 27 w 60"/>
                  <a:gd name="T3" fmla="*/ 6 h 75"/>
                  <a:gd name="T4" fmla="*/ 27 w 60"/>
                  <a:gd name="T5" fmla="*/ 16 h 75"/>
                  <a:gd name="T6" fmla="*/ 3 w 60"/>
                  <a:gd name="T7" fmla="*/ 19 h 75"/>
                  <a:gd name="T8" fmla="*/ 0 w 60"/>
                  <a:gd name="T9" fmla="*/ 26 h 75"/>
                  <a:gd name="T10" fmla="*/ 0 w 60"/>
                  <a:gd name="T11" fmla="*/ 38 h 75"/>
                  <a:gd name="T12" fmla="*/ 8 w 60"/>
                  <a:gd name="T13" fmla="*/ 40 h 75"/>
                  <a:gd name="T14" fmla="*/ 8 w 60"/>
                  <a:gd name="T15" fmla="*/ 48 h 75"/>
                  <a:gd name="T16" fmla="*/ 0 w 60"/>
                  <a:gd name="T17" fmla="*/ 53 h 75"/>
                  <a:gd name="T18" fmla="*/ 1 w 60"/>
                  <a:gd name="T19" fmla="*/ 66 h 75"/>
                  <a:gd name="T20" fmla="*/ 1 w 60"/>
                  <a:gd name="T21" fmla="*/ 74 h 75"/>
                  <a:gd name="T22" fmla="*/ 17 w 60"/>
                  <a:gd name="T23" fmla="*/ 73 h 75"/>
                  <a:gd name="T24" fmla="*/ 32 w 60"/>
                  <a:gd name="T25" fmla="*/ 63 h 75"/>
                  <a:gd name="T26" fmla="*/ 45 w 60"/>
                  <a:gd name="T27" fmla="*/ 63 h 75"/>
                  <a:gd name="T28" fmla="*/ 56 w 60"/>
                  <a:gd name="T29" fmla="*/ 61 h 75"/>
                  <a:gd name="T30" fmla="*/ 59 w 60"/>
                  <a:gd name="T31" fmla="*/ 40 h 75"/>
                  <a:gd name="T32" fmla="*/ 53 w 60"/>
                  <a:gd name="T33" fmla="*/ 24 h 75"/>
                  <a:gd name="T34" fmla="*/ 38 w 60"/>
                  <a:gd name="T35" fmla="*/ 24 h 75"/>
                  <a:gd name="T36" fmla="*/ 34 w 60"/>
                  <a:gd name="T37" fmla="*/ 15 h 75"/>
                  <a:gd name="T38" fmla="*/ 38 w 60"/>
                  <a:gd name="T39" fmla="*/ 4 h 75"/>
                  <a:gd name="T40" fmla="*/ 31 w 60"/>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75">
                    <a:moveTo>
                      <a:pt x="31" y="0"/>
                    </a:moveTo>
                    <a:lnTo>
                      <a:pt x="27" y="6"/>
                    </a:lnTo>
                    <a:lnTo>
                      <a:pt x="27" y="16"/>
                    </a:lnTo>
                    <a:lnTo>
                      <a:pt x="3" y="19"/>
                    </a:lnTo>
                    <a:lnTo>
                      <a:pt x="0" y="26"/>
                    </a:lnTo>
                    <a:lnTo>
                      <a:pt x="0" y="38"/>
                    </a:lnTo>
                    <a:lnTo>
                      <a:pt x="8" y="40"/>
                    </a:lnTo>
                    <a:lnTo>
                      <a:pt x="8" y="48"/>
                    </a:lnTo>
                    <a:lnTo>
                      <a:pt x="0" y="53"/>
                    </a:lnTo>
                    <a:lnTo>
                      <a:pt x="1" y="66"/>
                    </a:lnTo>
                    <a:lnTo>
                      <a:pt x="1" y="74"/>
                    </a:lnTo>
                    <a:lnTo>
                      <a:pt x="17" y="73"/>
                    </a:lnTo>
                    <a:lnTo>
                      <a:pt x="32" y="63"/>
                    </a:lnTo>
                    <a:lnTo>
                      <a:pt x="45" y="63"/>
                    </a:lnTo>
                    <a:lnTo>
                      <a:pt x="56" y="61"/>
                    </a:lnTo>
                    <a:lnTo>
                      <a:pt x="59" y="40"/>
                    </a:lnTo>
                    <a:lnTo>
                      <a:pt x="53" y="24"/>
                    </a:lnTo>
                    <a:lnTo>
                      <a:pt x="38" y="24"/>
                    </a:lnTo>
                    <a:lnTo>
                      <a:pt x="34" y="15"/>
                    </a:lnTo>
                    <a:lnTo>
                      <a:pt x="38" y="4"/>
                    </a:lnTo>
                    <a:lnTo>
                      <a:pt x="3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4" name="Freeform 248"/>
              <p:cNvSpPr>
                <a:spLocks/>
              </p:cNvSpPr>
              <p:nvPr/>
            </p:nvSpPr>
            <p:spPr bwMode="auto">
              <a:xfrm>
                <a:off x="5641552" y="2527554"/>
                <a:ext cx="58182" cy="47189"/>
              </a:xfrm>
              <a:custGeom>
                <a:avLst/>
                <a:gdLst>
                  <a:gd name="T0" fmla="*/ 19 w 32"/>
                  <a:gd name="T1" fmla="*/ 26 h 27"/>
                  <a:gd name="T2" fmla="*/ 4 w 32"/>
                  <a:gd name="T3" fmla="*/ 26 h 27"/>
                  <a:gd name="T4" fmla="*/ 0 w 32"/>
                  <a:gd name="T5" fmla="*/ 17 h 27"/>
                  <a:gd name="T6" fmla="*/ 4 w 32"/>
                  <a:gd name="T7" fmla="*/ 6 h 27"/>
                  <a:gd name="T8" fmla="*/ 12 w 32"/>
                  <a:gd name="T9" fmla="*/ 0 h 27"/>
                  <a:gd name="T10" fmla="*/ 22 w 32"/>
                  <a:gd name="T11" fmla="*/ 3 h 27"/>
                  <a:gd name="T12" fmla="*/ 28 w 32"/>
                  <a:gd name="T13" fmla="*/ 10 h 27"/>
                  <a:gd name="T14" fmla="*/ 31 w 32"/>
                  <a:gd name="T15" fmla="*/ 19 h 27"/>
                  <a:gd name="T16" fmla="*/ 19 w 3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19" y="26"/>
                    </a:moveTo>
                    <a:lnTo>
                      <a:pt x="4" y="26"/>
                    </a:lnTo>
                    <a:lnTo>
                      <a:pt x="0" y="17"/>
                    </a:lnTo>
                    <a:lnTo>
                      <a:pt x="4" y="6"/>
                    </a:lnTo>
                    <a:lnTo>
                      <a:pt x="12" y="0"/>
                    </a:lnTo>
                    <a:lnTo>
                      <a:pt x="22" y="3"/>
                    </a:lnTo>
                    <a:lnTo>
                      <a:pt x="28" y="10"/>
                    </a:lnTo>
                    <a:lnTo>
                      <a:pt x="31" y="19"/>
                    </a:lnTo>
                    <a:lnTo>
                      <a:pt x="19"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5" name="Freeform 249"/>
              <p:cNvSpPr>
                <a:spLocks/>
              </p:cNvSpPr>
              <p:nvPr/>
            </p:nvSpPr>
            <p:spPr bwMode="auto">
              <a:xfrm>
                <a:off x="5682437" y="2403291"/>
                <a:ext cx="183981" cy="316164"/>
              </a:xfrm>
              <a:custGeom>
                <a:avLst/>
                <a:gdLst>
                  <a:gd name="T0" fmla="*/ 16 w 104"/>
                  <a:gd name="T1" fmla="*/ 2 h 180"/>
                  <a:gd name="T2" fmla="*/ 10 w 104"/>
                  <a:gd name="T3" fmla="*/ 14 h 180"/>
                  <a:gd name="T4" fmla="*/ 0 w 104"/>
                  <a:gd name="T5" fmla="*/ 25 h 180"/>
                  <a:gd name="T6" fmla="*/ 8 w 104"/>
                  <a:gd name="T7" fmla="*/ 29 h 180"/>
                  <a:gd name="T8" fmla="*/ 10 w 104"/>
                  <a:gd name="T9" fmla="*/ 36 h 180"/>
                  <a:gd name="T10" fmla="*/ 10 w 104"/>
                  <a:gd name="T11" fmla="*/ 46 h 180"/>
                  <a:gd name="T12" fmla="*/ 2 w 104"/>
                  <a:gd name="T13" fmla="*/ 51 h 180"/>
                  <a:gd name="T14" fmla="*/ 5 w 104"/>
                  <a:gd name="T15" fmla="*/ 59 h 180"/>
                  <a:gd name="T16" fmla="*/ 14 w 104"/>
                  <a:gd name="T17" fmla="*/ 61 h 180"/>
                  <a:gd name="T18" fmla="*/ 16 w 104"/>
                  <a:gd name="T19" fmla="*/ 69 h 180"/>
                  <a:gd name="T20" fmla="*/ 13 w 104"/>
                  <a:gd name="T21" fmla="*/ 76 h 180"/>
                  <a:gd name="T22" fmla="*/ 36 w 104"/>
                  <a:gd name="T23" fmla="*/ 81 h 180"/>
                  <a:gd name="T24" fmla="*/ 41 w 104"/>
                  <a:gd name="T25" fmla="*/ 89 h 180"/>
                  <a:gd name="T26" fmla="*/ 48 w 104"/>
                  <a:gd name="T27" fmla="*/ 92 h 180"/>
                  <a:gd name="T28" fmla="*/ 46 w 104"/>
                  <a:gd name="T29" fmla="*/ 99 h 180"/>
                  <a:gd name="T30" fmla="*/ 34 w 104"/>
                  <a:gd name="T31" fmla="*/ 107 h 180"/>
                  <a:gd name="T32" fmla="*/ 24 w 104"/>
                  <a:gd name="T33" fmla="*/ 107 h 180"/>
                  <a:gd name="T34" fmla="*/ 22 w 104"/>
                  <a:gd name="T35" fmla="*/ 118 h 180"/>
                  <a:gd name="T36" fmla="*/ 26 w 104"/>
                  <a:gd name="T37" fmla="*/ 124 h 180"/>
                  <a:gd name="T38" fmla="*/ 24 w 104"/>
                  <a:gd name="T39" fmla="*/ 135 h 180"/>
                  <a:gd name="T40" fmla="*/ 16 w 104"/>
                  <a:gd name="T41" fmla="*/ 139 h 180"/>
                  <a:gd name="T42" fmla="*/ 39 w 104"/>
                  <a:gd name="T43" fmla="*/ 144 h 180"/>
                  <a:gd name="T44" fmla="*/ 37 w 104"/>
                  <a:gd name="T45" fmla="*/ 148 h 180"/>
                  <a:gd name="T46" fmla="*/ 29 w 104"/>
                  <a:gd name="T47" fmla="*/ 149 h 180"/>
                  <a:gd name="T48" fmla="*/ 19 w 104"/>
                  <a:gd name="T49" fmla="*/ 159 h 180"/>
                  <a:gd name="T50" fmla="*/ 11 w 104"/>
                  <a:gd name="T51" fmla="*/ 170 h 180"/>
                  <a:gd name="T52" fmla="*/ 10 w 104"/>
                  <a:gd name="T53" fmla="*/ 179 h 180"/>
                  <a:gd name="T54" fmla="*/ 31 w 104"/>
                  <a:gd name="T55" fmla="*/ 171 h 180"/>
                  <a:gd name="T56" fmla="*/ 45 w 104"/>
                  <a:gd name="T57" fmla="*/ 164 h 180"/>
                  <a:gd name="T58" fmla="*/ 63 w 104"/>
                  <a:gd name="T59" fmla="*/ 168 h 180"/>
                  <a:gd name="T60" fmla="*/ 79 w 104"/>
                  <a:gd name="T61" fmla="*/ 158 h 180"/>
                  <a:gd name="T62" fmla="*/ 97 w 104"/>
                  <a:gd name="T63" fmla="*/ 154 h 180"/>
                  <a:gd name="T64" fmla="*/ 86 w 104"/>
                  <a:gd name="T65" fmla="*/ 144 h 180"/>
                  <a:gd name="T66" fmla="*/ 92 w 104"/>
                  <a:gd name="T67" fmla="*/ 139 h 180"/>
                  <a:gd name="T68" fmla="*/ 102 w 104"/>
                  <a:gd name="T69" fmla="*/ 141 h 180"/>
                  <a:gd name="T70" fmla="*/ 103 w 104"/>
                  <a:gd name="T71" fmla="*/ 118 h 180"/>
                  <a:gd name="T72" fmla="*/ 84 w 104"/>
                  <a:gd name="T73" fmla="*/ 112 h 180"/>
                  <a:gd name="T74" fmla="*/ 84 w 104"/>
                  <a:gd name="T75" fmla="*/ 97 h 180"/>
                  <a:gd name="T76" fmla="*/ 81 w 104"/>
                  <a:gd name="T77" fmla="*/ 88 h 180"/>
                  <a:gd name="T78" fmla="*/ 71 w 104"/>
                  <a:gd name="T79" fmla="*/ 84 h 180"/>
                  <a:gd name="T80" fmla="*/ 73 w 104"/>
                  <a:gd name="T81" fmla="*/ 72 h 180"/>
                  <a:gd name="T82" fmla="*/ 63 w 104"/>
                  <a:gd name="T83" fmla="*/ 69 h 180"/>
                  <a:gd name="T84" fmla="*/ 66 w 104"/>
                  <a:gd name="T85" fmla="*/ 52 h 180"/>
                  <a:gd name="T86" fmla="*/ 42 w 104"/>
                  <a:gd name="T87" fmla="*/ 35 h 180"/>
                  <a:gd name="T88" fmla="*/ 55 w 104"/>
                  <a:gd name="T89" fmla="*/ 31 h 180"/>
                  <a:gd name="T90" fmla="*/ 56 w 104"/>
                  <a:gd name="T91" fmla="*/ 15 h 180"/>
                  <a:gd name="T92" fmla="*/ 34 w 104"/>
                  <a:gd name="T93" fmla="*/ 15 h 180"/>
                  <a:gd name="T94" fmla="*/ 34 w 104"/>
                  <a:gd name="T95" fmla="*/ 0 h 180"/>
                  <a:gd name="T96" fmla="*/ 16 w 104"/>
                  <a:gd name="T97"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80">
                    <a:moveTo>
                      <a:pt x="16" y="2"/>
                    </a:moveTo>
                    <a:lnTo>
                      <a:pt x="10" y="14"/>
                    </a:lnTo>
                    <a:lnTo>
                      <a:pt x="0" y="25"/>
                    </a:lnTo>
                    <a:lnTo>
                      <a:pt x="8" y="29"/>
                    </a:lnTo>
                    <a:lnTo>
                      <a:pt x="10" y="36"/>
                    </a:lnTo>
                    <a:lnTo>
                      <a:pt x="10" y="46"/>
                    </a:lnTo>
                    <a:lnTo>
                      <a:pt x="2" y="51"/>
                    </a:lnTo>
                    <a:lnTo>
                      <a:pt x="5" y="59"/>
                    </a:lnTo>
                    <a:lnTo>
                      <a:pt x="14" y="61"/>
                    </a:lnTo>
                    <a:lnTo>
                      <a:pt x="16" y="69"/>
                    </a:lnTo>
                    <a:lnTo>
                      <a:pt x="13" y="76"/>
                    </a:lnTo>
                    <a:lnTo>
                      <a:pt x="36" y="81"/>
                    </a:lnTo>
                    <a:lnTo>
                      <a:pt x="41" y="89"/>
                    </a:lnTo>
                    <a:lnTo>
                      <a:pt x="48" y="92"/>
                    </a:lnTo>
                    <a:lnTo>
                      <a:pt x="46" y="99"/>
                    </a:lnTo>
                    <a:lnTo>
                      <a:pt x="34" y="107"/>
                    </a:lnTo>
                    <a:lnTo>
                      <a:pt x="24" y="107"/>
                    </a:lnTo>
                    <a:lnTo>
                      <a:pt x="22" y="118"/>
                    </a:lnTo>
                    <a:lnTo>
                      <a:pt x="26" y="124"/>
                    </a:lnTo>
                    <a:lnTo>
                      <a:pt x="24" y="135"/>
                    </a:lnTo>
                    <a:lnTo>
                      <a:pt x="16" y="139"/>
                    </a:lnTo>
                    <a:lnTo>
                      <a:pt x="39" y="144"/>
                    </a:lnTo>
                    <a:lnTo>
                      <a:pt x="37" y="148"/>
                    </a:lnTo>
                    <a:lnTo>
                      <a:pt x="29" y="149"/>
                    </a:lnTo>
                    <a:lnTo>
                      <a:pt x="19" y="159"/>
                    </a:lnTo>
                    <a:lnTo>
                      <a:pt x="11" y="170"/>
                    </a:lnTo>
                    <a:lnTo>
                      <a:pt x="10" y="179"/>
                    </a:lnTo>
                    <a:lnTo>
                      <a:pt x="31" y="171"/>
                    </a:lnTo>
                    <a:lnTo>
                      <a:pt x="45" y="164"/>
                    </a:lnTo>
                    <a:lnTo>
                      <a:pt x="63" y="168"/>
                    </a:lnTo>
                    <a:lnTo>
                      <a:pt x="79" y="158"/>
                    </a:lnTo>
                    <a:lnTo>
                      <a:pt x="97" y="154"/>
                    </a:lnTo>
                    <a:lnTo>
                      <a:pt x="86" y="144"/>
                    </a:lnTo>
                    <a:lnTo>
                      <a:pt x="92" y="139"/>
                    </a:lnTo>
                    <a:lnTo>
                      <a:pt x="102" y="141"/>
                    </a:lnTo>
                    <a:lnTo>
                      <a:pt x="103" y="118"/>
                    </a:lnTo>
                    <a:lnTo>
                      <a:pt x="84" y="112"/>
                    </a:lnTo>
                    <a:lnTo>
                      <a:pt x="84" y="97"/>
                    </a:lnTo>
                    <a:lnTo>
                      <a:pt x="81" y="88"/>
                    </a:lnTo>
                    <a:lnTo>
                      <a:pt x="71" y="84"/>
                    </a:lnTo>
                    <a:lnTo>
                      <a:pt x="73" y="72"/>
                    </a:lnTo>
                    <a:lnTo>
                      <a:pt x="63" y="69"/>
                    </a:lnTo>
                    <a:lnTo>
                      <a:pt x="66" y="52"/>
                    </a:lnTo>
                    <a:lnTo>
                      <a:pt x="42" y="35"/>
                    </a:lnTo>
                    <a:lnTo>
                      <a:pt x="55" y="31"/>
                    </a:lnTo>
                    <a:lnTo>
                      <a:pt x="56" y="15"/>
                    </a:lnTo>
                    <a:lnTo>
                      <a:pt x="34" y="15"/>
                    </a:lnTo>
                    <a:lnTo>
                      <a:pt x="34" y="0"/>
                    </a:lnTo>
                    <a:lnTo>
                      <a:pt x="1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6" name="Freeform 250"/>
              <p:cNvSpPr>
                <a:spLocks/>
              </p:cNvSpPr>
              <p:nvPr/>
            </p:nvSpPr>
            <p:spPr bwMode="auto">
              <a:xfrm>
                <a:off x="5786221" y="2321498"/>
                <a:ext cx="26732" cy="31459"/>
              </a:xfrm>
              <a:custGeom>
                <a:avLst/>
                <a:gdLst>
                  <a:gd name="T0" fmla="*/ 11 w 15"/>
                  <a:gd name="T1" fmla="*/ 0 h 19"/>
                  <a:gd name="T2" fmla="*/ 0 w 15"/>
                  <a:gd name="T3" fmla="*/ 9 h 19"/>
                  <a:gd name="T4" fmla="*/ 4 w 15"/>
                  <a:gd name="T5" fmla="*/ 18 h 19"/>
                  <a:gd name="T6" fmla="*/ 14 w 15"/>
                  <a:gd name="T7" fmla="*/ 18 h 19"/>
                  <a:gd name="T8" fmla="*/ 11 w 15"/>
                  <a:gd name="T9" fmla="*/ 0 h 19"/>
                </a:gdLst>
                <a:ahLst/>
                <a:cxnLst>
                  <a:cxn ang="0">
                    <a:pos x="T0" y="T1"/>
                  </a:cxn>
                  <a:cxn ang="0">
                    <a:pos x="T2" y="T3"/>
                  </a:cxn>
                  <a:cxn ang="0">
                    <a:pos x="T4" y="T5"/>
                  </a:cxn>
                  <a:cxn ang="0">
                    <a:pos x="T6" y="T7"/>
                  </a:cxn>
                  <a:cxn ang="0">
                    <a:pos x="T8" y="T9"/>
                  </a:cxn>
                </a:cxnLst>
                <a:rect l="0" t="0" r="r" b="b"/>
                <a:pathLst>
                  <a:path w="15" h="19">
                    <a:moveTo>
                      <a:pt x="11" y="0"/>
                    </a:moveTo>
                    <a:lnTo>
                      <a:pt x="0" y="9"/>
                    </a:lnTo>
                    <a:lnTo>
                      <a:pt x="4" y="18"/>
                    </a:lnTo>
                    <a:lnTo>
                      <a:pt x="14" y="18"/>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7" name="Freeform 251"/>
              <p:cNvSpPr>
                <a:spLocks/>
              </p:cNvSpPr>
              <p:nvPr/>
            </p:nvSpPr>
            <p:spPr bwMode="auto">
              <a:xfrm>
                <a:off x="5938752" y="1881071"/>
                <a:ext cx="622704" cy="539523"/>
              </a:xfrm>
              <a:custGeom>
                <a:avLst/>
                <a:gdLst>
                  <a:gd name="T0" fmla="*/ 303 w 352"/>
                  <a:gd name="T1" fmla="*/ 42 h 306"/>
                  <a:gd name="T2" fmla="*/ 280 w 352"/>
                  <a:gd name="T3" fmla="*/ 30 h 306"/>
                  <a:gd name="T4" fmla="*/ 263 w 352"/>
                  <a:gd name="T5" fmla="*/ 48 h 306"/>
                  <a:gd name="T6" fmla="*/ 237 w 352"/>
                  <a:gd name="T7" fmla="*/ 66 h 306"/>
                  <a:gd name="T8" fmla="*/ 213 w 352"/>
                  <a:gd name="T9" fmla="*/ 61 h 306"/>
                  <a:gd name="T10" fmla="*/ 197 w 352"/>
                  <a:gd name="T11" fmla="*/ 78 h 306"/>
                  <a:gd name="T12" fmla="*/ 173 w 352"/>
                  <a:gd name="T13" fmla="*/ 78 h 306"/>
                  <a:gd name="T14" fmla="*/ 158 w 352"/>
                  <a:gd name="T15" fmla="*/ 90 h 306"/>
                  <a:gd name="T16" fmla="*/ 148 w 352"/>
                  <a:gd name="T17" fmla="*/ 100 h 306"/>
                  <a:gd name="T18" fmla="*/ 138 w 352"/>
                  <a:gd name="T19" fmla="*/ 117 h 306"/>
                  <a:gd name="T20" fmla="*/ 124 w 352"/>
                  <a:gd name="T21" fmla="*/ 129 h 306"/>
                  <a:gd name="T22" fmla="*/ 115 w 352"/>
                  <a:gd name="T23" fmla="*/ 151 h 306"/>
                  <a:gd name="T24" fmla="*/ 117 w 352"/>
                  <a:gd name="T25" fmla="*/ 172 h 306"/>
                  <a:gd name="T26" fmla="*/ 96 w 352"/>
                  <a:gd name="T27" fmla="*/ 174 h 306"/>
                  <a:gd name="T28" fmla="*/ 96 w 352"/>
                  <a:gd name="T29" fmla="*/ 210 h 306"/>
                  <a:gd name="T30" fmla="*/ 107 w 352"/>
                  <a:gd name="T31" fmla="*/ 242 h 306"/>
                  <a:gd name="T32" fmla="*/ 96 w 352"/>
                  <a:gd name="T33" fmla="*/ 267 h 306"/>
                  <a:gd name="T34" fmla="*/ 87 w 352"/>
                  <a:gd name="T35" fmla="*/ 295 h 306"/>
                  <a:gd name="T36" fmla="*/ 55 w 352"/>
                  <a:gd name="T37" fmla="*/ 292 h 306"/>
                  <a:gd name="T38" fmla="*/ 33 w 352"/>
                  <a:gd name="T39" fmla="*/ 303 h 306"/>
                  <a:gd name="T40" fmla="*/ 15 w 352"/>
                  <a:gd name="T41" fmla="*/ 287 h 306"/>
                  <a:gd name="T42" fmla="*/ 11 w 352"/>
                  <a:gd name="T43" fmla="*/ 256 h 306"/>
                  <a:gd name="T44" fmla="*/ 0 w 352"/>
                  <a:gd name="T45" fmla="*/ 218 h 306"/>
                  <a:gd name="T46" fmla="*/ 14 w 352"/>
                  <a:gd name="T47" fmla="*/ 205 h 306"/>
                  <a:gd name="T48" fmla="*/ 40 w 352"/>
                  <a:gd name="T49" fmla="*/ 199 h 306"/>
                  <a:gd name="T50" fmla="*/ 60 w 352"/>
                  <a:gd name="T51" fmla="*/ 189 h 306"/>
                  <a:gd name="T52" fmla="*/ 82 w 352"/>
                  <a:gd name="T53" fmla="*/ 165 h 306"/>
                  <a:gd name="T54" fmla="*/ 94 w 352"/>
                  <a:gd name="T55" fmla="*/ 144 h 306"/>
                  <a:gd name="T56" fmla="*/ 102 w 352"/>
                  <a:gd name="T57" fmla="*/ 117 h 306"/>
                  <a:gd name="T58" fmla="*/ 129 w 352"/>
                  <a:gd name="T59" fmla="*/ 87 h 306"/>
                  <a:gd name="T60" fmla="*/ 163 w 352"/>
                  <a:gd name="T61" fmla="*/ 74 h 306"/>
                  <a:gd name="T62" fmla="*/ 195 w 352"/>
                  <a:gd name="T63" fmla="*/ 64 h 306"/>
                  <a:gd name="T64" fmla="*/ 212 w 352"/>
                  <a:gd name="T65" fmla="*/ 46 h 306"/>
                  <a:gd name="T66" fmla="*/ 198 w 352"/>
                  <a:gd name="T67" fmla="*/ 23 h 306"/>
                  <a:gd name="T68" fmla="*/ 218 w 352"/>
                  <a:gd name="T69" fmla="*/ 8 h 306"/>
                  <a:gd name="T70" fmla="*/ 229 w 352"/>
                  <a:gd name="T71" fmla="*/ 25 h 306"/>
                  <a:gd name="T72" fmla="*/ 236 w 352"/>
                  <a:gd name="T73" fmla="*/ 17 h 306"/>
                  <a:gd name="T74" fmla="*/ 248 w 352"/>
                  <a:gd name="T75" fmla="*/ 26 h 306"/>
                  <a:gd name="T76" fmla="*/ 246 w 352"/>
                  <a:gd name="T77" fmla="*/ 10 h 306"/>
                  <a:gd name="T78" fmla="*/ 271 w 352"/>
                  <a:gd name="T79" fmla="*/ 12 h 306"/>
                  <a:gd name="T80" fmla="*/ 282 w 352"/>
                  <a:gd name="T81" fmla="*/ 14 h 306"/>
                  <a:gd name="T82" fmla="*/ 309 w 352"/>
                  <a:gd name="T83" fmla="*/ 5 h 306"/>
                  <a:gd name="T84" fmla="*/ 322 w 352"/>
                  <a:gd name="T85" fmla="*/ 26 h 306"/>
                  <a:gd name="T86" fmla="*/ 333 w 352"/>
                  <a:gd name="T87" fmla="*/ 48 h 306"/>
                  <a:gd name="T88" fmla="*/ 310 w 352"/>
                  <a:gd name="T89" fmla="*/ 80 h 306"/>
                  <a:gd name="T90" fmla="*/ 303 w 352"/>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2" h="306">
                    <a:moveTo>
                      <a:pt x="295" y="66"/>
                    </a:moveTo>
                    <a:lnTo>
                      <a:pt x="303" y="42"/>
                    </a:lnTo>
                    <a:lnTo>
                      <a:pt x="292" y="32"/>
                    </a:lnTo>
                    <a:lnTo>
                      <a:pt x="280" y="30"/>
                    </a:lnTo>
                    <a:lnTo>
                      <a:pt x="273" y="37"/>
                    </a:lnTo>
                    <a:lnTo>
                      <a:pt x="263" y="48"/>
                    </a:lnTo>
                    <a:lnTo>
                      <a:pt x="258" y="63"/>
                    </a:lnTo>
                    <a:lnTo>
                      <a:pt x="237" y="66"/>
                    </a:lnTo>
                    <a:lnTo>
                      <a:pt x="224" y="63"/>
                    </a:lnTo>
                    <a:lnTo>
                      <a:pt x="213" y="61"/>
                    </a:lnTo>
                    <a:lnTo>
                      <a:pt x="205" y="68"/>
                    </a:lnTo>
                    <a:lnTo>
                      <a:pt x="197" y="78"/>
                    </a:lnTo>
                    <a:lnTo>
                      <a:pt x="184" y="78"/>
                    </a:lnTo>
                    <a:lnTo>
                      <a:pt x="173" y="78"/>
                    </a:lnTo>
                    <a:lnTo>
                      <a:pt x="166" y="85"/>
                    </a:lnTo>
                    <a:lnTo>
                      <a:pt x="158" y="90"/>
                    </a:lnTo>
                    <a:lnTo>
                      <a:pt x="150" y="87"/>
                    </a:lnTo>
                    <a:lnTo>
                      <a:pt x="148" y="100"/>
                    </a:lnTo>
                    <a:lnTo>
                      <a:pt x="140" y="104"/>
                    </a:lnTo>
                    <a:lnTo>
                      <a:pt x="138" y="117"/>
                    </a:lnTo>
                    <a:lnTo>
                      <a:pt x="128" y="117"/>
                    </a:lnTo>
                    <a:lnTo>
                      <a:pt x="124" y="129"/>
                    </a:lnTo>
                    <a:lnTo>
                      <a:pt x="117" y="133"/>
                    </a:lnTo>
                    <a:lnTo>
                      <a:pt x="115" y="151"/>
                    </a:lnTo>
                    <a:lnTo>
                      <a:pt x="108" y="165"/>
                    </a:lnTo>
                    <a:lnTo>
                      <a:pt x="117" y="172"/>
                    </a:lnTo>
                    <a:lnTo>
                      <a:pt x="110" y="177"/>
                    </a:lnTo>
                    <a:lnTo>
                      <a:pt x="96" y="174"/>
                    </a:lnTo>
                    <a:lnTo>
                      <a:pt x="93" y="184"/>
                    </a:lnTo>
                    <a:lnTo>
                      <a:pt x="96" y="210"/>
                    </a:lnTo>
                    <a:lnTo>
                      <a:pt x="99" y="226"/>
                    </a:lnTo>
                    <a:lnTo>
                      <a:pt x="107" y="242"/>
                    </a:lnTo>
                    <a:lnTo>
                      <a:pt x="110" y="259"/>
                    </a:lnTo>
                    <a:lnTo>
                      <a:pt x="96" y="267"/>
                    </a:lnTo>
                    <a:lnTo>
                      <a:pt x="92" y="286"/>
                    </a:lnTo>
                    <a:lnTo>
                      <a:pt x="87" y="295"/>
                    </a:lnTo>
                    <a:lnTo>
                      <a:pt x="76" y="289"/>
                    </a:lnTo>
                    <a:lnTo>
                      <a:pt x="55" y="292"/>
                    </a:lnTo>
                    <a:lnTo>
                      <a:pt x="44" y="300"/>
                    </a:lnTo>
                    <a:lnTo>
                      <a:pt x="33" y="303"/>
                    </a:lnTo>
                    <a:lnTo>
                      <a:pt x="16" y="305"/>
                    </a:lnTo>
                    <a:lnTo>
                      <a:pt x="15" y="287"/>
                    </a:lnTo>
                    <a:lnTo>
                      <a:pt x="8" y="282"/>
                    </a:lnTo>
                    <a:lnTo>
                      <a:pt x="11" y="256"/>
                    </a:lnTo>
                    <a:lnTo>
                      <a:pt x="1" y="255"/>
                    </a:lnTo>
                    <a:lnTo>
                      <a:pt x="0" y="218"/>
                    </a:lnTo>
                    <a:lnTo>
                      <a:pt x="11" y="214"/>
                    </a:lnTo>
                    <a:lnTo>
                      <a:pt x="14" y="205"/>
                    </a:lnTo>
                    <a:lnTo>
                      <a:pt x="27" y="200"/>
                    </a:lnTo>
                    <a:lnTo>
                      <a:pt x="40" y="199"/>
                    </a:lnTo>
                    <a:lnTo>
                      <a:pt x="45" y="191"/>
                    </a:lnTo>
                    <a:lnTo>
                      <a:pt x="60" y="189"/>
                    </a:lnTo>
                    <a:lnTo>
                      <a:pt x="62" y="172"/>
                    </a:lnTo>
                    <a:lnTo>
                      <a:pt x="82" y="165"/>
                    </a:lnTo>
                    <a:lnTo>
                      <a:pt x="84" y="151"/>
                    </a:lnTo>
                    <a:lnTo>
                      <a:pt x="94" y="144"/>
                    </a:lnTo>
                    <a:lnTo>
                      <a:pt x="98" y="131"/>
                    </a:lnTo>
                    <a:lnTo>
                      <a:pt x="102" y="117"/>
                    </a:lnTo>
                    <a:lnTo>
                      <a:pt x="117" y="102"/>
                    </a:lnTo>
                    <a:lnTo>
                      <a:pt x="129" y="87"/>
                    </a:lnTo>
                    <a:lnTo>
                      <a:pt x="144" y="78"/>
                    </a:lnTo>
                    <a:lnTo>
                      <a:pt x="163" y="74"/>
                    </a:lnTo>
                    <a:lnTo>
                      <a:pt x="174" y="68"/>
                    </a:lnTo>
                    <a:lnTo>
                      <a:pt x="195" y="64"/>
                    </a:lnTo>
                    <a:lnTo>
                      <a:pt x="199" y="52"/>
                    </a:lnTo>
                    <a:lnTo>
                      <a:pt x="212" y="46"/>
                    </a:lnTo>
                    <a:lnTo>
                      <a:pt x="208" y="30"/>
                    </a:lnTo>
                    <a:lnTo>
                      <a:pt x="198" y="23"/>
                    </a:lnTo>
                    <a:lnTo>
                      <a:pt x="213" y="19"/>
                    </a:lnTo>
                    <a:lnTo>
                      <a:pt x="218" y="8"/>
                    </a:lnTo>
                    <a:lnTo>
                      <a:pt x="221" y="23"/>
                    </a:lnTo>
                    <a:lnTo>
                      <a:pt x="229" y="25"/>
                    </a:lnTo>
                    <a:lnTo>
                      <a:pt x="229" y="17"/>
                    </a:lnTo>
                    <a:lnTo>
                      <a:pt x="236" y="17"/>
                    </a:lnTo>
                    <a:lnTo>
                      <a:pt x="239" y="23"/>
                    </a:lnTo>
                    <a:lnTo>
                      <a:pt x="248" y="26"/>
                    </a:lnTo>
                    <a:lnTo>
                      <a:pt x="253" y="15"/>
                    </a:lnTo>
                    <a:lnTo>
                      <a:pt x="246" y="10"/>
                    </a:lnTo>
                    <a:lnTo>
                      <a:pt x="258" y="3"/>
                    </a:lnTo>
                    <a:lnTo>
                      <a:pt x="271" y="12"/>
                    </a:lnTo>
                    <a:lnTo>
                      <a:pt x="279" y="0"/>
                    </a:lnTo>
                    <a:lnTo>
                      <a:pt x="282" y="14"/>
                    </a:lnTo>
                    <a:lnTo>
                      <a:pt x="295" y="15"/>
                    </a:lnTo>
                    <a:lnTo>
                      <a:pt x="309" y="5"/>
                    </a:lnTo>
                    <a:lnTo>
                      <a:pt x="325" y="15"/>
                    </a:lnTo>
                    <a:lnTo>
                      <a:pt x="322" y="26"/>
                    </a:lnTo>
                    <a:lnTo>
                      <a:pt x="351" y="36"/>
                    </a:lnTo>
                    <a:lnTo>
                      <a:pt x="333" y="48"/>
                    </a:lnTo>
                    <a:lnTo>
                      <a:pt x="317" y="65"/>
                    </a:lnTo>
                    <a:lnTo>
                      <a:pt x="310" y="80"/>
                    </a:lnTo>
                    <a:lnTo>
                      <a:pt x="295" y="66"/>
                    </a:lnTo>
                    <a:lnTo>
                      <a:pt x="30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8" name="Freeform 252"/>
              <p:cNvSpPr>
                <a:spLocks/>
              </p:cNvSpPr>
              <p:nvPr/>
            </p:nvSpPr>
            <p:spPr bwMode="auto">
              <a:xfrm>
                <a:off x="5721749" y="2667546"/>
                <a:ext cx="300344" cy="311445"/>
              </a:xfrm>
              <a:custGeom>
                <a:avLst/>
                <a:gdLst>
                  <a:gd name="T0" fmla="*/ 89 w 170"/>
                  <a:gd name="T1" fmla="*/ 3 h 176"/>
                  <a:gd name="T2" fmla="*/ 85 w 170"/>
                  <a:gd name="T3" fmla="*/ 15 h 176"/>
                  <a:gd name="T4" fmla="*/ 78 w 170"/>
                  <a:gd name="T5" fmla="*/ 21 h 176"/>
                  <a:gd name="T6" fmla="*/ 74 w 170"/>
                  <a:gd name="T7" fmla="*/ 29 h 176"/>
                  <a:gd name="T8" fmla="*/ 63 w 170"/>
                  <a:gd name="T9" fmla="*/ 27 h 176"/>
                  <a:gd name="T10" fmla="*/ 61 w 170"/>
                  <a:gd name="T11" fmla="*/ 36 h 176"/>
                  <a:gd name="T12" fmla="*/ 50 w 170"/>
                  <a:gd name="T13" fmla="*/ 37 h 176"/>
                  <a:gd name="T14" fmla="*/ 42 w 170"/>
                  <a:gd name="T15" fmla="*/ 29 h 176"/>
                  <a:gd name="T16" fmla="*/ 34 w 170"/>
                  <a:gd name="T17" fmla="*/ 31 h 176"/>
                  <a:gd name="T18" fmla="*/ 38 w 170"/>
                  <a:gd name="T19" fmla="*/ 39 h 176"/>
                  <a:gd name="T20" fmla="*/ 36 w 170"/>
                  <a:gd name="T21" fmla="*/ 47 h 176"/>
                  <a:gd name="T22" fmla="*/ 23 w 170"/>
                  <a:gd name="T23" fmla="*/ 48 h 176"/>
                  <a:gd name="T24" fmla="*/ 17 w 170"/>
                  <a:gd name="T25" fmla="*/ 52 h 176"/>
                  <a:gd name="T26" fmla="*/ 15 w 170"/>
                  <a:gd name="T27" fmla="*/ 54 h 176"/>
                  <a:gd name="T28" fmla="*/ 0 w 170"/>
                  <a:gd name="T29" fmla="*/ 56 h 176"/>
                  <a:gd name="T30" fmla="*/ 0 w 170"/>
                  <a:gd name="T31" fmla="*/ 60 h 176"/>
                  <a:gd name="T32" fmla="*/ 0 w 170"/>
                  <a:gd name="T33" fmla="*/ 66 h 176"/>
                  <a:gd name="T34" fmla="*/ 18 w 170"/>
                  <a:gd name="T35" fmla="*/ 75 h 176"/>
                  <a:gd name="T36" fmla="*/ 26 w 170"/>
                  <a:gd name="T37" fmla="*/ 79 h 176"/>
                  <a:gd name="T38" fmla="*/ 34 w 170"/>
                  <a:gd name="T39" fmla="*/ 88 h 176"/>
                  <a:gd name="T40" fmla="*/ 40 w 170"/>
                  <a:gd name="T41" fmla="*/ 102 h 176"/>
                  <a:gd name="T42" fmla="*/ 48 w 170"/>
                  <a:gd name="T43" fmla="*/ 111 h 176"/>
                  <a:gd name="T44" fmla="*/ 40 w 170"/>
                  <a:gd name="T45" fmla="*/ 115 h 176"/>
                  <a:gd name="T46" fmla="*/ 36 w 170"/>
                  <a:gd name="T47" fmla="*/ 150 h 176"/>
                  <a:gd name="T48" fmla="*/ 31 w 170"/>
                  <a:gd name="T49" fmla="*/ 160 h 176"/>
                  <a:gd name="T50" fmla="*/ 50 w 170"/>
                  <a:gd name="T51" fmla="*/ 166 h 176"/>
                  <a:gd name="T52" fmla="*/ 70 w 170"/>
                  <a:gd name="T53" fmla="*/ 167 h 176"/>
                  <a:gd name="T54" fmla="*/ 80 w 170"/>
                  <a:gd name="T55" fmla="*/ 175 h 176"/>
                  <a:gd name="T56" fmla="*/ 108 w 170"/>
                  <a:gd name="T57" fmla="*/ 175 h 176"/>
                  <a:gd name="T58" fmla="*/ 105 w 170"/>
                  <a:gd name="T59" fmla="*/ 164 h 176"/>
                  <a:gd name="T60" fmla="*/ 110 w 170"/>
                  <a:gd name="T61" fmla="*/ 153 h 176"/>
                  <a:gd name="T62" fmla="*/ 122 w 170"/>
                  <a:gd name="T63" fmla="*/ 152 h 176"/>
                  <a:gd name="T64" fmla="*/ 134 w 170"/>
                  <a:gd name="T65" fmla="*/ 152 h 176"/>
                  <a:gd name="T66" fmla="*/ 143 w 170"/>
                  <a:gd name="T67" fmla="*/ 158 h 176"/>
                  <a:gd name="T68" fmla="*/ 154 w 170"/>
                  <a:gd name="T69" fmla="*/ 161 h 176"/>
                  <a:gd name="T70" fmla="*/ 162 w 170"/>
                  <a:gd name="T71" fmla="*/ 148 h 176"/>
                  <a:gd name="T72" fmla="*/ 162 w 170"/>
                  <a:gd name="T73" fmla="*/ 138 h 176"/>
                  <a:gd name="T74" fmla="*/ 151 w 170"/>
                  <a:gd name="T75" fmla="*/ 133 h 176"/>
                  <a:gd name="T76" fmla="*/ 149 w 170"/>
                  <a:gd name="T77" fmla="*/ 119 h 176"/>
                  <a:gd name="T78" fmla="*/ 155 w 170"/>
                  <a:gd name="T79" fmla="*/ 110 h 176"/>
                  <a:gd name="T80" fmla="*/ 155 w 170"/>
                  <a:gd name="T81" fmla="*/ 99 h 176"/>
                  <a:gd name="T82" fmla="*/ 148 w 170"/>
                  <a:gd name="T83" fmla="*/ 93 h 176"/>
                  <a:gd name="T84" fmla="*/ 151 w 170"/>
                  <a:gd name="T85" fmla="*/ 84 h 176"/>
                  <a:gd name="T86" fmla="*/ 157 w 170"/>
                  <a:gd name="T87" fmla="*/ 74 h 176"/>
                  <a:gd name="T88" fmla="*/ 166 w 170"/>
                  <a:gd name="T89" fmla="*/ 73 h 176"/>
                  <a:gd name="T90" fmla="*/ 163 w 170"/>
                  <a:gd name="T91" fmla="*/ 51 h 176"/>
                  <a:gd name="T92" fmla="*/ 169 w 170"/>
                  <a:gd name="T93" fmla="*/ 43 h 176"/>
                  <a:gd name="T94" fmla="*/ 156 w 170"/>
                  <a:gd name="T95" fmla="*/ 32 h 176"/>
                  <a:gd name="T96" fmla="*/ 137 w 170"/>
                  <a:gd name="T97" fmla="*/ 33 h 176"/>
                  <a:gd name="T98" fmla="*/ 119 w 170"/>
                  <a:gd name="T99" fmla="*/ 27 h 176"/>
                  <a:gd name="T100" fmla="*/ 114 w 170"/>
                  <a:gd name="T101" fmla="*/ 14 h 176"/>
                  <a:gd name="T102" fmla="*/ 102 w 170"/>
                  <a:gd name="T103" fmla="*/ 8 h 176"/>
                  <a:gd name="T104" fmla="*/ 103 w 170"/>
                  <a:gd name="T105" fmla="*/ 0 h 176"/>
                  <a:gd name="T106" fmla="*/ 89 w 170"/>
                  <a:gd name="T107"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6">
                    <a:moveTo>
                      <a:pt x="89" y="3"/>
                    </a:moveTo>
                    <a:lnTo>
                      <a:pt x="85" y="15"/>
                    </a:lnTo>
                    <a:lnTo>
                      <a:pt x="78" y="21"/>
                    </a:lnTo>
                    <a:lnTo>
                      <a:pt x="74" y="29"/>
                    </a:lnTo>
                    <a:lnTo>
                      <a:pt x="63" y="27"/>
                    </a:lnTo>
                    <a:lnTo>
                      <a:pt x="61" y="36"/>
                    </a:lnTo>
                    <a:lnTo>
                      <a:pt x="50" y="37"/>
                    </a:lnTo>
                    <a:lnTo>
                      <a:pt x="42" y="29"/>
                    </a:lnTo>
                    <a:lnTo>
                      <a:pt x="34" y="31"/>
                    </a:lnTo>
                    <a:lnTo>
                      <a:pt x="38" y="39"/>
                    </a:lnTo>
                    <a:lnTo>
                      <a:pt x="36" y="47"/>
                    </a:lnTo>
                    <a:lnTo>
                      <a:pt x="23" y="48"/>
                    </a:lnTo>
                    <a:lnTo>
                      <a:pt x="17" y="52"/>
                    </a:lnTo>
                    <a:lnTo>
                      <a:pt x="15" y="54"/>
                    </a:lnTo>
                    <a:lnTo>
                      <a:pt x="0" y="56"/>
                    </a:lnTo>
                    <a:lnTo>
                      <a:pt x="0" y="60"/>
                    </a:lnTo>
                    <a:lnTo>
                      <a:pt x="0" y="66"/>
                    </a:lnTo>
                    <a:lnTo>
                      <a:pt x="18" y="75"/>
                    </a:lnTo>
                    <a:lnTo>
                      <a:pt x="26" y="79"/>
                    </a:lnTo>
                    <a:lnTo>
                      <a:pt x="34" y="88"/>
                    </a:lnTo>
                    <a:lnTo>
                      <a:pt x="40" y="102"/>
                    </a:lnTo>
                    <a:lnTo>
                      <a:pt x="48" y="111"/>
                    </a:lnTo>
                    <a:lnTo>
                      <a:pt x="40" y="115"/>
                    </a:lnTo>
                    <a:lnTo>
                      <a:pt x="36" y="150"/>
                    </a:lnTo>
                    <a:lnTo>
                      <a:pt x="31" y="160"/>
                    </a:lnTo>
                    <a:lnTo>
                      <a:pt x="50" y="166"/>
                    </a:lnTo>
                    <a:lnTo>
                      <a:pt x="70" y="167"/>
                    </a:lnTo>
                    <a:lnTo>
                      <a:pt x="80" y="175"/>
                    </a:lnTo>
                    <a:lnTo>
                      <a:pt x="108" y="175"/>
                    </a:lnTo>
                    <a:lnTo>
                      <a:pt x="105" y="164"/>
                    </a:lnTo>
                    <a:lnTo>
                      <a:pt x="110" y="153"/>
                    </a:lnTo>
                    <a:lnTo>
                      <a:pt x="122" y="152"/>
                    </a:lnTo>
                    <a:lnTo>
                      <a:pt x="134" y="152"/>
                    </a:lnTo>
                    <a:lnTo>
                      <a:pt x="143" y="158"/>
                    </a:lnTo>
                    <a:lnTo>
                      <a:pt x="154" y="161"/>
                    </a:lnTo>
                    <a:lnTo>
                      <a:pt x="162" y="148"/>
                    </a:lnTo>
                    <a:lnTo>
                      <a:pt x="162" y="138"/>
                    </a:lnTo>
                    <a:lnTo>
                      <a:pt x="151" y="133"/>
                    </a:lnTo>
                    <a:lnTo>
                      <a:pt x="149" y="119"/>
                    </a:lnTo>
                    <a:lnTo>
                      <a:pt x="155" y="110"/>
                    </a:lnTo>
                    <a:lnTo>
                      <a:pt x="155" y="99"/>
                    </a:lnTo>
                    <a:lnTo>
                      <a:pt x="148" y="93"/>
                    </a:lnTo>
                    <a:lnTo>
                      <a:pt x="151" y="84"/>
                    </a:lnTo>
                    <a:lnTo>
                      <a:pt x="157" y="74"/>
                    </a:lnTo>
                    <a:lnTo>
                      <a:pt x="166" y="73"/>
                    </a:lnTo>
                    <a:lnTo>
                      <a:pt x="163" y="51"/>
                    </a:lnTo>
                    <a:lnTo>
                      <a:pt x="169" y="43"/>
                    </a:lnTo>
                    <a:lnTo>
                      <a:pt x="156" y="32"/>
                    </a:lnTo>
                    <a:lnTo>
                      <a:pt x="137" y="33"/>
                    </a:lnTo>
                    <a:lnTo>
                      <a:pt x="119" y="27"/>
                    </a:lnTo>
                    <a:lnTo>
                      <a:pt x="114" y="14"/>
                    </a:lnTo>
                    <a:lnTo>
                      <a:pt x="102" y="8"/>
                    </a:lnTo>
                    <a:lnTo>
                      <a:pt x="103" y="0"/>
                    </a:lnTo>
                    <a:lnTo>
                      <a:pt x="89"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9" name="Freeform 253"/>
              <p:cNvSpPr>
                <a:spLocks/>
              </p:cNvSpPr>
              <p:nvPr/>
            </p:nvSpPr>
            <p:spPr bwMode="auto">
              <a:xfrm>
                <a:off x="5982781" y="2815405"/>
                <a:ext cx="301917" cy="298861"/>
              </a:xfrm>
              <a:custGeom>
                <a:avLst/>
                <a:gdLst>
                  <a:gd name="T0" fmla="*/ 13 w 172"/>
                  <a:gd name="T1" fmla="*/ 65 h 170"/>
                  <a:gd name="T2" fmla="*/ 13 w 172"/>
                  <a:gd name="T3" fmla="*/ 55 h 170"/>
                  <a:gd name="T4" fmla="*/ 2 w 172"/>
                  <a:gd name="T5" fmla="*/ 50 h 170"/>
                  <a:gd name="T6" fmla="*/ 0 w 172"/>
                  <a:gd name="T7" fmla="*/ 36 h 170"/>
                  <a:gd name="T8" fmla="*/ 6 w 172"/>
                  <a:gd name="T9" fmla="*/ 27 h 170"/>
                  <a:gd name="T10" fmla="*/ 6 w 172"/>
                  <a:gd name="T11" fmla="*/ 16 h 170"/>
                  <a:gd name="T12" fmla="*/ 20 w 172"/>
                  <a:gd name="T13" fmla="*/ 16 h 170"/>
                  <a:gd name="T14" fmla="*/ 25 w 172"/>
                  <a:gd name="T15" fmla="*/ 10 h 170"/>
                  <a:gd name="T16" fmla="*/ 30 w 172"/>
                  <a:gd name="T17" fmla="*/ 17 h 170"/>
                  <a:gd name="T18" fmla="*/ 35 w 172"/>
                  <a:gd name="T19" fmla="*/ 12 h 170"/>
                  <a:gd name="T20" fmla="*/ 41 w 172"/>
                  <a:gd name="T21" fmla="*/ 14 h 170"/>
                  <a:gd name="T22" fmla="*/ 46 w 172"/>
                  <a:gd name="T23" fmla="*/ 3 h 170"/>
                  <a:gd name="T24" fmla="*/ 52 w 172"/>
                  <a:gd name="T25" fmla="*/ 6 h 170"/>
                  <a:gd name="T26" fmla="*/ 67 w 172"/>
                  <a:gd name="T27" fmla="*/ 6 h 170"/>
                  <a:gd name="T28" fmla="*/ 80 w 172"/>
                  <a:gd name="T29" fmla="*/ 0 h 170"/>
                  <a:gd name="T30" fmla="*/ 88 w 172"/>
                  <a:gd name="T31" fmla="*/ 9 h 170"/>
                  <a:gd name="T32" fmla="*/ 91 w 172"/>
                  <a:gd name="T33" fmla="*/ 21 h 170"/>
                  <a:gd name="T34" fmla="*/ 84 w 172"/>
                  <a:gd name="T35" fmla="*/ 27 h 170"/>
                  <a:gd name="T36" fmla="*/ 80 w 172"/>
                  <a:gd name="T37" fmla="*/ 41 h 170"/>
                  <a:gd name="T38" fmla="*/ 80 w 172"/>
                  <a:gd name="T39" fmla="*/ 51 h 170"/>
                  <a:gd name="T40" fmla="*/ 86 w 172"/>
                  <a:gd name="T41" fmla="*/ 54 h 170"/>
                  <a:gd name="T42" fmla="*/ 95 w 172"/>
                  <a:gd name="T43" fmla="*/ 69 h 170"/>
                  <a:gd name="T44" fmla="*/ 106 w 172"/>
                  <a:gd name="T45" fmla="*/ 85 h 170"/>
                  <a:gd name="T46" fmla="*/ 124 w 172"/>
                  <a:gd name="T47" fmla="*/ 101 h 170"/>
                  <a:gd name="T48" fmla="*/ 133 w 172"/>
                  <a:gd name="T49" fmla="*/ 101 h 170"/>
                  <a:gd name="T50" fmla="*/ 140 w 172"/>
                  <a:gd name="T51" fmla="*/ 99 h 170"/>
                  <a:gd name="T52" fmla="*/ 141 w 172"/>
                  <a:gd name="T53" fmla="*/ 106 h 170"/>
                  <a:gd name="T54" fmla="*/ 146 w 172"/>
                  <a:gd name="T55" fmla="*/ 111 h 170"/>
                  <a:gd name="T56" fmla="*/ 149 w 172"/>
                  <a:gd name="T57" fmla="*/ 117 h 170"/>
                  <a:gd name="T58" fmla="*/ 157 w 172"/>
                  <a:gd name="T59" fmla="*/ 123 h 170"/>
                  <a:gd name="T60" fmla="*/ 163 w 172"/>
                  <a:gd name="T61" fmla="*/ 129 h 170"/>
                  <a:gd name="T62" fmla="*/ 171 w 172"/>
                  <a:gd name="T63" fmla="*/ 139 h 170"/>
                  <a:gd name="T64" fmla="*/ 166 w 172"/>
                  <a:gd name="T65" fmla="*/ 143 h 170"/>
                  <a:gd name="T66" fmla="*/ 154 w 172"/>
                  <a:gd name="T67" fmla="*/ 134 h 170"/>
                  <a:gd name="T68" fmla="*/ 145 w 172"/>
                  <a:gd name="T69" fmla="*/ 138 h 170"/>
                  <a:gd name="T70" fmla="*/ 142 w 172"/>
                  <a:gd name="T71" fmla="*/ 144 h 170"/>
                  <a:gd name="T72" fmla="*/ 148 w 172"/>
                  <a:gd name="T73" fmla="*/ 155 h 170"/>
                  <a:gd name="T74" fmla="*/ 142 w 172"/>
                  <a:gd name="T75" fmla="*/ 161 h 170"/>
                  <a:gd name="T76" fmla="*/ 138 w 172"/>
                  <a:gd name="T77" fmla="*/ 169 h 170"/>
                  <a:gd name="T78" fmla="*/ 130 w 172"/>
                  <a:gd name="T79" fmla="*/ 169 h 170"/>
                  <a:gd name="T80" fmla="*/ 131 w 172"/>
                  <a:gd name="T81" fmla="*/ 152 h 170"/>
                  <a:gd name="T82" fmla="*/ 131 w 172"/>
                  <a:gd name="T83" fmla="*/ 144 h 170"/>
                  <a:gd name="T84" fmla="*/ 121 w 172"/>
                  <a:gd name="T85" fmla="*/ 137 h 170"/>
                  <a:gd name="T86" fmla="*/ 116 w 172"/>
                  <a:gd name="T87" fmla="*/ 128 h 170"/>
                  <a:gd name="T88" fmla="*/ 108 w 172"/>
                  <a:gd name="T89" fmla="*/ 126 h 170"/>
                  <a:gd name="T90" fmla="*/ 108 w 172"/>
                  <a:gd name="T91" fmla="*/ 117 h 170"/>
                  <a:gd name="T92" fmla="*/ 87 w 172"/>
                  <a:gd name="T93" fmla="*/ 111 h 170"/>
                  <a:gd name="T94" fmla="*/ 74 w 172"/>
                  <a:gd name="T95" fmla="*/ 99 h 170"/>
                  <a:gd name="T96" fmla="*/ 66 w 172"/>
                  <a:gd name="T97" fmla="*/ 93 h 170"/>
                  <a:gd name="T98" fmla="*/ 58 w 172"/>
                  <a:gd name="T99" fmla="*/ 86 h 170"/>
                  <a:gd name="T100" fmla="*/ 53 w 172"/>
                  <a:gd name="T101" fmla="*/ 69 h 170"/>
                  <a:gd name="T102" fmla="*/ 49 w 172"/>
                  <a:gd name="T103" fmla="*/ 59 h 170"/>
                  <a:gd name="T104" fmla="*/ 32 w 172"/>
                  <a:gd name="T105" fmla="*/ 56 h 170"/>
                  <a:gd name="T106" fmla="*/ 29 w 172"/>
                  <a:gd name="T107" fmla="*/ 64 h 170"/>
                  <a:gd name="T108" fmla="*/ 13 w 172"/>
                  <a:gd name="T109" fmla="*/ 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70">
                    <a:moveTo>
                      <a:pt x="13" y="65"/>
                    </a:moveTo>
                    <a:lnTo>
                      <a:pt x="13" y="55"/>
                    </a:lnTo>
                    <a:lnTo>
                      <a:pt x="2" y="50"/>
                    </a:lnTo>
                    <a:lnTo>
                      <a:pt x="0" y="36"/>
                    </a:lnTo>
                    <a:lnTo>
                      <a:pt x="6" y="27"/>
                    </a:lnTo>
                    <a:lnTo>
                      <a:pt x="6" y="16"/>
                    </a:lnTo>
                    <a:lnTo>
                      <a:pt x="20" y="16"/>
                    </a:lnTo>
                    <a:lnTo>
                      <a:pt x="25" y="10"/>
                    </a:lnTo>
                    <a:lnTo>
                      <a:pt x="30" y="17"/>
                    </a:lnTo>
                    <a:lnTo>
                      <a:pt x="35" y="12"/>
                    </a:lnTo>
                    <a:lnTo>
                      <a:pt x="41" y="14"/>
                    </a:lnTo>
                    <a:lnTo>
                      <a:pt x="46" y="3"/>
                    </a:lnTo>
                    <a:lnTo>
                      <a:pt x="52" y="6"/>
                    </a:lnTo>
                    <a:lnTo>
                      <a:pt x="67" y="6"/>
                    </a:lnTo>
                    <a:lnTo>
                      <a:pt x="80" y="0"/>
                    </a:lnTo>
                    <a:lnTo>
                      <a:pt x="88" y="9"/>
                    </a:lnTo>
                    <a:lnTo>
                      <a:pt x="91" y="21"/>
                    </a:lnTo>
                    <a:lnTo>
                      <a:pt x="84" y="27"/>
                    </a:lnTo>
                    <a:lnTo>
                      <a:pt x="80" y="41"/>
                    </a:lnTo>
                    <a:lnTo>
                      <a:pt x="80" y="51"/>
                    </a:lnTo>
                    <a:lnTo>
                      <a:pt x="86" y="54"/>
                    </a:lnTo>
                    <a:lnTo>
                      <a:pt x="95" y="69"/>
                    </a:lnTo>
                    <a:lnTo>
                      <a:pt x="106" y="85"/>
                    </a:lnTo>
                    <a:lnTo>
                      <a:pt x="124" y="101"/>
                    </a:lnTo>
                    <a:lnTo>
                      <a:pt x="133" y="101"/>
                    </a:lnTo>
                    <a:lnTo>
                      <a:pt x="140" y="99"/>
                    </a:lnTo>
                    <a:lnTo>
                      <a:pt x="141" y="106"/>
                    </a:lnTo>
                    <a:lnTo>
                      <a:pt x="146" y="111"/>
                    </a:lnTo>
                    <a:lnTo>
                      <a:pt x="149" y="117"/>
                    </a:lnTo>
                    <a:lnTo>
                      <a:pt x="157" y="123"/>
                    </a:lnTo>
                    <a:lnTo>
                      <a:pt x="163" y="129"/>
                    </a:lnTo>
                    <a:lnTo>
                      <a:pt x="171" y="139"/>
                    </a:lnTo>
                    <a:lnTo>
                      <a:pt x="166" y="143"/>
                    </a:lnTo>
                    <a:lnTo>
                      <a:pt x="154" y="134"/>
                    </a:lnTo>
                    <a:lnTo>
                      <a:pt x="145" y="138"/>
                    </a:lnTo>
                    <a:lnTo>
                      <a:pt x="142" y="144"/>
                    </a:lnTo>
                    <a:lnTo>
                      <a:pt x="148" y="155"/>
                    </a:lnTo>
                    <a:lnTo>
                      <a:pt x="142" y="161"/>
                    </a:lnTo>
                    <a:lnTo>
                      <a:pt x="138" y="169"/>
                    </a:lnTo>
                    <a:lnTo>
                      <a:pt x="130" y="169"/>
                    </a:lnTo>
                    <a:lnTo>
                      <a:pt x="131" y="152"/>
                    </a:lnTo>
                    <a:lnTo>
                      <a:pt x="131" y="144"/>
                    </a:lnTo>
                    <a:lnTo>
                      <a:pt x="121" y="137"/>
                    </a:lnTo>
                    <a:lnTo>
                      <a:pt x="116" y="128"/>
                    </a:lnTo>
                    <a:lnTo>
                      <a:pt x="108" y="126"/>
                    </a:lnTo>
                    <a:lnTo>
                      <a:pt x="108" y="117"/>
                    </a:lnTo>
                    <a:lnTo>
                      <a:pt x="87" y="111"/>
                    </a:lnTo>
                    <a:lnTo>
                      <a:pt x="74" y="99"/>
                    </a:lnTo>
                    <a:lnTo>
                      <a:pt x="66" y="93"/>
                    </a:lnTo>
                    <a:lnTo>
                      <a:pt x="58" y="86"/>
                    </a:lnTo>
                    <a:lnTo>
                      <a:pt x="53" y="69"/>
                    </a:lnTo>
                    <a:lnTo>
                      <a:pt x="49" y="59"/>
                    </a:lnTo>
                    <a:lnTo>
                      <a:pt x="32" y="56"/>
                    </a:lnTo>
                    <a:lnTo>
                      <a:pt x="29" y="64"/>
                    </a:lnTo>
                    <a:lnTo>
                      <a:pt x="13" y="6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0" name="Freeform 254"/>
              <p:cNvSpPr>
                <a:spLocks/>
              </p:cNvSpPr>
              <p:nvPr/>
            </p:nvSpPr>
            <p:spPr bwMode="auto">
              <a:xfrm>
                <a:off x="5602240" y="2933376"/>
                <a:ext cx="309779" cy="246954"/>
              </a:xfrm>
              <a:custGeom>
                <a:avLst/>
                <a:gdLst>
                  <a:gd name="T0" fmla="*/ 174 w 175"/>
                  <a:gd name="T1" fmla="*/ 25 h 140"/>
                  <a:gd name="T2" fmla="*/ 147 w 175"/>
                  <a:gd name="T3" fmla="*/ 25 h 140"/>
                  <a:gd name="T4" fmla="*/ 137 w 175"/>
                  <a:gd name="T5" fmla="*/ 18 h 140"/>
                  <a:gd name="T6" fmla="*/ 116 w 175"/>
                  <a:gd name="T7" fmla="*/ 16 h 140"/>
                  <a:gd name="T8" fmla="*/ 98 w 175"/>
                  <a:gd name="T9" fmla="*/ 10 h 140"/>
                  <a:gd name="T10" fmla="*/ 76 w 175"/>
                  <a:gd name="T11" fmla="*/ 3 h 140"/>
                  <a:gd name="T12" fmla="*/ 64 w 175"/>
                  <a:gd name="T13" fmla="*/ 6 h 140"/>
                  <a:gd name="T14" fmla="*/ 53 w 175"/>
                  <a:gd name="T15" fmla="*/ 0 h 140"/>
                  <a:gd name="T16" fmla="*/ 5 w 175"/>
                  <a:gd name="T17" fmla="*/ 1 h 140"/>
                  <a:gd name="T18" fmla="*/ 8 w 175"/>
                  <a:gd name="T19" fmla="*/ 8 h 140"/>
                  <a:gd name="T20" fmla="*/ 0 w 175"/>
                  <a:gd name="T21" fmla="*/ 11 h 140"/>
                  <a:gd name="T22" fmla="*/ 1 w 175"/>
                  <a:gd name="T23" fmla="*/ 22 h 140"/>
                  <a:gd name="T24" fmla="*/ 8 w 175"/>
                  <a:gd name="T25" fmla="*/ 30 h 140"/>
                  <a:gd name="T26" fmla="*/ 12 w 175"/>
                  <a:gd name="T27" fmla="*/ 40 h 140"/>
                  <a:gd name="T28" fmla="*/ 25 w 175"/>
                  <a:gd name="T29" fmla="*/ 39 h 140"/>
                  <a:gd name="T30" fmla="*/ 35 w 175"/>
                  <a:gd name="T31" fmla="*/ 35 h 140"/>
                  <a:gd name="T32" fmla="*/ 39 w 175"/>
                  <a:gd name="T33" fmla="*/ 40 h 140"/>
                  <a:gd name="T34" fmla="*/ 36 w 175"/>
                  <a:gd name="T35" fmla="*/ 45 h 140"/>
                  <a:gd name="T36" fmla="*/ 33 w 175"/>
                  <a:gd name="T37" fmla="*/ 50 h 140"/>
                  <a:gd name="T38" fmla="*/ 27 w 175"/>
                  <a:gd name="T39" fmla="*/ 77 h 140"/>
                  <a:gd name="T40" fmla="*/ 21 w 175"/>
                  <a:gd name="T41" fmla="*/ 84 h 140"/>
                  <a:gd name="T42" fmla="*/ 29 w 175"/>
                  <a:gd name="T43" fmla="*/ 90 h 140"/>
                  <a:gd name="T44" fmla="*/ 30 w 175"/>
                  <a:gd name="T45" fmla="*/ 111 h 140"/>
                  <a:gd name="T46" fmla="*/ 31 w 175"/>
                  <a:gd name="T47" fmla="*/ 120 h 140"/>
                  <a:gd name="T48" fmla="*/ 40 w 175"/>
                  <a:gd name="T49" fmla="*/ 122 h 140"/>
                  <a:gd name="T50" fmla="*/ 40 w 175"/>
                  <a:gd name="T51" fmla="*/ 132 h 140"/>
                  <a:gd name="T52" fmla="*/ 50 w 175"/>
                  <a:gd name="T53" fmla="*/ 139 h 140"/>
                  <a:gd name="T54" fmla="*/ 59 w 175"/>
                  <a:gd name="T55" fmla="*/ 136 h 140"/>
                  <a:gd name="T56" fmla="*/ 67 w 175"/>
                  <a:gd name="T57" fmla="*/ 131 h 140"/>
                  <a:gd name="T58" fmla="*/ 101 w 175"/>
                  <a:gd name="T59" fmla="*/ 132 h 140"/>
                  <a:gd name="T60" fmla="*/ 109 w 175"/>
                  <a:gd name="T61" fmla="*/ 126 h 140"/>
                  <a:gd name="T62" fmla="*/ 109 w 175"/>
                  <a:gd name="T63" fmla="*/ 117 h 140"/>
                  <a:gd name="T64" fmla="*/ 119 w 175"/>
                  <a:gd name="T65" fmla="*/ 111 h 140"/>
                  <a:gd name="T66" fmla="*/ 126 w 175"/>
                  <a:gd name="T67" fmla="*/ 103 h 140"/>
                  <a:gd name="T68" fmla="*/ 129 w 175"/>
                  <a:gd name="T69" fmla="*/ 92 h 140"/>
                  <a:gd name="T70" fmla="*/ 119 w 175"/>
                  <a:gd name="T71" fmla="*/ 80 h 140"/>
                  <a:gd name="T72" fmla="*/ 126 w 175"/>
                  <a:gd name="T73" fmla="*/ 71 h 140"/>
                  <a:gd name="T74" fmla="*/ 133 w 175"/>
                  <a:gd name="T75" fmla="*/ 61 h 140"/>
                  <a:gd name="T76" fmla="*/ 144 w 175"/>
                  <a:gd name="T77" fmla="*/ 58 h 140"/>
                  <a:gd name="T78" fmla="*/ 155 w 175"/>
                  <a:gd name="T79" fmla="*/ 44 h 140"/>
                  <a:gd name="T80" fmla="*/ 163 w 175"/>
                  <a:gd name="T81" fmla="*/ 36 h 140"/>
                  <a:gd name="T82" fmla="*/ 174 w 175"/>
                  <a:gd name="T83"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140">
                    <a:moveTo>
                      <a:pt x="174" y="25"/>
                    </a:moveTo>
                    <a:lnTo>
                      <a:pt x="147" y="25"/>
                    </a:lnTo>
                    <a:lnTo>
                      <a:pt x="137" y="18"/>
                    </a:lnTo>
                    <a:lnTo>
                      <a:pt x="116" y="16"/>
                    </a:lnTo>
                    <a:lnTo>
                      <a:pt x="98" y="10"/>
                    </a:lnTo>
                    <a:lnTo>
                      <a:pt x="76" y="3"/>
                    </a:lnTo>
                    <a:lnTo>
                      <a:pt x="64" y="6"/>
                    </a:lnTo>
                    <a:lnTo>
                      <a:pt x="53" y="0"/>
                    </a:lnTo>
                    <a:lnTo>
                      <a:pt x="5" y="1"/>
                    </a:lnTo>
                    <a:lnTo>
                      <a:pt x="8" y="8"/>
                    </a:lnTo>
                    <a:lnTo>
                      <a:pt x="0" y="11"/>
                    </a:lnTo>
                    <a:lnTo>
                      <a:pt x="1" y="22"/>
                    </a:lnTo>
                    <a:lnTo>
                      <a:pt x="8" y="30"/>
                    </a:lnTo>
                    <a:lnTo>
                      <a:pt x="12" y="40"/>
                    </a:lnTo>
                    <a:lnTo>
                      <a:pt x="25" y="39"/>
                    </a:lnTo>
                    <a:lnTo>
                      <a:pt x="35" y="35"/>
                    </a:lnTo>
                    <a:lnTo>
                      <a:pt x="39" y="40"/>
                    </a:lnTo>
                    <a:lnTo>
                      <a:pt x="36" y="45"/>
                    </a:lnTo>
                    <a:lnTo>
                      <a:pt x="33" y="50"/>
                    </a:lnTo>
                    <a:lnTo>
                      <a:pt x="27" y="77"/>
                    </a:lnTo>
                    <a:lnTo>
                      <a:pt x="21" y="84"/>
                    </a:lnTo>
                    <a:lnTo>
                      <a:pt x="29" y="90"/>
                    </a:lnTo>
                    <a:lnTo>
                      <a:pt x="30" y="111"/>
                    </a:lnTo>
                    <a:lnTo>
                      <a:pt x="31" y="120"/>
                    </a:lnTo>
                    <a:lnTo>
                      <a:pt x="40" y="122"/>
                    </a:lnTo>
                    <a:lnTo>
                      <a:pt x="40" y="132"/>
                    </a:lnTo>
                    <a:lnTo>
                      <a:pt x="50" y="139"/>
                    </a:lnTo>
                    <a:lnTo>
                      <a:pt x="59" y="136"/>
                    </a:lnTo>
                    <a:lnTo>
                      <a:pt x="67" y="131"/>
                    </a:lnTo>
                    <a:lnTo>
                      <a:pt x="101" y="132"/>
                    </a:lnTo>
                    <a:lnTo>
                      <a:pt x="109" y="126"/>
                    </a:lnTo>
                    <a:lnTo>
                      <a:pt x="109" y="117"/>
                    </a:lnTo>
                    <a:lnTo>
                      <a:pt x="119" y="111"/>
                    </a:lnTo>
                    <a:lnTo>
                      <a:pt x="126" y="103"/>
                    </a:lnTo>
                    <a:lnTo>
                      <a:pt x="129" y="92"/>
                    </a:lnTo>
                    <a:lnTo>
                      <a:pt x="119" y="80"/>
                    </a:lnTo>
                    <a:lnTo>
                      <a:pt x="126" y="71"/>
                    </a:lnTo>
                    <a:lnTo>
                      <a:pt x="133" y="61"/>
                    </a:lnTo>
                    <a:lnTo>
                      <a:pt x="144" y="58"/>
                    </a:lnTo>
                    <a:lnTo>
                      <a:pt x="155" y="44"/>
                    </a:lnTo>
                    <a:lnTo>
                      <a:pt x="163" y="36"/>
                    </a:lnTo>
                    <a:lnTo>
                      <a:pt x="174" y="2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1" name="Freeform 255"/>
              <p:cNvSpPr>
                <a:spLocks/>
              </p:cNvSpPr>
              <p:nvPr/>
            </p:nvSpPr>
            <p:spPr bwMode="auto">
              <a:xfrm>
                <a:off x="5584943" y="2983711"/>
                <a:ext cx="89632" cy="169879"/>
              </a:xfrm>
              <a:custGeom>
                <a:avLst/>
                <a:gdLst>
                  <a:gd name="T0" fmla="*/ 41 w 51"/>
                  <a:gd name="T1" fmla="*/ 82 h 96"/>
                  <a:gd name="T2" fmla="*/ 40 w 51"/>
                  <a:gd name="T3" fmla="*/ 61 h 96"/>
                  <a:gd name="T4" fmla="*/ 32 w 51"/>
                  <a:gd name="T5" fmla="*/ 55 h 96"/>
                  <a:gd name="T6" fmla="*/ 38 w 51"/>
                  <a:gd name="T7" fmla="*/ 48 h 96"/>
                  <a:gd name="T8" fmla="*/ 44 w 51"/>
                  <a:gd name="T9" fmla="*/ 21 h 96"/>
                  <a:gd name="T10" fmla="*/ 47 w 51"/>
                  <a:gd name="T11" fmla="*/ 15 h 96"/>
                  <a:gd name="T12" fmla="*/ 50 w 51"/>
                  <a:gd name="T13" fmla="*/ 10 h 96"/>
                  <a:gd name="T14" fmla="*/ 46 w 51"/>
                  <a:gd name="T15" fmla="*/ 5 h 96"/>
                  <a:gd name="T16" fmla="*/ 36 w 51"/>
                  <a:gd name="T17" fmla="*/ 9 h 96"/>
                  <a:gd name="T18" fmla="*/ 23 w 51"/>
                  <a:gd name="T19" fmla="*/ 10 h 96"/>
                  <a:gd name="T20" fmla="*/ 19 w 51"/>
                  <a:gd name="T21" fmla="*/ 0 h 96"/>
                  <a:gd name="T22" fmla="*/ 14 w 51"/>
                  <a:gd name="T23" fmla="*/ 13 h 96"/>
                  <a:gd name="T24" fmla="*/ 14 w 51"/>
                  <a:gd name="T25" fmla="*/ 28 h 96"/>
                  <a:gd name="T26" fmla="*/ 16 w 51"/>
                  <a:gd name="T27" fmla="*/ 34 h 96"/>
                  <a:gd name="T28" fmla="*/ 10 w 51"/>
                  <a:gd name="T29" fmla="*/ 44 h 96"/>
                  <a:gd name="T30" fmla="*/ 1 w 51"/>
                  <a:gd name="T31" fmla="*/ 50 h 96"/>
                  <a:gd name="T32" fmla="*/ 0 w 51"/>
                  <a:gd name="T33" fmla="*/ 66 h 96"/>
                  <a:gd name="T34" fmla="*/ 10 w 51"/>
                  <a:gd name="T35" fmla="*/ 70 h 96"/>
                  <a:gd name="T36" fmla="*/ 11 w 51"/>
                  <a:gd name="T37" fmla="*/ 80 h 96"/>
                  <a:gd name="T38" fmla="*/ 12 w 51"/>
                  <a:gd name="T39" fmla="*/ 91 h 96"/>
                  <a:gd name="T40" fmla="*/ 23 w 51"/>
                  <a:gd name="T41" fmla="*/ 95 h 96"/>
                  <a:gd name="T42" fmla="*/ 34 w 51"/>
                  <a:gd name="T43" fmla="*/ 95 h 96"/>
                  <a:gd name="T44" fmla="*/ 41 w 51"/>
                  <a:gd name="T45"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96">
                    <a:moveTo>
                      <a:pt x="41" y="82"/>
                    </a:moveTo>
                    <a:lnTo>
                      <a:pt x="40" y="61"/>
                    </a:lnTo>
                    <a:lnTo>
                      <a:pt x="32" y="55"/>
                    </a:lnTo>
                    <a:lnTo>
                      <a:pt x="38" y="48"/>
                    </a:lnTo>
                    <a:lnTo>
                      <a:pt x="44" y="21"/>
                    </a:lnTo>
                    <a:lnTo>
                      <a:pt x="47" y="15"/>
                    </a:lnTo>
                    <a:lnTo>
                      <a:pt x="50" y="10"/>
                    </a:lnTo>
                    <a:lnTo>
                      <a:pt x="46" y="5"/>
                    </a:lnTo>
                    <a:lnTo>
                      <a:pt x="36" y="9"/>
                    </a:lnTo>
                    <a:lnTo>
                      <a:pt x="23" y="10"/>
                    </a:lnTo>
                    <a:lnTo>
                      <a:pt x="19" y="0"/>
                    </a:lnTo>
                    <a:lnTo>
                      <a:pt x="14" y="13"/>
                    </a:lnTo>
                    <a:lnTo>
                      <a:pt x="14" y="28"/>
                    </a:lnTo>
                    <a:lnTo>
                      <a:pt x="16" y="34"/>
                    </a:lnTo>
                    <a:lnTo>
                      <a:pt x="10" y="44"/>
                    </a:lnTo>
                    <a:lnTo>
                      <a:pt x="1" y="50"/>
                    </a:lnTo>
                    <a:lnTo>
                      <a:pt x="0" y="66"/>
                    </a:lnTo>
                    <a:lnTo>
                      <a:pt x="10" y="70"/>
                    </a:lnTo>
                    <a:lnTo>
                      <a:pt x="11" y="80"/>
                    </a:lnTo>
                    <a:lnTo>
                      <a:pt x="12" y="91"/>
                    </a:lnTo>
                    <a:lnTo>
                      <a:pt x="23" y="95"/>
                    </a:lnTo>
                    <a:lnTo>
                      <a:pt x="34" y="95"/>
                    </a:lnTo>
                    <a:lnTo>
                      <a:pt x="4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2" name="Freeform 256"/>
              <p:cNvSpPr>
                <a:spLocks/>
              </p:cNvSpPr>
              <p:nvPr/>
            </p:nvSpPr>
            <p:spPr bwMode="auto">
              <a:xfrm>
                <a:off x="6040963" y="2963263"/>
                <a:ext cx="28305" cy="48762"/>
              </a:xfrm>
              <a:custGeom>
                <a:avLst/>
                <a:gdLst>
                  <a:gd name="T0" fmla="*/ 14 w 15"/>
                  <a:gd name="T1" fmla="*/ 0 h 27"/>
                  <a:gd name="T2" fmla="*/ 9 w 15"/>
                  <a:gd name="T3" fmla="*/ 4 h 27"/>
                  <a:gd name="T4" fmla="*/ 0 w 15"/>
                  <a:gd name="T5" fmla="*/ 10 h 27"/>
                  <a:gd name="T6" fmla="*/ 3 w 15"/>
                  <a:gd name="T7" fmla="*/ 20 h 27"/>
                  <a:gd name="T8" fmla="*/ 10 w 15"/>
                  <a:gd name="T9" fmla="*/ 26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lnTo>
                      <a:pt x="9" y="4"/>
                    </a:lnTo>
                    <a:lnTo>
                      <a:pt x="0" y="10"/>
                    </a:lnTo>
                    <a:lnTo>
                      <a:pt x="3" y="20"/>
                    </a:lnTo>
                    <a:lnTo>
                      <a:pt x="10" y="26"/>
                    </a:lnTo>
                    <a:lnTo>
                      <a:pt x="1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3" name="Freeform 257"/>
              <p:cNvSpPr>
                <a:spLocks/>
              </p:cNvSpPr>
              <p:nvPr/>
            </p:nvSpPr>
            <p:spPr bwMode="auto">
              <a:xfrm>
                <a:off x="6033101" y="3026181"/>
                <a:ext cx="36167" cy="61345"/>
              </a:xfrm>
              <a:custGeom>
                <a:avLst/>
                <a:gdLst>
                  <a:gd name="T0" fmla="*/ 2 w 20"/>
                  <a:gd name="T1" fmla="*/ 3 h 35"/>
                  <a:gd name="T2" fmla="*/ 5 w 20"/>
                  <a:gd name="T3" fmla="*/ 3 h 35"/>
                  <a:gd name="T4" fmla="*/ 12 w 20"/>
                  <a:gd name="T5" fmla="*/ 1 h 35"/>
                  <a:gd name="T6" fmla="*/ 16 w 20"/>
                  <a:gd name="T7" fmla="*/ 0 h 35"/>
                  <a:gd name="T8" fmla="*/ 18 w 20"/>
                  <a:gd name="T9" fmla="*/ 5 h 35"/>
                  <a:gd name="T10" fmla="*/ 19 w 20"/>
                  <a:gd name="T11" fmla="*/ 13 h 35"/>
                  <a:gd name="T12" fmla="*/ 18 w 20"/>
                  <a:gd name="T13" fmla="*/ 20 h 35"/>
                  <a:gd name="T14" fmla="*/ 16 w 20"/>
                  <a:gd name="T15" fmla="*/ 31 h 35"/>
                  <a:gd name="T16" fmla="*/ 9 w 20"/>
                  <a:gd name="T17" fmla="*/ 34 h 35"/>
                  <a:gd name="T18" fmla="*/ 3 w 20"/>
                  <a:gd name="T19" fmla="*/ 31 h 35"/>
                  <a:gd name="T20" fmla="*/ 3 w 20"/>
                  <a:gd name="T21" fmla="*/ 23 h 35"/>
                  <a:gd name="T22" fmla="*/ 3 w 20"/>
                  <a:gd name="T23" fmla="*/ 14 h 35"/>
                  <a:gd name="T24" fmla="*/ 0 w 20"/>
                  <a:gd name="T25" fmla="*/ 8 h 35"/>
                  <a:gd name="T26" fmla="*/ 2 w 20"/>
                  <a:gd name="T2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5">
                    <a:moveTo>
                      <a:pt x="2" y="3"/>
                    </a:moveTo>
                    <a:lnTo>
                      <a:pt x="5" y="3"/>
                    </a:lnTo>
                    <a:lnTo>
                      <a:pt x="12" y="1"/>
                    </a:lnTo>
                    <a:lnTo>
                      <a:pt x="16" y="0"/>
                    </a:lnTo>
                    <a:lnTo>
                      <a:pt x="18" y="5"/>
                    </a:lnTo>
                    <a:lnTo>
                      <a:pt x="19" y="13"/>
                    </a:lnTo>
                    <a:lnTo>
                      <a:pt x="18" y="20"/>
                    </a:lnTo>
                    <a:lnTo>
                      <a:pt x="16" y="31"/>
                    </a:lnTo>
                    <a:lnTo>
                      <a:pt x="9" y="34"/>
                    </a:lnTo>
                    <a:lnTo>
                      <a:pt x="3" y="31"/>
                    </a:lnTo>
                    <a:lnTo>
                      <a:pt x="3" y="23"/>
                    </a:lnTo>
                    <a:lnTo>
                      <a:pt x="3" y="14"/>
                    </a:lnTo>
                    <a:lnTo>
                      <a:pt x="0" y="8"/>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4" name="Freeform 258"/>
              <p:cNvSpPr>
                <a:spLocks/>
              </p:cNvSpPr>
              <p:nvPr/>
            </p:nvSpPr>
            <p:spPr bwMode="auto">
              <a:xfrm>
                <a:off x="6308285" y="2997868"/>
                <a:ext cx="136806" cy="139993"/>
              </a:xfrm>
              <a:custGeom>
                <a:avLst/>
                <a:gdLst>
                  <a:gd name="T0" fmla="*/ 34 w 76"/>
                  <a:gd name="T1" fmla="*/ 58 h 80"/>
                  <a:gd name="T2" fmla="*/ 16 w 76"/>
                  <a:gd name="T3" fmla="*/ 54 h 80"/>
                  <a:gd name="T4" fmla="*/ 14 w 76"/>
                  <a:gd name="T5" fmla="*/ 45 h 80"/>
                  <a:gd name="T6" fmla="*/ 1 w 76"/>
                  <a:gd name="T7" fmla="*/ 32 h 80"/>
                  <a:gd name="T8" fmla="*/ 0 w 76"/>
                  <a:gd name="T9" fmla="*/ 21 h 80"/>
                  <a:gd name="T10" fmla="*/ 13 w 76"/>
                  <a:gd name="T11" fmla="*/ 10 h 80"/>
                  <a:gd name="T12" fmla="*/ 24 w 76"/>
                  <a:gd name="T13" fmla="*/ 14 h 80"/>
                  <a:gd name="T14" fmla="*/ 38 w 76"/>
                  <a:gd name="T15" fmla="*/ 3 h 80"/>
                  <a:gd name="T16" fmla="*/ 45 w 76"/>
                  <a:gd name="T17" fmla="*/ 3 h 80"/>
                  <a:gd name="T18" fmla="*/ 58 w 76"/>
                  <a:gd name="T19" fmla="*/ 7 h 80"/>
                  <a:gd name="T20" fmla="*/ 67 w 76"/>
                  <a:gd name="T21" fmla="*/ 0 h 80"/>
                  <a:gd name="T22" fmla="*/ 75 w 76"/>
                  <a:gd name="T23" fmla="*/ 0 h 80"/>
                  <a:gd name="T24" fmla="*/ 75 w 76"/>
                  <a:gd name="T25" fmla="*/ 13 h 80"/>
                  <a:gd name="T26" fmla="*/ 66 w 76"/>
                  <a:gd name="T27" fmla="*/ 14 h 80"/>
                  <a:gd name="T28" fmla="*/ 61 w 76"/>
                  <a:gd name="T29" fmla="*/ 19 h 80"/>
                  <a:gd name="T30" fmla="*/ 56 w 76"/>
                  <a:gd name="T31" fmla="*/ 24 h 80"/>
                  <a:gd name="T32" fmla="*/ 60 w 76"/>
                  <a:gd name="T33" fmla="*/ 31 h 80"/>
                  <a:gd name="T34" fmla="*/ 49 w 76"/>
                  <a:gd name="T35" fmla="*/ 33 h 80"/>
                  <a:gd name="T36" fmla="*/ 45 w 76"/>
                  <a:gd name="T37" fmla="*/ 30 h 80"/>
                  <a:gd name="T38" fmla="*/ 40 w 76"/>
                  <a:gd name="T39" fmla="*/ 31 h 80"/>
                  <a:gd name="T40" fmla="*/ 45 w 76"/>
                  <a:gd name="T41" fmla="*/ 37 h 80"/>
                  <a:gd name="T42" fmla="*/ 38 w 76"/>
                  <a:gd name="T43" fmla="*/ 45 h 80"/>
                  <a:gd name="T44" fmla="*/ 48 w 76"/>
                  <a:gd name="T45" fmla="*/ 49 h 80"/>
                  <a:gd name="T46" fmla="*/ 61 w 76"/>
                  <a:gd name="T47" fmla="*/ 58 h 80"/>
                  <a:gd name="T48" fmla="*/ 64 w 76"/>
                  <a:gd name="T49" fmla="*/ 65 h 80"/>
                  <a:gd name="T50" fmla="*/ 59 w 76"/>
                  <a:gd name="T51" fmla="*/ 64 h 80"/>
                  <a:gd name="T52" fmla="*/ 45 w 76"/>
                  <a:gd name="T53" fmla="*/ 69 h 80"/>
                  <a:gd name="T54" fmla="*/ 50 w 76"/>
                  <a:gd name="T55" fmla="*/ 77 h 80"/>
                  <a:gd name="T56" fmla="*/ 26 w 76"/>
                  <a:gd name="T57" fmla="*/ 79 h 80"/>
                  <a:gd name="T58" fmla="*/ 26 w 76"/>
                  <a:gd name="T59" fmla="*/ 69 h 80"/>
                  <a:gd name="T60" fmla="*/ 16 w 76"/>
                  <a:gd name="T61" fmla="*/ 65 h 80"/>
                  <a:gd name="T62" fmla="*/ 26 w 76"/>
                  <a:gd name="T63" fmla="*/ 61 h 80"/>
                  <a:gd name="T64" fmla="*/ 32 w 76"/>
                  <a:gd name="T65" fmla="*/ 60 h 80"/>
                  <a:gd name="T66" fmla="*/ 34 w 76"/>
                  <a:gd name="T6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80">
                    <a:moveTo>
                      <a:pt x="34" y="58"/>
                    </a:moveTo>
                    <a:lnTo>
                      <a:pt x="16" y="54"/>
                    </a:lnTo>
                    <a:lnTo>
                      <a:pt x="14" y="45"/>
                    </a:lnTo>
                    <a:lnTo>
                      <a:pt x="1" y="32"/>
                    </a:lnTo>
                    <a:lnTo>
                      <a:pt x="0" y="21"/>
                    </a:lnTo>
                    <a:lnTo>
                      <a:pt x="13" y="10"/>
                    </a:lnTo>
                    <a:lnTo>
                      <a:pt x="24" y="14"/>
                    </a:lnTo>
                    <a:lnTo>
                      <a:pt x="38" y="3"/>
                    </a:lnTo>
                    <a:lnTo>
                      <a:pt x="45" y="3"/>
                    </a:lnTo>
                    <a:lnTo>
                      <a:pt x="58" y="7"/>
                    </a:lnTo>
                    <a:lnTo>
                      <a:pt x="67" y="0"/>
                    </a:lnTo>
                    <a:lnTo>
                      <a:pt x="75" y="0"/>
                    </a:lnTo>
                    <a:lnTo>
                      <a:pt x="75" y="13"/>
                    </a:lnTo>
                    <a:lnTo>
                      <a:pt x="66" y="14"/>
                    </a:lnTo>
                    <a:lnTo>
                      <a:pt x="61" y="19"/>
                    </a:lnTo>
                    <a:lnTo>
                      <a:pt x="56" y="24"/>
                    </a:lnTo>
                    <a:lnTo>
                      <a:pt x="60" y="31"/>
                    </a:lnTo>
                    <a:lnTo>
                      <a:pt x="49" y="33"/>
                    </a:lnTo>
                    <a:lnTo>
                      <a:pt x="45" y="30"/>
                    </a:lnTo>
                    <a:lnTo>
                      <a:pt x="40" y="31"/>
                    </a:lnTo>
                    <a:lnTo>
                      <a:pt x="45" y="37"/>
                    </a:lnTo>
                    <a:lnTo>
                      <a:pt x="38" y="45"/>
                    </a:lnTo>
                    <a:lnTo>
                      <a:pt x="48" y="49"/>
                    </a:lnTo>
                    <a:lnTo>
                      <a:pt x="61" y="58"/>
                    </a:lnTo>
                    <a:lnTo>
                      <a:pt x="64" y="65"/>
                    </a:lnTo>
                    <a:lnTo>
                      <a:pt x="59" y="64"/>
                    </a:lnTo>
                    <a:lnTo>
                      <a:pt x="45" y="69"/>
                    </a:lnTo>
                    <a:lnTo>
                      <a:pt x="50" y="77"/>
                    </a:lnTo>
                    <a:lnTo>
                      <a:pt x="26" y="79"/>
                    </a:lnTo>
                    <a:lnTo>
                      <a:pt x="26" y="69"/>
                    </a:lnTo>
                    <a:lnTo>
                      <a:pt x="16" y="65"/>
                    </a:lnTo>
                    <a:lnTo>
                      <a:pt x="26" y="61"/>
                    </a:lnTo>
                    <a:lnTo>
                      <a:pt x="32" y="60"/>
                    </a:lnTo>
                    <a:lnTo>
                      <a:pt x="34"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5" name="Freeform 259"/>
              <p:cNvSpPr>
                <a:spLocks/>
              </p:cNvSpPr>
              <p:nvPr/>
            </p:nvSpPr>
            <p:spPr bwMode="auto">
              <a:xfrm>
                <a:off x="5963911" y="2538566"/>
                <a:ext cx="210713" cy="270548"/>
              </a:xfrm>
              <a:custGeom>
                <a:avLst/>
                <a:gdLst>
                  <a:gd name="T0" fmla="*/ 119 w 120"/>
                  <a:gd name="T1" fmla="*/ 73 h 152"/>
                  <a:gd name="T2" fmla="*/ 79 w 120"/>
                  <a:gd name="T3" fmla="*/ 90 h 152"/>
                  <a:gd name="T4" fmla="*/ 119 w 120"/>
                  <a:gd name="T5" fmla="*/ 73 h 152"/>
                  <a:gd name="T6" fmla="*/ 110 w 120"/>
                  <a:gd name="T7" fmla="*/ 47 h 152"/>
                  <a:gd name="T8" fmla="*/ 113 w 120"/>
                  <a:gd name="T9" fmla="*/ 18 h 152"/>
                  <a:gd name="T10" fmla="*/ 108 w 120"/>
                  <a:gd name="T11" fmla="*/ 14 h 152"/>
                  <a:gd name="T12" fmla="*/ 73 w 120"/>
                  <a:gd name="T13" fmla="*/ 20 h 152"/>
                  <a:gd name="T14" fmla="*/ 66 w 120"/>
                  <a:gd name="T15" fmla="*/ 12 h 152"/>
                  <a:gd name="T16" fmla="*/ 60 w 120"/>
                  <a:gd name="T17" fmla="*/ 0 h 152"/>
                  <a:gd name="T18" fmla="*/ 43 w 120"/>
                  <a:gd name="T19" fmla="*/ 4 h 152"/>
                  <a:gd name="T20" fmla="*/ 43 w 120"/>
                  <a:gd name="T21" fmla="*/ 19 h 152"/>
                  <a:gd name="T22" fmla="*/ 43 w 120"/>
                  <a:gd name="T23" fmla="*/ 25 h 152"/>
                  <a:gd name="T24" fmla="*/ 38 w 120"/>
                  <a:gd name="T25" fmla="*/ 25 h 152"/>
                  <a:gd name="T26" fmla="*/ 21 w 120"/>
                  <a:gd name="T27" fmla="*/ 31 h 152"/>
                  <a:gd name="T28" fmla="*/ 21 w 120"/>
                  <a:gd name="T29" fmla="*/ 46 h 152"/>
                  <a:gd name="T30" fmla="*/ 13 w 120"/>
                  <a:gd name="T31" fmla="*/ 60 h 152"/>
                  <a:gd name="T32" fmla="*/ 3 w 120"/>
                  <a:gd name="T33" fmla="*/ 67 h 152"/>
                  <a:gd name="T34" fmla="*/ 0 w 120"/>
                  <a:gd name="T35" fmla="*/ 84 h 152"/>
                  <a:gd name="T36" fmla="*/ 9 w 120"/>
                  <a:gd name="T37" fmla="*/ 88 h 152"/>
                  <a:gd name="T38" fmla="*/ 8 w 120"/>
                  <a:gd name="T39" fmla="*/ 98 h 152"/>
                  <a:gd name="T40" fmla="*/ 18 w 120"/>
                  <a:gd name="T41" fmla="*/ 105 h 152"/>
                  <a:gd name="T42" fmla="*/ 31 w 120"/>
                  <a:gd name="T43" fmla="*/ 116 h 152"/>
                  <a:gd name="T44" fmla="*/ 25 w 120"/>
                  <a:gd name="T45" fmla="*/ 124 h 152"/>
                  <a:gd name="T46" fmla="*/ 28 w 120"/>
                  <a:gd name="T47" fmla="*/ 146 h 152"/>
                  <a:gd name="T48" fmla="*/ 36 w 120"/>
                  <a:gd name="T49" fmla="*/ 147 h 152"/>
                  <a:gd name="T50" fmla="*/ 46 w 120"/>
                  <a:gd name="T51" fmla="*/ 144 h 152"/>
                  <a:gd name="T52" fmla="*/ 54 w 120"/>
                  <a:gd name="T53" fmla="*/ 149 h 152"/>
                  <a:gd name="T54" fmla="*/ 60 w 120"/>
                  <a:gd name="T55" fmla="*/ 150 h 152"/>
                  <a:gd name="T56" fmla="*/ 65 w 120"/>
                  <a:gd name="T57" fmla="*/ 151 h 152"/>
                  <a:gd name="T58" fmla="*/ 83 w 120"/>
                  <a:gd name="T59" fmla="*/ 143 h 152"/>
                  <a:gd name="T60" fmla="*/ 97 w 120"/>
                  <a:gd name="T61" fmla="*/ 136 h 152"/>
                  <a:gd name="T62" fmla="*/ 101 w 120"/>
                  <a:gd name="T63" fmla="*/ 131 h 152"/>
                  <a:gd name="T64" fmla="*/ 102 w 120"/>
                  <a:gd name="T65" fmla="*/ 115 h 152"/>
                  <a:gd name="T66" fmla="*/ 79 w 120"/>
                  <a:gd name="T67" fmla="*/ 90 h 152"/>
                  <a:gd name="T68" fmla="*/ 119 w 120"/>
                  <a:gd name="T69"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52">
                    <a:moveTo>
                      <a:pt x="119" y="73"/>
                    </a:moveTo>
                    <a:lnTo>
                      <a:pt x="79" y="90"/>
                    </a:lnTo>
                    <a:lnTo>
                      <a:pt x="119" y="73"/>
                    </a:lnTo>
                    <a:lnTo>
                      <a:pt x="110" y="47"/>
                    </a:lnTo>
                    <a:lnTo>
                      <a:pt x="113" y="18"/>
                    </a:lnTo>
                    <a:lnTo>
                      <a:pt x="108" y="14"/>
                    </a:lnTo>
                    <a:lnTo>
                      <a:pt x="73" y="20"/>
                    </a:lnTo>
                    <a:lnTo>
                      <a:pt x="66" y="12"/>
                    </a:lnTo>
                    <a:lnTo>
                      <a:pt x="60" y="0"/>
                    </a:lnTo>
                    <a:lnTo>
                      <a:pt x="43" y="4"/>
                    </a:lnTo>
                    <a:lnTo>
                      <a:pt x="43" y="19"/>
                    </a:lnTo>
                    <a:lnTo>
                      <a:pt x="43" y="25"/>
                    </a:lnTo>
                    <a:lnTo>
                      <a:pt x="38" y="25"/>
                    </a:lnTo>
                    <a:lnTo>
                      <a:pt x="21" y="31"/>
                    </a:lnTo>
                    <a:lnTo>
                      <a:pt x="21" y="46"/>
                    </a:lnTo>
                    <a:lnTo>
                      <a:pt x="13" y="60"/>
                    </a:lnTo>
                    <a:lnTo>
                      <a:pt x="3" y="67"/>
                    </a:lnTo>
                    <a:lnTo>
                      <a:pt x="0" y="84"/>
                    </a:lnTo>
                    <a:lnTo>
                      <a:pt x="9" y="88"/>
                    </a:lnTo>
                    <a:lnTo>
                      <a:pt x="8" y="98"/>
                    </a:lnTo>
                    <a:lnTo>
                      <a:pt x="18" y="105"/>
                    </a:lnTo>
                    <a:lnTo>
                      <a:pt x="31" y="116"/>
                    </a:lnTo>
                    <a:lnTo>
                      <a:pt x="25" y="124"/>
                    </a:lnTo>
                    <a:lnTo>
                      <a:pt x="28" y="146"/>
                    </a:lnTo>
                    <a:lnTo>
                      <a:pt x="36" y="147"/>
                    </a:lnTo>
                    <a:lnTo>
                      <a:pt x="46" y="144"/>
                    </a:lnTo>
                    <a:lnTo>
                      <a:pt x="54" y="149"/>
                    </a:lnTo>
                    <a:lnTo>
                      <a:pt x="60" y="150"/>
                    </a:lnTo>
                    <a:lnTo>
                      <a:pt x="65" y="151"/>
                    </a:lnTo>
                    <a:lnTo>
                      <a:pt x="83" y="143"/>
                    </a:lnTo>
                    <a:lnTo>
                      <a:pt x="97" y="136"/>
                    </a:lnTo>
                    <a:lnTo>
                      <a:pt x="101" y="131"/>
                    </a:lnTo>
                    <a:lnTo>
                      <a:pt x="102" y="115"/>
                    </a:lnTo>
                    <a:lnTo>
                      <a:pt x="79" y="90"/>
                    </a:lnTo>
                    <a:lnTo>
                      <a:pt x="119" y="7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6" name="Freeform 260"/>
              <p:cNvSpPr>
                <a:spLocks/>
              </p:cNvSpPr>
              <p:nvPr/>
            </p:nvSpPr>
            <p:spPr bwMode="auto">
              <a:xfrm>
                <a:off x="6157327" y="2536992"/>
                <a:ext cx="232728" cy="185609"/>
              </a:xfrm>
              <a:custGeom>
                <a:avLst/>
                <a:gdLst>
                  <a:gd name="T0" fmla="*/ 9 w 132"/>
                  <a:gd name="T1" fmla="*/ 74 h 105"/>
                  <a:gd name="T2" fmla="*/ 0 w 132"/>
                  <a:gd name="T3" fmla="*/ 48 h 105"/>
                  <a:gd name="T4" fmla="*/ 3 w 132"/>
                  <a:gd name="T5" fmla="*/ 19 h 105"/>
                  <a:gd name="T6" fmla="*/ 43 w 132"/>
                  <a:gd name="T7" fmla="*/ 0 h 105"/>
                  <a:gd name="T8" fmla="*/ 57 w 132"/>
                  <a:gd name="T9" fmla="*/ 7 h 105"/>
                  <a:gd name="T10" fmla="*/ 77 w 132"/>
                  <a:gd name="T11" fmla="*/ 3 h 105"/>
                  <a:gd name="T12" fmla="*/ 101 w 132"/>
                  <a:gd name="T13" fmla="*/ 13 h 105"/>
                  <a:gd name="T14" fmla="*/ 120 w 132"/>
                  <a:gd name="T15" fmla="*/ 30 h 105"/>
                  <a:gd name="T16" fmla="*/ 120 w 132"/>
                  <a:gd name="T17" fmla="*/ 50 h 105"/>
                  <a:gd name="T18" fmla="*/ 129 w 132"/>
                  <a:gd name="T19" fmla="*/ 50 h 105"/>
                  <a:gd name="T20" fmla="*/ 130 w 132"/>
                  <a:gd name="T21" fmla="*/ 66 h 105"/>
                  <a:gd name="T22" fmla="*/ 131 w 132"/>
                  <a:gd name="T23" fmla="*/ 93 h 105"/>
                  <a:gd name="T24" fmla="*/ 120 w 132"/>
                  <a:gd name="T25" fmla="*/ 101 h 105"/>
                  <a:gd name="T26" fmla="*/ 96 w 132"/>
                  <a:gd name="T27" fmla="*/ 103 h 105"/>
                  <a:gd name="T28" fmla="*/ 73 w 132"/>
                  <a:gd name="T29" fmla="*/ 104 h 105"/>
                  <a:gd name="T30" fmla="*/ 57 w 132"/>
                  <a:gd name="T31" fmla="*/ 95 h 105"/>
                  <a:gd name="T32" fmla="*/ 23 w 132"/>
                  <a:gd name="T33" fmla="*/ 84 h 105"/>
                  <a:gd name="T34" fmla="*/ 9 w 132"/>
                  <a:gd name="T35"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05">
                    <a:moveTo>
                      <a:pt x="9" y="74"/>
                    </a:moveTo>
                    <a:lnTo>
                      <a:pt x="0" y="48"/>
                    </a:lnTo>
                    <a:lnTo>
                      <a:pt x="3" y="19"/>
                    </a:lnTo>
                    <a:lnTo>
                      <a:pt x="43" y="0"/>
                    </a:lnTo>
                    <a:lnTo>
                      <a:pt x="57" y="7"/>
                    </a:lnTo>
                    <a:lnTo>
                      <a:pt x="77" y="3"/>
                    </a:lnTo>
                    <a:lnTo>
                      <a:pt x="101" y="13"/>
                    </a:lnTo>
                    <a:lnTo>
                      <a:pt x="120" y="30"/>
                    </a:lnTo>
                    <a:lnTo>
                      <a:pt x="120" y="50"/>
                    </a:lnTo>
                    <a:lnTo>
                      <a:pt x="129" y="50"/>
                    </a:lnTo>
                    <a:lnTo>
                      <a:pt x="130" y="66"/>
                    </a:lnTo>
                    <a:lnTo>
                      <a:pt x="131" y="93"/>
                    </a:lnTo>
                    <a:lnTo>
                      <a:pt x="120" y="101"/>
                    </a:lnTo>
                    <a:lnTo>
                      <a:pt x="96" y="103"/>
                    </a:lnTo>
                    <a:lnTo>
                      <a:pt x="73" y="104"/>
                    </a:lnTo>
                    <a:lnTo>
                      <a:pt x="57" y="95"/>
                    </a:lnTo>
                    <a:lnTo>
                      <a:pt x="23" y="84"/>
                    </a:lnTo>
                    <a:lnTo>
                      <a:pt x="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7" name="Freeform 261"/>
              <p:cNvSpPr>
                <a:spLocks/>
              </p:cNvSpPr>
              <p:nvPr/>
            </p:nvSpPr>
            <p:spPr bwMode="auto">
              <a:xfrm>
                <a:off x="6094428" y="1988031"/>
                <a:ext cx="268895" cy="531658"/>
              </a:xfrm>
              <a:custGeom>
                <a:avLst/>
                <a:gdLst>
                  <a:gd name="T0" fmla="*/ 0 w 153"/>
                  <a:gd name="T1" fmla="*/ 234 h 301"/>
                  <a:gd name="T2" fmla="*/ 5 w 153"/>
                  <a:gd name="T3" fmla="*/ 225 h 301"/>
                  <a:gd name="T4" fmla="*/ 9 w 153"/>
                  <a:gd name="T5" fmla="*/ 206 h 301"/>
                  <a:gd name="T6" fmla="*/ 24 w 153"/>
                  <a:gd name="T7" fmla="*/ 199 h 301"/>
                  <a:gd name="T8" fmla="*/ 20 w 153"/>
                  <a:gd name="T9" fmla="*/ 182 h 301"/>
                  <a:gd name="T10" fmla="*/ 13 w 153"/>
                  <a:gd name="T11" fmla="*/ 166 h 301"/>
                  <a:gd name="T12" fmla="*/ 9 w 153"/>
                  <a:gd name="T13" fmla="*/ 150 h 301"/>
                  <a:gd name="T14" fmla="*/ 6 w 153"/>
                  <a:gd name="T15" fmla="*/ 123 h 301"/>
                  <a:gd name="T16" fmla="*/ 9 w 153"/>
                  <a:gd name="T17" fmla="*/ 113 h 301"/>
                  <a:gd name="T18" fmla="*/ 24 w 153"/>
                  <a:gd name="T19" fmla="*/ 116 h 301"/>
                  <a:gd name="T20" fmla="*/ 31 w 153"/>
                  <a:gd name="T21" fmla="*/ 111 h 301"/>
                  <a:gd name="T22" fmla="*/ 21 w 153"/>
                  <a:gd name="T23" fmla="*/ 104 h 301"/>
                  <a:gd name="T24" fmla="*/ 28 w 153"/>
                  <a:gd name="T25" fmla="*/ 90 h 301"/>
                  <a:gd name="T26" fmla="*/ 31 w 153"/>
                  <a:gd name="T27" fmla="*/ 72 h 301"/>
                  <a:gd name="T28" fmla="*/ 37 w 153"/>
                  <a:gd name="T29" fmla="*/ 68 h 301"/>
                  <a:gd name="T30" fmla="*/ 42 w 153"/>
                  <a:gd name="T31" fmla="*/ 57 h 301"/>
                  <a:gd name="T32" fmla="*/ 51 w 153"/>
                  <a:gd name="T33" fmla="*/ 57 h 301"/>
                  <a:gd name="T34" fmla="*/ 53 w 153"/>
                  <a:gd name="T35" fmla="*/ 43 h 301"/>
                  <a:gd name="T36" fmla="*/ 61 w 153"/>
                  <a:gd name="T37" fmla="*/ 39 h 301"/>
                  <a:gd name="T38" fmla="*/ 63 w 153"/>
                  <a:gd name="T39" fmla="*/ 26 h 301"/>
                  <a:gd name="T40" fmla="*/ 71 w 153"/>
                  <a:gd name="T41" fmla="*/ 29 h 301"/>
                  <a:gd name="T42" fmla="*/ 79 w 153"/>
                  <a:gd name="T43" fmla="*/ 25 h 301"/>
                  <a:gd name="T44" fmla="*/ 87 w 153"/>
                  <a:gd name="T45" fmla="*/ 17 h 301"/>
                  <a:gd name="T46" fmla="*/ 97 w 153"/>
                  <a:gd name="T47" fmla="*/ 17 h 301"/>
                  <a:gd name="T48" fmla="*/ 110 w 153"/>
                  <a:gd name="T49" fmla="*/ 17 h 301"/>
                  <a:gd name="T50" fmla="*/ 118 w 153"/>
                  <a:gd name="T51" fmla="*/ 8 h 301"/>
                  <a:gd name="T52" fmla="*/ 127 w 153"/>
                  <a:gd name="T53" fmla="*/ 0 h 301"/>
                  <a:gd name="T54" fmla="*/ 138 w 153"/>
                  <a:gd name="T55" fmla="*/ 13 h 301"/>
                  <a:gd name="T56" fmla="*/ 149 w 153"/>
                  <a:gd name="T57" fmla="*/ 23 h 301"/>
                  <a:gd name="T58" fmla="*/ 150 w 153"/>
                  <a:gd name="T59" fmla="*/ 32 h 301"/>
                  <a:gd name="T60" fmla="*/ 152 w 153"/>
                  <a:gd name="T61" fmla="*/ 63 h 301"/>
                  <a:gd name="T62" fmla="*/ 142 w 153"/>
                  <a:gd name="T63" fmla="*/ 70 h 301"/>
                  <a:gd name="T64" fmla="*/ 131 w 153"/>
                  <a:gd name="T65" fmla="*/ 79 h 301"/>
                  <a:gd name="T66" fmla="*/ 127 w 153"/>
                  <a:gd name="T67" fmla="*/ 96 h 301"/>
                  <a:gd name="T68" fmla="*/ 127 w 153"/>
                  <a:gd name="T69" fmla="*/ 107 h 301"/>
                  <a:gd name="T70" fmla="*/ 112 w 153"/>
                  <a:gd name="T71" fmla="*/ 117 h 301"/>
                  <a:gd name="T72" fmla="*/ 104 w 153"/>
                  <a:gd name="T73" fmla="*/ 128 h 301"/>
                  <a:gd name="T74" fmla="*/ 84 w 153"/>
                  <a:gd name="T75" fmla="*/ 132 h 301"/>
                  <a:gd name="T76" fmla="*/ 76 w 153"/>
                  <a:gd name="T77" fmla="*/ 148 h 301"/>
                  <a:gd name="T78" fmla="*/ 76 w 153"/>
                  <a:gd name="T79" fmla="*/ 176 h 301"/>
                  <a:gd name="T80" fmla="*/ 87 w 153"/>
                  <a:gd name="T81" fmla="*/ 189 h 301"/>
                  <a:gd name="T82" fmla="*/ 93 w 153"/>
                  <a:gd name="T83" fmla="*/ 200 h 301"/>
                  <a:gd name="T84" fmla="*/ 69 w 153"/>
                  <a:gd name="T85" fmla="*/ 211 h 301"/>
                  <a:gd name="T86" fmla="*/ 80 w 153"/>
                  <a:gd name="T87" fmla="*/ 211 h 301"/>
                  <a:gd name="T88" fmla="*/ 87 w 153"/>
                  <a:gd name="T89" fmla="*/ 217 h 301"/>
                  <a:gd name="T90" fmla="*/ 90 w 153"/>
                  <a:gd name="T91" fmla="*/ 228 h 301"/>
                  <a:gd name="T92" fmla="*/ 82 w 153"/>
                  <a:gd name="T93" fmla="*/ 234 h 301"/>
                  <a:gd name="T94" fmla="*/ 71 w 153"/>
                  <a:gd name="T95" fmla="*/ 245 h 301"/>
                  <a:gd name="T96" fmla="*/ 71 w 153"/>
                  <a:gd name="T97" fmla="*/ 265 h 301"/>
                  <a:gd name="T98" fmla="*/ 60 w 153"/>
                  <a:gd name="T99" fmla="*/ 272 h 301"/>
                  <a:gd name="T100" fmla="*/ 57 w 153"/>
                  <a:gd name="T101" fmla="*/ 283 h 301"/>
                  <a:gd name="T102" fmla="*/ 45 w 153"/>
                  <a:gd name="T103" fmla="*/ 290 h 301"/>
                  <a:gd name="T104" fmla="*/ 39 w 153"/>
                  <a:gd name="T105" fmla="*/ 300 h 301"/>
                  <a:gd name="T106" fmla="*/ 23 w 153"/>
                  <a:gd name="T107" fmla="*/ 294 h 301"/>
                  <a:gd name="T108" fmla="*/ 24 w 153"/>
                  <a:gd name="T109" fmla="*/ 275 h 301"/>
                  <a:gd name="T110" fmla="*/ 15 w 153"/>
                  <a:gd name="T111" fmla="*/ 272 h 301"/>
                  <a:gd name="T112" fmla="*/ 13 w 153"/>
                  <a:gd name="T113" fmla="*/ 261 h 301"/>
                  <a:gd name="T114" fmla="*/ 6 w 153"/>
                  <a:gd name="T115" fmla="*/ 247 h 301"/>
                  <a:gd name="T116" fmla="*/ 0 w 153"/>
                  <a:gd name="T117" fmla="*/ 23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301">
                    <a:moveTo>
                      <a:pt x="0" y="234"/>
                    </a:moveTo>
                    <a:lnTo>
                      <a:pt x="5" y="225"/>
                    </a:lnTo>
                    <a:lnTo>
                      <a:pt x="9" y="206"/>
                    </a:lnTo>
                    <a:lnTo>
                      <a:pt x="24" y="199"/>
                    </a:lnTo>
                    <a:lnTo>
                      <a:pt x="20" y="182"/>
                    </a:lnTo>
                    <a:lnTo>
                      <a:pt x="13" y="166"/>
                    </a:lnTo>
                    <a:lnTo>
                      <a:pt x="9" y="150"/>
                    </a:lnTo>
                    <a:lnTo>
                      <a:pt x="6" y="123"/>
                    </a:lnTo>
                    <a:lnTo>
                      <a:pt x="9" y="113"/>
                    </a:lnTo>
                    <a:lnTo>
                      <a:pt x="24" y="116"/>
                    </a:lnTo>
                    <a:lnTo>
                      <a:pt x="31" y="111"/>
                    </a:lnTo>
                    <a:lnTo>
                      <a:pt x="21" y="104"/>
                    </a:lnTo>
                    <a:lnTo>
                      <a:pt x="28" y="90"/>
                    </a:lnTo>
                    <a:lnTo>
                      <a:pt x="31" y="72"/>
                    </a:lnTo>
                    <a:lnTo>
                      <a:pt x="37" y="68"/>
                    </a:lnTo>
                    <a:lnTo>
                      <a:pt x="42" y="57"/>
                    </a:lnTo>
                    <a:lnTo>
                      <a:pt x="51" y="57"/>
                    </a:lnTo>
                    <a:lnTo>
                      <a:pt x="53" y="43"/>
                    </a:lnTo>
                    <a:lnTo>
                      <a:pt x="61" y="39"/>
                    </a:lnTo>
                    <a:lnTo>
                      <a:pt x="63" y="26"/>
                    </a:lnTo>
                    <a:lnTo>
                      <a:pt x="71" y="29"/>
                    </a:lnTo>
                    <a:lnTo>
                      <a:pt x="79" y="25"/>
                    </a:lnTo>
                    <a:lnTo>
                      <a:pt x="87" y="17"/>
                    </a:lnTo>
                    <a:lnTo>
                      <a:pt x="97" y="17"/>
                    </a:lnTo>
                    <a:lnTo>
                      <a:pt x="110" y="17"/>
                    </a:lnTo>
                    <a:lnTo>
                      <a:pt x="118" y="8"/>
                    </a:lnTo>
                    <a:lnTo>
                      <a:pt x="127" y="0"/>
                    </a:lnTo>
                    <a:lnTo>
                      <a:pt x="138" y="13"/>
                    </a:lnTo>
                    <a:lnTo>
                      <a:pt x="149" y="23"/>
                    </a:lnTo>
                    <a:lnTo>
                      <a:pt x="150" y="32"/>
                    </a:lnTo>
                    <a:lnTo>
                      <a:pt x="152" y="63"/>
                    </a:lnTo>
                    <a:lnTo>
                      <a:pt x="142" y="70"/>
                    </a:lnTo>
                    <a:lnTo>
                      <a:pt x="131" y="79"/>
                    </a:lnTo>
                    <a:lnTo>
                      <a:pt x="127" y="96"/>
                    </a:lnTo>
                    <a:lnTo>
                      <a:pt x="127" y="107"/>
                    </a:lnTo>
                    <a:lnTo>
                      <a:pt x="112" y="117"/>
                    </a:lnTo>
                    <a:lnTo>
                      <a:pt x="104" y="128"/>
                    </a:lnTo>
                    <a:lnTo>
                      <a:pt x="84" y="132"/>
                    </a:lnTo>
                    <a:lnTo>
                      <a:pt x="76" y="148"/>
                    </a:lnTo>
                    <a:lnTo>
                      <a:pt x="76" y="176"/>
                    </a:lnTo>
                    <a:lnTo>
                      <a:pt x="87" y="189"/>
                    </a:lnTo>
                    <a:lnTo>
                      <a:pt x="93" y="200"/>
                    </a:lnTo>
                    <a:lnTo>
                      <a:pt x="69" y="211"/>
                    </a:lnTo>
                    <a:lnTo>
                      <a:pt x="80" y="211"/>
                    </a:lnTo>
                    <a:lnTo>
                      <a:pt x="87" y="217"/>
                    </a:lnTo>
                    <a:lnTo>
                      <a:pt x="90" y="228"/>
                    </a:lnTo>
                    <a:lnTo>
                      <a:pt x="82" y="234"/>
                    </a:lnTo>
                    <a:lnTo>
                      <a:pt x="71" y="245"/>
                    </a:lnTo>
                    <a:lnTo>
                      <a:pt x="71" y="265"/>
                    </a:lnTo>
                    <a:lnTo>
                      <a:pt x="60" y="272"/>
                    </a:lnTo>
                    <a:lnTo>
                      <a:pt x="57" y="283"/>
                    </a:lnTo>
                    <a:lnTo>
                      <a:pt x="45" y="290"/>
                    </a:lnTo>
                    <a:lnTo>
                      <a:pt x="39" y="300"/>
                    </a:lnTo>
                    <a:lnTo>
                      <a:pt x="23" y="294"/>
                    </a:lnTo>
                    <a:lnTo>
                      <a:pt x="24" y="275"/>
                    </a:lnTo>
                    <a:lnTo>
                      <a:pt x="15" y="272"/>
                    </a:lnTo>
                    <a:lnTo>
                      <a:pt x="13" y="261"/>
                    </a:lnTo>
                    <a:lnTo>
                      <a:pt x="6" y="247"/>
                    </a:lnTo>
                    <a:lnTo>
                      <a:pt x="0" y="2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8" name="Freeform 262"/>
              <p:cNvSpPr>
                <a:spLocks/>
              </p:cNvSpPr>
              <p:nvPr/>
            </p:nvSpPr>
            <p:spPr bwMode="auto">
              <a:xfrm>
                <a:off x="6306713" y="2787092"/>
                <a:ext cx="207568" cy="151004"/>
              </a:xfrm>
              <a:custGeom>
                <a:avLst/>
                <a:gdLst>
                  <a:gd name="T0" fmla="*/ 42 w 118"/>
                  <a:gd name="T1" fmla="*/ 68 h 85"/>
                  <a:gd name="T2" fmla="*/ 33 w 118"/>
                  <a:gd name="T3" fmla="*/ 61 h 85"/>
                  <a:gd name="T4" fmla="*/ 20 w 118"/>
                  <a:gd name="T5" fmla="*/ 53 h 85"/>
                  <a:gd name="T6" fmla="*/ 4 w 118"/>
                  <a:gd name="T7" fmla="*/ 45 h 85"/>
                  <a:gd name="T8" fmla="*/ 0 w 118"/>
                  <a:gd name="T9" fmla="*/ 31 h 85"/>
                  <a:gd name="T10" fmla="*/ 14 w 118"/>
                  <a:gd name="T11" fmla="*/ 27 h 85"/>
                  <a:gd name="T12" fmla="*/ 25 w 118"/>
                  <a:gd name="T13" fmla="*/ 10 h 85"/>
                  <a:gd name="T14" fmla="*/ 31 w 118"/>
                  <a:gd name="T15" fmla="*/ 1 h 85"/>
                  <a:gd name="T16" fmla="*/ 51 w 118"/>
                  <a:gd name="T17" fmla="*/ 0 h 85"/>
                  <a:gd name="T18" fmla="*/ 59 w 118"/>
                  <a:gd name="T19" fmla="*/ 6 h 85"/>
                  <a:gd name="T20" fmla="*/ 80 w 118"/>
                  <a:gd name="T21" fmla="*/ 8 h 85"/>
                  <a:gd name="T22" fmla="*/ 88 w 118"/>
                  <a:gd name="T23" fmla="*/ 4 h 85"/>
                  <a:gd name="T24" fmla="*/ 108 w 118"/>
                  <a:gd name="T25" fmla="*/ 24 h 85"/>
                  <a:gd name="T26" fmla="*/ 109 w 118"/>
                  <a:gd name="T27" fmla="*/ 41 h 85"/>
                  <a:gd name="T28" fmla="*/ 117 w 118"/>
                  <a:gd name="T29" fmla="*/ 59 h 85"/>
                  <a:gd name="T30" fmla="*/ 115 w 118"/>
                  <a:gd name="T31" fmla="*/ 69 h 85"/>
                  <a:gd name="T32" fmla="*/ 104 w 118"/>
                  <a:gd name="T33" fmla="*/ 79 h 85"/>
                  <a:gd name="T34" fmla="*/ 91 w 118"/>
                  <a:gd name="T35" fmla="*/ 81 h 85"/>
                  <a:gd name="T36" fmla="*/ 70 w 118"/>
                  <a:gd name="T37" fmla="*/ 84 h 85"/>
                  <a:gd name="T38" fmla="*/ 66 w 118"/>
                  <a:gd name="T39" fmla="*/ 71 h 85"/>
                  <a:gd name="T40" fmla="*/ 50 w 118"/>
                  <a:gd name="T41" fmla="*/ 65 h 85"/>
                  <a:gd name="T42" fmla="*/ 46 w 118"/>
                  <a:gd name="T43" fmla="*/ 71 h 85"/>
                  <a:gd name="T44" fmla="*/ 42 w 118"/>
                  <a:gd name="T45"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85">
                    <a:moveTo>
                      <a:pt x="42" y="68"/>
                    </a:moveTo>
                    <a:lnTo>
                      <a:pt x="33" y="61"/>
                    </a:lnTo>
                    <a:lnTo>
                      <a:pt x="20" y="53"/>
                    </a:lnTo>
                    <a:lnTo>
                      <a:pt x="4" y="45"/>
                    </a:lnTo>
                    <a:lnTo>
                      <a:pt x="0" y="31"/>
                    </a:lnTo>
                    <a:lnTo>
                      <a:pt x="14" y="27"/>
                    </a:lnTo>
                    <a:lnTo>
                      <a:pt x="25" y="10"/>
                    </a:lnTo>
                    <a:lnTo>
                      <a:pt x="31" y="1"/>
                    </a:lnTo>
                    <a:lnTo>
                      <a:pt x="51" y="0"/>
                    </a:lnTo>
                    <a:lnTo>
                      <a:pt x="59" y="6"/>
                    </a:lnTo>
                    <a:lnTo>
                      <a:pt x="80" y="8"/>
                    </a:lnTo>
                    <a:lnTo>
                      <a:pt x="88" y="4"/>
                    </a:lnTo>
                    <a:lnTo>
                      <a:pt x="108" y="24"/>
                    </a:lnTo>
                    <a:lnTo>
                      <a:pt x="109" y="41"/>
                    </a:lnTo>
                    <a:lnTo>
                      <a:pt x="117" y="59"/>
                    </a:lnTo>
                    <a:lnTo>
                      <a:pt x="115" y="69"/>
                    </a:lnTo>
                    <a:lnTo>
                      <a:pt x="104" y="79"/>
                    </a:lnTo>
                    <a:lnTo>
                      <a:pt x="91" y="81"/>
                    </a:lnTo>
                    <a:lnTo>
                      <a:pt x="70" y="84"/>
                    </a:lnTo>
                    <a:lnTo>
                      <a:pt x="66" y="71"/>
                    </a:lnTo>
                    <a:lnTo>
                      <a:pt x="50" y="65"/>
                    </a:lnTo>
                    <a:lnTo>
                      <a:pt x="46" y="71"/>
                    </a:lnTo>
                    <a:lnTo>
                      <a:pt x="42" y="6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9" name="Freeform 264"/>
              <p:cNvSpPr>
                <a:spLocks/>
              </p:cNvSpPr>
              <p:nvPr/>
            </p:nvSpPr>
            <p:spPr bwMode="auto">
              <a:xfrm>
                <a:off x="6140030" y="2832707"/>
                <a:ext cx="242163" cy="191900"/>
              </a:xfrm>
              <a:custGeom>
                <a:avLst/>
                <a:gdLst>
                  <a:gd name="T0" fmla="*/ 12 w 137"/>
                  <a:gd name="T1" fmla="*/ 18 h 109"/>
                  <a:gd name="T2" fmla="*/ 3 w 137"/>
                  <a:gd name="T3" fmla="*/ 12 h 109"/>
                  <a:gd name="T4" fmla="*/ 0 w 137"/>
                  <a:gd name="T5" fmla="*/ 0 h 109"/>
                  <a:gd name="T6" fmla="*/ 24 w 137"/>
                  <a:gd name="T7" fmla="*/ 6 h 109"/>
                  <a:gd name="T8" fmla="*/ 37 w 137"/>
                  <a:gd name="T9" fmla="*/ 0 h 109"/>
                  <a:gd name="T10" fmla="*/ 43 w 137"/>
                  <a:gd name="T11" fmla="*/ 2 h 109"/>
                  <a:gd name="T12" fmla="*/ 58 w 137"/>
                  <a:gd name="T13" fmla="*/ 10 h 109"/>
                  <a:gd name="T14" fmla="*/ 75 w 137"/>
                  <a:gd name="T15" fmla="*/ 14 h 109"/>
                  <a:gd name="T16" fmla="*/ 84 w 137"/>
                  <a:gd name="T17" fmla="*/ 6 h 109"/>
                  <a:gd name="T18" fmla="*/ 95 w 137"/>
                  <a:gd name="T19" fmla="*/ 7 h 109"/>
                  <a:gd name="T20" fmla="*/ 99 w 137"/>
                  <a:gd name="T21" fmla="*/ 20 h 109"/>
                  <a:gd name="T22" fmla="*/ 114 w 137"/>
                  <a:gd name="T23" fmla="*/ 29 h 109"/>
                  <a:gd name="T24" fmla="*/ 128 w 137"/>
                  <a:gd name="T25" fmla="*/ 36 h 109"/>
                  <a:gd name="T26" fmla="*/ 136 w 137"/>
                  <a:gd name="T27" fmla="*/ 43 h 109"/>
                  <a:gd name="T28" fmla="*/ 123 w 137"/>
                  <a:gd name="T29" fmla="*/ 53 h 109"/>
                  <a:gd name="T30" fmla="*/ 124 w 137"/>
                  <a:gd name="T31" fmla="*/ 62 h 109"/>
                  <a:gd name="T32" fmla="*/ 132 w 137"/>
                  <a:gd name="T33" fmla="*/ 76 h 109"/>
                  <a:gd name="T34" fmla="*/ 134 w 137"/>
                  <a:gd name="T35" fmla="*/ 97 h 109"/>
                  <a:gd name="T36" fmla="*/ 120 w 137"/>
                  <a:gd name="T37" fmla="*/ 108 h 109"/>
                  <a:gd name="T38" fmla="*/ 109 w 137"/>
                  <a:gd name="T39" fmla="*/ 105 h 109"/>
                  <a:gd name="T40" fmla="*/ 106 w 137"/>
                  <a:gd name="T41" fmla="*/ 90 h 109"/>
                  <a:gd name="T42" fmla="*/ 98 w 137"/>
                  <a:gd name="T43" fmla="*/ 77 h 109"/>
                  <a:gd name="T44" fmla="*/ 90 w 137"/>
                  <a:gd name="T45" fmla="*/ 80 h 109"/>
                  <a:gd name="T46" fmla="*/ 92 w 137"/>
                  <a:gd name="T47" fmla="*/ 91 h 109"/>
                  <a:gd name="T48" fmla="*/ 79 w 137"/>
                  <a:gd name="T49" fmla="*/ 88 h 109"/>
                  <a:gd name="T50" fmla="*/ 68 w 137"/>
                  <a:gd name="T51" fmla="*/ 80 h 109"/>
                  <a:gd name="T52" fmla="*/ 58 w 137"/>
                  <a:gd name="T53" fmla="*/ 68 h 109"/>
                  <a:gd name="T54" fmla="*/ 49 w 137"/>
                  <a:gd name="T55" fmla="*/ 62 h 109"/>
                  <a:gd name="T56" fmla="*/ 34 w 137"/>
                  <a:gd name="T57" fmla="*/ 56 h 109"/>
                  <a:gd name="T58" fmla="*/ 34 w 137"/>
                  <a:gd name="T59" fmla="*/ 46 h 109"/>
                  <a:gd name="T60" fmla="*/ 21 w 137"/>
                  <a:gd name="T61" fmla="*/ 38 h 109"/>
                  <a:gd name="T62" fmla="*/ 17 w 137"/>
                  <a:gd name="T63" fmla="*/ 21 h 109"/>
                  <a:gd name="T64" fmla="*/ 12 w 137"/>
                  <a:gd name="T65"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09">
                    <a:moveTo>
                      <a:pt x="12" y="18"/>
                    </a:moveTo>
                    <a:lnTo>
                      <a:pt x="3" y="12"/>
                    </a:lnTo>
                    <a:lnTo>
                      <a:pt x="0" y="0"/>
                    </a:lnTo>
                    <a:lnTo>
                      <a:pt x="24" y="6"/>
                    </a:lnTo>
                    <a:lnTo>
                      <a:pt x="37" y="0"/>
                    </a:lnTo>
                    <a:lnTo>
                      <a:pt x="43" y="2"/>
                    </a:lnTo>
                    <a:lnTo>
                      <a:pt x="58" y="10"/>
                    </a:lnTo>
                    <a:lnTo>
                      <a:pt x="75" y="14"/>
                    </a:lnTo>
                    <a:lnTo>
                      <a:pt x="84" y="6"/>
                    </a:lnTo>
                    <a:lnTo>
                      <a:pt x="95" y="7"/>
                    </a:lnTo>
                    <a:lnTo>
                      <a:pt x="99" y="20"/>
                    </a:lnTo>
                    <a:lnTo>
                      <a:pt x="114" y="29"/>
                    </a:lnTo>
                    <a:lnTo>
                      <a:pt x="128" y="36"/>
                    </a:lnTo>
                    <a:lnTo>
                      <a:pt x="136" y="43"/>
                    </a:lnTo>
                    <a:lnTo>
                      <a:pt x="123" y="53"/>
                    </a:lnTo>
                    <a:lnTo>
                      <a:pt x="124" y="62"/>
                    </a:lnTo>
                    <a:lnTo>
                      <a:pt x="132" y="76"/>
                    </a:lnTo>
                    <a:lnTo>
                      <a:pt x="134" y="97"/>
                    </a:lnTo>
                    <a:lnTo>
                      <a:pt x="120" y="108"/>
                    </a:lnTo>
                    <a:lnTo>
                      <a:pt x="109" y="105"/>
                    </a:lnTo>
                    <a:lnTo>
                      <a:pt x="106" y="90"/>
                    </a:lnTo>
                    <a:lnTo>
                      <a:pt x="98" y="77"/>
                    </a:lnTo>
                    <a:lnTo>
                      <a:pt x="90" y="80"/>
                    </a:lnTo>
                    <a:lnTo>
                      <a:pt x="92" y="91"/>
                    </a:lnTo>
                    <a:lnTo>
                      <a:pt x="79" y="88"/>
                    </a:lnTo>
                    <a:lnTo>
                      <a:pt x="68" y="80"/>
                    </a:lnTo>
                    <a:lnTo>
                      <a:pt x="58" y="68"/>
                    </a:lnTo>
                    <a:lnTo>
                      <a:pt x="49" y="62"/>
                    </a:lnTo>
                    <a:lnTo>
                      <a:pt x="34" y="56"/>
                    </a:lnTo>
                    <a:lnTo>
                      <a:pt x="34" y="46"/>
                    </a:lnTo>
                    <a:lnTo>
                      <a:pt x="21" y="38"/>
                    </a:lnTo>
                    <a:lnTo>
                      <a:pt x="17" y="21"/>
                    </a:lnTo>
                    <a:lnTo>
                      <a:pt x="12"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0" name="Freeform 265"/>
              <p:cNvSpPr>
                <a:spLocks/>
              </p:cNvSpPr>
              <p:nvPr/>
            </p:nvSpPr>
            <p:spPr bwMode="auto">
              <a:xfrm>
                <a:off x="6360177" y="2603056"/>
                <a:ext cx="407273" cy="294142"/>
              </a:xfrm>
              <a:custGeom>
                <a:avLst/>
                <a:gdLst>
                  <a:gd name="T0" fmla="*/ 65 w 259"/>
                  <a:gd name="T1" fmla="*/ 123 h 187"/>
                  <a:gd name="T2" fmla="*/ 86 w 259"/>
                  <a:gd name="T3" fmla="*/ 121 h 187"/>
                  <a:gd name="T4" fmla="*/ 99 w 259"/>
                  <a:gd name="T5" fmla="*/ 130 h 187"/>
                  <a:gd name="T6" fmla="*/ 119 w 259"/>
                  <a:gd name="T7" fmla="*/ 160 h 187"/>
                  <a:gd name="T8" fmla="*/ 116 w 259"/>
                  <a:gd name="T9" fmla="*/ 172 h 187"/>
                  <a:gd name="T10" fmla="*/ 110 w 259"/>
                  <a:gd name="T11" fmla="*/ 187 h 187"/>
                  <a:gd name="T12" fmla="*/ 123 w 259"/>
                  <a:gd name="T13" fmla="*/ 173 h 187"/>
                  <a:gd name="T14" fmla="*/ 132 w 259"/>
                  <a:gd name="T15" fmla="*/ 138 h 187"/>
                  <a:gd name="T16" fmla="*/ 149 w 259"/>
                  <a:gd name="T17" fmla="*/ 134 h 187"/>
                  <a:gd name="T18" fmla="*/ 154 w 259"/>
                  <a:gd name="T19" fmla="*/ 157 h 187"/>
                  <a:gd name="T20" fmla="*/ 175 w 259"/>
                  <a:gd name="T21" fmla="*/ 154 h 187"/>
                  <a:gd name="T22" fmla="*/ 169 w 259"/>
                  <a:gd name="T23" fmla="*/ 174 h 187"/>
                  <a:gd name="T24" fmla="*/ 184 w 259"/>
                  <a:gd name="T25" fmla="*/ 183 h 187"/>
                  <a:gd name="T26" fmla="*/ 211 w 259"/>
                  <a:gd name="T27" fmla="*/ 178 h 187"/>
                  <a:gd name="T28" fmla="*/ 187 w 259"/>
                  <a:gd name="T29" fmla="*/ 156 h 187"/>
                  <a:gd name="T30" fmla="*/ 197 w 259"/>
                  <a:gd name="T31" fmla="*/ 152 h 187"/>
                  <a:gd name="T32" fmla="*/ 205 w 259"/>
                  <a:gd name="T33" fmla="*/ 140 h 187"/>
                  <a:gd name="T34" fmla="*/ 218 w 259"/>
                  <a:gd name="T35" fmla="*/ 142 h 187"/>
                  <a:gd name="T36" fmla="*/ 250 w 259"/>
                  <a:gd name="T37" fmla="*/ 128 h 187"/>
                  <a:gd name="T38" fmla="*/ 259 w 259"/>
                  <a:gd name="T39" fmla="*/ 78 h 187"/>
                  <a:gd name="T40" fmla="*/ 195 w 259"/>
                  <a:gd name="T41" fmla="*/ 25 h 187"/>
                  <a:gd name="T42" fmla="*/ 186 w 259"/>
                  <a:gd name="T43" fmla="*/ 0 h 187"/>
                  <a:gd name="T44" fmla="*/ 143 w 259"/>
                  <a:gd name="T45" fmla="*/ 3 h 187"/>
                  <a:gd name="T46" fmla="*/ 132 w 259"/>
                  <a:gd name="T47" fmla="*/ 21 h 187"/>
                  <a:gd name="T48" fmla="*/ 17 w 259"/>
                  <a:gd name="T49" fmla="*/ 34 h 187"/>
                  <a:gd name="T50" fmla="*/ 18 w 259"/>
                  <a:gd name="T51" fmla="*/ 63 h 187"/>
                  <a:gd name="T52" fmla="*/ 6 w 259"/>
                  <a:gd name="T53" fmla="*/ 73 h 187"/>
                  <a:gd name="T54" fmla="*/ 0 w 259"/>
                  <a:gd name="T55" fmla="*/ 120 h 187"/>
                  <a:gd name="T56" fmla="*/ 23 w 259"/>
                  <a:gd name="T57" fmla="*/ 119 h 187"/>
                  <a:gd name="T58" fmla="*/ 32 w 259"/>
                  <a:gd name="T59" fmla="*/ 125 h 187"/>
                  <a:gd name="T60" fmla="*/ 55 w 259"/>
                  <a:gd name="T61" fmla="*/ 126 h 187"/>
                  <a:gd name="T62" fmla="*/ 65 w 259"/>
                  <a:gd name="T63" fmla="*/ 12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187">
                    <a:moveTo>
                      <a:pt x="65" y="123"/>
                    </a:moveTo>
                    <a:lnTo>
                      <a:pt x="86" y="121"/>
                    </a:lnTo>
                    <a:lnTo>
                      <a:pt x="99" y="130"/>
                    </a:lnTo>
                    <a:lnTo>
                      <a:pt x="119" y="160"/>
                    </a:lnTo>
                    <a:lnTo>
                      <a:pt x="116" y="172"/>
                    </a:lnTo>
                    <a:lnTo>
                      <a:pt x="110" y="187"/>
                    </a:lnTo>
                    <a:lnTo>
                      <a:pt x="123" y="173"/>
                    </a:lnTo>
                    <a:lnTo>
                      <a:pt x="132" y="138"/>
                    </a:lnTo>
                    <a:lnTo>
                      <a:pt x="149" y="134"/>
                    </a:lnTo>
                    <a:lnTo>
                      <a:pt x="154" y="157"/>
                    </a:lnTo>
                    <a:lnTo>
                      <a:pt x="175" y="154"/>
                    </a:lnTo>
                    <a:lnTo>
                      <a:pt x="169" y="174"/>
                    </a:lnTo>
                    <a:lnTo>
                      <a:pt x="184" y="183"/>
                    </a:lnTo>
                    <a:lnTo>
                      <a:pt x="211" y="178"/>
                    </a:lnTo>
                    <a:lnTo>
                      <a:pt x="187" y="156"/>
                    </a:lnTo>
                    <a:lnTo>
                      <a:pt x="197" y="152"/>
                    </a:lnTo>
                    <a:lnTo>
                      <a:pt x="205" y="140"/>
                    </a:lnTo>
                    <a:lnTo>
                      <a:pt x="218" y="142"/>
                    </a:lnTo>
                    <a:lnTo>
                      <a:pt x="250" y="128"/>
                    </a:lnTo>
                    <a:lnTo>
                      <a:pt x="259" y="78"/>
                    </a:lnTo>
                    <a:lnTo>
                      <a:pt x="195" y="25"/>
                    </a:lnTo>
                    <a:lnTo>
                      <a:pt x="186" y="0"/>
                    </a:lnTo>
                    <a:lnTo>
                      <a:pt x="143" y="3"/>
                    </a:lnTo>
                    <a:lnTo>
                      <a:pt x="132" y="21"/>
                    </a:lnTo>
                    <a:lnTo>
                      <a:pt x="17" y="34"/>
                    </a:lnTo>
                    <a:lnTo>
                      <a:pt x="18" y="63"/>
                    </a:lnTo>
                    <a:lnTo>
                      <a:pt x="6" y="73"/>
                    </a:lnTo>
                    <a:lnTo>
                      <a:pt x="0" y="120"/>
                    </a:lnTo>
                    <a:lnTo>
                      <a:pt x="23" y="119"/>
                    </a:lnTo>
                    <a:lnTo>
                      <a:pt x="32" y="125"/>
                    </a:lnTo>
                    <a:lnTo>
                      <a:pt x="55" y="126"/>
                    </a:lnTo>
                    <a:lnTo>
                      <a:pt x="65" y="1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1" name="Freeform 266"/>
              <p:cNvSpPr>
                <a:spLocks/>
              </p:cNvSpPr>
              <p:nvPr/>
            </p:nvSpPr>
            <p:spPr bwMode="auto">
              <a:xfrm>
                <a:off x="6369612" y="2441042"/>
                <a:ext cx="237445" cy="217068"/>
              </a:xfrm>
              <a:custGeom>
                <a:avLst/>
                <a:gdLst>
                  <a:gd name="T0" fmla="*/ 11 w 136"/>
                  <a:gd name="T1" fmla="*/ 121 h 122"/>
                  <a:gd name="T2" fmla="*/ 112 w 136"/>
                  <a:gd name="T3" fmla="*/ 110 h 122"/>
                  <a:gd name="T4" fmla="*/ 122 w 136"/>
                  <a:gd name="T5" fmla="*/ 94 h 122"/>
                  <a:gd name="T6" fmla="*/ 129 w 136"/>
                  <a:gd name="T7" fmla="*/ 74 h 122"/>
                  <a:gd name="T8" fmla="*/ 135 w 136"/>
                  <a:gd name="T9" fmla="*/ 67 h 122"/>
                  <a:gd name="T10" fmla="*/ 132 w 136"/>
                  <a:gd name="T11" fmla="*/ 15 h 122"/>
                  <a:gd name="T12" fmla="*/ 93 w 136"/>
                  <a:gd name="T13" fmla="*/ 0 h 122"/>
                  <a:gd name="T14" fmla="*/ 82 w 136"/>
                  <a:gd name="T15" fmla="*/ 8 h 122"/>
                  <a:gd name="T16" fmla="*/ 68 w 136"/>
                  <a:gd name="T17" fmla="*/ 3 h 122"/>
                  <a:gd name="T18" fmla="*/ 62 w 136"/>
                  <a:gd name="T19" fmla="*/ 22 h 122"/>
                  <a:gd name="T20" fmla="*/ 58 w 136"/>
                  <a:gd name="T21" fmla="*/ 19 h 122"/>
                  <a:gd name="T22" fmla="*/ 49 w 136"/>
                  <a:gd name="T23" fmla="*/ 38 h 122"/>
                  <a:gd name="T24" fmla="*/ 56 w 136"/>
                  <a:gd name="T25" fmla="*/ 49 h 122"/>
                  <a:gd name="T26" fmla="*/ 36 w 136"/>
                  <a:gd name="T27" fmla="*/ 56 h 122"/>
                  <a:gd name="T28" fmla="*/ 33 w 136"/>
                  <a:gd name="T29" fmla="*/ 68 h 122"/>
                  <a:gd name="T30" fmla="*/ 15 w 136"/>
                  <a:gd name="T31" fmla="*/ 66 h 122"/>
                  <a:gd name="T32" fmla="*/ 0 w 136"/>
                  <a:gd name="T33" fmla="*/ 72 h 122"/>
                  <a:gd name="T34" fmla="*/ 1 w 136"/>
                  <a:gd name="T35" fmla="*/ 85 h 122"/>
                  <a:gd name="T36" fmla="*/ 1 w 136"/>
                  <a:gd name="T37" fmla="*/ 105 h 122"/>
                  <a:gd name="T38" fmla="*/ 10 w 136"/>
                  <a:gd name="T39" fmla="*/ 105 h 122"/>
                  <a:gd name="T40" fmla="*/ 11 w 136"/>
                  <a:gd name="T4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22">
                    <a:moveTo>
                      <a:pt x="11" y="121"/>
                    </a:moveTo>
                    <a:lnTo>
                      <a:pt x="112" y="110"/>
                    </a:lnTo>
                    <a:lnTo>
                      <a:pt x="122" y="94"/>
                    </a:lnTo>
                    <a:lnTo>
                      <a:pt x="129" y="74"/>
                    </a:lnTo>
                    <a:lnTo>
                      <a:pt x="135" y="67"/>
                    </a:lnTo>
                    <a:lnTo>
                      <a:pt x="132" y="15"/>
                    </a:lnTo>
                    <a:lnTo>
                      <a:pt x="93" y="0"/>
                    </a:lnTo>
                    <a:lnTo>
                      <a:pt x="82" y="8"/>
                    </a:lnTo>
                    <a:lnTo>
                      <a:pt x="68" y="3"/>
                    </a:lnTo>
                    <a:lnTo>
                      <a:pt x="62" y="22"/>
                    </a:lnTo>
                    <a:lnTo>
                      <a:pt x="58" y="19"/>
                    </a:lnTo>
                    <a:lnTo>
                      <a:pt x="49" y="38"/>
                    </a:lnTo>
                    <a:lnTo>
                      <a:pt x="56" y="49"/>
                    </a:lnTo>
                    <a:lnTo>
                      <a:pt x="36" y="56"/>
                    </a:lnTo>
                    <a:lnTo>
                      <a:pt x="33" y="68"/>
                    </a:lnTo>
                    <a:lnTo>
                      <a:pt x="15" y="66"/>
                    </a:lnTo>
                    <a:lnTo>
                      <a:pt x="0" y="72"/>
                    </a:lnTo>
                    <a:lnTo>
                      <a:pt x="1" y="85"/>
                    </a:lnTo>
                    <a:lnTo>
                      <a:pt x="1" y="105"/>
                    </a:lnTo>
                    <a:lnTo>
                      <a:pt x="10" y="105"/>
                    </a:lnTo>
                    <a:lnTo>
                      <a:pt x="11" y="1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2" name="Freeform 267"/>
              <p:cNvSpPr>
                <a:spLocks/>
              </p:cNvSpPr>
              <p:nvPr/>
            </p:nvSpPr>
            <p:spPr bwMode="auto">
              <a:xfrm>
                <a:off x="6404207" y="3145725"/>
                <a:ext cx="61327" cy="23594"/>
              </a:xfrm>
              <a:custGeom>
                <a:avLst/>
                <a:gdLst>
                  <a:gd name="T0" fmla="*/ 17 w 36"/>
                  <a:gd name="T1" fmla="*/ 13 h 14"/>
                  <a:gd name="T2" fmla="*/ 15 w 36"/>
                  <a:gd name="T3" fmla="*/ 13 h 14"/>
                  <a:gd name="T4" fmla="*/ 13 w 36"/>
                  <a:gd name="T5" fmla="*/ 13 h 14"/>
                  <a:gd name="T6" fmla="*/ 12 w 36"/>
                  <a:gd name="T7" fmla="*/ 13 h 14"/>
                  <a:gd name="T8" fmla="*/ 10 w 36"/>
                  <a:gd name="T9" fmla="*/ 11 h 14"/>
                  <a:gd name="T10" fmla="*/ 8 w 36"/>
                  <a:gd name="T11" fmla="*/ 11 h 14"/>
                  <a:gd name="T12" fmla="*/ 6 w 36"/>
                  <a:gd name="T13" fmla="*/ 10 h 14"/>
                  <a:gd name="T14" fmla="*/ 4 w 36"/>
                  <a:gd name="T15" fmla="*/ 9 h 14"/>
                  <a:gd name="T16" fmla="*/ 3 w 36"/>
                  <a:gd name="T17" fmla="*/ 9 h 14"/>
                  <a:gd name="T18" fmla="*/ 2 w 36"/>
                  <a:gd name="T19" fmla="*/ 9 h 14"/>
                  <a:gd name="T20" fmla="*/ 2 w 36"/>
                  <a:gd name="T21" fmla="*/ 7 h 14"/>
                  <a:gd name="T22" fmla="*/ 1 w 36"/>
                  <a:gd name="T23" fmla="*/ 7 h 14"/>
                  <a:gd name="T24" fmla="*/ 0 w 36"/>
                  <a:gd name="T25" fmla="*/ 7 h 14"/>
                  <a:gd name="T26" fmla="*/ 1 w 36"/>
                  <a:gd name="T27" fmla="*/ 7 h 14"/>
                  <a:gd name="T28" fmla="*/ 2 w 36"/>
                  <a:gd name="T29" fmla="*/ 7 h 14"/>
                  <a:gd name="T30" fmla="*/ 2 w 36"/>
                  <a:gd name="T31" fmla="*/ 6 h 14"/>
                  <a:gd name="T32" fmla="*/ 3 w 36"/>
                  <a:gd name="T33" fmla="*/ 6 h 14"/>
                  <a:gd name="T34" fmla="*/ 3 w 36"/>
                  <a:gd name="T35" fmla="*/ 5 h 14"/>
                  <a:gd name="T36" fmla="*/ 4 w 36"/>
                  <a:gd name="T37" fmla="*/ 5 h 14"/>
                  <a:gd name="T38" fmla="*/ 6 w 36"/>
                  <a:gd name="T39" fmla="*/ 5 h 14"/>
                  <a:gd name="T40" fmla="*/ 8 w 36"/>
                  <a:gd name="T41" fmla="*/ 5 h 14"/>
                  <a:gd name="T42" fmla="*/ 11 w 36"/>
                  <a:gd name="T43" fmla="*/ 5 h 14"/>
                  <a:gd name="T44" fmla="*/ 13 w 36"/>
                  <a:gd name="T45" fmla="*/ 5 h 14"/>
                  <a:gd name="T46" fmla="*/ 15 w 36"/>
                  <a:gd name="T47" fmla="*/ 5 h 14"/>
                  <a:gd name="T48" fmla="*/ 17 w 36"/>
                  <a:gd name="T49" fmla="*/ 5 h 14"/>
                  <a:gd name="T50" fmla="*/ 18 w 36"/>
                  <a:gd name="T51" fmla="*/ 5 h 14"/>
                  <a:gd name="T52" fmla="*/ 19 w 36"/>
                  <a:gd name="T53" fmla="*/ 3 h 14"/>
                  <a:gd name="T54" fmla="*/ 21 w 36"/>
                  <a:gd name="T55" fmla="*/ 3 h 14"/>
                  <a:gd name="T56" fmla="*/ 23 w 36"/>
                  <a:gd name="T57" fmla="*/ 2 h 14"/>
                  <a:gd name="T58" fmla="*/ 24 w 36"/>
                  <a:gd name="T59" fmla="*/ 2 h 14"/>
                  <a:gd name="T60" fmla="*/ 26 w 36"/>
                  <a:gd name="T61" fmla="*/ 2 h 14"/>
                  <a:gd name="T62" fmla="*/ 27 w 36"/>
                  <a:gd name="T63" fmla="*/ 1 h 14"/>
                  <a:gd name="T64" fmla="*/ 28 w 36"/>
                  <a:gd name="T65" fmla="*/ 1 h 14"/>
                  <a:gd name="T66" fmla="*/ 29 w 36"/>
                  <a:gd name="T67" fmla="*/ 1 h 14"/>
                  <a:gd name="T68" fmla="*/ 30 w 36"/>
                  <a:gd name="T69" fmla="*/ 0 h 14"/>
                  <a:gd name="T70" fmla="*/ 30 w 36"/>
                  <a:gd name="T71" fmla="*/ 1 h 14"/>
                  <a:gd name="T72" fmla="*/ 31 w 36"/>
                  <a:gd name="T73" fmla="*/ 1 h 14"/>
                  <a:gd name="T74" fmla="*/ 32 w 36"/>
                  <a:gd name="T75" fmla="*/ 2 h 14"/>
                  <a:gd name="T76" fmla="*/ 33 w 36"/>
                  <a:gd name="T77" fmla="*/ 2 h 14"/>
                  <a:gd name="T78" fmla="*/ 33 w 36"/>
                  <a:gd name="T79" fmla="*/ 3 h 14"/>
                  <a:gd name="T80" fmla="*/ 33 w 36"/>
                  <a:gd name="T81" fmla="*/ 5 h 14"/>
                  <a:gd name="T82" fmla="*/ 34 w 36"/>
                  <a:gd name="T83" fmla="*/ 6 h 14"/>
                  <a:gd name="T84" fmla="*/ 34 w 36"/>
                  <a:gd name="T85" fmla="*/ 7 h 14"/>
                  <a:gd name="T86" fmla="*/ 34 w 36"/>
                  <a:gd name="T87" fmla="*/ 9 h 14"/>
                  <a:gd name="T88" fmla="*/ 35 w 36"/>
                  <a:gd name="T89" fmla="*/ 9 h 14"/>
                  <a:gd name="T90" fmla="*/ 34 w 36"/>
                  <a:gd name="T91" fmla="*/ 9 h 14"/>
                  <a:gd name="T92" fmla="*/ 33 w 36"/>
                  <a:gd name="T93" fmla="*/ 10 h 14"/>
                  <a:gd name="T94" fmla="*/ 33 w 36"/>
                  <a:gd name="T95" fmla="*/ 11 h 14"/>
                  <a:gd name="T96" fmla="*/ 32 w 36"/>
                  <a:gd name="T97" fmla="*/ 11 h 14"/>
                  <a:gd name="T98" fmla="*/ 30 w 36"/>
                  <a:gd name="T99" fmla="*/ 11 h 14"/>
                  <a:gd name="T100" fmla="*/ 28 w 36"/>
                  <a:gd name="T101" fmla="*/ 13 h 14"/>
                  <a:gd name="T102" fmla="*/ 27 w 36"/>
                  <a:gd name="T103" fmla="*/ 13 h 14"/>
                  <a:gd name="T104" fmla="*/ 25 w 36"/>
                  <a:gd name="T105" fmla="*/ 13 h 14"/>
                  <a:gd name="T106" fmla="*/ 23 w 36"/>
                  <a:gd name="T107" fmla="*/ 13 h 14"/>
                  <a:gd name="T108" fmla="*/ 21 w 36"/>
                  <a:gd name="T109" fmla="*/ 13 h 14"/>
                  <a:gd name="T110" fmla="*/ 19 w 36"/>
                  <a:gd name="T111" fmla="*/ 13 h 14"/>
                  <a:gd name="T112" fmla="*/ 17 w 36"/>
                  <a:gd name="T11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14">
                    <a:moveTo>
                      <a:pt x="17" y="13"/>
                    </a:moveTo>
                    <a:lnTo>
                      <a:pt x="15" y="13"/>
                    </a:lnTo>
                    <a:lnTo>
                      <a:pt x="13" y="13"/>
                    </a:lnTo>
                    <a:lnTo>
                      <a:pt x="12" y="13"/>
                    </a:lnTo>
                    <a:lnTo>
                      <a:pt x="10" y="11"/>
                    </a:lnTo>
                    <a:lnTo>
                      <a:pt x="8" y="11"/>
                    </a:lnTo>
                    <a:lnTo>
                      <a:pt x="6" y="10"/>
                    </a:lnTo>
                    <a:lnTo>
                      <a:pt x="4" y="9"/>
                    </a:lnTo>
                    <a:lnTo>
                      <a:pt x="3" y="9"/>
                    </a:lnTo>
                    <a:lnTo>
                      <a:pt x="2" y="9"/>
                    </a:lnTo>
                    <a:lnTo>
                      <a:pt x="2" y="7"/>
                    </a:lnTo>
                    <a:lnTo>
                      <a:pt x="1" y="7"/>
                    </a:lnTo>
                    <a:lnTo>
                      <a:pt x="0" y="7"/>
                    </a:lnTo>
                    <a:lnTo>
                      <a:pt x="1" y="7"/>
                    </a:lnTo>
                    <a:lnTo>
                      <a:pt x="2" y="7"/>
                    </a:lnTo>
                    <a:lnTo>
                      <a:pt x="2" y="6"/>
                    </a:lnTo>
                    <a:lnTo>
                      <a:pt x="3" y="6"/>
                    </a:lnTo>
                    <a:lnTo>
                      <a:pt x="3" y="5"/>
                    </a:lnTo>
                    <a:lnTo>
                      <a:pt x="4" y="5"/>
                    </a:lnTo>
                    <a:lnTo>
                      <a:pt x="6" y="5"/>
                    </a:lnTo>
                    <a:lnTo>
                      <a:pt x="8" y="5"/>
                    </a:lnTo>
                    <a:lnTo>
                      <a:pt x="11" y="5"/>
                    </a:lnTo>
                    <a:lnTo>
                      <a:pt x="13" y="5"/>
                    </a:lnTo>
                    <a:lnTo>
                      <a:pt x="15" y="5"/>
                    </a:lnTo>
                    <a:lnTo>
                      <a:pt x="17" y="5"/>
                    </a:lnTo>
                    <a:lnTo>
                      <a:pt x="18" y="5"/>
                    </a:lnTo>
                    <a:lnTo>
                      <a:pt x="19" y="3"/>
                    </a:lnTo>
                    <a:lnTo>
                      <a:pt x="21" y="3"/>
                    </a:lnTo>
                    <a:lnTo>
                      <a:pt x="23" y="2"/>
                    </a:lnTo>
                    <a:lnTo>
                      <a:pt x="24" y="2"/>
                    </a:lnTo>
                    <a:lnTo>
                      <a:pt x="26" y="2"/>
                    </a:lnTo>
                    <a:lnTo>
                      <a:pt x="27" y="1"/>
                    </a:lnTo>
                    <a:lnTo>
                      <a:pt x="28" y="1"/>
                    </a:lnTo>
                    <a:lnTo>
                      <a:pt x="29" y="1"/>
                    </a:lnTo>
                    <a:lnTo>
                      <a:pt x="30" y="0"/>
                    </a:lnTo>
                    <a:lnTo>
                      <a:pt x="30" y="1"/>
                    </a:lnTo>
                    <a:lnTo>
                      <a:pt x="31" y="1"/>
                    </a:lnTo>
                    <a:lnTo>
                      <a:pt x="32" y="2"/>
                    </a:lnTo>
                    <a:lnTo>
                      <a:pt x="33" y="2"/>
                    </a:lnTo>
                    <a:lnTo>
                      <a:pt x="33" y="3"/>
                    </a:lnTo>
                    <a:lnTo>
                      <a:pt x="33" y="5"/>
                    </a:lnTo>
                    <a:lnTo>
                      <a:pt x="34" y="6"/>
                    </a:lnTo>
                    <a:lnTo>
                      <a:pt x="34" y="7"/>
                    </a:lnTo>
                    <a:lnTo>
                      <a:pt x="34" y="9"/>
                    </a:lnTo>
                    <a:lnTo>
                      <a:pt x="35" y="9"/>
                    </a:lnTo>
                    <a:lnTo>
                      <a:pt x="34" y="9"/>
                    </a:lnTo>
                    <a:lnTo>
                      <a:pt x="33" y="10"/>
                    </a:lnTo>
                    <a:lnTo>
                      <a:pt x="33" y="11"/>
                    </a:lnTo>
                    <a:lnTo>
                      <a:pt x="32" y="11"/>
                    </a:lnTo>
                    <a:lnTo>
                      <a:pt x="30" y="11"/>
                    </a:lnTo>
                    <a:lnTo>
                      <a:pt x="28" y="13"/>
                    </a:lnTo>
                    <a:lnTo>
                      <a:pt x="27" y="13"/>
                    </a:lnTo>
                    <a:lnTo>
                      <a:pt x="25" y="13"/>
                    </a:lnTo>
                    <a:lnTo>
                      <a:pt x="23" y="13"/>
                    </a:lnTo>
                    <a:lnTo>
                      <a:pt x="21" y="13"/>
                    </a:lnTo>
                    <a:lnTo>
                      <a:pt x="19" y="13"/>
                    </a:lnTo>
                    <a:lnTo>
                      <a:pt x="17"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3" name="Freeform 268"/>
              <p:cNvSpPr>
                <a:spLocks/>
              </p:cNvSpPr>
              <p:nvPr/>
            </p:nvSpPr>
            <p:spPr bwMode="auto">
              <a:xfrm>
                <a:off x="6294133" y="2439469"/>
                <a:ext cx="180836" cy="152576"/>
              </a:xfrm>
              <a:custGeom>
                <a:avLst/>
                <a:gdLst>
                  <a:gd name="T0" fmla="*/ 22 w 115"/>
                  <a:gd name="T1" fmla="*/ 23 h 97"/>
                  <a:gd name="T2" fmla="*/ 15 w 115"/>
                  <a:gd name="T3" fmla="*/ 42 h 97"/>
                  <a:gd name="T4" fmla="*/ 0 w 115"/>
                  <a:gd name="T5" fmla="*/ 67 h 97"/>
                  <a:gd name="T6" fmla="*/ 27 w 115"/>
                  <a:gd name="T7" fmla="*/ 78 h 97"/>
                  <a:gd name="T8" fmla="*/ 48 w 115"/>
                  <a:gd name="T9" fmla="*/ 97 h 97"/>
                  <a:gd name="T10" fmla="*/ 47 w 115"/>
                  <a:gd name="T11" fmla="*/ 81 h 97"/>
                  <a:gd name="T12" fmla="*/ 68 w 115"/>
                  <a:gd name="T13" fmla="*/ 75 h 97"/>
                  <a:gd name="T14" fmla="*/ 88 w 115"/>
                  <a:gd name="T15" fmla="*/ 75 h 97"/>
                  <a:gd name="T16" fmla="*/ 89 w 115"/>
                  <a:gd name="T17" fmla="*/ 60 h 97"/>
                  <a:gd name="T18" fmla="*/ 113 w 115"/>
                  <a:gd name="T19" fmla="*/ 57 h 97"/>
                  <a:gd name="T20" fmla="*/ 104 w 115"/>
                  <a:gd name="T21" fmla="*/ 44 h 97"/>
                  <a:gd name="T22" fmla="*/ 113 w 115"/>
                  <a:gd name="T23" fmla="*/ 21 h 97"/>
                  <a:gd name="T24" fmla="*/ 115 w 115"/>
                  <a:gd name="T25" fmla="*/ 12 h 97"/>
                  <a:gd name="T26" fmla="*/ 83 w 115"/>
                  <a:gd name="T27" fmla="*/ 0 h 97"/>
                  <a:gd name="T28" fmla="*/ 50 w 115"/>
                  <a:gd name="T29" fmla="*/ 20 h 97"/>
                  <a:gd name="T30" fmla="*/ 31 w 115"/>
                  <a:gd name="T31"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7">
                    <a:moveTo>
                      <a:pt x="22" y="23"/>
                    </a:moveTo>
                    <a:lnTo>
                      <a:pt x="15" y="42"/>
                    </a:lnTo>
                    <a:lnTo>
                      <a:pt x="0" y="67"/>
                    </a:lnTo>
                    <a:lnTo>
                      <a:pt x="27" y="78"/>
                    </a:lnTo>
                    <a:lnTo>
                      <a:pt x="48" y="97"/>
                    </a:lnTo>
                    <a:lnTo>
                      <a:pt x="47" y="81"/>
                    </a:lnTo>
                    <a:lnTo>
                      <a:pt x="68" y="75"/>
                    </a:lnTo>
                    <a:lnTo>
                      <a:pt x="88" y="75"/>
                    </a:lnTo>
                    <a:lnTo>
                      <a:pt x="89" y="60"/>
                    </a:lnTo>
                    <a:lnTo>
                      <a:pt x="113" y="57"/>
                    </a:lnTo>
                    <a:lnTo>
                      <a:pt x="104" y="44"/>
                    </a:lnTo>
                    <a:lnTo>
                      <a:pt x="113" y="21"/>
                    </a:lnTo>
                    <a:lnTo>
                      <a:pt x="115" y="12"/>
                    </a:lnTo>
                    <a:lnTo>
                      <a:pt x="83" y="0"/>
                    </a:lnTo>
                    <a:lnTo>
                      <a:pt x="50" y="20"/>
                    </a:lnTo>
                    <a:lnTo>
                      <a:pt x="31"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4" name="Freeform 270"/>
              <p:cNvSpPr>
                <a:spLocks/>
              </p:cNvSpPr>
              <p:nvPr/>
            </p:nvSpPr>
            <p:spPr bwMode="auto">
              <a:xfrm>
                <a:off x="6103862" y="2670693"/>
                <a:ext cx="180836" cy="103815"/>
              </a:xfrm>
              <a:custGeom>
                <a:avLst/>
                <a:gdLst>
                  <a:gd name="T0" fmla="*/ 0 w 104"/>
                  <a:gd name="T1" fmla="*/ 16 h 59"/>
                  <a:gd name="T2" fmla="*/ 40 w 104"/>
                  <a:gd name="T3" fmla="*/ 0 h 59"/>
                  <a:gd name="T4" fmla="*/ 53 w 104"/>
                  <a:gd name="T5" fmla="*/ 9 h 59"/>
                  <a:gd name="T6" fmla="*/ 88 w 104"/>
                  <a:gd name="T7" fmla="*/ 21 h 59"/>
                  <a:gd name="T8" fmla="*/ 103 w 104"/>
                  <a:gd name="T9" fmla="*/ 30 h 59"/>
                  <a:gd name="T10" fmla="*/ 76 w 104"/>
                  <a:gd name="T11" fmla="*/ 48 h 59"/>
                  <a:gd name="T12" fmla="*/ 67 w 104"/>
                  <a:gd name="T13" fmla="*/ 58 h 59"/>
                  <a:gd name="T14" fmla="*/ 58 w 104"/>
                  <a:gd name="T15" fmla="*/ 54 h 59"/>
                  <a:gd name="T16" fmla="*/ 59 w 104"/>
                  <a:gd name="T17" fmla="*/ 44 h 59"/>
                  <a:gd name="T18" fmla="*/ 46 w 104"/>
                  <a:gd name="T19" fmla="*/ 43 h 59"/>
                  <a:gd name="T20" fmla="*/ 44 w 104"/>
                  <a:gd name="T21" fmla="*/ 51 h 59"/>
                  <a:gd name="T22" fmla="*/ 34 w 104"/>
                  <a:gd name="T23" fmla="*/ 52 h 59"/>
                  <a:gd name="T24" fmla="*/ 23 w 104"/>
                  <a:gd name="T25" fmla="*/ 42 h 59"/>
                  <a:gd name="T26" fmla="*/ 0 w 104"/>
                  <a:gd name="T2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59">
                    <a:moveTo>
                      <a:pt x="0" y="16"/>
                    </a:moveTo>
                    <a:lnTo>
                      <a:pt x="40" y="0"/>
                    </a:lnTo>
                    <a:lnTo>
                      <a:pt x="53" y="9"/>
                    </a:lnTo>
                    <a:lnTo>
                      <a:pt x="88" y="21"/>
                    </a:lnTo>
                    <a:lnTo>
                      <a:pt x="103" y="30"/>
                    </a:lnTo>
                    <a:lnTo>
                      <a:pt x="76" y="48"/>
                    </a:lnTo>
                    <a:lnTo>
                      <a:pt x="67" y="58"/>
                    </a:lnTo>
                    <a:lnTo>
                      <a:pt x="58" y="54"/>
                    </a:lnTo>
                    <a:lnTo>
                      <a:pt x="59" y="44"/>
                    </a:lnTo>
                    <a:lnTo>
                      <a:pt x="46" y="43"/>
                    </a:lnTo>
                    <a:lnTo>
                      <a:pt x="44" y="51"/>
                    </a:lnTo>
                    <a:lnTo>
                      <a:pt x="34" y="52"/>
                    </a:lnTo>
                    <a:lnTo>
                      <a:pt x="23" y="42"/>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5" name="Freeform 271"/>
              <p:cNvSpPr>
                <a:spLocks/>
              </p:cNvSpPr>
              <p:nvPr/>
            </p:nvSpPr>
            <p:spPr bwMode="auto">
              <a:xfrm>
                <a:off x="6220226" y="2717882"/>
                <a:ext cx="150958" cy="73929"/>
              </a:xfrm>
              <a:custGeom>
                <a:avLst/>
                <a:gdLst>
                  <a:gd name="T0" fmla="*/ 36 w 85"/>
                  <a:gd name="T1" fmla="*/ 2 h 41"/>
                  <a:gd name="T2" fmla="*/ 84 w 85"/>
                  <a:gd name="T3" fmla="*/ 0 h 41"/>
                  <a:gd name="T4" fmla="*/ 79 w 85"/>
                  <a:gd name="T5" fmla="*/ 40 h 41"/>
                  <a:gd name="T6" fmla="*/ 67 w 85"/>
                  <a:gd name="T7" fmla="*/ 30 h 41"/>
                  <a:gd name="T8" fmla="*/ 60 w 85"/>
                  <a:gd name="T9" fmla="*/ 28 h 41"/>
                  <a:gd name="T10" fmla="*/ 36 w 85"/>
                  <a:gd name="T11" fmla="*/ 33 h 41"/>
                  <a:gd name="T12" fmla="*/ 20 w 85"/>
                  <a:gd name="T13" fmla="*/ 33 h 41"/>
                  <a:gd name="T14" fmla="*/ 0 w 85"/>
                  <a:gd name="T15" fmla="*/ 29 h 41"/>
                  <a:gd name="T16" fmla="*/ 9 w 85"/>
                  <a:gd name="T17" fmla="*/ 20 h 41"/>
                  <a:gd name="T18" fmla="*/ 36 w 85"/>
                  <a:gd name="T1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1">
                    <a:moveTo>
                      <a:pt x="36" y="2"/>
                    </a:moveTo>
                    <a:lnTo>
                      <a:pt x="84" y="0"/>
                    </a:lnTo>
                    <a:lnTo>
                      <a:pt x="79" y="40"/>
                    </a:lnTo>
                    <a:lnTo>
                      <a:pt x="67" y="30"/>
                    </a:lnTo>
                    <a:lnTo>
                      <a:pt x="60" y="28"/>
                    </a:lnTo>
                    <a:lnTo>
                      <a:pt x="36" y="33"/>
                    </a:lnTo>
                    <a:lnTo>
                      <a:pt x="20" y="33"/>
                    </a:lnTo>
                    <a:lnTo>
                      <a:pt x="0" y="29"/>
                    </a:lnTo>
                    <a:lnTo>
                      <a:pt x="9" y="20"/>
                    </a:lnTo>
                    <a:lnTo>
                      <a:pt x="3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6" name="Freeform 274"/>
              <p:cNvSpPr>
                <a:spLocks/>
              </p:cNvSpPr>
              <p:nvPr/>
            </p:nvSpPr>
            <p:spPr bwMode="auto">
              <a:xfrm>
                <a:off x="6457671" y="2788665"/>
                <a:ext cx="89632" cy="116399"/>
              </a:xfrm>
              <a:custGeom>
                <a:avLst/>
                <a:gdLst>
                  <a:gd name="T0" fmla="*/ 39 w 57"/>
                  <a:gd name="T1" fmla="*/ 74 h 74"/>
                  <a:gd name="T2" fmla="*/ 47 w 57"/>
                  <a:gd name="T3" fmla="*/ 68 h 74"/>
                  <a:gd name="T4" fmla="*/ 54 w 57"/>
                  <a:gd name="T5" fmla="*/ 53 h 74"/>
                  <a:gd name="T6" fmla="*/ 57 w 57"/>
                  <a:gd name="T7" fmla="*/ 42 h 74"/>
                  <a:gd name="T8" fmla="*/ 36 w 57"/>
                  <a:gd name="T9" fmla="*/ 12 h 74"/>
                  <a:gd name="T10" fmla="*/ 23 w 57"/>
                  <a:gd name="T11" fmla="*/ 0 h 74"/>
                  <a:gd name="T12" fmla="*/ 0 w 57"/>
                  <a:gd name="T13" fmla="*/ 5 h 74"/>
                  <a:gd name="T14" fmla="*/ 24 w 57"/>
                  <a:gd name="T15" fmla="*/ 27 h 74"/>
                  <a:gd name="T16" fmla="*/ 24 w 57"/>
                  <a:gd name="T17" fmla="*/ 42 h 74"/>
                  <a:gd name="T18" fmla="*/ 39 w 57"/>
                  <a:gd name="T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4">
                    <a:moveTo>
                      <a:pt x="39" y="74"/>
                    </a:moveTo>
                    <a:lnTo>
                      <a:pt x="47" y="68"/>
                    </a:lnTo>
                    <a:lnTo>
                      <a:pt x="54" y="53"/>
                    </a:lnTo>
                    <a:lnTo>
                      <a:pt x="57" y="42"/>
                    </a:lnTo>
                    <a:lnTo>
                      <a:pt x="36" y="12"/>
                    </a:lnTo>
                    <a:lnTo>
                      <a:pt x="23" y="0"/>
                    </a:lnTo>
                    <a:lnTo>
                      <a:pt x="0" y="5"/>
                    </a:lnTo>
                    <a:lnTo>
                      <a:pt x="24" y="27"/>
                    </a:lnTo>
                    <a:lnTo>
                      <a:pt x="24" y="42"/>
                    </a:lnTo>
                    <a:lnTo>
                      <a:pt x="39"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7" name="Freeform 276"/>
              <p:cNvSpPr>
                <a:spLocks/>
              </p:cNvSpPr>
              <p:nvPr/>
            </p:nvSpPr>
            <p:spPr bwMode="auto">
              <a:xfrm>
                <a:off x="5960766" y="2702152"/>
                <a:ext cx="33022" cy="23594"/>
              </a:xfrm>
              <a:custGeom>
                <a:avLst/>
                <a:gdLst>
                  <a:gd name="T0" fmla="*/ 0 w 21"/>
                  <a:gd name="T1" fmla="*/ 15 h 15"/>
                  <a:gd name="T2" fmla="*/ 21 w 21"/>
                  <a:gd name="T3" fmla="*/ 15 h 15"/>
                  <a:gd name="T4" fmla="*/ 10 w 21"/>
                  <a:gd name="T5" fmla="*/ 10 h 15"/>
                  <a:gd name="T6" fmla="*/ 7 w 21"/>
                  <a:gd name="T7" fmla="*/ 0 h 15"/>
                  <a:gd name="T8" fmla="*/ 0 w 21"/>
                  <a:gd name="T9" fmla="*/ 15 h 15"/>
                </a:gdLst>
                <a:ahLst/>
                <a:cxnLst>
                  <a:cxn ang="0">
                    <a:pos x="T0" y="T1"/>
                  </a:cxn>
                  <a:cxn ang="0">
                    <a:pos x="T2" y="T3"/>
                  </a:cxn>
                  <a:cxn ang="0">
                    <a:pos x="T4" y="T5"/>
                  </a:cxn>
                  <a:cxn ang="0">
                    <a:pos x="T6" y="T7"/>
                  </a:cxn>
                  <a:cxn ang="0">
                    <a:pos x="T8" y="T9"/>
                  </a:cxn>
                </a:cxnLst>
                <a:rect l="0" t="0" r="r" b="b"/>
                <a:pathLst>
                  <a:path w="21" h="15">
                    <a:moveTo>
                      <a:pt x="0" y="15"/>
                    </a:moveTo>
                    <a:lnTo>
                      <a:pt x="21" y="15"/>
                    </a:lnTo>
                    <a:lnTo>
                      <a:pt x="10" y="10"/>
                    </a:lnTo>
                    <a:lnTo>
                      <a:pt x="7" y="0"/>
                    </a:lnTo>
                    <a:lnTo>
                      <a:pt x="0" y="15"/>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nvGrpSpPr>
            <p:cNvPr id="55" name="Group 54"/>
            <p:cNvGrpSpPr/>
            <p:nvPr/>
          </p:nvGrpSpPr>
          <p:grpSpPr>
            <a:xfrm>
              <a:off x="6160068" y="1816667"/>
              <a:ext cx="3678040" cy="3169501"/>
              <a:chOff x="6463961" y="1390309"/>
              <a:chExt cx="3678040" cy="3169501"/>
            </a:xfrm>
            <a:grpFill/>
          </p:grpSpPr>
          <p:sp>
            <p:nvSpPr>
              <p:cNvPr id="102" name="Freeform 105"/>
              <p:cNvSpPr>
                <a:spLocks/>
              </p:cNvSpPr>
              <p:nvPr/>
            </p:nvSpPr>
            <p:spPr bwMode="auto">
              <a:xfrm>
                <a:off x="6891677" y="1951853"/>
                <a:ext cx="40885" cy="44043"/>
              </a:xfrm>
              <a:custGeom>
                <a:avLst/>
                <a:gdLst>
                  <a:gd name="T0" fmla="*/ 11 w 23"/>
                  <a:gd name="T1" fmla="*/ 0 h 25"/>
                  <a:gd name="T2" fmla="*/ 0 w 23"/>
                  <a:gd name="T3" fmla="*/ 12 h 25"/>
                  <a:gd name="T4" fmla="*/ 5 w 23"/>
                  <a:gd name="T5" fmla="*/ 24 h 25"/>
                  <a:gd name="T6" fmla="*/ 14 w 23"/>
                  <a:gd name="T7" fmla="*/ 22 h 25"/>
                  <a:gd name="T8" fmla="*/ 22 w 23"/>
                  <a:gd name="T9" fmla="*/ 9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lnTo>
                      <a:pt x="0" y="12"/>
                    </a:lnTo>
                    <a:lnTo>
                      <a:pt x="5" y="24"/>
                    </a:lnTo>
                    <a:lnTo>
                      <a:pt x="14" y="22"/>
                    </a:lnTo>
                    <a:lnTo>
                      <a:pt x="22" y="9"/>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3" name="Freeform 106"/>
              <p:cNvSpPr>
                <a:spLocks/>
              </p:cNvSpPr>
              <p:nvPr/>
            </p:nvSpPr>
            <p:spPr bwMode="auto">
              <a:xfrm>
                <a:off x="7089810" y="1912530"/>
                <a:ext cx="58182" cy="31459"/>
              </a:xfrm>
              <a:custGeom>
                <a:avLst/>
                <a:gdLst>
                  <a:gd name="T0" fmla="*/ 27 w 33"/>
                  <a:gd name="T1" fmla="*/ 4 h 17"/>
                  <a:gd name="T2" fmla="*/ 13 w 33"/>
                  <a:gd name="T3" fmla="*/ 0 h 17"/>
                  <a:gd name="T4" fmla="*/ 0 w 33"/>
                  <a:gd name="T5" fmla="*/ 12 h 17"/>
                  <a:gd name="T6" fmla="*/ 9 w 33"/>
                  <a:gd name="T7" fmla="*/ 14 h 17"/>
                  <a:gd name="T8" fmla="*/ 32 w 33"/>
                  <a:gd name="T9" fmla="*/ 16 h 17"/>
                  <a:gd name="T10" fmla="*/ 27 w 33"/>
                  <a:gd name="T11" fmla="*/ 4 h 17"/>
                </a:gdLst>
                <a:ahLst/>
                <a:cxnLst>
                  <a:cxn ang="0">
                    <a:pos x="T0" y="T1"/>
                  </a:cxn>
                  <a:cxn ang="0">
                    <a:pos x="T2" y="T3"/>
                  </a:cxn>
                  <a:cxn ang="0">
                    <a:pos x="T4" y="T5"/>
                  </a:cxn>
                  <a:cxn ang="0">
                    <a:pos x="T6" y="T7"/>
                  </a:cxn>
                  <a:cxn ang="0">
                    <a:pos x="T8" y="T9"/>
                  </a:cxn>
                  <a:cxn ang="0">
                    <a:pos x="T10" y="T11"/>
                  </a:cxn>
                </a:cxnLst>
                <a:rect l="0" t="0" r="r" b="b"/>
                <a:pathLst>
                  <a:path w="33" h="17">
                    <a:moveTo>
                      <a:pt x="27" y="4"/>
                    </a:moveTo>
                    <a:lnTo>
                      <a:pt x="13" y="0"/>
                    </a:lnTo>
                    <a:lnTo>
                      <a:pt x="0" y="12"/>
                    </a:lnTo>
                    <a:lnTo>
                      <a:pt x="9" y="14"/>
                    </a:lnTo>
                    <a:lnTo>
                      <a:pt x="32" y="16"/>
                    </a:lnTo>
                    <a:lnTo>
                      <a:pt x="27"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4" name="Freeform 107"/>
              <p:cNvSpPr>
                <a:spLocks/>
              </p:cNvSpPr>
              <p:nvPr/>
            </p:nvSpPr>
            <p:spPr bwMode="auto">
              <a:xfrm>
                <a:off x="7350842" y="1726921"/>
                <a:ext cx="23587" cy="28313"/>
              </a:xfrm>
              <a:custGeom>
                <a:avLst/>
                <a:gdLst>
                  <a:gd name="T0" fmla="*/ 6 w 14"/>
                  <a:gd name="T1" fmla="*/ 15 h 16"/>
                  <a:gd name="T2" fmla="*/ 7 w 14"/>
                  <a:gd name="T3" fmla="*/ 15 h 16"/>
                  <a:gd name="T4" fmla="*/ 8 w 14"/>
                  <a:gd name="T5" fmla="*/ 15 h 16"/>
                  <a:gd name="T6" fmla="*/ 9 w 14"/>
                  <a:gd name="T7" fmla="*/ 14 h 16"/>
                  <a:gd name="T8" fmla="*/ 11 w 14"/>
                  <a:gd name="T9" fmla="*/ 14 h 16"/>
                  <a:gd name="T10" fmla="*/ 11 w 14"/>
                  <a:gd name="T11" fmla="*/ 13 h 16"/>
                  <a:gd name="T12" fmla="*/ 11 w 14"/>
                  <a:gd name="T13" fmla="*/ 12 h 16"/>
                  <a:gd name="T14" fmla="*/ 11 w 14"/>
                  <a:gd name="T15" fmla="*/ 11 h 16"/>
                  <a:gd name="T16" fmla="*/ 11 w 14"/>
                  <a:gd name="T17" fmla="*/ 10 h 16"/>
                  <a:gd name="T18" fmla="*/ 11 w 14"/>
                  <a:gd name="T19" fmla="*/ 9 h 16"/>
                  <a:gd name="T20" fmla="*/ 13 w 14"/>
                  <a:gd name="T21" fmla="*/ 8 h 16"/>
                  <a:gd name="T22" fmla="*/ 11 w 14"/>
                  <a:gd name="T23" fmla="*/ 8 h 16"/>
                  <a:gd name="T24" fmla="*/ 11 w 14"/>
                  <a:gd name="T25" fmla="*/ 7 h 16"/>
                  <a:gd name="T26" fmla="*/ 11 w 14"/>
                  <a:gd name="T27" fmla="*/ 5 h 16"/>
                  <a:gd name="T28" fmla="*/ 11 w 14"/>
                  <a:gd name="T29" fmla="*/ 4 h 16"/>
                  <a:gd name="T30" fmla="*/ 11 w 14"/>
                  <a:gd name="T31" fmla="*/ 3 h 16"/>
                  <a:gd name="T32" fmla="*/ 11 w 14"/>
                  <a:gd name="T33" fmla="*/ 2 h 16"/>
                  <a:gd name="T34" fmla="*/ 9 w 14"/>
                  <a:gd name="T35" fmla="*/ 1 h 16"/>
                  <a:gd name="T36" fmla="*/ 8 w 14"/>
                  <a:gd name="T37" fmla="*/ 1 h 16"/>
                  <a:gd name="T38" fmla="*/ 7 w 14"/>
                  <a:gd name="T39" fmla="*/ 0 h 16"/>
                  <a:gd name="T40" fmla="*/ 6 w 14"/>
                  <a:gd name="T41" fmla="*/ 0 h 16"/>
                  <a:gd name="T42" fmla="*/ 4 w 14"/>
                  <a:gd name="T43" fmla="*/ 0 h 16"/>
                  <a:gd name="T44" fmla="*/ 3 w 14"/>
                  <a:gd name="T45" fmla="*/ 1 h 16"/>
                  <a:gd name="T46" fmla="*/ 2 w 14"/>
                  <a:gd name="T47" fmla="*/ 2 h 16"/>
                  <a:gd name="T48" fmla="*/ 1 w 14"/>
                  <a:gd name="T49" fmla="*/ 3 h 16"/>
                  <a:gd name="T50" fmla="*/ 0 w 14"/>
                  <a:gd name="T51" fmla="*/ 4 h 16"/>
                  <a:gd name="T52" fmla="*/ 0 w 14"/>
                  <a:gd name="T53" fmla="*/ 5 h 16"/>
                  <a:gd name="T54" fmla="*/ 0 w 14"/>
                  <a:gd name="T55" fmla="*/ 7 h 16"/>
                  <a:gd name="T56" fmla="*/ 0 w 14"/>
                  <a:gd name="T57" fmla="*/ 8 h 16"/>
                  <a:gd name="T58" fmla="*/ 0 w 14"/>
                  <a:gd name="T59" fmla="*/ 9 h 16"/>
                  <a:gd name="T60" fmla="*/ 0 w 14"/>
                  <a:gd name="T61" fmla="*/ 10 h 16"/>
                  <a:gd name="T62" fmla="*/ 0 w 14"/>
                  <a:gd name="T63" fmla="*/ 11 h 16"/>
                  <a:gd name="T64" fmla="*/ 0 w 14"/>
                  <a:gd name="T65" fmla="*/ 12 h 16"/>
                  <a:gd name="T66" fmla="*/ 1 w 14"/>
                  <a:gd name="T67" fmla="*/ 13 h 16"/>
                  <a:gd name="T68" fmla="*/ 2 w 14"/>
                  <a:gd name="T69" fmla="*/ 14 h 16"/>
                  <a:gd name="T70" fmla="*/ 3 w 14"/>
                  <a:gd name="T71" fmla="*/ 14 h 16"/>
                  <a:gd name="T72" fmla="*/ 3 w 14"/>
                  <a:gd name="T73" fmla="*/ 15 h 16"/>
                  <a:gd name="T74" fmla="*/ 4 w 14"/>
                  <a:gd name="T75" fmla="*/ 15 h 16"/>
                  <a:gd name="T76" fmla="*/ 6 w 14"/>
                  <a:gd name="T7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6">
                    <a:moveTo>
                      <a:pt x="6" y="15"/>
                    </a:moveTo>
                    <a:lnTo>
                      <a:pt x="7" y="15"/>
                    </a:lnTo>
                    <a:lnTo>
                      <a:pt x="8" y="15"/>
                    </a:lnTo>
                    <a:lnTo>
                      <a:pt x="9" y="14"/>
                    </a:lnTo>
                    <a:lnTo>
                      <a:pt x="11" y="14"/>
                    </a:lnTo>
                    <a:lnTo>
                      <a:pt x="11" y="13"/>
                    </a:lnTo>
                    <a:lnTo>
                      <a:pt x="11" y="12"/>
                    </a:lnTo>
                    <a:lnTo>
                      <a:pt x="11" y="11"/>
                    </a:lnTo>
                    <a:lnTo>
                      <a:pt x="11" y="10"/>
                    </a:lnTo>
                    <a:lnTo>
                      <a:pt x="11" y="9"/>
                    </a:lnTo>
                    <a:lnTo>
                      <a:pt x="13" y="8"/>
                    </a:lnTo>
                    <a:lnTo>
                      <a:pt x="11" y="8"/>
                    </a:lnTo>
                    <a:lnTo>
                      <a:pt x="11" y="7"/>
                    </a:lnTo>
                    <a:lnTo>
                      <a:pt x="11" y="5"/>
                    </a:lnTo>
                    <a:lnTo>
                      <a:pt x="11" y="4"/>
                    </a:lnTo>
                    <a:lnTo>
                      <a:pt x="11" y="3"/>
                    </a:lnTo>
                    <a:lnTo>
                      <a:pt x="11" y="2"/>
                    </a:lnTo>
                    <a:lnTo>
                      <a:pt x="9" y="1"/>
                    </a:lnTo>
                    <a:lnTo>
                      <a:pt x="8" y="1"/>
                    </a:lnTo>
                    <a:lnTo>
                      <a:pt x="7" y="0"/>
                    </a:lnTo>
                    <a:lnTo>
                      <a:pt x="6" y="0"/>
                    </a:lnTo>
                    <a:lnTo>
                      <a:pt x="4" y="0"/>
                    </a:lnTo>
                    <a:lnTo>
                      <a:pt x="3" y="1"/>
                    </a:lnTo>
                    <a:lnTo>
                      <a:pt x="2" y="2"/>
                    </a:lnTo>
                    <a:lnTo>
                      <a:pt x="1" y="3"/>
                    </a:lnTo>
                    <a:lnTo>
                      <a:pt x="0" y="4"/>
                    </a:lnTo>
                    <a:lnTo>
                      <a:pt x="0" y="5"/>
                    </a:lnTo>
                    <a:lnTo>
                      <a:pt x="0" y="7"/>
                    </a:lnTo>
                    <a:lnTo>
                      <a:pt x="0" y="8"/>
                    </a:lnTo>
                    <a:lnTo>
                      <a:pt x="0" y="9"/>
                    </a:lnTo>
                    <a:lnTo>
                      <a:pt x="0" y="10"/>
                    </a:lnTo>
                    <a:lnTo>
                      <a:pt x="0" y="11"/>
                    </a:lnTo>
                    <a:lnTo>
                      <a:pt x="0" y="12"/>
                    </a:lnTo>
                    <a:lnTo>
                      <a:pt x="1" y="13"/>
                    </a:lnTo>
                    <a:lnTo>
                      <a:pt x="2" y="14"/>
                    </a:lnTo>
                    <a:lnTo>
                      <a:pt x="3" y="14"/>
                    </a:lnTo>
                    <a:lnTo>
                      <a:pt x="3" y="15"/>
                    </a:lnTo>
                    <a:lnTo>
                      <a:pt x="4" y="15"/>
                    </a:lnTo>
                    <a:lnTo>
                      <a:pt x="6"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5" name="Freeform 111"/>
              <p:cNvSpPr>
                <a:spLocks/>
              </p:cNvSpPr>
              <p:nvPr/>
            </p:nvSpPr>
            <p:spPr bwMode="auto">
              <a:xfrm>
                <a:off x="9116741" y="3263697"/>
                <a:ext cx="31450" cy="29886"/>
              </a:xfrm>
              <a:custGeom>
                <a:avLst/>
                <a:gdLst>
                  <a:gd name="T0" fmla="*/ 1 w 18"/>
                  <a:gd name="T1" fmla="*/ 6 h 17"/>
                  <a:gd name="T2" fmla="*/ 0 w 18"/>
                  <a:gd name="T3" fmla="*/ 16 h 17"/>
                  <a:gd name="T4" fmla="*/ 9 w 18"/>
                  <a:gd name="T5" fmla="*/ 16 h 17"/>
                  <a:gd name="T6" fmla="*/ 17 w 18"/>
                  <a:gd name="T7" fmla="*/ 6 h 17"/>
                  <a:gd name="T8" fmla="*/ 7 w 18"/>
                  <a:gd name="T9" fmla="*/ 0 h 17"/>
                  <a:gd name="T10" fmla="*/ 1 w 18"/>
                  <a:gd name="T11" fmla="*/ 2 h 17"/>
                </a:gdLst>
                <a:ahLst/>
                <a:cxnLst>
                  <a:cxn ang="0">
                    <a:pos x="T0" y="T1"/>
                  </a:cxn>
                  <a:cxn ang="0">
                    <a:pos x="T2" y="T3"/>
                  </a:cxn>
                  <a:cxn ang="0">
                    <a:pos x="T4" y="T5"/>
                  </a:cxn>
                  <a:cxn ang="0">
                    <a:pos x="T6" y="T7"/>
                  </a:cxn>
                  <a:cxn ang="0">
                    <a:pos x="T8" y="T9"/>
                  </a:cxn>
                  <a:cxn ang="0">
                    <a:pos x="T10" y="T11"/>
                  </a:cxn>
                </a:cxnLst>
                <a:rect l="0" t="0" r="r" b="b"/>
                <a:pathLst>
                  <a:path w="18" h="17">
                    <a:moveTo>
                      <a:pt x="1" y="6"/>
                    </a:moveTo>
                    <a:lnTo>
                      <a:pt x="0" y="16"/>
                    </a:lnTo>
                    <a:lnTo>
                      <a:pt x="9" y="16"/>
                    </a:lnTo>
                    <a:lnTo>
                      <a:pt x="17" y="6"/>
                    </a:lnTo>
                    <a:lnTo>
                      <a:pt x="7" y="0"/>
                    </a:lnTo>
                    <a:lnTo>
                      <a:pt x="1"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6" name="Freeform 112"/>
              <p:cNvSpPr>
                <a:spLocks/>
              </p:cNvSpPr>
              <p:nvPr/>
            </p:nvSpPr>
            <p:spPr bwMode="auto">
              <a:xfrm>
                <a:off x="6608630" y="3196060"/>
                <a:ext cx="58182" cy="28313"/>
              </a:xfrm>
              <a:custGeom>
                <a:avLst/>
                <a:gdLst>
                  <a:gd name="T0" fmla="*/ 16 w 32"/>
                  <a:gd name="T1" fmla="*/ 11 h 16"/>
                  <a:gd name="T2" fmla="*/ 15 w 32"/>
                  <a:gd name="T3" fmla="*/ 11 h 16"/>
                  <a:gd name="T4" fmla="*/ 14 w 32"/>
                  <a:gd name="T5" fmla="*/ 11 h 16"/>
                  <a:gd name="T6" fmla="*/ 12 w 32"/>
                  <a:gd name="T7" fmla="*/ 11 h 16"/>
                  <a:gd name="T8" fmla="*/ 12 w 32"/>
                  <a:gd name="T9" fmla="*/ 12 h 16"/>
                  <a:gd name="T10" fmla="*/ 11 w 32"/>
                  <a:gd name="T11" fmla="*/ 12 h 16"/>
                  <a:gd name="T12" fmla="*/ 9 w 32"/>
                  <a:gd name="T13" fmla="*/ 13 h 16"/>
                  <a:gd name="T14" fmla="*/ 8 w 32"/>
                  <a:gd name="T15" fmla="*/ 13 h 16"/>
                  <a:gd name="T16" fmla="*/ 6 w 32"/>
                  <a:gd name="T17" fmla="*/ 14 h 16"/>
                  <a:gd name="T18" fmla="*/ 5 w 32"/>
                  <a:gd name="T19" fmla="*/ 14 h 16"/>
                  <a:gd name="T20" fmla="*/ 4 w 32"/>
                  <a:gd name="T21" fmla="*/ 15 h 16"/>
                  <a:gd name="T22" fmla="*/ 3 w 32"/>
                  <a:gd name="T23" fmla="*/ 14 h 16"/>
                  <a:gd name="T24" fmla="*/ 1 w 32"/>
                  <a:gd name="T25" fmla="*/ 14 h 16"/>
                  <a:gd name="T26" fmla="*/ 0 w 32"/>
                  <a:gd name="T27" fmla="*/ 13 h 16"/>
                  <a:gd name="T28" fmla="*/ 0 w 32"/>
                  <a:gd name="T29" fmla="*/ 12 h 16"/>
                  <a:gd name="T30" fmla="*/ 0 w 32"/>
                  <a:gd name="T31" fmla="*/ 11 h 16"/>
                  <a:gd name="T32" fmla="*/ 0 w 32"/>
                  <a:gd name="T33" fmla="*/ 10 h 16"/>
                  <a:gd name="T34" fmla="*/ 0 w 32"/>
                  <a:gd name="T35" fmla="*/ 9 h 16"/>
                  <a:gd name="T36" fmla="*/ 0 w 32"/>
                  <a:gd name="T37" fmla="*/ 8 h 16"/>
                  <a:gd name="T38" fmla="*/ 0 w 32"/>
                  <a:gd name="T39" fmla="*/ 7 h 16"/>
                  <a:gd name="T40" fmla="*/ 0 w 32"/>
                  <a:gd name="T41" fmla="*/ 6 h 16"/>
                  <a:gd name="T42" fmla="*/ 0 w 32"/>
                  <a:gd name="T43" fmla="*/ 5 h 16"/>
                  <a:gd name="T44" fmla="*/ 1 w 32"/>
                  <a:gd name="T45" fmla="*/ 4 h 16"/>
                  <a:gd name="T46" fmla="*/ 2 w 32"/>
                  <a:gd name="T47" fmla="*/ 4 h 16"/>
                  <a:gd name="T48" fmla="*/ 3 w 32"/>
                  <a:gd name="T49" fmla="*/ 4 h 16"/>
                  <a:gd name="T50" fmla="*/ 4 w 32"/>
                  <a:gd name="T51" fmla="*/ 4 h 16"/>
                  <a:gd name="T52" fmla="*/ 5 w 32"/>
                  <a:gd name="T53" fmla="*/ 4 h 16"/>
                  <a:gd name="T54" fmla="*/ 7 w 32"/>
                  <a:gd name="T55" fmla="*/ 4 h 16"/>
                  <a:gd name="T56" fmla="*/ 8 w 32"/>
                  <a:gd name="T57" fmla="*/ 4 h 16"/>
                  <a:gd name="T58" fmla="*/ 10 w 32"/>
                  <a:gd name="T59" fmla="*/ 4 h 16"/>
                  <a:gd name="T60" fmla="*/ 12 w 32"/>
                  <a:gd name="T61" fmla="*/ 4 h 16"/>
                  <a:gd name="T62" fmla="*/ 14 w 32"/>
                  <a:gd name="T63" fmla="*/ 4 h 16"/>
                  <a:gd name="T64" fmla="*/ 15 w 32"/>
                  <a:gd name="T65" fmla="*/ 4 h 16"/>
                  <a:gd name="T66" fmla="*/ 16 w 32"/>
                  <a:gd name="T67" fmla="*/ 4 h 16"/>
                  <a:gd name="T68" fmla="*/ 18 w 32"/>
                  <a:gd name="T69" fmla="*/ 4 h 16"/>
                  <a:gd name="T70" fmla="*/ 19 w 32"/>
                  <a:gd name="T71" fmla="*/ 3 h 16"/>
                  <a:gd name="T72" fmla="*/ 20 w 32"/>
                  <a:gd name="T73" fmla="*/ 2 h 16"/>
                  <a:gd name="T74" fmla="*/ 23 w 32"/>
                  <a:gd name="T75" fmla="*/ 2 h 16"/>
                  <a:gd name="T76" fmla="*/ 24 w 32"/>
                  <a:gd name="T77" fmla="*/ 1 h 16"/>
                  <a:gd name="T78" fmla="*/ 26 w 32"/>
                  <a:gd name="T79" fmla="*/ 0 h 16"/>
                  <a:gd name="T80" fmla="*/ 27 w 32"/>
                  <a:gd name="T81" fmla="*/ 0 h 16"/>
                  <a:gd name="T82" fmla="*/ 28 w 32"/>
                  <a:gd name="T83" fmla="*/ 0 h 16"/>
                  <a:gd name="T84" fmla="*/ 29 w 32"/>
                  <a:gd name="T85" fmla="*/ 0 h 16"/>
                  <a:gd name="T86" fmla="*/ 31 w 32"/>
                  <a:gd name="T87" fmla="*/ 0 h 16"/>
                  <a:gd name="T88" fmla="*/ 31 w 32"/>
                  <a:gd name="T89" fmla="*/ 1 h 16"/>
                  <a:gd name="T90" fmla="*/ 31 w 32"/>
                  <a:gd name="T91" fmla="*/ 2 h 16"/>
                  <a:gd name="T92" fmla="*/ 31 w 32"/>
                  <a:gd name="T93" fmla="*/ 3 h 16"/>
                  <a:gd name="T94" fmla="*/ 30 w 32"/>
                  <a:gd name="T95" fmla="*/ 4 h 16"/>
                  <a:gd name="T96" fmla="*/ 29 w 32"/>
                  <a:gd name="T97" fmla="*/ 4 h 16"/>
                  <a:gd name="T98" fmla="*/ 28 w 32"/>
                  <a:gd name="T99" fmla="*/ 4 h 16"/>
                  <a:gd name="T100" fmla="*/ 27 w 32"/>
                  <a:gd name="T101" fmla="*/ 6 h 16"/>
                  <a:gd name="T102" fmla="*/ 27 w 32"/>
                  <a:gd name="T103" fmla="*/ 7 h 16"/>
                  <a:gd name="T104" fmla="*/ 27 w 32"/>
                  <a:gd name="T105" fmla="*/ 8 h 16"/>
                  <a:gd name="T106" fmla="*/ 27 w 32"/>
                  <a:gd name="T107" fmla="*/ 9 h 16"/>
                  <a:gd name="T108" fmla="*/ 26 w 32"/>
                  <a:gd name="T109" fmla="*/ 9 h 16"/>
                  <a:gd name="T110" fmla="*/ 26 w 32"/>
                  <a:gd name="T111" fmla="*/ 10 h 16"/>
                  <a:gd name="T112" fmla="*/ 24 w 32"/>
                  <a:gd name="T113" fmla="*/ 11 h 16"/>
                  <a:gd name="T114" fmla="*/ 23 w 32"/>
                  <a:gd name="T115" fmla="*/ 11 h 16"/>
                  <a:gd name="T116" fmla="*/ 21 w 32"/>
                  <a:gd name="T117" fmla="*/ 11 h 16"/>
                  <a:gd name="T118" fmla="*/ 19 w 32"/>
                  <a:gd name="T119" fmla="*/ 11 h 16"/>
                  <a:gd name="T120" fmla="*/ 18 w 32"/>
                  <a:gd name="T121" fmla="*/ 11 h 16"/>
                  <a:gd name="T122" fmla="*/ 16 w 32"/>
                  <a:gd name="T1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16">
                    <a:moveTo>
                      <a:pt x="16" y="11"/>
                    </a:moveTo>
                    <a:lnTo>
                      <a:pt x="15" y="11"/>
                    </a:lnTo>
                    <a:lnTo>
                      <a:pt x="14" y="11"/>
                    </a:lnTo>
                    <a:lnTo>
                      <a:pt x="12" y="11"/>
                    </a:lnTo>
                    <a:lnTo>
                      <a:pt x="12" y="12"/>
                    </a:lnTo>
                    <a:lnTo>
                      <a:pt x="11" y="12"/>
                    </a:lnTo>
                    <a:lnTo>
                      <a:pt x="9" y="13"/>
                    </a:lnTo>
                    <a:lnTo>
                      <a:pt x="8" y="13"/>
                    </a:lnTo>
                    <a:lnTo>
                      <a:pt x="6" y="14"/>
                    </a:lnTo>
                    <a:lnTo>
                      <a:pt x="5" y="14"/>
                    </a:lnTo>
                    <a:lnTo>
                      <a:pt x="4" y="15"/>
                    </a:lnTo>
                    <a:lnTo>
                      <a:pt x="3" y="14"/>
                    </a:lnTo>
                    <a:lnTo>
                      <a:pt x="1" y="14"/>
                    </a:lnTo>
                    <a:lnTo>
                      <a:pt x="0" y="13"/>
                    </a:lnTo>
                    <a:lnTo>
                      <a:pt x="0" y="12"/>
                    </a:lnTo>
                    <a:lnTo>
                      <a:pt x="0" y="11"/>
                    </a:lnTo>
                    <a:lnTo>
                      <a:pt x="0" y="10"/>
                    </a:lnTo>
                    <a:lnTo>
                      <a:pt x="0" y="9"/>
                    </a:lnTo>
                    <a:lnTo>
                      <a:pt x="0" y="8"/>
                    </a:lnTo>
                    <a:lnTo>
                      <a:pt x="0" y="7"/>
                    </a:lnTo>
                    <a:lnTo>
                      <a:pt x="0" y="6"/>
                    </a:lnTo>
                    <a:lnTo>
                      <a:pt x="0" y="5"/>
                    </a:lnTo>
                    <a:lnTo>
                      <a:pt x="1" y="4"/>
                    </a:lnTo>
                    <a:lnTo>
                      <a:pt x="2" y="4"/>
                    </a:lnTo>
                    <a:lnTo>
                      <a:pt x="3" y="4"/>
                    </a:lnTo>
                    <a:lnTo>
                      <a:pt x="4" y="4"/>
                    </a:lnTo>
                    <a:lnTo>
                      <a:pt x="5" y="4"/>
                    </a:lnTo>
                    <a:lnTo>
                      <a:pt x="7" y="4"/>
                    </a:lnTo>
                    <a:lnTo>
                      <a:pt x="8" y="4"/>
                    </a:lnTo>
                    <a:lnTo>
                      <a:pt x="10" y="4"/>
                    </a:lnTo>
                    <a:lnTo>
                      <a:pt x="12" y="4"/>
                    </a:lnTo>
                    <a:lnTo>
                      <a:pt x="14" y="4"/>
                    </a:lnTo>
                    <a:lnTo>
                      <a:pt x="15" y="4"/>
                    </a:lnTo>
                    <a:lnTo>
                      <a:pt x="16" y="4"/>
                    </a:lnTo>
                    <a:lnTo>
                      <a:pt x="18" y="4"/>
                    </a:lnTo>
                    <a:lnTo>
                      <a:pt x="19" y="3"/>
                    </a:lnTo>
                    <a:lnTo>
                      <a:pt x="20" y="2"/>
                    </a:lnTo>
                    <a:lnTo>
                      <a:pt x="23" y="2"/>
                    </a:lnTo>
                    <a:lnTo>
                      <a:pt x="24" y="1"/>
                    </a:lnTo>
                    <a:lnTo>
                      <a:pt x="26" y="0"/>
                    </a:lnTo>
                    <a:lnTo>
                      <a:pt x="27" y="0"/>
                    </a:lnTo>
                    <a:lnTo>
                      <a:pt x="28" y="0"/>
                    </a:lnTo>
                    <a:lnTo>
                      <a:pt x="29" y="0"/>
                    </a:lnTo>
                    <a:lnTo>
                      <a:pt x="31" y="0"/>
                    </a:lnTo>
                    <a:lnTo>
                      <a:pt x="31" y="1"/>
                    </a:lnTo>
                    <a:lnTo>
                      <a:pt x="31" y="2"/>
                    </a:lnTo>
                    <a:lnTo>
                      <a:pt x="31" y="3"/>
                    </a:lnTo>
                    <a:lnTo>
                      <a:pt x="30" y="4"/>
                    </a:lnTo>
                    <a:lnTo>
                      <a:pt x="29" y="4"/>
                    </a:lnTo>
                    <a:lnTo>
                      <a:pt x="28" y="4"/>
                    </a:lnTo>
                    <a:lnTo>
                      <a:pt x="27" y="6"/>
                    </a:lnTo>
                    <a:lnTo>
                      <a:pt x="27" y="7"/>
                    </a:lnTo>
                    <a:lnTo>
                      <a:pt x="27" y="8"/>
                    </a:lnTo>
                    <a:lnTo>
                      <a:pt x="27" y="9"/>
                    </a:lnTo>
                    <a:lnTo>
                      <a:pt x="26" y="9"/>
                    </a:lnTo>
                    <a:lnTo>
                      <a:pt x="26" y="10"/>
                    </a:lnTo>
                    <a:lnTo>
                      <a:pt x="24" y="11"/>
                    </a:lnTo>
                    <a:lnTo>
                      <a:pt x="23" y="11"/>
                    </a:lnTo>
                    <a:lnTo>
                      <a:pt x="21" y="11"/>
                    </a:lnTo>
                    <a:lnTo>
                      <a:pt x="19" y="11"/>
                    </a:lnTo>
                    <a:lnTo>
                      <a:pt x="18" y="11"/>
                    </a:lnTo>
                    <a:lnTo>
                      <a:pt x="16" y="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7" name="Freeform 116"/>
              <p:cNvSpPr>
                <a:spLocks/>
              </p:cNvSpPr>
              <p:nvPr/>
            </p:nvSpPr>
            <p:spPr bwMode="auto">
              <a:xfrm>
                <a:off x="8762933" y="4495319"/>
                <a:ext cx="23587" cy="23594"/>
              </a:xfrm>
              <a:custGeom>
                <a:avLst/>
                <a:gdLst>
                  <a:gd name="T0" fmla="*/ 7 w 14"/>
                  <a:gd name="T1" fmla="*/ 12 h 13"/>
                  <a:gd name="T2" fmla="*/ 7 w 14"/>
                  <a:gd name="T3" fmla="*/ 11 h 13"/>
                  <a:gd name="T4" fmla="*/ 8 w 14"/>
                  <a:gd name="T5" fmla="*/ 11 h 13"/>
                  <a:gd name="T6" fmla="*/ 9 w 14"/>
                  <a:gd name="T7" fmla="*/ 11 h 13"/>
                  <a:gd name="T8" fmla="*/ 10 w 14"/>
                  <a:gd name="T9" fmla="*/ 10 h 13"/>
                  <a:gd name="T10" fmla="*/ 11 w 14"/>
                  <a:gd name="T11" fmla="*/ 8 h 13"/>
                  <a:gd name="T12" fmla="*/ 13 w 14"/>
                  <a:gd name="T13" fmla="*/ 8 h 13"/>
                  <a:gd name="T14" fmla="*/ 13 w 14"/>
                  <a:gd name="T15" fmla="*/ 6 h 13"/>
                  <a:gd name="T16" fmla="*/ 13 w 14"/>
                  <a:gd name="T17" fmla="*/ 5 h 13"/>
                  <a:gd name="T18" fmla="*/ 13 w 14"/>
                  <a:gd name="T19" fmla="*/ 4 h 13"/>
                  <a:gd name="T20" fmla="*/ 13 w 14"/>
                  <a:gd name="T21" fmla="*/ 3 h 13"/>
                  <a:gd name="T22" fmla="*/ 11 w 14"/>
                  <a:gd name="T23" fmla="*/ 3 h 13"/>
                  <a:gd name="T24" fmla="*/ 11 w 14"/>
                  <a:gd name="T25" fmla="*/ 2 h 13"/>
                  <a:gd name="T26" fmla="*/ 11 w 14"/>
                  <a:gd name="T27" fmla="*/ 1 h 13"/>
                  <a:gd name="T28" fmla="*/ 10 w 14"/>
                  <a:gd name="T29" fmla="*/ 1 h 13"/>
                  <a:gd name="T30" fmla="*/ 9 w 14"/>
                  <a:gd name="T31" fmla="*/ 0 h 13"/>
                  <a:gd name="T32" fmla="*/ 8 w 14"/>
                  <a:gd name="T33" fmla="*/ 0 h 13"/>
                  <a:gd name="T34" fmla="*/ 7 w 14"/>
                  <a:gd name="T35" fmla="*/ 0 h 13"/>
                  <a:gd name="T36" fmla="*/ 4 w 14"/>
                  <a:gd name="T37" fmla="*/ 0 h 13"/>
                  <a:gd name="T38" fmla="*/ 3 w 14"/>
                  <a:gd name="T39" fmla="*/ 0 h 13"/>
                  <a:gd name="T40" fmla="*/ 2 w 14"/>
                  <a:gd name="T41" fmla="*/ 0 h 13"/>
                  <a:gd name="T42" fmla="*/ 2 w 14"/>
                  <a:gd name="T43" fmla="*/ 1 h 13"/>
                  <a:gd name="T44" fmla="*/ 1 w 14"/>
                  <a:gd name="T45" fmla="*/ 1 h 13"/>
                  <a:gd name="T46" fmla="*/ 1 w 14"/>
                  <a:gd name="T47" fmla="*/ 2 h 13"/>
                  <a:gd name="T48" fmla="*/ 1 w 14"/>
                  <a:gd name="T49" fmla="*/ 3 h 13"/>
                  <a:gd name="T50" fmla="*/ 0 w 14"/>
                  <a:gd name="T51" fmla="*/ 3 h 13"/>
                  <a:gd name="T52" fmla="*/ 0 w 14"/>
                  <a:gd name="T53" fmla="*/ 4 h 13"/>
                  <a:gd name="T54" fmla="*/ 0 w 14"/>
                  <a:gd name="T55" fmla="*/ 5 h 13"/>
                  <a:gd name="T56" fmla="*/ 0 w 14"/>
                  <a:gd name="T57" fmla="*/ 6 h 13"/>
                  <a:gd name="T58" fmla="*/ 0 w 14"/>
                  <a:gd name="T59" fmla="*/ 8 h 13"/>
                  <a:gd name="T60" fmla="*/ 1 w 14"/>
                  <a:gd name="T61" fmla="*/ 8 h 13"/>
                  <a:gd name="T62" fmla="*/ 2 w 14"/>
                  <a:gd name="T63" fmla="*/ 10 h 13"/>
                  <a:gd name="T64" fmla="*/ 2 w 14"/>
                  <a:gd name="T65" fmla="*/ 11 h 13"/>
                  <a:gd name="T66" fmla="*/ 3 w 14"/>
                  <a:gd name="T67" fmla="*/ 11 h 13"/>
                  <a:gd name="T68" fmla="*/ 4 w 14"/>
                  <a:gd name="T69" fmla="*/ 11 h 13"/>
                  <a:gd name="T70" fmla="*/ 7 w 14"/>
                  <a:gd name="T7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3">
                    <a:moveTo>
                      <a:pt x="7" y="12"/>
                    </a:moveTo>
                    <a:lnTo>
                      <a:pt x="7" y="11"/>
                    </a:lnTo>
                    <a:lnTo>
                      <a:pt x="8" y="11"/>
                    </a:lnTo>
                    <a:lnTo>
                      <a:pt x="9" y="11"/>
                    </a:lnTo>
                    <a:lnTo>
                      <a:pt x="10" y="10"/>
                    </a:lnTo>
                    <a:lnTo>
                      <a:pt x="11" y="8"/>
                    </a:lnTo>
                    <a:lnTo>
                      <a:pt x="13" y="8"/>
                    </a:lnTo>
                    <a:lnTo>
                      <a:pt x="13" y="6"/>
                    </a:lnTo>
                    <a:lnTo>
                      <a:pt x="13" y="5"/>
                    </a:lnTo>
                    <a:lnTo>
                      <a:pt x="13" y="4"/>
                    </a:lnTo>
                    <a:lnTo>
                      <a:pt x="13" y="3"/>
                    </a:lnTo>
                    <a:lnTo>
                      <a:pt x="11" y="3"/>
                    </a:lnTo>
                    <a:lnTo>
                      <a:pt x="11" y="2"/>
                    </a:lnTo>
                    <a:lnTo>
                      <a:pt x="11" y="1"/>
                    </a:lnTo>
                    <a:lnTo>
                      <a:pt x="10" y="1"/>
                    </a:lnTo>
                    <a:lnTo>
                      <a:pt x="9" y="0"/>
                    </a:lnTo>
                    <a:lnTo>
                      <a:pt x="8" y="0"/>
                    </a:lnTo>
                    <a:lnTo>
                      <a:pt x="7" y="0"/>
                    </a:lnTo>
                    <a:lnTo>
                      <a:pt x="4" y="0"/>
                    </a:lnTo>
                    <a:lnTo>
                      <a:pt x="3" y="0"/>
                    </a:lnTo>
                    <a:lnTo>
                      <a:pt x="2" y="0"/>
                    </a:lnTo>
                    <a:lnTo>
                      <a:pt x="2" y="1"/>
                    </a:lnTo>
                    <a:lnTo>
                      <a:pt x="1" y="1"/>
                    </a:lnTo>
                    <a:lnTo>
                      <a:pt x="1" y="2"/>
                    </a:lnTo>
                    <a:lnTo>
                      <a:pt x="1" y="3"/>
                    </a:lnTo>
                    <a:lnTo>
                      <a:pt x="0" y="3"/>
                    </a:lnTo>
                    <a:lnTo>
                      <a:pt x="0" y="4"/>
                    </a:lnTo>
                    <a:lnTo>
                      <a:pt x="0" y="5"/>
                    </a:lnTo>
                    <a:lnTo>
                      <a:pt x="0" y="6"/>
                    </a:lnTo>
                    <a:lnTo>
                      <a:pt x="0" y="8"/>
                    </a:lnTo>
                    <a:lnTo>
                      <a:pt x="1" y="8"/>
                    </a:lnTo>
                    <a:lnTo>
                      <a:pt x="2" y="10"/>
                    </a:lnTo>
                    <a:lnTo>
                      <a:pt x="2" y="11"/>
                    </a:lnTo>
                    <a:lnTo>
                      <a:pt x="3" y="11"/>
                    </a:lnTo>
                    <a:lnTo>
                      <a:pt x="4"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8" name="Freeform 117"/>
              <p:cNvSpPr>
                <a:spLocks/>
              </p:cNvSpPr>
              <p:nvPr/>
            </p:nvSpPr>
            <p:spPr bwMode="auto">
              <a:xfrm>
                <a:off x="8822687" y="4487455"/>
                <a:ext cx="26732" cy="28313"/>
              </a:xfrm>
              <a:custGeom>
                <a:avLst/>
                <a:gdLst>
                  <a:gd name="T0" fmla="*/ 2 w 15"/>
                  <a:gd name="T1" fmla="*/ 5 h 16"/>
                  <a:gd name="T2" fmla="*/ 9 w 15"/>
                  <a:gd name="T3" fmla="*/ 0 h 16"/>
                  <a:gd name="T4" fmla="*/ 14 w 15"/>
                  <a:gd name="T5" fmla="*/ 5 h 16"/>
                  <a:gd name="T6" fmla="*/ 13 w 15"/>
                  <a:gd name="T7" fmla="*/ 15 h 16"/>
                  <a:gd name="T8" fmla="*/ 0 w 15"/>
                  <a:gd name="T9" fmla="*/ 11 h 16"/>
                  <a:gd name="T10" fmla="*/ 2 w 15"/>
                  <a:gd name="T11" fmla="*/ 5 h 16"/>
                </a:gdLst>
                <a:ahLst/>
                <a:cxnLst>
                  <a:cxn ang="0">
                    <a:pos x="T0" y="T1"/>
                  </a:cxn>
                  <a:cxn ang="0">
                    <a:pos x="T2" y="T3"/>
                  </a:cxn>
                  <a:cxn ang="0">
                    <a:pos x="T4" y="T5"/>
                  </a:cxn>
                  <a:cxn ang="0">
                    <a:pos x="T6" y="T7"/>
                  </a:cxn>
                  <a:cxn ang="0">
                    <a:pos x="T8" y="T9"/>
                  </a:cxn>
                  <a:cxn ang="0">
                    <a:pos x="T10" y="T11"/>
                  </a:cxn>
                </a:cxnLst>
                <a:rect l="0" t="0" r="r" b="b"/>
                <a:pathLst>
                  <a:path w="15" h="16">
                    <a:moveTo>
                      <a:pt x="2" y="5"/>
                    </a:moveTo>
                    <a:lnTo>
                      <a:pt x="9" y="0"/>
                    </a:lnTo>
                    <a:lnTo>
                      <a:pt x="14" y="5"/>
                    </a:lnTo>
                    <a:lnTo>
                      <a:pt x="13" y="15"/>
                    </a:lnTo>
                    <a:lnTo>
                      <a:pt x="0" y="11"/>
                    </a:lnTo>
                    <a:lnTo>
                      <a:pt x="2"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9" name="Freeform 118"/>
              <p:cNvSpPr>
                <a:spLocks/>
              </p:cNvSpPr>
              <p:nvPr/>
            </p:nvSpPr>
            <p:spPr bwMode="auto">
              <a:xfrm>
                <a:off x="8838412" y="3518515"/>
                <a:ext cx="45602" cy="89658"/>
              </a:xfrm>
              <a:custGeom>
                <a:avLst/>
                <a:gdLst>
                  <a:gd name="T0" fmla="*/ 12 w 25"/>
                  <a:gd name="T1" fmla="*/ 0 h 51"/>
                  <a:gd name="T2" fmla="*/ 2 w 25"/>
                  <a:gd name="T3" fmla="*/ 15 h 51"/>
                  <a:gd name="T4" fmla="*/ 0 w 25"/>
                  <a:gd name="T5" fmla="*/ 34 h 51"/>
                  <a:gd name="T6" fmla="*/ 16 w 25"/>
                  <a:gd name="T7" fmla="*/ 50 h 51"/>
                  <a:gd name="T8" fmla="*/ 24 w 25"/>
                  <a:gd name="T9" fmla="*/ 26 h 51"/>
                  <a:gd name="T10" fmla="*/ 12 w 25"/>
                  <a:gd name="T11" fmla="*/ 0 h 51"/>
                </a:gdLst>
                <a:ahLst/>
                <a:cxnLst>
                  <a:cxn ang="0">
                    <a:pos x="T0" y="T1"/>
                  </a:cxn>
                  <a:cxn ang="0">
                    <a:pos x="T2" y="T3"/>
                  </a:cxn>
                  <a:cxn ang="0">
                    <a:pos x="T4" y="T5"/>
                  </a:cxn>
                  <a:cxn ang="0">
                    <a:pos x="T6" y="T7"/>
                  </a:cxn>
                  <a:cxn ang="0">
                    <a:pos x="T8" y="T9"/>
                  </a:cxn>
                  <a:cxn ang="0">
                    <a:pos x="T10" y="T11"/>
                  </a:cxn>
                </a:cxnLst>
                <a:rect l="0" t="0" r="r" b="b"/>
                <a:pathLst>
                  <a:path w="25" h="51">
                    <a:moveTo>
                      <a:pt x="12" y="0"/>
                    </a:moveTo>
                    <a:lnTo>
                      <a:pt x="2" y="15"/>
                    </a:lnTo>
                    <a:lnTo>
                      <a:pt x="0" y="34"/>
                    </a:lnTo>
                    <a:lnTo>
                      <a:pt x="16" y="50"/>
                    </a:lnTo>
                    <a:lnTo>
                      <a:pt x="24" y="26"/>
                    </a:lnTo>
                    <a:lnTo>
                      <a:pt x="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0" name="Freeform 121"/>
              <p:cNvSpPr>
                <a:spLocks/>
              </p:cNvSpPr>
              <p:nvPr/>
            </p:nvSpPr>
            <p:spPr bwMode="auto">
              <a:xfrm>
                <a:off x="8505045" y="4295554"/>
                <a:ext cx="45602" cy="42470"/>
              </a:xfrm>
              <a:custGeom>
                <a:avLst/>
                <a:gdLst>
                  <a:gd name="T0" fmla="*/ 2 w 26"/>
                  <a:gd name="T1" fmla="*/ 0 h 24"/>
                  <a:gd name="T2" fmla="*/ 13 w 26"/>
                  <a:gd name="T3" fmla="*/ 2 h 24"/>
                  <a:gd name="T4" fmla="*/ 21 w 26"/>
                  <a:gd name="T5" fmla="*/ 10 h 24"/>
                  <a:gd name="T6" fmla="*/ 25 w 26"/>
                  <a:gd name="T7" fmla="*/ 21 h 24"/>
                  <a:gd name="T8" fmla="*/ 15 w 26"/>
                  <a:gd name="T9" fmla="*/ 23 h 24"/>
                  <a:gd name="T10" fmla="*/ 0 w 26"/>
                  <a:gd name="T11" fmla="*/ 9 h 24"/>
                  <a:gd name="T12" fmla="*/ 2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2" y="0"/>
                    </a:moveTo>
                    <a:lnTo>
                      <a:pt x="13" y="2"/>
                    </a:lnTo>
                    <a:lnTo>
                      <a:pt x="21" y="10"/>
                    </a:lnTo>
                    <a:lnTo>
                      <a:pt x="25" y="21"/>
                    </a:lnTo>
                    <a:lnTo>
                      <a:pt x="15" y="23"/>
                    </a:lnTo>
                    <a:lnTo>
                      <a:pt x="0" y="9"/>
                    </a:lnTo>
                    <a:lnTo>
                      <a:pt x="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1" name="Freeform 122"/>
              <p:cNvSpPr>
                <a:spLocks/>
              </p:cNvSpPr>
              <p:nvPr/>
            </p:nvSpPr>
            <p:spPr bwMode="auto">
              <a:xfrm>
                <a:off x="8855709" y="4531497"/>
                <a:ext cx="39312" cy="28313"/>
              </a:xfrm>
              <a:custGeom>
                <a:avLst/>
                <a:gdLst>
                  <a:gd name="T0" fmla="*/ 3 w 21"/>
                  <a:gd name="T1" fmla="*/ 2 h 15"/>
                  <a:gd name="T2" fmla="*/ 0 w 21"/>
                  <a:gd name="T3" fmla="*/ 14 h 15"/>
                  <a:gd name="T4" fmla="*/ 16 w 21"/>
                  <a:gd name="T5" fmla="*/ 8 h 15"/>
                  <a:gd name="T6" fmla="*/ 20 w 21"/>
                  <a:gd name="T7" fmla="*/ 0 h 15"/>
                  <a:gd name="T8" fmla="*/ 3 w 21"/>
                  <a:gd name="T9" fmla="*/ 2 h 15"/>
                </a:gdLst>
                <a:ahLst/>
                <a:cxnLst>
                  <a:cxn ang="0">
                    <a:pos x="T0" y="T1"/>
                  </a:cxn>
                  <a:cxn ang="0">
                    <a:pos x="T2" y="T3"/>
                  </a:cxn>
                  <a:cxn ang="0">
                    <a:pos x="T4" y="T5"/>
                  </a:cxn>
                  <a:cxn ang="0">
                    <a:pos x="T6" y="T7"/>
                  </a:cxn>
                  <a:cxn ang="0">
                    <a:pos x="T8" y="T9"/>
                  </a:cxn>
                </a:cxnLst>
                <a:rect l="0" t="0" r="r" b="b"/>
                <a:pathLst>
                  <a:path w="21" h="15">
                    <a:moveTo>
                      <a:pt x="3" y="2"/>
                    </a:moveTo>
                    <a:lnTo>
                      <a:pt x="0" y="14"/>
                    </a:lnTo>
                    <a:lnTo>
                      <a:pt x="16" y="8"/>
                    </a:lnTo>
                    <a:lnTo>
                      <a:pt x="20" y="0"/>
                    </a:lnTo>
                    <a:lnTo>
                      <a:pt x="3"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2" name="Freeform 123"/>
              <p:cNvSpPr>
                <a:spLocks/>
              </p:cNvSpPr>
              <p:nvPr/>
            </p:nvSpPr>
            <p:spPr bwMode="auto">
              <a:xfrm>
                <a:off x="8997233" y="4304992"/>
                <a:ext cx="50319" cy="26740"/>
              </a:xfrm>
              <a:custGeom>
                <a:avLst/>
                <a:gdLst>
                  <a:gd name="T0" fmla="*/ 14 w 28"/>
                  <a:gd name="T1" fmla="*/ 13 h 14"/>
                  <a:gd name="T2" fmla="*/ 11 w 28"/>
                  <a:gd name="T3" fmla="*/ 13 h 14"/>
                  <a:gd name="T4" fmla="*/ 10 w 28"/>
                  <a:gd name="T5" fmla="*/ 13 h 14"/>
                  <a:gd name="T6" fmla="*/ 8 w 28"/>
                  <a:gd name="T7" fmla="*/ 13 h 14"/>
                  <a:gd name="T8" fmla="*/ 6 w 28"/>
                  <a:gd name="T9" fmla="*/ 13 h 14"/>
                  <a:gd name="T10" fmla="*/ 5 w 28"/>
                  <a:gd name="T11" fmla="*/ 13 h 14"/>
                  <a:gd name="T12" fmla="*/ 3 w 28"/>
                  <a:gd name="T13" fmla="*/ 13 h 14"/>
                  <a:gd name="T14" fmla="*/ 2 w 28"/>
                  <a:gd name="T15" fmla="*/ 13 h 14"/>
                  <a:gd name="T16" fmla="*/ 1 w 28"/>
                  <a:gd name="T17" fmla="*/ 13 h 14"/>
                  <a:gd name="T18" fmla="*/ 0 w 28"/>
                  <a:gd name="T19" fmla="*/ 10 h 14"/>
                  <a:gd name="T20" fmla="*/ 0 w 28"/>
                  <a:gd name="T21" fmla="*/ 7 h 14"/>
                  <a:gd name="T22" fmla="*/ 0 w 28"/>
                  <a:gd name="T23" fmla="*/ 5 h 14"/>
                  <a:gd name="T24" fmla="*/ 1 w 28"/>
                  <a:gd name="T25" fmla="*/ 5 h 14"/>
                  <a:gd name="T26" fmla="*/ 2 w 28"/>
                  <a:gd name="T27" fmla="*/ 2 h 14"/>
                  <a:gd name="T28" fmla="*/ 3 w 28"/>
                  <a:gd name="T29" fmla="*/ 2 h 14"/>
                  <a:gd name="T30" fmla="*/ 3 w 28"/>
                  <a:gd name="T31" fmla="*/ 0 h 14"/>
                  <a:gd name="T32" fmla="*/ 5 w 28"/>
                  <a:gd name="T33" fmla="*/ 0 h 14"/>
                  <a:gd name="T34" fmla="*/ 6 w 28"/>
                  <a:gd name="T35" fmla="*/ 0 h 14"/>
                  <a:gd name="T36" fmla="*/ 8 w 28"/>
                  <a:gd name="T37" fmla="*/ 0 h 14"/>
                  <a:gd name="T38" fmla="*/ 10 w 28"/>
                  <a:gd name="T39" fmla="*/ 0 h 14"/>
                  <a:gd name="T40" fmla="*/ 11 w 28"/>
                  <a:gd name="T41" fmla="*/ 0 h 14"/>
                  <a:gd name="T42" fmla="*/ 14 w 28"/>
                  <a:gd name="T43" fmla="*/ 0 h 14"/>
                  <a:gd name="T44" fmla="*/ 17 w 28"/>
                  <a:gd name="T45" fmla="*/ 0 h 14"/>
                  <a:gd name="T46" fmla="*/ 18 w 28"/>
                  <a:gd name="T47" fmla="*/ 0 h 14"/>
                  <a:gd name="T48" fmla="*/ 20 w 28"/>
                  <a:gd name="T49" fmla="*/ 0 h 14"/>
                  <a:gd name="T50" fmla="*/ 21 w 28"/>
                  <a:gd name="T51" fmla="*/ 0 h 14"/>
                  <a:gd name="T52" fmla="*/ 23 w 28"/>
                  <a:gd name="T53" fmla="*/ 0 h 14"/>
                  <a:gd name="T54" fmla="*/ 24 w 28"/>
                  <a:gd name="T55" fmla="*/ 2 h 14"/>
                  <a:gd name="T56" fmla="*/ 25 w 28"/>
                  <a:gd name="T57" fmla="*/ 5 h 14"/>
                  <a:gd name="T58" fmla="*/ 26 w 28"/>
                  <a:gd name="T59" fmla="*/ 5 h 14"/>
                  <a:gd name="T60" fmla="*/ 26 w 28"/>
                  <a:gd name="T61" fmla="*/ 7 h 14"/>
                  <a:gd name="T62" fmla="*/ 27 w 28"/>
                  <a:gd name="T63" fmla="*/ 7 h 14"/>
                  <a:gd name="T64" fmla="*/ 26 w 28"/>
                  <a:gd name="T65" fmla="*/ 10 h 14"/>
                  <a:gd name="T66" fmla="*/ 25 w 28"/>
                  <a:gd name="T67" fmla="*/ 13 h 14"/>
                  <a:gd name="T68" fmla="*/ 24 w 28"/>
                  <a:gd name="T69" fmla="*/ 13 h 14"/>
                  <a:gd name="T70" fmla="*/ 23 w 28"/>
                  <a:gd name="T71" fmla="*/ 13 h 14"/>
                  <a:gd name="T72" fmla="*/ 21 w 28"/>
                  <a:gd name="T73" fmla="*/ 13 h 14"/>
                  <a:gd name="T74" fmla="*/ 20 w 28"/>
                  <a:gd name="T75" fmla="*/ 13 h 14"/>
                  <a:gd name="T76" fmla="*/ 18 w 28"/>
                  <a:gd name="T77" fmla="*/ 13 h 14"/>
                  <a:gd name="T78" fmla="*/ 17 w 28"/>
                  <a:gd name="T79" fmla="*/ 13 h 14"/>
                  <a:gd name="T80" fmla="*/ 14 w 28"/>
                  <a:gd name="T8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14">
                    <a:moveTo>
                      <a:pt x="14" y="13"/>
                    </a:moveTo>
                    <a:lnTo>
                      <a:pt x="11" y="13"/>
                    </a:lnTo>
                    <a:lnTo>
                      <a:pt x="10" y="13"/>
                    </a:lnTo>
                    <a:lnTo>
                      <a:pt x="8" y="13"/>
                    </a:lnTo>
                    <a:lnTo>
                      <a:pt x="6" y="13"/>
                    </a:lnTo>
                    <a:lnTo>
                      <a:pt x="5" y="13"/>
                    </a:lnTo>
                    <a:lnTo>
                      <a:pt x="3" y="13"/>
                    </a:lnTo>
                    <a:lnTo>
                      <a:pt x="2" y="13"/>
                    </a:lnTo>
                    <a:lnTo>
                      <a:pt x="1" y="13"/>
                    </a:lnTo>
                    <a:lnTo>
                      <a:pt x="0" y="10"/>
                    </a:lnTo>
                    <a:lnTo>
                      <a:pt x="0" y="7"/>
                    </a:lnTo>
                    <a:lnTo>
                      <a:pt x="0" y="5"/>
                    </a:lnTo>
                    <a:lnTo>
                      <a:pt x="1" y="5"/>
                    </a:lnTo>
                    <a:lnTo>
                      <a:pt x="2" y="2"/>
                    </a:lnTo>
                    <a:lnTo>
                      <a:pt x="3" y="2"/>
                    </a:lnTo>
                    <a:lnTo>
                      <a:pt x="3" y="0"/>
                    </a:lnTo>
                    <a:lnTo>
                      <a:pt x="5" y="0"/>
                    </a:lnTo>
                    <a:lnTo>
                      <a:pt x="6" y="0"/>
                    </a:lnTo>
                    <a:lnTo>
                      <a:pt x="8" y="0"/>
                    </a:lnTo>
                    <a:lnTo>
                      <a:pt x="10" y="0"/>
                    </a:lnTo>
                    <a:lnTo>
                      <a:pt x="11" y="0"/>
                    </a:lnTo>
                    <a:lnTo>
                      <a:pt x="14" y="0"/>
                    </a:lnTo>
                    <a:lnTo>
                      <a:pt x="17" y="0"/>
                    </a:lnTo>
                    <a:lnTo>
                      <a:pt x="18" y="0"/>
                    </a:lnTo>
                    <a:lnTo>
                      <a:pt x="20" y="0"/>
                    </a:lnTo>
                    <a:lnTo>
                      <a:pt x="21" y="0"/>
                    </a:lnTo>
                    <a:lnTo>
                      <a:pt x="23" y="0"/>
                    </a:lnTo>
                    <a:lnTo>
                      <a:pt x="24" y="2"/>
                    </a:lnTo>
                    <a:lnTo>
                      <a:pt x="25" y="5"/>
                    </a:lnTo>
                    <a:lnTo>
                      <a:pt x="26" y="5"/>
                    </a:lnTo>
                    <a:lnTo>
                      <a:pt x="26" y="7"/>
                    </a:lnTo>
                    <a:lnTo>
                      <a:pt x="27" y="7"/>
                    </a:lnTo>
                    <a:lnTo>
                      <a:pt x="26" y="10"/>
                    </a:lnTo>
                    <a:lnTo>
                      <a:pt x="25" y="13"/>
                    </a:lnTo>
                    <a:lnTo>
                      <a:pt x="24" y="13"/>
                    </a:lnTo>
                    <a:lnTo>
                      <a:pt x="23" y="13"/>
                    </a:lnTo>
                    <a:lnTo>
                      <a:pt x="21" y="13"/>
                    </a:lnTo>
                    <a:lnTo>
                      <a:pt x="20" y="13"/>
                    </a:lnTo>
                    <a:lnTo>
                      <a:pt x="18" y="13"/>
                    </a:lnTo>
                    <a:lnTo>
                      <a:pt x="17" y="13"/>
                    </a:lnTo>
                    <a:lnTo>
                      <a:pt x="14"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3" name="Freeform 124"/>
              <p:cNvSpPr>
                <a:spLocks/>
              </p:cNvSpPr>
              <p:nvPr/>
            </p:nvSpPr>
            <p:spPr bwMode="auto">
              <a:xfrm>
                <a:off x="8561655" y="3671092"/>
                <a:ext cx="51892" cy="75502"/>
              </a:xfrm>
              <a:custGeom>
                <a:avLst/>
                <a:gdLst>
                  <a:gd name="T0" fmla="*/ 9 w 29"/>
                  <a:gd name="T1" fmla="*/ 9 h 43"/>
                  <a:gd name="T2" fmla="*/ 0 w 29"/>
                  <a:gd name="T3" fmla="*/ 23 h 43"/>
                  <a:gd name="T4" fmla="*/ 2 w 29"/>
                  <a:gd name="T5" fmla="*/ 42 h 43"/>
                  <a:gd name="T6" fmla="*/ 14 w 29"/>
                  <a:gd name="T7" fmla="*/ 42 h 43"/>
                  <a:gd name="T8" fmla="*/ 28 w 29"/>
                  <a:gd name="T9" fmla="*/ 25 h 43"/>
                  <a:gd name="T10" fmla="*/ 19 w 29"/>
                  <a:gd name="T11" fmla="*/ 0 h 43"/>
                  <a:gd name="T12" fmla="*/ 9 w 29"/>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29" h="43">
                    <a:moveTo>
                      <a:pt x="9" y="9"/>
                    </a:moveTo>
                    <a:lnTo>
                      <a:pt x="0" y="23"/>
                    </a:lnTo>
                    <a:lnTo>
                      <a:pt x="2" y="42"/>
                    </a:lnTo>
                    <a:lnTo>
                      <a:pt x="14" y="42"/>
                    </a:lnTo>
                    <a:lnTo>
                      <a:pt x="28" y="25"/>
                    </a:lnTo>
                    <a:lnTo>
                      <a:pt x="19" y="0"/>
                    </a:lnTo>
                    <a:lnTo>
                      <a:pt x="9"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4" name="Freeform 125"/>
              <p:cNvSpPr>
                <a:spLocks/>
              </p:cNvSpPr>
              <p:nvPr/>
            </p:nvSpPr>
            <p:spPr bwMode="auto">
              <a:xfrm>
                <a:off x="8863572" y="3867711"/>
                <a:ext cx="50319" cy="47189"/>
              </a:xfrm>
              <a:custGeom>
                <a:avLst/>
                <a:gdLst>
                  <a:gd name="T0" fmla="*/ 16 w 28"/>
                  <a:gd name="T1" fmla="*/ 5 h 26"/>
                  <a:gd name="T2" fmla="*/ 2 w 28"/>
                  <a:gd name="T3" fmla="*/ 0 h 26"/>
                  <a:gd name="T4" fmla="*/ 0 w 28"/>
                  <a:gd name="T5" fmla="*/ 12 h 26"/>
                  <a:gd name="T6" fmla="*/ 9 w 28"/>
                  <a:gd name="T7" fmla="*/ 22 h 26"/>
                  <a:gd name="T8" fmla="*/ 17 w 28"/>
                  <a:gd name="T9" fmla="*/ 25 h 26"/>
                  <a:gd name="T10" fmla="*/ 18 w 28"/>
                  <a:gd name="T11" fmla="*/ 25 h 26"/>
                  <a:gd name="T12" fmla="*/ 19 w 28"/>
                  <a:gd name="T13" fmla="*/ 25 h 26"/>
                  <a:gd name="T14" fmla="*/ 20 w 28"/>
                  <a:gd name="T15" fmla="*/ 25 h 26"/>
                  <a:gd name="T16" fmla="*/ 21 w 28"/>
                  <a:gd name="T17" fmla="*/ 24 h 26"/>
                  <a:gd name="T18" fmla="*/ 23 w 28"/>
                  <a:gd name="T19" fmla="*/ 23 h 26"/>
                  <a:gd name="T20" fmla="*/ 24 w 28"/>
                  <a:gd name="T21" fmla="*/ 22 h 26"/>
                  <a:gd name="T22" fmla="*/ 25 w 28"/>
                  <a:gd name="T23" fmla="*/ 22 h 26"/>
                  <a:gd name="T24" fmla="*/ 26 w 28"/>
                  <a:gd name="T25" fmla="*/ 21 h 26"/>
                  <a:gd name="T26" fmla="*/ 27 w 28"/>
                  <a:gd name="T27" fmla="*/ 19 h 26"/>
                  <a:gd name="T28" fmla="*/ 27 w 28"/>
                  <a:gd name="T29" fmla="*/ 18 h 26"/>
                  <a:gd name="T30" fmla="*/ 27 w 28"/>
                  <a:gd name="T31" fmla="*/ 16 h 26"/>
                  <a:gd name="T32" fmla="*/ 26 w 28"/>
                  <a:gd name="T33" fmla="*/ 15 h 26"/>
                  <a:gd name="T34" fmla="*/ 25 w 28"/>
                  <a:gd name="T35" fmla="*/ 13 h 26"/>
                  <a:gd name="T36" fmla="*/ 24 w 28"/>
                  <a:gd name="T37" fmla="*/ 11 h 26"/>
                  <a:gd name="T38" fmla="*/ 23 w 28"/>
                  <a:gd name="T39" fmla="*/ 10 h 26"/>
                  <a:gd name="T40" fmla="*/ 21 w 28"/>
                  <a:gd name="T41" fmla="*/ 9 h 26"/>
                  <a:gd name="T42" fmla="*/ 20 w 28"/>
                  <a:gd name="T43" fmla="*/ 8 h 26"/>
                  <a:gd name="T44" fmla="*/ 19 w 28"/>
                  <a:gd name="T45" fmla="*/ 8 h 26"/>
                  <a:gd name="T46" fmla="*/ 18 w 28"/>
                  <a:gd name="T47" fmla="*/ 7 h 26"/>
                  <a:gd name="T48" fmla="*/ 17 w 28"/>
                  <a:gd name="T49" fmla="*/ 6 h 26"/>
                  <a:gd name="T50" fmla="*/ 16 w 28"/>
                  <a:gd name="T51" fmla="*/ 6 h 26"/>
                  <a:gd name="T52" fmla="*/ 16 w 28"/>
                  <a:gd name="T5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6">
                    <a:moveTo>
                      <a:pt x="16" y="5"/>
                    </a:moveTo>
                    <a:lnTo>
                      <a:pt x="2" y="0"/>
                    </a:lnTo>
                    <a:lnTo>
                      <a:pt x="0" y="12"/>
                    </a:lnTo>
                    <a:lnTo>
                      <a:pt x="9" y="22"/>
                    </a:lnTo>
                    <a:lnTo>
                      <a:pt x="17" y="25"/>
                    </a:lnTo>
                    <a:lnTo>
                      <a:pt x="18" y="25"/>
                    </a:lnTo>
                    <a:lnTo>
                      <a:pt x="19" y="25"/>
                    </a:lnTo>
                    <a:lnTo>
                      <a:pt x="20" y="25"/>
                    </a:lnTo>
                    <a:lnTo>
                      <a:pt x="21" y="24"/>
                    </a:lnTo>
                    <a:lnTo>
                      <a:pt x="23" y="23"/>
                    </a:lnTo>
                    <a:lnTo>
                      <a:pt x="24" y="22"/>
                    </a:lnTo>
                    <a:lnTo>
                      <a:pt x="25" y="22"/>
                    </a:lnTo>
                    <a:lnTo>
                      <a:pt x="26" y="21"/>
                    </a:lnTo>
                    <a:lnTo>
                      <a:pt x="27" y="19"/>
                    </a:lnTo>
                    <a:lnTo>
                      <a:pt x="27" y="18"/>
                    </a:lnTo>
                    <a:lnTo>
                      <a:pt x="27" y="16"/>
                    </a:lnTo>
                    <a:lnTo>
                      <a:pt x="26" y="15"/>
                    </a:lnTo>
                    <a:lnTo>
                      <a:pt x="25" y="13"/>
                    </a:lnTo>
                    <a:lnTo>
                      <a:pt x="24" y="11"/>
                    </a:lnTo>
                    <a:lnTo>
                      <a:pt x="23" y="10"/>
                    </a:lnTo>
                    <a:lnTo>
                      <a:pt x="21" y="9"/>
                    </a:lnTo>
                    <a:lnTo>
                      <a:pt x="20" y="8"/>
                    </a:lnTo>
                    <a:lnTo>
                      <a:pt x="19" y="8"/>
                    </a:lnTo>
                    <a:lnTo>
                      <a:pt x="18" y="7"/>
                    </a:lnTo>
                    <a:lnTo>
                      <a:pt x="17" y="6"/>
                    </a:lnTo>
                    <a:lnTo>
                      <a:pt x="16" y="6"/>
                    </a:lnTo>
                    <a:lnTo>
                      <a:pt x="16"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5" name="Freeform 126"/>
              <p:cNvSpPr>
                <a:spLocks/>
              </p:cNvSpPr>
              <p:nvPr/>
            </p:nvSpPr>
            <p:spPr bwMode="auto">
              <a:xfrm>
                <a:off x="8931188" y="3850408"/>
                <a:ext cx="56609" cy="40897"/>
              </a:xfrm>
              <a:custGeom>
                <a:avLst/>
                <a:gdLst>
                  <a:gd name="T0" fmla="*/ 2 w 32"/>
                  <a:gd name="T1" fmla="*/ 3 h 24"/>
                  <a:gd name="T2" fmla="*/ 0 w 32"/>
                  <a:gd name="T3" fmla="*/ 15 h 24"/>
                  <a:gd name="T4" fmla="*/ 11 w 32"/>
                  <a:gd name="T5" fmla="*/ 21 h 24"/>
                  <a:gd name="T6" fmla="*/ 31 w 32"/>
                  <a:gd name="T7" fmla="*/ 23 h 24"/>
                  <a:gd name="T8" fmla="*/ 31 w 32"/>
                  <a:gd name="T9" fmla="*/ 9 h 24"/>
                  <a:gd name="T10" fmla="*/ 16 w 32"/>
                  <a:gd name="T11" fmla="*/ 0 h 24"/>
                  <a:gd name="T12" fmla="*/ 2 w 32"/>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 y="3"/>
                    </a:moveTo>
                    <a:lnTo>
                      <a:pt x="0" y="15"/>
                    </a:lnTo>
                    <a:lnTo>
                      <a:pt x="11" y="21"/>
                    </a:lnTo>
                    <a:lnTo>
                      <a:pt x="31" y="23"/>
                    </a:lnTo>
                    <a:lnTo>
                      <a:pt x="31" y="9"/>
                    </a:lnTo>
                    <a:lnTo>
                      <a:pt x="16" y="0"/>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6" name="Freeform 127"/>
              <p:cNvSpPr>
                <a:spLocks/>
              </p:cNvSpPr>
              <p:nvPr/>
            </p:nvSpPr>
            <p:spPr bwMode="auto">
              <a:xfrm>
                <a:off x="8921753" y="3918045"/>
                <a:ext cx="39312" cy="36178"/>
              </a:xfrm>
              <a:custGeom>
                <a:avLst/>
                <a:gdLst>
                  <a:gd name="T0" fmla="*/ 4 w 21"/>
                  <a:gd name="T1" fmla="*/ 0 h 20"/>
                  <a:gd name="T2" fmla="*/ 0 w 21"/>
                  <a:gd name="T3" fmla="*/ 12 h 20"/>
                  <a:gd name="T4" fmla="*/ 4 w 21"/>
                  <a:gd name="T5" fmla="*/ 19 h 20"/>
                  <a:gd name="T6" fmla="*/ 20 w 21"/>
                  <a:gd name="T7" fmla="*/ 15 h 20"/>
                  <a:gd name="T8" fmla="*/ 16 w 21"/>
                  <a:gd name="T9" fmla="*/ 4 h 20"/>
                  <a:gd name="T10" fmla="*/ 4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4" y="0"/>
                    </a:moveTo>
                    <a:lnTo>
                      <a:pt x="0" y="12"/>
                    </a:lnTo>
                    <a:lnTo>
                      <a:pt x="4" y="19"/>
                    </a:lnTo>
                    <a:lnTo>
                      <a:pt x="20" y="15"/>
                    </a:lnTo>
                    <a:lnTo>
                      <a:pt x="16" y="4"/>
                    </a:lnTo>
                    <a:lnTo>
                      <a:pt x="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7" name="Freeform 128"/>
              <p:cNvSpPr>
                <a:spLocks/>
              </p:cNvSpPr>
              <p:nvPr/>
            </p:nvSpPr>
            <p:spPr bwMode="auto">
              <a:xfrm>
                <a:off x="8989370" y="3910181"/>
                <a:ext cx="31450" cy="26740"/>
              </a:xfrm>
              <a:custGeom>
                <a:avLst/>
                <a:gdLst>
                  <a:gd name="T0" fmla="*/ 0 w 19"/>
                  <a:gd name="T1" fmla="*/ 3 h 14"/>
                  <a:gd name="T2" fmla="*/ 3 w 19"/>
                  <a:gd name="T3" fmla="*/ 13 h 14"/>
                  <a:gd name="T4" fmla="*/ 10 w 19"/>
                  <a:gd name="T5" fmla="*/ 13 h 14"/>
                  <a:gd name="T6" fmla="*/ 16 w 19"/>
                  <a:gd name="T7" fmla="*/ 9 h 14"/>
                  <a:gd name="T8" fmla="*/ 18 w 19"/>
                  <a:gd name="T9" fmla="*/ 0 h 14"/>
                  <a:gd name="T10" fmla="*/ 8 w 19"/>
                  <a:gd name="T11" fmla="*/ 0 h 14"/>
                  <a:gd name="T12" fmla="*/ 0 w 19"/>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0" y="3"/>
                    </a:moveTo>
                    <a:lnTo>
                      <a:pt x="3" y="13"/>
                    </a:lnTo>
                    <a:lnTo>
                      <a:pt x="10" y="13"/>
                    </a:lnTo>
                    <a:lnTo>
                      <a:pt x="16" y="9"/>
                    </a:lnTo>
                    <a:lnTo>
                      <a:pt x="18" y="0"/>
                    </a:lnTo>
                    <a:lnTo>
                      <a:pt x="8"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8" name="Freeform 129"/>
              <p:cNvSpPr>
                <a:spLocks/>
              </p:cNvSpPr>
              <p:nvPr/>
            </p:nvSpPr>
            <p:spPr bwMode="auto">
              <a:xfrm>
                <a:off x="8913891" y="3985682"/>
                <a:ext cx="47175" cy="66064"/>
              </a:xfrm>
              <a:custGeom>
                <a:avLst/>
                <a:gdLst>
                  <a:gd name="T0" fmla="*/ 18 w 27"/>
                  <a:gd name="T1" fmla="*/ 0 h 37"/>
                  <a:gd name="T2" fmla="*/ 8 w 27"/>
                  <a:gd name="T3" fmla="*/ 11 h 37"/>
                  <a:gd name="T4" fmla="*/ 3 w 27"/>
                  <a:gd name="T5" fmla="*/ 27 h 37"/>
                  <a:gd name="T6" fmla="*/ 0 w 27"/>
                  <a:gd name="T7" fmla="*/ 36 h 37"/>
                  <a:gd name="T8" fmla="*/ 13 w 27"/>
                  <a:gd name="T9" fmla="*/ 32 h 37"/>
                  <a:gd name="T10" fmla="*/ 20 w 27"/>
                  <a:gd name="T11" fmla="*/ 19 h 37"/>
                  <a:gd name="T12" fmla="*/ 26 w 27"/>
                  <a:gd name="T13" fmla="*/ 5 h 37"/>
                  <a:gd name="T14" fmla="*/ 18 w 2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7">
                    <a:moveTo>
                      <a:pt x="18" y="0"/>
                    </a:moveTo>
                    <a:lnTo>
                      <a:pt x="8" y="11"/>
                    </a:lnTo>
                    <a:lnTo>
                      <a:pt x="3" y="27"/>
                    </a:lnTo>
                    <a:lnTo>
                      <a:pt x="0" y="36"/>
                    </a:lnTo>
                    <a:lnTo>
                      <a:pt x="13" y="32"/>
                    </a:lnTo>
                    <a:lnTo>
                      <a:pt x="20" y="19"/>
                    </a:lnTo>
                    <a:lnTo>
                      <a:pt x="26" y="5"/>
                    </a:lnTo>
                    <a:lnTo>
                      <a:pt x="1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9" name="Freeform 130"/>
              <p:cNvSpPr>
                <a:spLocks/>
              </p:cNvSpPr>
              <p:nvPr/>
            </p:nvSpPr>
            <p:spPr bwMode="auto">
              <a:xfrm>
                <a:off x="8962638" y="3949504"/>
                <a:ext cx="26732" cy="26740"/>
              </a:xfrm>
              <a:custGeom>
                <a:avLst/>
                <a:gdLst>
                  <a:gd name="T0" fmla="*/ 7 w 14"/>
                  <a:gd name="T1" fmla="*/ 14 h 15"/>
                  <a:gd name="T2" fmla="*/ 5 w 14"/>
                  <a:gd name="T3" fmla="*/ 14 h 15"/>
                  <a:gd name="T4" fmla="*/ 3 w 14"/>
                  <a:gd name="T5" fmla="*/ 14 h 15"/>
                  <a:gd name="T6" fmla="*/ 2 w 14"/>
                  <a:gd name="T7" fmla="*/ 14 h 15"/>
                  <a:gd name="T8" fmla="*/ 2 w 14"/>
                  <a:gd name="T9" fmla="*/ 12 h 15"/>
                  <a:gd name="T10" fmla="*/ 1 w 14"/>
                  <a:gd name="T11" fmla="*/ 11 h 15"/>
                  <a:gd name="T12" fmla="*/ 0 w 14"/>
                  <a:gd name="T13" fmla="*/ 11 h 15"/>
                  <a:gd name="T14" fmla="*/ 0 w 14"/>
                  <a:gd name="T15" fmla="*/ 10 h 15"/>
                  <a:gd name="T16" fmla="*/ 0 w 14"/>
                  <a:gd name="T17" fmla="*/ 9 h 15"/>
                  <a:gd name="T18" fmla="*/ 0 w 14"/>
                  <a:gd name="T19" fmla="*/ 7 h 15"/>
                  <a:gd name="T20" fmla="*/ 0 w 14"/>
                  <a:gd name="T21" fmla="*/ 5 h 15"/>
                  <a:gd name="T22" fmla="*/ 0 w 14"/>
                  <a:gd name="T23" fmla="*/ 4 h 15"/>
                  <a:gd name="T24" fmla="*/ 1 w 14"/>
                  <a:gd name="T25" fmla="*/ 3 h 15"/>
                  <a:gd name="T26" fmla="*/ 2 w 14"/>
                  <a:gd name="T27" fmla="*/ 2 h 15"/>
                  <a:gd name="T28" fmla="*/ 2 w 14"/>
                  <a:gd name="T29" fmla="*/ 1 h 15"/>
                  <a:gd name="T30" fmla="*/ 3 w 14"/>
                  <a:gd name="T31" fmla="*/ 1 h 15"/>
                  <a:gd name="T32" fmla="*/ 5 w 14"/>
                  <a:gd name="T33" fmla="*/ 1 h 15"/>
                  <a:gd name="T34" fmla="*/ 7 w 14"/>
                  <a:gd name="T35" fmla="*/ 0 h 15"/>
                  <a:gd name="T36" fmla="*/ 7 w 14"/>
                  <a:gd name="T37" fmla="*/ 1 h 15"/>
                  <a:gd name="T38" fmla="*/ 9 w 14"/>
                  <a:gd name="T39" fmla="*/ 1 h 15"/>
                  <a:gd name="T40" fmla="*/ 10 w 14"/>
                  <a:gd name="T41" fmla="*/ 1 h 15"/>
                  <a:gd name="T42" fmla="*/ 10 w 14"/>
                  <a:gd name="T43" fmla="*/ 2 h 15"/>
                  <a:gd name="T44" fmla="*/ 11 w 14"/>
                  <a:gd name="T45" fmla="*/ 3 h 15"/>
                  <a:gd name="T46" fmla="*/ 11 w 14"/>
                  <a:gd name="T47" fmla="*/ 4 h 15"/>
                  <a:gd name="T48" fmla="*/ 11 w 14"/>
                  <a:gd name="T49" fmla="*/ 5 h 15"/>
                  <a:gd name="T50" fmla="*/ 13 w 14"/>
                  <a:gd name="T51" fmla="*/ 7 h 15"/>
                  <a:gd name="T52" fmla="*/ 11 w 14"/>
                  <a:gd name="T53" fmla="*/ 9 h 15"/>
                  <a:gd name="T54" fmla="*/ 11 w 14"/>
                  <a:gd name="T55" fmla="*/ 10 h 15"/>
                  <a:gd name="T56" fmla="*/ 11 w 14"/>
                  <a:gd name="T57" fmla="*/ 11 h 15"/>
                  <a:gd name="T58" fmla="*/ 10 w 14"/>
                  <a:gd name="T59" fmla="*/ 12 h 15"/>
                  <a:gd name="T60" fmla="*/ 10 w 14"/>
                  <a:gd name="T61" fmla="*/ 14 h 15"/>
                  <a:gd name="T62" fmla="*/ 9 w 14"/>
                  <a:gd name="T63" fmla="*/ 14 h 15"/>
                  <a:gd name="T64" fmla="*/ 7 w 14"/>
                  <a:gd name="T6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5">
                    <a:moveTo>
                      <a:pt x="7" y="14"/>
                    </a:moveTo>
                    <a:lnTo>
                      <a:pt x="5" y="14"/>
                    </a:lnTo>
                    <a:lnTo>
                      <a:pt x="3" y="14"/>
                    </a:lnTo>
                    <a:lnTo>
                      <a:pt x="2" y="14"/>
                    </a:lnTo>
                    <a:lnTo>
                      <a:pt x="2" y="12"/>
                    </a:lnTo>
                    <a:lnTo>
                      <a:pt x="1" y="11"/>
                    </a:lnTo>
                    <a:lnTo>
                      <a:pt x="0" y="11"/>
                    </a:lnTo>
                    <a:lnTo>
                      <a:pt x="0" y="10"/>
                    </a:lnTo>
                    <a:lnTo>
                      <a:pt x="0" y="9"/>
                    </a:lnTo>
                    <a:lnTo>
                      <a:pt x="0" y="7"/>
                    </a:lnTo>
                    <a:lnTo>
                      <a:pt x="0" y="5"/>
                    </a:lnTo>
                    <a:lnTo>
                      <a:pt x="0" y="4"/>
                    </a:lnTo>
                    <a:lnTo>
                      <a:pt x="1" y="3"/>
                    </a:lnTo>
                    <a:lnTo>
                      <a:pt x="2" y="2"/>
                    </a:lnTo>
                    <a:lnTo>
                      <a:pt x="2" y="1"/>
                    </a:lnTo>
                    <a:lnTo>
                      <a:pt x="3" y="1"/>
                    </a:lnTo>
                    <a:lnTo>
                      <a:pt x="5" y="1"/>
                    </a:lnTo>
                    <a:lnTo>
                      <a:pt x="7" y="0"/>
                    </a:lnTo>
                    <a:lnTo>
                      <a:pt x="7" y="1"/>
                    </a:lnTo>
                    <a:lnTo>
                      <a:pt x="9" y="1"/>
                    </a:lnTo>
                    <a:lnTo>
                      <a:pt x="10" y="1"/>
                    </a:lnTo>
                    <a:lnTo>
                      <a:pt x="10" y="2"/>
                    </a:lnTo>
                    <a:lnTo>
                      <a:pt x="11" y="3"/>
                    </a:lnTo>
                    <a:lnTo>
                      <a:pt x="11" y="4"/>
                    </a:lnTo>
                    <a:lnTo>
                      <a:pt x="11" y="5"/>
                    </a:lnTo>
                    <a:lnTo>
                      <a:pt x="13" y="7"/>
                    </a:lnTo>
                    <a:lnTo>
                      <a:pt x="11" y="9"/>
                    </a:lnTo>
                    <a:lnTo>
                      <a:pt x="11" y="10"/>
                    </a:lnTo>
                    <a:lnTo>
                      <a:pt x="11" y="11"/>
                    </a:lnTo>
                    <a:lnTo>
                      <a:pt x="10" y="12"/>
                    </a:lnTo>
                    <a:lnTo>
                      <a:pt x="10" y="14"/>
                    </a:lnTo>
                    <a:lnTo>
                      <a:pt x="9" y="14"/>
                    </a:lnTo>
                    <a:lnTo>
                      <a:pt x="7"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0" name="Freeform 142"/>
              <p:cNvSpPr>
                <a:spLocks/>
              </p:cNvSpPr>
              <p:nvPr/>
            </p:nvSpPr>
            <p:spPr bwMode="auto">
              <a:xfrm>
                <a:off x="9066422" y="4298700"/>
                <a:ext cx="33022" cy="28313"/>
              </a:xfrm>
              <a:custGeom>
                <a:avLst/>
                <a:gdLst>
                  <a:gd name="T0" fmla="*/ 9 w 19"/>
                  <a:gd name="T1" fmla="*/ 14 h 15"/>
                  <a:gd name="T2" fmla="*/ 8 w 19"/>
                  <a:gd name="T3" fmla="*/ 14 h 15"/>
                  <a:gd name="T4" fmla="*/ 6 w 19"/>
                  <a:gd name="T5" fmla="*/ 14 h 15"/>
                  <a:gd name="T6" fmla="*/ 5 w 19"/>
                  <a:gd name="T7" fmla="*/ 14 h 15"/>
                  <a:gd name="T8" fmla="*/ 4 w 19"/>
                  <a:gd name="T9" fmla="*/ 14 h 15"/>
                  <a:gd name="T10" fmla="*/ 3 w 19"/>
                  <a:gd name="T11" fmla="*/ 12 h 15"/>
                  <a:gd name="T12" fmla="*/ 2 w 19"/>
                  <a:gd name="T13" fmla="*/ 12 h 15"/>
                  <a:gd name="T14" fmla="*/ 1 w 19"/>
                  <a:gd name="T15" fmla="*/ 12 h 15"/>
                  <a:gd name="T16" fmla="*/ 0 w 19"/>
                  <a:gd name="T17" fmla="*/ 12 h 15"/>
                  <a:gd name="T18" fmla="*/ 0 w 19"/>
                  <a:gd name="T19" fmla="*/ 11 h 15"/>
                  <a:gd name="T20" fmla="*/ 0 w 19"/>
                  <a:gd name="T21" fmla="*/ 9 h 15"/>
                  <a:gd name="T22" fmla="*/ 0 w 19"/>
                  <a:gd name="T23" fmla="*/ 7 h 15"/>
                  <a:gd name="T24" fmla="*/ 0 w 19"/>
                  <a:gd name="T25" fmla="*/ 6 h 15"/>
                  <a:gd name="T26" fmla="*/ 0 w 19"/>
                  <a:gd name="T27" fmla="*/ 4 h 15"/>
                  <a:gd name="T28" fmla="*/ 1 w 19"/>
                  <a:gd name="T29" fmla="*/ 4 h 15"/>
                  <a:gd name="T30" fmla="*/ 2 w 19"/>
                  <a:gd name="T31" fmla="*/ 3 h 15"/>
                  <a:gd name="T32" fmla="*/ 3 w 19"/>
                  <a:gd name="T33" fmla="*/ 3 h 15"/>
                  <a:gd name="T34" fmla="*/ 4 w 19"/>
                  <a:gd name="T35" fmla="*/ 1 h 15"/>
                  <a:gd name="T36" fmla="*/ 5 w 19"/>
                  <a:gd name="T37" fmla="*/ 1 h 15"/>
                  <a:gd name="T38" fmla="*/ 6 w 19"/>
                  <a:gd name="T39" fmla="*/ 1 h 15"/>
                  <a:gd name="T40" fmla="*/ 8 w 19"/>
                  <a:gd name="T41" fmla="*/ 1 h 15"/>
                  <a:gd name="T42" fmla="*/ 9 w 19"/>
                  <a:gd name="T43" fmla="*/ 0 h 15"/>
                  <a:gd name="T44" fmla="*/ 9 w 19"/>
                  <a:gd name="T45" fmla="*/ 1 h 15"/>
                  <a:gd name="T46" fmla="*/ 11 w 19"/>
                  <a:gd name="T47" fmla="*/ 1 h 15"/>
                  <a:gd name="T48" fmla="*/ 13 w 19"/>
                  <a:gd name="T49" fmla="*/ 1 h 15"/>
                  <a:gd name="T50" fmla="*/ 14 w 19"/>
                  <a:gd name="T51" fmla="*/ 3 h 15"/>
                  <a:gd name="T52" fmla="*/ 15 w 19"/>
                  <a:gd name="T53" fmla="*/ 3 h 15"/>
                  <a:gd name="T54" fmla="*/ 15 w 19"/>
                  <a:gd name="T55" fmla="*/ 4 h 15"/>
                  <a:gd name="T56" fmla="*/ 16 w 19"/>
                  <a:gd name="T57" fmla="*/ 4 h 15"/>
                  <a:gd name="T58" fmla="*/ 17 w 19"/>
                  <a:gd name="T59" fmla="*/ 6 h 15"/>
                  <a:gd name="T60" fmla="*/ 17 w 19"/>
                  <a:gd name="T61" fmla="*/ 7 h 15"/>
                  <a:gd name="T62" fmla="*/ 18 w 19"/>
                  <a:gd name="T63" fmla="*/ 7 h 15"/>
                  <a:gd name="T64" fmla="*/ 17 w 19"/>
                  <a:gd name="T65" fmla="*/ 9 h 15"/>
                  <a:gd name="T66" fmla="*/ 17 w 19"/>
                  <a:gd name="T67" fmla="*/ 11 h 15"/>
                  <a:gd name="T68" fmla="*/ 16 w 19"/>
                  <a:gd name="T69" fmla="*/ 11 h 15"/>
                  <a:gd name="T70" fmla="*/ 16 w 19"/>
                  <a:gd name="T71" fmla="*/ 12 h 15"/>
                  <a:gd name="T72" fmla="*/ 15 w 19"/>
                  <a:gd name="T73" fmla="*/ 12 h 15"/>
                  <a:gd name="T74" fmla="*/ 14 w 19"/>
                  <a:gd name="T75" fmla="*/ 12 h 15"/>
                  <a:gd name="T76" fmla="*/ 13 w 19"/>
                  <a:gd name="T77" fmla="*/ 14 h 15"/>
                  <a:gd name="T78" fmla="*/ 11 w 19"/>
                  <a:gd name="T79" fmla="*/ 14 h 15"/>
                  <a:gd name="T80" fmla="*/ 9 w 19"/>
                  <a:gd name="T8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15">
                    <a:moveTo>
                      <a:pt x="9" y="14"/>
                    </a:moveTo>
                    <a:lnTo>
                      <a:pt x="8" y="14"/>
                    </a:lnTo>
                    <a:lnTo>
                      <a:pt x="6" y="14"/>
                    </a:lnTo>
                    <a:lnTo>
                      <a:pt x="5" y="14"/>
                    </a:lnTo>
                    <a:lnTo>
                      <a:pt x="4" y="14"/>
                    </a:lnTo>
                    <a:lnTo>
                      <a:pt x="3" y="12"/>
                    </a:lnTo>
                    <a:lnTo>
                      <a:pt x="2" y="12"/>
                    </a:lnTo>
                    <a:lnTo>
                      <a:pt x="1" y="12"/>
                    </a:lnTo>
                    <a:lnTo>
                      <a:pt x="0" y="12"/>
                    </a:lnTo>
                    <a:lnTo>
                      <a:pt x="0" y="11"/>
                    </a:lnTo>
                    <a:lnTo>
                      <a:pt x="0" y="9"/>
                    </a:lnTo>
                    <a:lnTo>
                      <a:pt x="0" y="7"/>
                    </a:lnTo>
                    <a:lnTo>
                      <a:pt x="0" y="6"/>
                    </a:lnTo>
                    <a:lnTo>
                      <a:pt x="0" y="4"/>
                    </a:lnTo>
                    <a:lnTo>
                      <a:pt x="1" y="4"/>
                    </a:lnTo>
                    <a:lnTo>
                      <a:pt x="2" y="3"/>
                    </a:lnTo>
                    <a:lnTo>
                      <a:pt x="3" y="3"/>
                    </a:lnTo>
                    <a:lnTo>
                      <a:pt x="4" y="1"/>
                    </a:lnTo>
                    <a:lnTo>
                      <a:pt x="5" y="1"/>
                    </a:lnTo>
                    <a:lnTo>
                      <a:pt x="6" y="1"/>
                    </a:lnTo>
                    <a:lnTo>
                      <a:pt x="8" y="1"/>
                    </a:lnTo>
                    <a:lnTo>
                      <a:pt x="9" y="0"/>
                    </a:lnTo>
                    <a:lnTo>
                      <a:pt x="9" y="1"/>
                    </a:lnTo>
                    <a:lnTo>
                      <a:pt x="11" y="1"/>
                    </a:lnTo>
                    <a:lnTo>
                      <a:pt x="13" y="1"/>
                    </a:lnTo>
                    <a:lnTo>
                      <a:pt x="14" y="3"/>
                    </a:lnTo>
                    <a:lnTo>
                      <a:pt x="15" y="3"/>
                    </a:lnTo>
                    <a:lnTo>
                      <a:pt x="15" y="4"/>
                    </a:lnTo>
                    <a:lnTo>
                      <a:pt x="16" y="4"/>
                    </a:lnTo>
                    <a:lnTo>
                      <a:pt x="17" y="6"/>
                    </a:lnTo>
                    <a:lnTo>
                      <a:pt x="17" y="7"/>
                    </a:lnTo>
                    <a:lnTo>
                      <a:pt x="18" y="7"/>
                    </a:lnTo>
                    <a:lnTo>
                      <a:pt x="17" y="9"/>
                    </a:lnTo>
                    <a:lnTo>
                      <a:pt x="17" y="11"/>
                    </a:lnTo>
                    <a:lnTo>
                      <a:pt x="16" y="11"/>
                    </a:lnTo>
                    <a:lnTo>
                      <a:pt x="16" y="12"/>
                    </a:lnTo>
                    <a:lnTo>
                      <a:pt x="15" y="12"/>
                    </a:lnTo>
                    <a:lnTo>
                      <a:pt x="14" y="12"/>
                    </a:lnTo>
                    <a:lnTo>
                      <a:pt x="13" y="14"/>
                    </a:lnTo>
                    <a:lnTo>
                      <a:pt x="11" y="14"/>
                    </a:lnTo>
                    <a:lnTo>
                      <a:pt x="9"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1" name="Freeform 143"/>
              <p:cNvSpPr>
                <a:spLocks/>
              </p:cNvSpPr>
              <p:nvPr/>
            </p:nvSpPr>
            <p:spPr bwMode="auto">
              <a:xfrm>
                <a:off x="8509763" y="4422963"/>
                <a:ext cx="240590" cy="81794"/>
              </a:xfrm>
              <a:custGeom>
                <a:avLst/>
                <a:gdLst>
                  <a:gd name="T0" fmla="*/ 19 w 135"/>
                  <a:gd name="T1" fmla="*/ 2 h 46"/>
                  <a:gd name="T2" fmla="*/ 8 w 135"/>
                  <a:gd name="T3" fmla="*/ 7 h 46"/>
                  <a:gd name="T4" fmla="*/ 0 w 135"/>
                  <a:gd name="T5" fmla="*/ 17 h 46"/>
                  <a:gd name="T6" fmla="*/ 8 w 135"/>
                  <a:gd name="T7" fmla="*/ 31 h 46"/>
                  <a:gd name="T8" fmla="*/ 35 w 135"/>
                  <a:gd name="T9" fmla="*/ 31 h 46"/>
                  <a:gd name="T10" fmla="*/ 45 w 135"/>
                  <a:gd name="T11" fmla="*/ 36 h 46"/>
                  <a:gd name="T12" fmla="*/ 68 w 135"/>
                  <a:gd name="T13" fmla="*/ 36 h 46"/>
                  <a:gd name="T14" fmla="*/ 70 w 135"/>
                  <a:gd name="T15" fmla="*/ 45 h 46"/>
                  <a:gd name="T16" fmla="*/ 112 w 135"/>
                  <a:gd name="T17" fmla="*/ 45 h 46"/>
                  <a:gd name="T18" fmla="*/ 123 w 135"/>
                  <a:gd name="T19" fmla="*/ 45 h 46"/>
                  <a:gd name="T20" fmla="*/ 133 w 135"/>
                  <a:gd name="T21" fmla="*/ 45 h 46"/>
                  <a:gd name="T22" fmla="*/ 134 w 135"/>
                  <a:gd name="T23" fmla="*/ 34 h 46"/>
                  <a:gd name="T24" fmla="*/ 121 w 135"/>
                  <a:gd name="T25" fmla="*/ 28 h 46"/>
                  <a:gd name="T26" fmla="*/ 123 w 135"/>
                  <a:gd name="T27" fmla="*/ 17 h 46"/>
                  <a:gd name="T28" fmla="*/ 110 w 135"/>
                  <a:gd name="T29" fmla="*/ 18 h 46"/>
                  <a:gd name="T30" fmla="*/ 94 w 135"/>
                  <a:gd name="T31" fmla="*/ 17 h 46"/>
                  <a:gd name="T32" fmla="*/ 82 w 135"/>
                  <a:gd name="T33" fmla="*/ 9 h 46"/>
                  <a:gd name="T34" fmla="*/ 61 w 135"/>
                  <a:gd name="T35" fmla="*/ 8 h 46"/>
                  <a:gd name="T36" fmla="*/ 40 w 135"/>
                  <a:gd name="T37" fmla="*/ 0 h 46"/>
                  <a:gd name="T38" fmla="*/ 19 w 135"/>
                  <a:gd name="T3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46">
                    <a:moveTo>
                      <a:pt x="19" y="2"/>
                    </a:moveTo>
                    <a:lnTo>
                      <a:pt x="8" y="7"/>
                    </a:lnTo>
                    <a:lnTo>
                      <a:pt x="0" y="17"/>
                    </a:lnTo>
                    <a:lnTo>
                      <a:pt x="8" y="31"/>
                    </a:lnTo>
                    <a:lnTo>
                      <a:pt x="35" y="31"/>
                    </a:lnTo>
                    <a:lnTo>
                      <a:pt x="45" y="36"/>
                    </a:lnTo>
                    <a:lnTo>
                      <a:pt x="68" y="36"/>
                    </a:lnTo>
                    <a:lnTo>
                      <a:pt x="70" y="45"/>
                    </a:lnTo>
                    <a:lnTo>
                      <a:pt x="112" y="45"/>
                    </a:lnTo>
                    <a:lnTo>
                      <a:pt x="123" y="45"/>
                    </a:lnTo>
                    <a:lnTo>
                      <a:pt x="133" y="45"/>
                    </a:lnTo>
                    <a:lnTo>
                      <a:pt x="134" y="34"/>
                    </a:lnTo>
                    <a:lnTo>
                      <a:pt x="121" y="28"/>
                    </a:lnTo>
                    <a:lnTo>
                      <a:pt x="123" y="17"/>
                    </a:lnTo>
                    <a:lnTo>
                      <a:pt x="110" y="18"/>
                    </a:lnTo>
                    <a:lnTo>
                      <a:pt x="94" y="17"/>
                    </a:lnTo>
                    <a:lnTo>
                      <a:pt x="82" y="9"/>
                    </a:lnTo>
                    <a:lnTo>
                      <a:pt x="61" y="8"/>
                    </a:lnTo>
                    <a:lnTo>
                      <a:pt x="40" y="0"/>
                    </a:lnTo>
                    <a:lnTo>
                      <a:pt x="19"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2" name="Freeform 144"/>
              <p:cNvSpPr>
                <a:spLocks/>
              </p:cNvSpPr>
              <p:nvPr/>
            </p:nvSpPr>
            <p:spPr bwMode="auto">
              <a:xfrm>
                <a:off x="8794382" y="4495319"/>
                <a:ext cx="26732" cy="23594"/>
              </a:xfrm>
              <a:custGeom>
                <a:avLst/>
                <a:gdLst>
                  <a:gd name="T0" fmla="*/ 7 w 15"/>
                  <a:gd name="T1" fmla="*/ 12 h 13"/>
                  <a:gd name="T2" fmla="*/ 4 w 15"/>
                  <a:gd name="T3" fmla="*/ 11 h 13"/>
                  <a:gd name="T4" fmla="*/ 2 w 15"/>
                  <a:gd name="T5" fmla="*/ 11 h 13"/>
                  <a:gd name="T6" fmla="*/ 0 w 15"/>
                  <a:gd name="T7" fmla="*/ 10 h 13"/>
                  <a:gd name="T8" fmla="*/ 0 w 15"/>
                  <a:gd name="T9" fmla="*/ 8 h 13"/>
                  <a:gd name="T10" fmla="*/ 0 w 15"/>
                  <a:gd name="T11" fmla="*/ 6 h 13"/>
                  <a:gd name="T12" fmla="*/ 0 w 15"/>
                  <a:gd name="T13" fmla="*/ 5 h 13"/>
                  <a:gd name="T14" fmla="*/ 0 w 15"/>
                  <a:gd name="T15" fmla="*/ 4 h 13"/>
                  <a:gd name="T16" fmla="*/ 0 w 15"/>
                  <a:gd name="T17" fmla="*/ 3 h 13"/>
                  <a:gd name="T18" fmla="*/ 0 w 15"/>
                  <a:gd name="T19" fmla="*/ 2 h 13"/>
                  <a:gd name="T20" fmla="*/ 0 w 15"/>
                  <a:gd name="T21" fmla="*/ 1 h 13"/>
                  <a:gd name="T22" fmla="*/ 2 w 15"/>
                  <a:gd name="T23" fmla="*/ 0 h 13"/>
                  <a:gd name="T24" fmla="*/ 4 w 15"/>
                  <a:gd name="T25" fmla="*/ 0 h 13"/>
                  <a:gd name="T26" fmla="*/ 7 w 15"/>
                  <a:gd name="T27" fmla="*/ 0 h 13"/>
                  <a:gd name="T28" fmla="*/ 9 w 15"/>
                  <a:gd name="T29" fmla="*/ 0 h 13"/>
                  <a:gd name="T30" fmla="*/ 11 w 15"/>
                  <a:gd name="T31" fmla="*/ 1 h 13"/>
                  <a:gd name="T32" fmla="*/ 11 w 15"/>
                  <a:gd name="T33" fmla="*/ 2 h 13"/>
                  <a:gd name="T34" fmla="*/ 11 w 15"/>
                  <a:gd name="T35" fmla="*/ 3 h 13"/>
                  <a:gd name="T36" fmla="*/ 11 w 15"/>
                  <a:gd name="T37" fmla="*/ 4 h 13"/>
                  <a:gd name="T38" fmla="*/ 14 w 15"/>
                  <a:gd name="T39" fmla="*/ 5 h 13"/>
                  <a:gd name="T40" fmla="*/ 11 w 15"/>
                  <a:gd name="T41" fmla="*/ 5 h 13"/>
                  <a:gd name="T42" fmla="*/ 11 w 15"/>
                  <a:gd name="T43" fmla="*/ 6 h 13"/>
                  <a:gd name="T44" fmla="*/ 11 w 15"/>
                  <a:gd name="T45" fmla="*/ 8 h 13"/>
                  <a:gd name="T46" fmla="*/ 11 w 15"/>
                  <a:gd name="T47" fmla="*/ 10 h 13"/>
                  <a:gd name="T48" fmla="*/ 9 w 15"/>
                  <a:gd name="T49" fmla="*/ 11 h 13"/>
                  <a:gd name="T50" fmla="*/ 7 w 15"/>
                  <a:gd name="T51" fmla="*/ 11 h 13"/>
                  <a:gd name="T52" fmla="*/ 7 w 15"/>
                  <a:gd name="T5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3">
                    <a:moveTo>
                      <a:pt x="7" y="12"/>
                    </a:moveTo>
                    <a:lnTo>
                      <a:pt x="4" y="11"/>
                    </a:lnTo>
                    <a:lnTo>
                      <a:pt x="2" y="11"/>
                    </a:lnTo>
                    <a:lnTo>
                      <a:pt x="0" y="10"/>
                    </a:lnTo>
                    <a:lnTo>
                      <a:pt x="0" y="8"/>
                    </a:lnTo>
                    <a:lnTo>
                      <a:pt x="0" y="6"/>
                    </a:lnTo>
                    <a:lnTo>
                      <a:pt x="0" y="5"/>
                    </a:lnTo>
                    <a:lnTo>
                      <a:pt x="0" y="4"/>
                    </a:lnTo>
                    <a:lnTo>
                      <a:pt x="0" y="3"/>
                    </a:lnTo>
                    <a:lnTo>
                      <a:pt x="0" y="2"/>
                    </a:lnTo>
                    <a:lnTo>
                      <a:pt x="0" y="1"/>
                    </a:lnTo>
                    <a:lnTo>
                      <a:pt x="2" y="0"/>
                    </a:lnTo>
                    <a:lnTo>
                      <a:pt x="4" y="0"/>
                    </a:lnTo>
                    <a:lnTo>
                      <a:pt x="7" y="0"/>
                    </a:lnTo>
                    <a:lnTo>
                      <a:pt x="9" y="0"/>
                    </a:lnTo>
                    <a:lnTo>
                      <a:pt x="11" y="1"/>
                    </a:lnTo>
                    <a:lnTo>
                      <a:pt x="11" y="2"/>
                    </a:lnTo>
                    <a:lnTo>
                      <a:pt x="11" y="3"/>
                    </a:lnTo>
                    <a:lnTo>
                      <a:pt x="11" y="4"/>
                    </a:lnTo>
                    <a:lnTo>
                      <a:pt x="14" y="5"/>
                    </a:lnTo>
                    <a:lnTo>
                      <a:pt x="11" y="5"/>
                    </a:lnTo>
                    <a:lnTo>
                      <a:pt x="11" y="6"/>
                    </a:lnTo>
                    <a:lnTo>
                      <a:pt x="11" y="8"/>
                    </a:lnTo>
                    <a:lnTo>
                      <a:pt x="11" y="10"/>
                    </a:lnTo>
                    <a:lnTo>
                      <a:pt x="9" y="11"/>
                    </a:lnTo>
                    <a:lnTo>
                      <a:pt x="7"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3" name="Freeform 145"/>
              <p:cNvSpPr>
                <a:spLocks/>
              </p:cNvSpPr>
              <p:nvPr/>
            </p:nvSpPr>
            <p:spPr bwMode="auto">
              <a:xfrm>
                <a:off x="8880869" y="4498465"/>
                <a:ext cx="58182" cy="25167"/>
              </a:xfrm>
              <a:custGeom>
                <a:avLst/>
                <a:gdLst>
                  <a:gd name="T0" fmla="*/ 0 w 33"/>
                  <a:gd name="T1" fmla="*/ 2 h 15"/>
                  <a:gd name="T2" fmla="*/ 17 w 33"/>
                  <a:gd name="T3" fmla="*/ 0 h 15"/>
                  <a:gd name="T4" fmla="*/ 32 w 33"/>
                  <a:gd name="T5" fmla="*/ 6 h 15"/>
                  <a:gd name="T6" fmla="*/ 21 w 33"/>
                  <a:gd name="T7" fmla="*/ 14 h 15"/>
                  <a:gd name="T8" fmla="*/ 3 w 33"/>
                  <a:gd name="T9" fmla="*/ 11 h 15"/>
                  <a:gd name="T10" fmla="*/ 0 w 33"/>
                  <a:gd name="T11" fmla="*/ 2 h 15"/>
                </a:gdLst>
                <a:ahLst/>
                <a:cxnLst>
                  <a:cxn ang="0">
                    <a:pos x="T0" y="T1"/>
                  </a:cxn>
                  <a:cxn ang="0">
                    <a:pos x="T2" y="T3"/>
                  </a:cxn>
                  <a:cxn ang="0">
                    <a:pos x="T4" y="T5"/>
                  </a:cxn>
                  <a:cxn ang="0">
                    <a:pos x="T6" y="T7"/>
                  </a:cxn>
                  <a:cxn ang="0">
                    <a:pos x="T8" y="T9"/>
                  </a:cxn>
                  <a:cxn ang="0">
                    <a:pos x="T10" y="T11"/>
                  </a:cxn>
                </a:cxnLst>
                <a:rect l="0" t="0" r="r" b="b"/>
                <a:pathLst>
                  <a:path w="33" h="15">
                    <a:moveTo>
                      <a:pt x="0" y="2"/>
                    </a:moveTo>
                    <a:lnTo>
                      <a:pt x="17" y="0"/>
                    </a:lnTo>
                    <a:lnTo>
                      <a:pt x="32" y="6"/>
                    </a:lnTo>
                    <a:lnTo>
                      <a:pt x="21" y="14"/>
                    </a:lnTo>
                    <a:lnTo>
                      <a:pt x="3" y="11"/>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4" name="Freeform 146"/>
              <p:cNvSpPr>
                <a:spLocks/>
              </p:cNvSpPr>
              <p:nvPr/>
            </p:nvSpPr>
            <p:spPr bwMode="auto">
              <a:xfrm>
                <a:off x="8956348" y="4531497"/>
                <a:ext cx="31450" cy="28313"/>
              </a:xfrm>
              <a:custGeom>
                <a:avLst/>
                <a:gdLst>
                  <a:gd name="T0" fmla="*/ 16 w 17"/>
                  <a:gd name="T1" fmla="*/ 0 h 15"/>
                  <a:gd name="T2" fmla="*/ 6 w 17"/>
                  <a:gd name="T3" fmla="*/ 2 h 15"/>
                  <a:gd name="T4" fmla="*/ 0 w 17"/>
                  <a:gd name="T5" fmla="*/ 14 h 15"/>
                  <a:gd name="T6" fmla="*/ 8 w 17"/>
                  <a:gd name="T7" fmla="*/ 14 h 15"/>
                  <a:gd name="T8" fmla="*/ 16 w 17"/>
                  <a:gd name="T9" fmla="*/ 5 h 15"/>
                  <a:gd name="T10" fmla="*/ 16 w 17"/>
                  <a:gd name="T11" fmla="*/ 0 h 15"/>
                </a:gdLst>
                <a:ahLst/>
                <a:cxnLst>
                  <a:cxn ang="0">
                    <a:pos x="T0" y="T1"/>
                  </a:cxn>
                  <a:cxn ang="0">
                    <a:pos x="T2" y="T3"/>
                  </a:cxn>
                  <a:cxn ang="0">
                    <a:pos x="T4" y="T5"/>
                  </a:cxn>
                  <a:cxn ang="0">
                    <a:pos x="T6" y="T7"/>
                  </a:cxn>
                  <a:cxn ang="0">
                    <a:pos x="T8" y="T9"/>
                  </a:cxn>
                  <a:cxn ang="0">
                    <a:pos x="T10" y="T11"/>
                  </a:cxn>
                </a:cxnLst>
                <a:rect l="0" t="0" r="r" b="b"/>
                <a:pathLst>
                  <a:path w="17" h="15">
                    <a:moveTo>
                      <a:pt x="16" y="0"/>
                    </a:moveTo>
                    <a:lnTo>
                      <a:pt x="6" y="2"/>
                    </a:lnTo>
                    <a:lnTo>
                      <a:pt x="0" y="14"/>
                    </a:lnTo>
                    <a:lnTo>
                      <a:pt x="8" y="14"/>
                    </a:lnTo>
                    <a:lnTo>
                      <a:pt x="16" y="5"/>
                    </a:lnTo>
                    <a:lnTo>
                      <a:pt x="1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5" name="Freeform 147"/>
              <p:cNvSpPr>
                <a:spLocks/>
              </p:cNvSpPr>
              <p:nvPr/>
            </p:nvSpPr>
            <p:spPr bwMode="auto">
              <a:xfrm>
                <a:off x="8838412" y="4202750"/>
                <a:ext cx="169828" cy="220213"/>
              </a:xfrm>
              <a:custGeom>
                <a:avLst/>
                <a:gdLst>
                  <a:gd name="T0" fmla="*/ 24 w 97"/>
                  <a:gd name="T1" fmla="*/ 17 h 124"/>
                  <a:gd name="T2" fmla="*/ 21 w 97"/>
                  <a:gd name="T3" fmla="*/ 36 h 124"/>
                  <a:gd name="T4" fmla="*/ 14 w 97"/>
                  <a:gd name="T5" fmla="*/ 46 h 124"/>
                  <a:gd name="T6" fmla="*/ 11 w 97"/>
                  <a:gd name="T7" fmla="*/ 60 h 124"/>
                  <a:gd name="T8" fmla="*/ 0 w 97"/>
                  <a:gd name="T9" fmla="*/ 68 h 124"/>
                  <a:gd name="T10" fmla="*/ 0 w 97"/>
                  <a:gd name="T11" fmla="*/ 94 h 124"/>
                  <a:gd name="T12" fmla="*/ 13 w 97"/>
                  <a:gd name="T13" fmla="*/ 100 h 124"/>
                  <a:gd name="T14" fmla="*/ 15 w 97"/>
                  <a:gd name="T15" fmla="*/ 118 h 124"/>
                  <a:gd name="T16" fmla="*/ 27 w 97"/>
                  <a:gd name="T17" fmla="*/ 120 h 124"/>
                  <a:gd name="T18" fmla="*/ 32 w 97"/>
                  <a:gd name="T19" fmla="*/ 92 h 124"/>
                  <a:gd name="T20" fmla="*/ 42 w 97"/>
                  <a:gd name="T21" fmla="*/ 89 h 124"/>
                  <a:gd name="T22" fmla="*/ 42 w 97"/>
                  <a:gd name="T23" fmla="*/ 112 h 124"/>
                  <a:gd name="T24" fmla="*/ 53 w 97"/>
                  <a:gd name="T25" fmla="*/ 115 h 124"/>
                  <a:gd name="T26" fmla="*/ 56 w 97"/>
                  <a:gd name="T27" fmla="*/ 123 h 124"/>
                  <a:gd name="T28" fmla="*/ 69 w 97"/>
                  <a:gd name="T29" fmla="*/ 120 h 124"/>
                  <a:gd name="T30" fmla="*/ 68 w 97"/>
                  <a:gd name="T31" fmla="*/ 104 h 124"/>
                  <a:gd name="T32" fmla="*/ 49 w 97"/>
                  <a:gd name="T33" fmla="*/ 72 h 124"/>
                  <a:gd name="T34" fmla="*/ 59 w 97"/>
                  <a:gd name="T35" fmla="*/ 64 h 124"/>
                  <a:gd name="T36" fmla="*/ 68 w 97"/>
                  <a:gd name="T37" fmla="*/ 48 h 124"/>
                  <a:gd name="T38" fmla="*/ 61 w 97"/>
                  <a:gd name="T39" fmla="*/ 42 h 124"/>
                  <a:gd name="T40" fmla="*/ 51 w 97"/>
                  <a:gd name="T41" fmla="*/ 47 h 124"/>
                  <a:gd name="T42" fmla="*/ 42 w 97"/>
                  <a:gd name="T43" fmla="*/ 52 h 124"/>
                  <a:gd name="T44" fmla="*/ 35 w 97"/>
                  <a:gd name="T45" fmla="*/ 33 h 124"/>
                  <a:gd name="T46" fmla="*/ 32 w 97"/>
                  <a:gd name="T47" fmla="*/ 15 h 124"/>
                  <a:gd name="T48" fmla="*/ 40 w 97"/>
                  <a:gd name="T49" fmla="*/ 18 h 124"/>
                  <a:gd name="T50" fmla="*/ 49 w 97"/>
                  <a:gd name="T51" fmla="*/ 25 h 124"/>
                  <a:gd name="T52" fmla="*/ 64 w 97"/>
                  <a:gd name="T53" fmla="*/ 21 h 124"/>
                  <a:gd name="T54" fmla="*/ 71 w 97"/>
                  <a:gd name="T55" fmla="*/ 26 h 124"/>
                  <a:gd name="T56" fmla="*/ 88 w 97"/>
                  <a:gd name="T57" fmla="*/ 21 h 124"/>
                  <a:gd name="T58" fmla="*/ 96 w 97"/>
                  <a:gd name="T59" fmla="*/ 17 h 124"/>
                  <a:gd name="T60" fmla="*/ 93 w 97"/>
                  <a:gd name="T61" fmla="*/ 0 h 124"/>
                  <a:gd name="T62" fmla="*/ 83 w 97"/>
                  <a:gd name="T63" fmla="*/ 0 h 124"/>
                  <a:gd name="T64" fmla="*/ 77 w 97"/>
                  <a:gd name="T65" fmla="*/ 12 h 124"/>
                  <a:gd name="T66" fmla="*/ 45 w 97"/>
                  <a:gd name="T67" fmla="*/ 9 h 124"/>
                  <a:gd name="T68" fmla="*/ 26 w 97"/>
                  <a:gd name="T69" fmla="*/ 10 h 124"/>
                  <a:gd name="T70" fmla="*/ 24 w 97"/>
                  <a:gd name="T7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4">
                    <a:moveTo>
                      <a:pt x="24" y="17"/>
                    </a:moveTo>
                    <a:lnTo>
                      <a:pt x="21" y="36"/>
                    </a:lnTo>
                    <a:lnTo>
                      <a:pt x="14" y="46"/>
                    </a:lnTo>
                    <a:lnTo>
                      <a:pt x="11" y="60"/>
                    </a:lnTo>
                    <a:lnTo>
                      <a:pt x="0" y="68"/>
                    </a:lnTo>
                    <a:lnTo>
                      <a:pt x="0" y="94"/>
                    </a:lnTo>
                    <a:lnTo>
                      <a:pt x="13" y="100"/>
                    </a:lnTo>
                    <a:lnTo>
                      <a:pt x="15" y="118"/>
                    </a:lnTo>
                    <a:lnTo>
                      <a:pt x="27" y="120"/>
                    </a:lnTo>
                    <a:lnTo>
                      <a:pt x="32" y="92"/>
                    </a:lnTo>
                    <a:lnTo>
                      <a:pt x="42" y="89"/>
                    </a:lnTo>
                    <a:lnTo>
                      <a:pt x="42" y="112"/>
                    </a:lnTo>
                    <a:lnTo>
                      <a:pt x="53" y="115"/>
                    </a:lnTo>
                    <a:lnTo>
                      <a:pt x="56" y="123"/>
                    </a:lnTo>
                    <a:lnTo>
                      <a:pt x="69" y="120"/>
                    </a:lnTo>
                    <a:lnTo>
                      <a:pt x="68" y="104"/>
                    </a:lnTo>
                    <a:lnTo>
                      <a:pt x="49" y="72"/>
                    </a:lnTo>
                    <a:lnTo>
                      <a:pt x="59" y="64"/>
                    </a:lnTo>
                    <a:lnTo>
                      <a:pt x="68" y="48"/>
                    </a:lnTo>
                    <a:lnTo>
                      <a:pt x="61" y="42"/>
                    </a:lnTo>
                    <a:lnTo>
                      <a:pt x="51" y="47"/>
                    </a:lnTo>
                    <a:lnTo>
                      <a:pt x="42" y="52"/>
                    </a:lnTo>
                    <a:lnTo>
                      <a:pt x="35" y="33"/>
                    </a:lnTo>
                    <a:lnTo>
                      <a:pt x="32" y="15"/>
                    </a:lnTo>
                    <a:lnTo>
                      <a:pt x="40" y="18"/>
                    </a:lnTo>
                    <a:lnTo>
                      <a:pt x="49" y="25"/>
                    </a:lnTo>
                    <a:lnTo>
                      <a:pt x="64" y="21"/>
                    </a:lnTo>
                    <a:lnTo>
                      <a:pt x="71" y="26"/>
                    </a:lnTo>
                    <a:lnTo>
                      <a:pt x="88" y="21"/>
                    </a:lnTo>
                    <a:lnTo>
                      <a:pt x="96" y="17"/>
                    </a:lnTo>
                    <a:lnTo>
                      <a:pt x="93" y="0"/>
                    </a:lnTo>
                    <a:lnTo>
                      <a:pt x="83" y="0"/>
                    </a:lnTo>
                    <a:lnTo>
                      <a:pt x="77" y="12"/>
                    </a:lnTo>
                    <a:lnTo>
                      <a:pt x="45" y="9"/>
                    </a:lnTo>
                    <a:lnTo>
                      <a:pt x="26" y="10"/>
                    </a:lnTo>
                    <a:lnTo>
                      <a:pt x="24" y="1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6" name="Freeform 148"/>
              <p:cNvSpPr>
                <a:spLocks/>
              </p:cNvSpPr>
              <p:nvPr/>
            </p:nvSpPr>
            <p:spPr bwMode="auto">
              <a:xfrm>
                <a:off x="8404406" y="3833106"/>
                <a:ext cx="144669" cy="125836"/>
              </a:xfrm>
              <a:custGeom>
                <a:avLst/>
                <a:gdLst>
                  <a:gd name="T0" fmla="*/ 34 w 83"/>
                  <a:gd name="T1" fmla="*/ 60 h 71"/>
                  <a:gd name="T2" fmla="*/ 15 w 83"/>
                  <a:gd name="T3" fmla="*/ 64 h 71"/>
                  <a:gd name="T4" fmla="*/ 13 w 83"/>
                  <a:gd name="T5" fmla="*/ 41 h 71"/>
                  <a:gd name="T6" fmla="*/ 0 w 83"/>
                  <a:gd name="T7" fmla="*/ 30 h 71"/>
                  <a:gd name="T8" fmla="*/ 6 w 83"/>
                  <a:gd name="T9" fmla="*/ 13 h 71"/>
                  <a:gd name="T10" fmla="*/ 21 w 83"/>
                  <a:gd name="T11" fmla="*/ 0 h 71"/>
                  <a:gd name="T12" fmla="*/ 34 w 83"/>
                  <a:gd name="T13" fmla="*/ 8 h 71"/>
                  <a:gd name="T14" fmla="*/ 50 w 83"/>
                  <a:gd name="T15" fmla="*/ 6 h 71"/>
                  <a:gd name="T16" fmla="*/ 60 w 83"/>
                  <a:gd name="T17" fmla="*/ 17 h 71"/>
                  <a:gd name="T18" fmla="*/ 74 w 83"/>
                  <a:gd name="T19" fmla="*/ 6 h 71"/>
                  <a:gd name="T20" fmla="*/ 80 w 83"/>
                  <a:gd name="T21" fmla="*/ 11 h 71"/>
                  <a:gd name="T22" fmla="*/ 82 w 83"/>
                  <a:gd name="T23" fmla="*/ 38 h 71"/>
                  <a:gd name="T24" fmla="*/ 73 w 83"/>
                  <a:gd name="T25" fmla="*/ 46 h 71"/>
                  <a:gd name="T26" fmla="*/ 58 w 83"/>
                  <a:gd name="T27" fmla="*/ 60 h 71"/>
                  <a:gd name="T28" fmla="*/ 44 w 83"/>
                  <a:gd name="T29" fmla="*/ 70 h 71"/>
                  <a:gd name="T30" fmla="*/ 34 w 83"/>
                  <a:gd name="T31"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71">
                    <a:moveTo>
                      <a:pt x="34" y="60"/>
                    </a:moveTo>
                    <a:lnTo>
                      <a:pt x="15" y="64"/>
                    </a:lnTo>
                    <a:lnTo>
                      <a:pt x="13" y="41"/>
                    </a:lnTo>
                    <a:lnTo>
                      <a:pt x="0" y="30"/>
                    </a:lnTo>
                    <a:lnTo>
                      <a:pt x="6" y="13"/>
                    </a:lnTo>
                    <a:lnTo>
                      <a:pt x="21" y="0"/>
                    </a:lnTo>
                    <a:lnTo>
                      <a:pt x="34" y="8"/>
                    </a:lnTo>
                    <a:lnTo>
                      <a:pt x="50" y="6"/>
                    </a:lnTo>
                    <a:lnTo>
                      <a:pt x="60" y="17"/>
                    </a:lnTo>
                    <a:lnTo>
                      <a:pt x="74" y="6"/>
                    </a:lnTo>
                    <a:lnTo>
                      <a:pt x="80" y="11"/>
                    </a:lnTo>
                    <a:lnTo>
                      <a:pt x="82" y="38"/>
                    </a:lnTo>
                    <a:lnTo>
                      <a:pt x="73" y="46"/>
                    </a:lnTo>
                    <a:lnTo>
                      <a:pt x="58" y="60"/>
                    </a:lnTo>
                    <a:lnTo>
                      <a:pt x="44" y="70"/>
                    </a:lnTo>
                    <a:lnTo>
                      <a:pt x="34" y="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7" name="Freeform 149"/>
              <p:cNvSpPr>
                <a:spLocks/>
              </p:cNvSpPr>
              <p:nvPr/>
            </p:nvSpPr>
            <p:spPr bwMode="auto">
              <a:xfrm>
                <a:off x="8346224" y="3598736"/>
                <a:ext cx="187126" cy="267402"/>
              </a:xfrm>
              <a:custGeom>
                <a:avLst/>
                <a:gdLst>
                  <a:gd name="T0" fmla="*/ 0 w 106"/>
                  <a:gd name="T1" fmla="*/ 23 h 152"/>
                  <a:gd name="T2" fmla="*/ 3 w 106"/>
                  <a:gd name="T3" fmla="*/ 36 h 152"/>
                  <a:gd name="T4" fmla="*/ 6 w 106"/>
                  <a:gd name="T5" fmla="*/ 50 h 152"/>
                  <a:gd name="T6" fmla="*/ 13 w 106"/>
                  <a:gd name="T7" fmla="*/ 57 h 152"/>
                  <a:gd name="T8" fmla="*/ 24 w 106"/>
                  <a:gd name="T9" fmla="*/ 61 h 152"/>
                  <a:gd name="T10" fmla="*/ 38 w 106"/>
                  <a:gd name="T11" fmla="*/ 81 h 152"/>
                  <a:gd name="T12" fmla="*/ 50 w 106"/>
                  <a:gd name="T13" fmla="*/ 71 h 152"/>
                  <a:gd name="T14" fmla="*/ 60 w 106"/>
                  <a:gd name="T15" fmla="*/ 84 h 152"/>
                  <a:gd name="T16" fmla="*/ 68 w 106"/>
                  <a:gd name="T17" fmla="*/ 103 h 152"/>
                  <a:gd name="T18" fmla="*/ 73 w 106"/>
                  <a:gd name="T19" fmla="*/ 114 h 152"/>
                  <a:gd name="T20" fmla="*/ 81 w 106"/>
                  <a:gd name="T21" fmla="*/ 116 h 152"/>
                  <a:gd name="T22" fmla="*/ 81 w 106"/>
                  <a:gd name="T23" fmla="*/ 140 h 152"/>
                  <a:gd name="T24" fmla="*/ 91 w 106"/>
                  <a:gd name="T25" fmla="*/ 151 h 152"/>
                  <a:gd name="T26" fmla="*/ 105 w 106"/>
                  <a:gd name="T27" fmla="*/ 140 h 152"/>
                  <a:gd name="T28" fmla="*/ 105 w 106"/>
                  <a:gd name="T29" fmla="*/ 111 h 152"/>
                  <a:gd name="T30" fmla="*/ 92 w 106"/>
                  <a:gd name="T31" fmla="*/ 102 h 152"/>
                  <a:gd name="T32" fmla="*/ 71 w 106"/>
                  <a:gd name="T33" fmla="*/ 69 h 152"/>
                  <a:gd name="T34" fmla="*/ 60 w 106"/>
                  <a:gd name="T35" fmla="*/ 58 h 152"/>
                  <a:gd name="T36" fmla="*/ 65 w 106"/>
                  <a:gd name="T37" fmla="*/ 42 h 152"/>
                  <a:gd name="T38" fmla="*/ 62 w 106"/>
                  <a:gd name="T39" fmla="*/ 32 h 152"/>
                  <a:gd name="T40" fmla="*/ 37 w 106"/>
                  <a:gd name="T41" fmla="*/ 23 h 152"/>
                  <a:gd name="T42" fmla="*/ 29 w 106"/>
                  <a:gd name="T43" fmla="*/ 0 h 152"/>
                  <a:gd name="T44" fmla="*/ 18 w 106"/>
                  <a:gd name="T45" fmla="*/ 6 h 152"/>
                  <a:gd name="T46" fmla="*/ 19 w 106"/>
                  <a:gd name="T47" fmla="*/ 20 h 152"/>
                  <a:gd name="T48" fmla="*/ 0 w 106"/>
                  <a:gd name="T49"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52">
                    <a:moveTo>
                      <a:pt x="0" y="23"/>
                    </a:moveTo>
                    <a:lnTo>
                      <a:pt x="3" y="36"/>
                    </a:lnTo>
                    <a:lnTo>
                      <a:pt x="6" y="50"/>
                    </a:lnTo>
                    <a:lnTo>
                      <a:pt x="13" y="57"/>
                    </a:lnTo>
                    <a:lnTo>
                      <a:pt x="24" y="61"/>
                    </a:lnTo>
                    <a:lnTo>
                      <a:pt x="38" y="81"/>
                    </a:lnTo>
                    <a:lnTo>
                      <a:pt x="50" y="71"/>
                    </a:lnTo>
                    <a:lnTo>
                      <a:pt x="60" y="84"/>
                    </a:lnTo>
                    <a:lnTo>
                      <a:pt x="68" y="103"/>
                    </a:lnTo>
                    <a:lnTo>
                      <a:pt x="73" y="114"/>
                    </a:lnTo>
                    <a:lnTo>
                      <a:pt x="81" y="116"/>
                    </a:lnTo>
                    <a:lnTo>
                      <a:pt x="81" y="140"/>
                    </a:lnTo>
                    <a:lnTo>
                      <a:pt x="91" y="151"/>
                    </a:lnTo>
                    <a:lnTo>
                      <a:pt x="105" y="140"/>
                    </a:lnTo>
                    <a:lnTo>
                      <a:pt x="105" y="111"/>
                    </a:lnTo>
                    <a:lnTo>
                      <a:pt x="92" y="102"/>
                    </a:lnTo>
                    <a:lnTo>
                      <a:pt x="71" y="69"/>
                    </a:lnTo>
                    <a:lnTo>
                      <a:pt x="60" y="58"/>
                    </a:lnTo>
                    <a:lnTo>
                      <a:pt x="65" y="42"/>
                    </a:lnTo>
                    <a:lnTo>
                      <a:pt x="62" y="32"/>
                    </a:lnTo>
                    <a:lnTo>
                      <a:pt x="37" y="23"/>
                    </a:lnTo>
                    <a:lnTo>
                      <a:pt x="29" y="0"/>
                    </a:lnTo>
                    <a:lnTo>
                      <a:pt x="18" y="6"/>
                    </a:lnTo>
                    <a:lnTo>
                      <a:pt x="19" y="20"/>
                    </a:lnTo>
                    <a:lnTo>
                      <a:pt x="0"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8" name="Freeform 150"/>
              <p:cNvSpPr>
                <a:spLocks/>
              </p:cNvSpPr>
              <p:nvPr/>
            </p:nvSpPr>
            <p:spPr bwMode="auto">
              <a:xfrm>
                <a:off x="9055415" y="4174437"/>
                <a:ext cx="45602" cy="94377"/>
              </a:xfrm>
              <a:custGeom>
                <a:avLst/>
                <a:gdLst>
                  <a:gd name="T0" fmla="*/ 13 w 26"/>
                  <a:gd name="T1" fmla="*/ 21 h 54"/>
                  <a:gd name="T2" fmla="*/ 0 w 26"/>
                  <a:gd name="T3" fmla="*/ 27 h 54"/>
                  <a:gd name="T4" fmla="*/ 4 w 26"/>
                  <a:gd name="T5" fmla="*/ 43 h 54"/>
                  <a:gd name="T6" fmla="*/ 19 w 26"/>
                  <a:gd name="T7" fmla="*/ 53 h 54"/>
                  <a:gd name="T8" fmla="*/ 24 w 26"/>
                  <a:gd name="T9" fmla="*/ 32 h 54"/>
                  <a:gd name="T10" fmla="*/ 25 w 26"/>
                  <a:gd name="T11" fmla="*/ 14 h 54"/>
                  <a:gd name="T12" fmla="*/ 20 w 26"/>
                  <a:gd name="T13" fmla="*/ 0 h 54"/>
                  <a:gd name="T14" fmla="*/ 13 w 26"/>
                  <a:gd name="T15" fmla="*/ 6 h 54"/>
                  <a:gd name="T16" fmla="*/ 13 w 26"/>
                  <a:gd name="T1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4">
                    <a:moveTo>
                      <a:pt x="13" y="21"/>
                    </a:moveTo>
                    <a:lnTo>
                      <a:pt x="0" y="27"/>
                    </a:lnTo>
                    <a:lnTo>
                      <a:pt x="4" y="43"/>
                    </a:lnTo>
                    <a:lnTo>
                      <a:pt x="19" y="53"/>
                    </a:lnTo>
                    <a:lnTo>
                      <a:pt x="24" y="32"/>
                    </a:lnTo>
                    <a:lnTo>
                      <a:pt x="25" y="14"/>
                    </a:lnTo>
                    <a:lnTo>
                      <a:pt x="20" y="0"/>
                    </a:lnTo>
                    <a:lnTo>
                      <a:pt x="13" y="6"/>
                    </a:lnTo>
                    <a:lnTo>
                      <a:pt x="13" y="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9" name="Freeform 151"/>
              <p:cNvSpPr>
                <a:spLocks/>
              </p:cNvSpPr>
              <p:nvPr/>
            </p:nvSpPr>
            <p:spPr bwMode="auto">
              <a:xfrm>
                <a:off x="9093154" y="4331732"/>
                <a:ext cx="62899" cy="29886"/>
              </a:xfrm>
              <a:custGeom>
                <a:avLst/>
                <a:gdLst>
                  <a:gd name="T0" fmla="*/ 4 w 35"/>
                  <a:gd name="T1" fmla="*/ 3 h 18"/>
                  <a:gd name="T2" fmla="*/ 16 w 35"/>
                  <a:gd name="T3" fmla="*/ 0 h 18"/>
                  <a:gd name="T4" fmla="*/ 27 w 35"/>
                  <a:gd name="T5" fmla="*/ 0 h 18"/>
                  <a:gd name="T6" fmla="*/ 33 w 35"/>
                  <a:gd name="T7" fmla="*/ 9 h 18"/>
                  <a:gd name="T8" fmla="*/ 34 w 35"/>
                  <a:gd name="T9" fmla="*/ 17 h 18"/>
                  <a:gd name="T10" fmla="*/ 23 w 35"/>
                  <a:gd name="T11" fmla="*/ 12 h 18"/>
                  <a:gd name="T12" fmla="*/ 12 w 35"/>
                  <a:gd name="T13" fmla="*/ 9 h 18"/>
                  <a:gd name="T14" fmla="*/ 0 w 35"/>
                  <a:gd name="T15" fmla="*/ 12 h 18"/>
                  <a:gd name="T16" fmla="*/ 4 w 35"/>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8">
                    <a:moveTo>
                      <a:pt x="4" y="3"/>
                    </a:moveTo>
                    <a:lnTo>
                      <a:pt x="16" y="0"/>
                    </a:lnTo>
                    <a:lnTo>
                      <a:pt x="27" y="0"/>
                    </a:lnTo>
                    <a:lnTo>
                      <a:pt x="33" y="9"/>
                    </a:lnTo>
                    <a:lnTo>
                      <a:pt x="34" y="17"/>
                    </a:lnTo>
                    <a:lnTo>
                      <a:pt x="23" y="12"/>
                    </a:lnTo>
                    <a:lnTo>
                      <a:pt x="12" y="9"/>
                    </a:lnTo>
                    <a:lnTo>
                      <a:pt x="0" y="12"/>
                    </a:lnTo>
                    <a:lnTo>
                      <a:pt x="4"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0" name="Freeform 157"/>
              <p:cNvSpPr>
                <a:spLocks/>
              </p:cNvSpPr>
              <p:nvPr/>
            </p:nvSpPr>
            <p:spPr bwMode="auto">
              <a:xfrm>
                <a:off x="6869662" y="2952252"/>
                <a:ext cx="99066" cy="138420"/>
              </a:xfrm>
              <a:custGeom>
                <a:avLst/>
                <a:gdLst>
                  <a:gd name="T0" fmla="*/ 55 w 56"/>
                  <a:gd name="T1" fmla="*/ 69 h 78"/>
                  <a:gd name="T2" fmla="*/ 44 w 56"/>
                  <a:gd name="T3" fmla="*/ 77 h 78"/>
                  <a:gd name="T4" fmla="*/ 37 w 56"/>
                  <a:gd name="T5" fmla="*/ 65 h 78"/>
                  <a:gd name="T6" fmla="*/ 24 w 56"/>
                  <a:gd name="T7" fmla="*/ 58 h 78"/>
                  <a:gd name="T8" fmla="*/ 13 w 56"/>
                  <a:gd name="T9" fmla="*/ 46 h 78"/>
                  <a:gd name="T10" fmla="*/ 0 w 56"/>
                  <a:gd name="T11" fmla="*/ 25 h 78"/>
                  <a:gd name="T12" fmla="*/ 16 w 56"/>
                  <a:gd name="T13" fmla="*/ 18 h 78"/>
                  <a:gd name="T14" fmla="*/ 25 w 56"/>
                  <a:gd name="T15" fmla="*/ 0 h 78"/>
                  <a:gd name="T16" fmla="*/ 31 w 56"/>
                  <a:gd name="T17" fmla="*/ 21 h 78"/>
                  <a:gd name="T18" fmla="*/ 42 w 56"/>
                  <a:gd name="T19" fmla="*/ 43 h 78"/>
                  <a:gd name="T20" fmla="*/ 55 w 56"/>
                  <a:gd name="T21"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8">
                    <a:moveTo>
                      <a:pt x="55" y="69"/>
                    </a:moveTo>
                    <a:lnTo>
                      <a:pt x="44" y="77"/>
                    </a:lnTo>
                    <a:lnTo>
                      <a:pt x="37" y="65"/>
                    </a:lnTo>
                    <a:lnTo>
                      <a:pt x="24" y="58"/>
                    </a:lnTo>
                    <a:lnTo>
                      <a:pt x="13" y="46"/>
                    </a:lnTo>
                    <a:lnTo>
                      <a:pt x="0" y="25"/>
                    </a:lnTo>
                    <a:lnTo>
                      <a:pt x="16" y="18"/>
                    </a:lnTo>
                    <a:lnTo>
                      <a:pt x="25" y="0"/>
                    </a:lnTo>
                    <a:lnTo>
                      <a:pt x="31" y="21"/>
                    </a:lnTo>
                    <a:lnTo>
                      <a:pt x="42" y="43"/>
                    </a:lnTo>
                    <a:lnTo>
                      <a:pt x="55" y="6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1" name="Freeform 162"/>
              <p:cNvSpPr>
                <a:spLocks/>
              </p:cNvSpPr>
              <p:nvPr/>
            </p:nvSpPr>
            <p:spPr bwMode="auto">
              <a:xfrm>
                <a:off x="7099245" y="3499640"/>
                <a:ext cx="135234" cy="94377"/>
              </a:xfrm>
              <a:custGeom>
                <a:avLst/>
                <a:gdLst>
                  <a:gd name="T0" fmla="*/ 0 w 78"/>
                  <a:gd name="T1" fmla="*/ 16 h 54"/>
                  <a:gd name="T2" fmla="*/ 12 w 78"/>
                  <a:gd name="T3" fmla="*/ 50 h 54"/>
                  <a:gd name="T4" fmla="*/ 56 w 78"/>
                  <a:gd name="T5" fmla="*/ 53 h 54"/>
                  <a:gd name="T6" fmla="*/ 77 w 78"/>
                  <a:gd name="T7" fmla="*/ 19 h 54"/>
                  <a:gd name="T8" fmla="*/ 73 w 78"/>
                  <a:gd name="T9" fmla="*/ 0 h 54"/>
                  <a:gd name="T10" fmla="*/ 61 w 78"/>
                  <a:gd name="T11" fmla="*/ 15 h 54"/>
                  <a:gd name="T12" fmla="*/ 50 w 78"/>
                  <a:gd name="T13" fmla="*/ 27 h 54"/>
                  <a:gd name="T14" fmla="*/ 26 w 78"/>
                  <a:gd name="T15" fmla="*/ 31 h 54"/>
                  <a:gd name="T16" fmla="*/ 14 w 78"/>
                  <a:gd name="T17" fmla="*/ 27 h 54"/>
                  <a:gd name="T18" fmla="*/ 0 w 78"/>
                  <a:gd name="T19"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4">
                    <a:moveTo>
                      <a:pt x="0" y="16"/>
                    </a:moveTo>
                    <a:lnTo>
                      <a:pt x="12" y="50"/>
                    </a:lnTo>
                    <a:lnTo>
                      <a:pt x="56" y="53"/>
                    </a:lnTo>
                    <a:lnTo>
                      <a:pt x="77" y="19"/>
                    </a:lnTo>
                    <a:lnTo>
                      <a:pt x="73" y="0"/>
                    </a:lnTo>
                    <a:lnTo>
                      <a:pt x="61" y="15"/>
                    </a:lnTo>
                    <a:lnTo>
                      <a:pt x="50" y="27"/>
                    </a:lnTo>
                    <a:lnTo>
                      <a:pt x="26" y="31"/>
                    </a:lnTo>
                    <a:lnTo>
                      <a:pt x="14" y="27"/>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2" name="Freeform 171"/>
              <p:cNvSpPr>
                <a:spLocks/>
              </p:cNvSpPr>
              <p:nvPr/>
            </p:nvSpPr>
            <p:spPr bwMode="auto">
              <a:xfrm>
                <a:off x="7821015" y="3369085"/>
                <a:ext cx="217003" cy="114826"/>
              </a:xfrm>
              <a:custGeom>
                <a:avLst/>
                <a:gdLst>
                  <a:gd name="T0" fmla="*/ 0 w 122"/>
                  <a:gd name="T1" fmla="*/ 0 h 65"/>
                  <a:gd name="T2" fmla="*/ 16 w 122"/>
                  <a:gd name="T3" fmla="*/ 0 h 65"/>
                  <a:gd name="T4" fmla="*/ 29 w 122"/>
                  <a:gd name="T5" fmla="*/ 12 h 65"/>
                  <a:gd name="T6" fmla="*/ 43 w 122"/>
                  <a:gd name="T7" fmla="*/ 20 h 65"/>
                  <a:gd name="T8" fmla="*/ 49 w 122"/>
                  <a:gd name="T9" fmla="*/ 10 h 65"/>
                  <a:gd name="T10" fmla="*/ 50 w 122"/>
                  <a:gd name="T11" fmla="*/ 26 h 65"/>
                  <a:gd name="T12" fmla="*/ 61 w 122"/>
                  <a:gd name="T13" fmla="*/ 33 h 65"/>
                  <a:gd name="T14" fmla="*/ 76 w 122"/>
                  <a:gd name="T15" fmla="*/ 41 h 65"/>
                  <a:gd name="T16" fmla="*/ 107 w 122"/>
                  <a:gd name="T17" fmla="*/ 42 h 65"/>
                  <a:gd name="T18" fmla="*/ 121 w 122"/>
                  <a:gd name="T19" fmla="*/ 48 h 65"/>
                  <a:gd name="T20" fmla="*/ 113 w 122"/>
                  <a:gd name="T21" fmla="*/ 63 h 65"/>
                  <a:gd name="T22" fmla="*/ 100 w 122"/>
                  <a:gd name="T23" fmla="*/ 63 h 65"/>
                  <a:gd name="T24" fmla="*/ 84 w 122"/>
                  <a:gd name="T25" fmla="*/ 64 h 65"/>
                  <a:gd name="T26" fmla="*/ 72 w 122"/>
                  <a:gd name="T27" fmla="*/ 56 h 65"/>
                  <a:gd name="T28" fmla="*/ 54 w 122"/>
                  <a:gd name="T29" fmla="*/ 53 h 65"/>
                  <a:gd name="T30" fmla="*/ 32 w 122"/>
                  <a:gd name="T31" fmla="*/ 44 h 65"/>
                  <a:gd name="T32" fmla="*/ 14 w 122"/>
                  <a:gd name="T33" fmla="*/ 39 h 65"/>
                  <a:gd name="T34" fmla="*/ 3 w 122"/>
                  <a:gd name="T35" fmla="*/ 25 h 65"/>
                  <a:gd name="T36" fmla="*/ 0 w 12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65">
                    <a:moveTo>
                      <a:pt x="0" y="0"/>
                    </a:moveTo>
                    <a:lnTo>
                      <a:pt x="16" y="0"/>
                    </a:lnTo>
                    <a:lnTo>
                      <a:pt x="29" y="12"/>
                    </a:lnTo>
                    <a:lnTo>
                      <a:pt x="43" y="20"/>
                    </a:lnTo>
                    <a:lnTo>
                      <a:pt x="49" y="10"/>
                    </a:lnTo>
                    <a:lnTo>
                      <a:pt x="50" y="26"/>
                    </a:lnTo>
                    <a:lnTo>
                      <a:pt x="61" y="33"/>
                    </a:lnTo>
                    <a:lnTo>
                      <a:pt x="76" y="41"/>
                    </a:lnTo>
                    <a:lnTo>
                      <a:pt x="107" y="42"/>
                    </a:lnTo>
                    <a:lnTo>
                      <a:pt x="121" y="48"/>
                    </a:lnTo>
                    <a:lnTo>
                      <a:pt x="113" y="63"/>
                    </a:lnTo>
                    <a:lnTo>
                      <a:pt x="100" y="63"/>
                    </a:lnTo>
                    <a:lnTo>
                      <a:pt x="84" y="64"/>
                    </a:lnTo>
                    <a:lnTo>
                      <a:pt x="72" y="56"/>
                    </a:lnTo>
                    <a:lnTo>
                      <a:pt x="54" y="53"/>
                    </a:lnTo>
                    <a:lnTo>
                      <a:pt x="32" y="44"/>
                    </a:lnTo>
                    <a:lnTo>
                      <a:pt x="14" y="39"/>
                    </a:lnTo>
                    <a:lnTo>
                      <a:pt x="3" y="2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3" name="Freeform 172"/>
              <p:cNvSpPr>
                <a:spLocks/>
              </p:cNvSpPr>
              <p:nvPr/>
            </p:nvSpPr>
            <p:spPr bwMode="auto">
              <a:xfrm>
                <a:off x="8289615" y="3639633"/>
                <a:ext cx="202850" cy="349196"/>
              </a:xfrm>
              <a:custGeom>
                <a:avLst/>
                <a:gdLst>
                  <a:gd name="T0" fmla="*/ 14 w 115"/>
                  <a:gd name="T1" fmla="*/ 178 h 199"/>
                  <a:gd name="T2" fmla="*/ 21 w 115"/>
                  <a:gd name="T3" fmla="*/ 167 h 199"/>
                  <a:gd name="T4" fmla="*/ 30 w 115"/>
                  <a:gd name="T5" fmla="*/ 146 h 199"/>
                  <a:gd name="T6" fmla="*/ 18 w 115"/>
                  <a:gd name="T7" fmla="*/ 135 h 199"/>
                  <a:gd name="T8" fmla="*/ 13 w 115"/>
                  <a:gd name="T9" fmla="*/ 116 h 199"/>
                  <a:gd name="T10" fmla="*/ 11 w 115"/>
                  <a:gd name="T11" fmla="*/ 105 h 199"/>
                  <a:gd name="T12" fmla="*/ 15 w 115"/>
                  <a:gd name="T13" fmla="*/ 79 h 199"/>
                  <a:gd name="T14" fmla="*/ 3 w 115"/>
                  <a:gd name="T15" fmla="*/ 65 h 199"/>
                  <a:gd name="T16" fmla="*/ 0 w 115"/>
                  <a:gd name="T17" fmla="*/ 54 h 199"/>
                  <a:gd name="T18" fmla="*/ 2 w 115"/>
                  <a:gd name="T19" fmla="*/ 27 h 199"/>
                  <a:gd name="T20" fmla="*/ 16 w 115"/>
                  <a:gd name="T21" fmla="*/ 21 h 199"/>
                  <a:gd name="T22" fmla="*/ 25 w 115"/>
                  <a:gd name="T23" fmla="*/ 14 h 199"/>
                  <a:gd name="T24" fmla="*/ 32 w 115"/>
                  <a:gd name="T25" fmla="*/ 0 h 199"/>
                  <a:gd name="T26" fmla="*/ 34 w 115"/>
                  <a:gd name="T27" fmla="*/ 13 h 199"/>
                  <a:gd name="T28" fmla="*/ 38 w 115"/>
                  <a:gd name="T29" fmla="*/ 27 h 199"/>
                  <a:gd name="T30" fmla="*/ 45 w 115"/>
                  <a:gd name="T31" fmla="*/ 34 h 199"/>
                  <a:gd name="T32" fmla="*/ 56 w 115"/>
                  <a:gd name="T33" fmla="*/ 38 h 199"/>
                  <a:gd name="T34" fmla="*/ 70 w 115"/>
                  <a:gd name="T35" fmla="*/ 58 h 199"/>
                  <a:gd name="T36" fmla="*/ 82 w 115"/>
                  <a:gd name="T37" fmla="*/ 48 h 199"/>
                  <a:gd name="T38" fmla="*/ 93 w 115"/>
                  <a:gd name="T39" fmla="*/ 60 h 199"/>
                  <a:gd name="T40" fmla="*/ 101 w 115"/>
                  <a:gd name="T41" fmla="*/ 80 h 199"/>
                  <a:gd name="T42" fmla="*/ 106 w 115"/>
                  <a:gd name="T43" fmla="*/ 91 h 199"/>
                  <a:gd name="T44" fmla="*/ 114 w 115"/>
                  <a:gd name="T45" fmla="*/ 93 h 199"/>
                  <a:gd name="T46" fmla="*/ 114 w 115"/>
                  <a:gd name="T47" fmla="*/ 116 h 199"/>
                  <a:gd name="T48" fmla="*/ 99 w 115"/>
                  <a:gd name="T49" fmla="*/ 119 h 199"/>
                  <a:gd name="T50" fmla="*/ 85 w 115"/>
                  <a:gd name="T51" fmla="*/ 110 h 199"/>
                  <a:gd name="T52" fmla="*/ 70 w 115"/>
                  <a:gd name="T53" fmla="*/ 124 h 199"/>
                  <a:gd name="T54" fmla="*/ 64 w 115"/>
                  <a:gd name="T55" fmla="*/ 141 h 199"/>
                  <a:gd name="T56" fmla="*/ 50 w 115"/>
                  <a:gd name="T57" fmla="*/ 139 h 199"/>
                  <a:gd name="T58" fmla="*/ 40 w 115"/>
                  <a:gd name="T59" fmla="*/ 170 h 199"/>
                  <a:gd name="T60" fmla="*/ 49 w 115"/>
                  <a:gd name="T61" fmla="*/ 185 h 199"/>
                  <a:gd name="T62" fmla="*/ 36 w 115"/>
                  <a:gd name="T63" fmla="*/ 198 h 199"/>
                  <a:gd name="T64" fmla="*/ 25 w 115"/>
                  <a:gd name="T65" fmla="*/ 190 h 199"/>
                  <a:gd name="T66" fmla="*/ 14 w 115"/>
                  <a:gd name="T67" fmla="*/ 17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199">
                    <a:moveTo>
                      <a:pt x="14" y="178"/>
                    </a:moveTo>
                    <a:lnTo>
                      <a:pt x="21" y="167"/>
                    </a:lnTo>
                    <a:lnTo>
                      <a:pt x="30" y="146"/>
                    </a:lnTo>
                    <a:lnTo>
                      <a:pt x="18" y="135"/>
                    </a:lnTo>
                    <a:lnTo>
                      <a:pt x="13" y="116"/>
                    </a:lnTo>
                    <a:lnTo>
                      <a:pt x="11" y="105"/>
                    </a:lnTo>
                    <a:lnTo>
                      <a:pt x="15" y="79"/>
                    </a:lnTo>
                    <a:lnTo>
                      <a:pt x="3" y="65"/>
                    </a:lnTo>
                    <a:lnTo>
                      <a:pt x="0" y="54"/>
                    </a:lnTo>
                    <a:lnTo>
                      <a:pt x="2" y="27"/>
                    </a:lnTo>
                    <a:lnTo>
                      <a:pt x="16" y="21"/>
                    </a:lnTo>
                    <a:lnTo>
                      <a:pt x="25" y="14"/>
                    </a:lnTo>
                    <a:lnTo>
                      <a:pt x="32" y="0"/>
                    </a:lnTo>
                    <a:lnTo>
                      <a:pt x="34" y="13"/>
                    </a:lnTo>
                    <a:lnTo>
                      <a:pt x="38" y="27"/>
                    </a:lnTo>
                    <a:lnTo>
                      <a:pt x="45" y="34"/>
                    </a:lnTo>
                    <a:lnTo>
                      <a:pt x="56" y="38"/>
                    </a:lnTo>
                    <a:lnTo>
                      <a:pt x="70" y="58"/>
                    </a:lnTo>
                    <a:lnTo>
                      <a:pt x="82" y="48"/>
                    </a:lnTo>
                    <a:lnTo>
                      <a:pt x="93" y="60"/>
                    </a:lnTo>
                    <a:lnTo>
                      <a:pt x="101" y="80"/>
                    </a:lnTo>
                    <a:lnTo>
                      <a:pt x="106" y="91"/>
                    </a:lnTo>
                    <a:lnTo>
                      <a:pt x="114" y="93"/>
                    </a:lnTo>
                    <a:lnTo>
                      <a:pt x="114" y="116"/>
                    </a:lnTo>
                    <a:lnTo>
                      <a:pt x="99" y="119"/>
                    </a:lnTo>
                    <a:lnTo>
                      <a:pt x="85" y="110"/>
                    </a:lnTo>
                    <a:lnTo>
                      <a:pt x="70" y="124"/>
                    </a:lnTo>
                    <a:lnTo>
                      <a:pt x="64" y="141"/>
                    </a:lnTo>
                    <a:lnTo>
                      <a:pt x="50" y="139"/>
                    </a:lnTo>
                    <a:lnTo>
                      <a:pt x="40" y="170"/>
                    </a:lnTo>
                    <a:lnTo>
                      <a:pt x="49" y="185"/>
                    </a:lnTo>
                    <a:lnTo>
                      <a:pt x="36" y="198"/>
                    </a:lnTo>
                    <a:lnTo>
                      <a:pt x="25" y="190"/>
                    </a:lnTo>
                    <a:lnTo>
                      <a:pt x="14" y="17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4" name="Freeform 173"/>
              <p:cNvSpPr>
                <a:spLocks/>
              </p:cNvSpPr>
              <p:nvPr/>
            </p:nvSpPr>
            <p:spPr bwMode="auto">
              <a:xfrm>
                <a:off x="6964011" y="1621533"/>
                <a:ext cx="341229" cy="290996"/>
              </a:xfrm>
              <a:custGeom>
                <a:avLst/>
                <a:gdLst>
                  <a:gd name="T0" fmla="*/ 47 w 193"/>
                  <a:gd name="T1" fmla="*/ 94 h 166"/>
                  <a:gd name="T2" fmla="*/ 58 w 193"/>
                  <a:gd name="T3" fmla="*/ 84 h 166"/>
                  <a:gd name="T4" fmla="*/ 63 w 193"/>
                  <a:gd name="T5" fmla="*/ 77 h 166"/>
                  <a:gd name="T6" fmla="*/ 80 w 193"/>
                  <a:gd name="T7" fmla="*/ 64 h 166"/>
                  <a:gd name="T8" fmla="*/ 100 w 193"/>
                  <a:gd name="T9" fmla="*/ 53 h 166"/>
                  <a:gd name="T10" fmla="*/ 122 w 193"/>
                  <a:gd name="T11" fmla="*/ 37 h 166"/>
                  <a:gd name="T12" fmla="*/ 135 w 193"/>
                  <a:gd name="T13" fmla="*/ 32 h 166"/>
                  <a:gd name="T14" fmla="*/ 162 w 193"/>
                  <a:gd name="T15" fmla="*/ 23 h 166"/>
                  <a:gd name="T16" fmla="*/ 183 w 193"/>
                  <a:gd name="T17" fmla="*/ 16 h 166"/>
                  <a:gd name="T18" fmla="*/ 192 w 193"/>
                  <a:gd name="T19" fmla="*/ 11 h 166"/>
                  <a:gd name="T20" fmla="*/ 185 w 193"/>
                  <a:gd name="T21" fmla="*/ 2 h 166"/>
                  <a:gd name="T22" fmla="*/ 161 w 193"/>
                  <a:gd name="T23" fmla="*/ 0 h 166"/>
                  <a:gd name="T24" fmla="*/ 145 w 193"/>
                  <a:gd name="T25" fmla="*/ 13 h 166"/>
                  <a:gd name="T26" fmla="*/ 122 w 193"/>
                  <a:gd name="T27" fmla="*/ 19 h 166"/>
                  <a:gd name="T28" fmla="*/ 94 w 193"/>
                  <a:gd name="T29" fmla="*/ 20 h 166"/>
                  <a:gd name="T30" fmla="*/ 80 w 193"/>
                  <a:gd name="T31" fmla="*/ 32 h 166"/>
                  <a:gd name="T32" fmla="*/ 64 w 193"/>
                  <a:gd name="T33" fmla="*/ 32 h 166"/>
                  <a:gd name="T34" fmla="*/ 57 w 193"/>
                  <a:gd name="T35" fmla="*/ 44 h 166"/>
                  <a:gd name="T36" fmla="*/ 32 w 193"/>
                  <a:gd name="T37" fmla="*/ 49 h 166"/>
                  <a:gd name="T38" fmla="*/ 28 w 193"/>
                  <a:gd name="T39" fmla="*/ 67 h 166"/>
                  <a:gd name="T40" fmla="*/ 27 w 193"/>
                  <a:gd name="T41" fmla="*/ 77 h 166"/>
                  <a:gd name="T42" fmla="*/ 16 w 193"/>
                  <a:gd name="T43" fmla="*/ 76 h 166"/>
                  <a:gd name="T44" fmla="*/ 16 w 193"/>
                  <a:gd name="T45" fmla="*/ 79 h 166"/>
                  <a:gd name="T46" fmla="*/ 17 w 193"/>
                  <a:gd name="T47" fmla="*/ 84 h 166"/>
                  <a:gd name="T48" fmla="*/ 13 w 193"/>
                  <a:gd name="T49" fmla="*/ 92 h 166"/>
                  <a:gd name="T50" fmla="*/ 6 w 193"/>
                  <a:gd name="T51" fmla="*/ 97 h 166"/>
                  <a:gd name="T52" fmla="*/ 2 w 193"/>
                  <a:gd name="T53" fmla="*/ 113 h 166"/>
                  <a:gd name="T54" fmla="*/ 0 w 193"/>
                  <a:gd name="T55" fmla="*/ 132 h 166"/>
                  <a:gd name="T56" fmla="*/ 12 w 193"/>
                  <a:gd name="T57" fmla="*/ 139 h 166"/>
                  <a:gd name="T58" fmla="*/ 23 w 193"/>
                  <a:gd name="T59" fmla="*/ 162 h 166"/>
                  <a:gd name="T60" fmla="*/ 41 w 193"/>
                  <a:gd name="T61" fmla="*/ 165 h 166"/>
                  <a:gd name="T62" fmla="*/ 66 w 193"/>
                  <a:gd name="T63" fmla="*/ 162 h 166"/>
                  <a:gd name="T64" fmla="*/ 68 w 193"/>
                  <a:gd name="T65" fmla="*/ 152 h 166"/>
                  <a:gd name="T66" fmla="*/ 53 w 193"/>
                  <a:gd name="T67" fmla="*/ 144 h 166"/>
                  <a:gd name="T68" fmla="*/ 43 w 193"/>
                  <a:gd name="T69" fmla="*/ 134 h 166"/>
                  <a:gd name="T70" fmla="*/ 43 w 193"/>
                  <a:gd name="T71" fmla="*/ 114 h 166"/>
                  <a:gd name="T72" fmla="*/ 47 w 193"/>
                  <a:gd name="T73" fmla="*/ 98 h 166"/>
                  <a:gd name="T74" fmla="*/ 47 w 193"/>
                  <a:gd name="T75"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166">
                    <a:moveTo>
                      <a:pt x="47" y="94"/>
                    </a:moveTo>
                    <a:lnTo>
                      <a:pt x="58" y="84"/>
                    </a:lnTo>
                    <a:lnTo>
                      <a:pt x="63" y="77"/>
                    </a:lnTo>
                    <a:lnTo>
                      <a:pt x="80" y="64"/>
                    </a:lnTo>
                    <a:lnTo>
                      <a:pt x="100" y="53"/>
                    </a:lnTo>
                    <a:lnTo>
                      <a:pt x="122" y="37"/>
                    </a:lnTo>
                    <a:lnTo>
                      <a:pt x="135" y="32"/>
                    </a:lnTo>
                    <a:lnTo>
                      <a:pt x="162" y="23"/>
                    </a:lnTo>
                    <a:lnTo>
                      <a:pt x="183" y="16"/>
                    </a:lnTo>
                    <a:lnTo>
                      <a:pt x="192" y="11"/>
                    </a:lnTo>
                    <a:lnTo>
                      <a:pt x="185" y="2"/>
                    </a:lnTo>
                    <a:lnTo>
                      <a:pt x="161" y="0"/>
                    </a:lnTo>
                    <a:lnTo>
                      <a:pt x="145" y="13"/>
                    </a:lnTo>
                    <a:lnTo>
                      <a:pt x="122" y="19"/>
                    </a:lnTo>
                    <a:lnTo>
                      <a:pt x="94" y="20"/>
                    </a:lnTo>
                    <a:lnTo>
                      <a:pt x="80" y="32"/>
                    </a:lnTo>
                    <a:lnTo>
                      <a:pt x="64" y="32"/>
                    </a:lnTo>
                    <a:lnTo>
                      <a:pt x="57" y="44"/>
                    </a:lnTo>
                    <a:lnTo>
                      <a:pt x="32" y="49"/>
                    </a:lnTo>
                    <a:lnTo>
                      <a:pt x="28" y="67"/>
                    </a:lnTo>
                    <a:lnTo>
                      <a:pt x="27" y="77"/>
                    </a:lnTo>
                    <a:lnTo>
                      <a:pt x="16" y="76"/>
                    </a:lnTo>
                    <a:lnTo>
                      <a:pt x="16" y="79"/>
                    </a:lnTo>
                    <a:lnTo>
                      <a:pt x="17" y="84"/>
                    </a:lnTo>
                    <a:lnTo>
                      <a:pt x="13" y="92"/>
                    </a:lnTo>
                    <a:lnTo>
                      <a:pt x="6" y="97"/>
                    </a:lnTo>
                    <a:lnTo>
                      <a:pt x="2" y="113"/>
                    </a:lnTo>
                    <a:lnTo>
                      <a:pt x="0" y="132"/>
                    </a:lnTo>
                    <a:lnTo>
                      <a:pt x="12" y="139"/>
                    </a:lnTo>
                    <a:lnTo>
                      <a:pt x="23" y="162"/>
                    </a:lnTo>
                    <a:lnTo>
                      <a:pt x="41" y="165"/>
                    </a:lnTo>
                    <a:lnTo>
                      <a:pt x="66" y="162"/>
                    </a:lnTo>
                    <a:lnTo>
                      <a:pt x="68" y="152"/>
                    </a:lnTo>
                    <a:lnTo>
                      <a:pt x="53" y="144"/>
                    </a:lnTo>
                    <a:lnTo>
                      <a:pt x="43" y="134"/>
                    </a:lnTo>
                    <a:lnTo>
                      <a:pt x="43" y="114"/>
                    </a:lnTo>
                    <a:lnTo>
                      <a:pt x="47" y="98"/>
                    </a:lnTo>
                    <a:lnTo>
                      <a:pt x="47" y="9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5" name="Freeform 174"/>
              <p:cNvSpPr>
                <a:spLocks/>
              </p:cNvSpPr>
              <p:nvPr/>
            </p:nvSpPr>
            <p:spPr bwMode="auto">
              <a:xfrm>
                <a:off x="7732956" y="1390309"/>
                <a:ext cx="119509" cy="91231"/>
              </a:xfrm>
              <a:custGeom>
                <a:avLst/>
                <a:gdLst>
                  <a:gd name="T0" fmla="*/ 33 w 67"/>
                  <a:gd name="T1" fmla="*/ 7 h 52"/>
                  <a:gd name="T2" fmla="*/ 22 w 67"/>
                  <a:gd name="T3" fmla="*/ 17 h 52"/>
                  <a:gd name="T4" fmla="*/ 11 w 67"/>
                  <a:gd name="T5" fmla="*/ 19 h 52"/>
                  <a:gd name="T6" fmla="*/ 0 w 67"/>
                  <a:gd name="T7" fmla="*/ 26 h 52"/>
                  <a:gd name="T8" fmla="*/ 8 w 67"/>
                  <a:gd name="T9" fmla="*/ 40 h 52"/>
                  <a:gd name="T10" fmla="*/ 25 w 67"/>
                  <a:gd name="T11" fmla="*/ 51 h 52"/>
                  <a:gd name="T12" fmla="*/ 48 w 67"/>
                  <a:gd name="T13" fmla="*/ 41 h 52"/>
                  <a:gd name="T14" fmla="*/ 66 w 67"/>
                  <a:gd name="T15" fmla="*/ 32 h 52"/>
                  <a:gd name="T16" fmla="*/ 62 w 67"/>
                  <a:gd name="T17" fmla="*/ 11 h 52"/>
                  <a:gd name="T18" fmla="*/ 43 w 67"/>
                  <a:gd name="T19" fmla="*/ 0 h 52"/>
                  <a:gd name="T20" fmla="*/ 33 w 67"/>
                  <a:gd name="T2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2">
                    <a:moveTo>
                      <a:pt x="33" y="7"/>
                    </a:moveTo>
                    <a:lnTo>
                      <a:pt x="22" y="17"/>
                    </a:lnTo>
                    <a:lnTo>
                      <a:pt x="11" y="19"/>
                    </a:lnTo>
                    <a:lnTo>
                      <a:pt x="0" y="26"/>
                    </a:lnTo>
                    <a:lnTo>
                      <a:pt x="8" y="40"/>
                    </a:lnTo>
                    <a:lnTo>
                      <a:pt x="25" y="51"/>
                    </a:lnTo>
                    <a:lnTo>
                      <a:pt x="48" y="41"/>
                    </a:lnTo>
                    <a:lnTo>
                      <a:pt x="66" y="32"/>
                    </a:lnTo>
                    <a:lnTo>
                      <a:pt x="62" y="11"/>
                    </a:lnTo>
                    <a:lnTo>
                      <a:pt x="43" y="0"/>
                    </a:lnTo>
                    <a:lnTo>
                      <a:pt x="33"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6" name="Freeform 175"/>
              <p:cNvSpPr>
                <a:spLocks/>
              </p:cNvSpPr>
              <p:nvPr/>
            </p:nvSpPr>
            <p:spPr bwMode="auto">
              <a:xfrm>
                <a:off x="7813152" y="1456373"/>
                <a:ext cx="114791" cy="77075"/>
              </a:xfrm>
              <a:custGeom>
                <a:avLst/>
                <a:gdLst>
                  <a:gd name="T0" fmla="*/ 17 w 64"/>
                  <a:gd name="T1" fmla="*/ 15 h 44"/>
                  <a:gd name="T2" fmla="*/ 24 w 64"/>
                  <a:gd name="T3" fmla="*/ 3 h 44"/>
                  <a:gd name="T4" fmla="*/ 36 w 64"/>
                  <a:gd name="T5" fmla="*/ 0 h 44"/>
                  <a:gd name="T6" fmla="*/ 46 w 64"/>
                  <a:gd name="T7" fmla="*/ 3 h 44"/>
                  <a:gd name="T8" fmla="*/ 56 w 64"/>
                  <a:gd name="T9" fmla="*/ 17 h 44"/>
                  <a:gd name="T10" fmla="*/ 56 w 64"/>
                  <a:gd name="T11" fmla="*/ 28 h 44"/>
                  <a:gd name="T12" fmla="*/ 63 w 64"/>
                  <a:gd name="T13" fmla="*/ 26 h 44"/>
                  <a:gd name="T14" fmla="*/ 63 w 64"/>
                  <a:gd name="T15" fmla="*/ 37 h 44"/>
                  <a:gd name="T16" fmla="*/ 41 w 64"/>
                  <a:gd name="T17" fmla="*/ 43 h 44"/>
                  <a:gd name="T18" fmla="*/ 21 w 64"/>
                  <a:gd name="T19" fmla="*/ 34 h 44"/>
                  <a:gd name="T20" fmla="*/ 0 w 64"/>
                  <a:gd name="T21" fmla="*/ 26 h 44"/>
                  <a:gd name="T22" fmla="*/ 4 w 64"/>
                  <a:gd name="T23" fmla="*/ 16 h 44"/>
                  <a:gd name="T24" fmla="*/ 17 w 64"/>
                  <a:gd name="T2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44">
                    <a:moveTo>
                      <a:pt x="17" y="15"/>
                    </a:moveTo>
                    <a:lnTo>
                      <a:pt x="24" y="3"/>
                    </a:lnTo>
                    <a:lnTo>
                      <a:pt x="36" y="0"/>
                    </a:lnTo>
                    <a:lnTo>
                      <a:pt x="46" y="3"/>
                    </a:lnTo>
                    <a:lnTo>
                      <a:pt x="56" y="17"/>
                    </a:lnTo>
                    <a:lnTo>
                      <a:pt x="56" y="28"/>
                    </a:lnTo>
                    <a:lnTo>
                      <a:pt x="63" y="26"/>
                    </a:lnTo>
                    <a:lnTo>
                      <a:pt x="63" y="37"/>
                    </a:lnTo>
                    <a:lnTo>
                      <a:pt x="41" y="43"/>
                    </a:lnTo>
                    <a:lnTo>
                      <a:pt x="21" y="34"/>
                    </a:lnTo>
                    <a:lnTo>
                      <a:pt x="0" y="26"/>
                    </a:lnTo>
                    <a:lnTo>
                      <a:pt x="4" y="16"/>
                    </a:lnTo>
                    <a:lnTo>
                      <a:pt x="17"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7" name="Freeform 176"/>
              <p:cNvSpPr>
                <a:spLocks/>
              </p:cNvSpPr>
              <p:nvPr/>
            </p:nvSpPr>
            <p:spPr bwMode="auto">
              <a:xfrm>
                <a:off x="7940524" y="1487832"/>
                <a:ext cx="94349" cy="75502"/>
              </a:xfrm>
              <a:custGeom>
                <a:avLst/>
                <a:gdLst>
                  <a:gd name="T0" fmla="*/ 7 w 54"/>
                  <a:gd name="T1" fmla="*/ 19 h 43"/>
                  <a:gd name="T2" fmla="*/ 12 w 54"/>
                  <a:gd name="T3" fmla="*/ 8 h 43"/>
                  <a:gd name="T4" fmla="*/ 24 w 54"/>
                  <a:gd name="T5" fmla="*/ 0 h 43"/>
                  <a:gd name="T6" fmla="*/ 27 w 54"/>
                  <a:gd name="T7" fmla="*/ 8 h 43"/>
                  <a:gd name="T8" fmla="*/ 33 w 54"/>
                  <a:gd name="T9" fmla="*/ 11 h 43"/>
                  <a:gd name="T10" fmla="*/ 41 w 54"/>
                  <a:gd name="T11" fmla="*/ 11 h 43"/>
                  <a:gd name="T12" fmla="*/ 51 w 54"/>
                  <a:gd name="T13" fmla="*/ 15 h 43"/>
                  <a:gd name="T14" fmla="*/ 53 w 54"/>
                  <a:gd name="T15" fmla="*/ 27 h 43"/>
                  <a:gd name="T16" fmla="*/ 46 w 54"/>
                  <a:gd name="T17" fmla="*/ 39 h 43"/>
                  <a:gd name="T18" fmla="*/ 29 w 54"/>
                  <a:gd name="T19" fmla="*/ 42 h 43"/>
                  <a:gd name="T20" fmla="*/ 7 w 54"/>
                  <a:gd name="T21" fmla="*/ 39 h 43"/>
                  <a:gd name="T22" fmla="*/ 0 w 54"/>
                  <a:gd name="T23" fmla="*/ 33 h 43"/>
                  <a:gd name="T24" fmla="*/ 7 w 54"/>
                  <a:gd name="T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3">
                    <a:moveTo>
                      <a:pt x="7" y="19"/>
                    </a:moveTo>
                    <a:lnTo>
                      <a:pt x="12" y="8"/>
                    </a:lnTo>
                    <a:lnTo>
                      <a:pt x="24" y="0"/>
                    </a:lnTo>
                    <a:lnTo>
                      <a:pt x="27" y="8"/>
                    </a:lnTo>
                    <a:lnTo>
                      <a:pt x="33" y="11"/>
                    </a:lnTo>
                    <a:lnTo>
                      <a:pt x="41" y="11"/>
                    </a:lnTo>
                    <a:lnTo>
                      <a:pt x="51" y="15"/>
                    </a:lnTo>
                    <a:lnTo>
                      <a:pt x="53" y="27"/>
                    </a:lnTo>
                    <a:lnTo>
                      <a:pt x="46" y="39"/>
                    </a:lnTo>
                    <a:lnTo>
                      <a:pt x="29" y="42"/>
                    </a:lnTo>
                    <a:lnTo>
                      <a:pt x="7" y="39"/>
                    </a:lnTo>
                    <a:lnTo>
                      <a:pt x="0" y="33"/>
                    </a:lnTo>
                    <a:lnTo>
                      <a:pt x="7"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8" name="Freeform 177"/>
              <p:cNvSpPr>
                <a:spLocks/>
              </p:cNvSpPr>
              <p:nvPr/>
            </p:nvSpPr>
            <p:spPr bwMode="auto">
              <a:xfrm>
                <a:off x="8770795" y="1648273"/>
                <a:ext cx="166683" cy="77075"/>
              </a:xfrm>
              <a:custGeom>
                <a:avLst/>
                <a:gdLst>
                  <a:gd name="T0" fmla="*/ 51 w 94"/>
                  <a:gd name="T1" fmla="*/ 4 h 44"/>
                  <a:gd name="T2" fmla="*/ 49 w 94"/>
                  <a:gd name="T3" fmla="*/ 15 h 44"/>
                  <a:gd name="T4" fmla="*/ 33 w 94"/>
                  <a:gd name="T5" fmla="*/ 15 h 44"/>
                  <a:gd name="T6" fmla="*/ 28 w 94"/>
                  <a:gd name="T7" fmla="*/ 8 h 44"/>
                  <a:gd name="T8" fmla="*/ 13 w 94"/>
                  <a:gd name="T9" fmla="*/ 0 h 44"/>
                  <a:gd name="T10" fmla="*/ 0 w 94"/>
                  <a:gd name="T11" fmla="*/ 8 h 44"/>
                  <a:gd name="T12" fmla="*/ 0 w 94"/>
                  <a:gd name="T13" fmla="*/ 26 h 44"/>
                  <a:gd name="T14" fmla="*/ 19 w 94"/>
                  <a:gd name="T15" fmla="*/ 40 h 44"/>
                  <a:gd name="T16" fmla="*/ 43 w 94"/>
                  <a:gd name="T17" fmla="*/ 43 h 44"/>
                  <a:gd name="T18" fmla="*/ 53 w 94"/>
                  <a:gd name="T19" fmla="*/ 34 h 44"/>
                  <a:gd name="T20" fmla="*/ 67 w 94"/>
                  <a:gd name="T21" fmla="*/ 40 h 44"/>
                  <a:gd name="T22" fmla="*/ 86 w 94"/>
                  <a:gd name="T23" fmla="*/ 39 h 44"/>
                  <a:gd name="T24" fmla="*/ 93 w 94"/>
                  <a:gd name="T25" fmla="*/ 29 h 44"/>
                  <a:gd name="T26" fmla="*/ 79 w 94"/>
                  <a:gd name="T27" fmla="*/ 23 h 44"/>
                  <a:gd name="T28" fmla="*/ 71 w 94"/>
                  <a:gd name="T29" fmla="*/ 8 h 44"/>
                  <a:gd name="T30" fmla="*/ 57 w 94"/>
                  <a:gd name="T31" fmla="*/ 1 h 44"/>
                  <a:gd name="T32" fmla="*/ 51 w 94"/>
                  <a:gd name="T3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44">
                    <a:moveTo>
                      <a:pt x="51" y="4"/>
                    </a:moveTo>
                    <a:lnTo>
                      <a:pt x="49" y="15"/>
                    </a:lnTo>
                    <a:lnTo>
                      <a:pt x="33" y="15"/>
                    </a:lnTo>
                    <a:lnTo>
                      <a:pt x="28" y="8"/>
                    </a:lnTo>
                    <a:lnTo>
                      <a:pt x="13" y="0"/>
                    </a:lnTo>
                    <a:lnTo>
                      <a:pt x="0" y="8"/>
                    </a:lnTo>
                    <a:lnTo>
                      <a:pt x="0" y="26"/>
                    </a:lnTo>
                    <a:lnTo>
                      <a:pt x="19" y="40"/>
                    </a:lnTo>
                    <a:lnTo>
                      <a:pt x="43" y="43"/>
                    </a:lnTo>
                    <a:lnTo>
                      <a:pt x="53" y="34"/>
                    </a:lnTo>
                    <a:lnTo>
                      <a:pt x="67" y="40"/>
                    </a:lnTo>
                    <a:lnTo>
                      <a:pt x="86" y="39"/>
                    </a:lnTo>
                    <a:lnTo>
                      <a:pt x="93" y="29"/>
                    </a:lnTo>
                    <a:lnTo>
                      <a:pt x="79" y="23"/>
                    </a:lnTo>
                    <a:lnTo>
                      <a:pt x="71" y="8"/>
                    </a:lnTo>
                    <a:lnTo>
                      <a:pt x="57" y="1"/>
                    </a:lnTo>
                    <a:lnTo>
                      <a:pt x="51"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9" name="Freeform 178"/>
              <p:cNvSpPr>
                <a:spLocks/>
              </p:cNvSpPr>
              <p:nvPr/>
            </p:nvSpPr>
            <p:spPr bwMode="auto">
              <a:xfrm>
                <a:off x="8976790" y="1673441"/>
                <a:ext cx="100639" cy="40897"/>
              </a:xfrm>
              <a:custGeom>
                <a:avLst/>
                <a:gdLst>
                  <a:gd name="T0" fmla="*/ 1 w 58"/>
                  <a:gd name="T1" fmla="*/ 0 h 23"/>
                  <a:gd name="T2" fmla="*/ 9 w 58"/>
                  <a:gd name="T3" fmla="*/ 6 h 23"/>
                  <a:gd name="T4" fmla="*/ 30 w 58"/>
                  <a:gd name="T5" fmla="*/ 6 h 23"/>
                  <a:gd name="T6" fmla="*/ 54 w 58"/>
                  <a:gd name="T7" fmla="*/ 6 h 23"/>
                  <a:gd name="T8" fmla="*/ 57 w 58"/>
                  <a:gd name="T9" fmla="*/ 19 h 23"/>
                  <a:gd name="T10" fmla="*/ 26 w 58"/>
                  <a:gd name="T11" fmla="*/ 22 h 23"/>
                  <a:gd name="T12" fmla="*/ 9 w 58"/>
                  <a:gd name="T13" fmla="*/ 17 h 23"/>
                  <a:gd name="T14" fmla="*/ 0 w 58"/>
                  <a:gd name="T15" fmla="*/ 7 h 23"/>
                  <a:gd name="T16" fmla="*/ 1 w 5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3">
                    <a:moveTo>
                      <a:pt x="1" y="0"/>
                    </a:moveTo>
                    <a:lnTo>
                      <a:pt x="9" y="6"/>
                    </a:lnTo>
                    <a:lnTo>
                      <a:pt x="30" y="6"/>
                    </a:lnTo>
                    <a:lnTo>
                      <a:pt x="54" y="6"/>
                    </a:lnTo>
                    <a:lnTo>
                      <a:pt x="57" y="19"/>
                    </a:lnTo>
                    <a:lnTo>
                      <a:pt x="26" y="22"/>
                    </a:lnTo>
                    <a:lnTo>
                      <a:pt x="9" y="17"/>
                    </a:lnTo>
                    <a:lnTo>
                      <a:pt x="0" y="7"/>
                    </a:lnTo>
                    <a:lnTo>
                      <a:pt x="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0" name="Freeform 179"/>
              <p:cNvSpPr>
                <a:spLocks/>
              </p:cNvSpPr>
              <p:nvPr/>
            </p:nvSpPr>
            <p:spPr bwMode="auto">
              <a:xfrm>
                <a:off x="9781902" y="1852757"/>
                <a:ext cx="70762" cy="47189"/>
              </a:xfrm>
              <a:custGeom>
                <a:avLst/>
                <a:gdLst>
                  <a:gd name="T0" fmla="*/ 15 w 41"/>
                  <a:gd name="T1" fmla="*/ 2 h 27"/>
                  <a:gd name="T2" fmla="*/ 3 w 41"/>
                  <a:gd name="T3" fmla="*/ 13 h 27"/>
                  <a:gd name="T4" fmla="*/ 0 w 41"/>
                  <a:gd name="T5" fmla="*/ 26 h 27"/>
                  <a:gd name="T6" fmla="*/ 20 w 41"/>
                  <a:gd name="T7" fmla="*/ 24 h 27"/>
                  <a:gd name="T8" fmla="*/ 36 w 41"/>
                  <a:gd name="T9" fmla="*/ 23 h 27"/>
                  <a:gd name="T10" fmla="*/ 40 w 41"/>
                  <a:gd name="T11" fmla="*/ 8 h 27"/>
                  <a:gd name="T12" fmla="*/ 26 w 41"/>
                  <a:gd name="T13" fmla="*/ 0 h 27"/>
                  <a:gd name="T14" fmla="*/ 15 w 41"/>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15" y="2"/>
                    </a:moveTo>
                    <a:lnTo>
                      <a:pt x="3" y="13"/>
                    </a:lnTo>
                    <a:lnTo>
                      <a:pt x="0" y="26"/>
                    </a:lnTo>
                    <a:lnTo>
                      <a:pt x="20" y="24"/>
                    </a:lnTo>
                    <a:lnTo>
                      <a:pt x="36" y="23"/>
                    </a:lnTo>
                    <a:lnTo>
                      <a:pt x="40" y="8"/>
                    </a:lnTo>
                    <a:lnTo>
                      <a:pt x="26" y="0"/>
                    </a:lnTo>
                    <a:lnTo>
                      <a:pt x="15"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1" name="Freeform 184"/>
              <p:cNvSpPr>
                <a:spLocks/>
              </p:cNvSpPr>
              <p:nvPr/>
            </p:nvSpPr>
            <p:spPr bwMode="auto">
              <a:xfrm>
                <a:off x="7369712" y="3188195"/>
                <a:ext cx="314497" cy="377509"/>
              </a:xfrm>
              <a:custGeom>
                <a:avLst/>
                <a:gdLst>
                  <a:gd name="T0" fmla="*/ 136 w 177"/>
                  <a:gd name="T1" fmla="*/ 0 h 214"/>
                  <a:gd name="T2" fmla="*/ 123 w 177"/>
                  <a:gd name="T3" fmla="*/ 4 h 214"/>
                  <a:gd name="T4" fmla="*/ 119 w 177"/>
                  <a:gd name="T5" fmla="*/ 20 h 214"/>
                  <a:gd name="T6" fmla="*/ 113 w 177"/>
                  <a:gd name="T7" fmla="*/ 38 h 214"/>
                  <a:gd name="T8" fmla="*/ 107 w 177"/>
                  <a:gd name="T9" fmla="*/ 54 h 214"/>
                  <a:gd name="T10" fmla="*/ 97 w 177"/>
                  <a:gd name="T11" fmla="*/ 60 h 214"/>
                  <a:gd name="T12" fmla="*/ 94 w 177"/>
                  <a:gd name="T13" fmla="*/ 78 h 214"/>
                  <a:gd name="T14" fmla="*/ 81 w 177"/>
                  <a:gd name="T15" fmla="*/ 78 h 214"/>
                  <a:gd name="T16" fmla="*/ 65 w 177"/>
                  <a:gd name="T17" fmla="*/ 89 h 214"/>
                  <a:gd name="T18" fmla="*/ 53 w 177"/>
                  <a:gd name="T19" fmla="*/ 97 h 214"/>
                  <a:gd name="T20" fmla="*/ 47 w 177"/>
                  <a:gd name="T21" fmla="*/ 112 h 214"/>
                  <a:gd name="T22" fmla="*/ 6 w 177"/>
                  <a:gd name="T23" fmla="*/ 117 h 214"/>
                  <a:gd name="T24" fmla="*/ 0 w 177"/>
                  <a:gd name="T25" fmla="*/ 129 h 214"/>
                  <a:gd name="T26" fmla="*/ 4 w 177"/>
                  <a:gd name="T27" fmla="*/ 145 h 214"/>
                  <a:gd name="T28" fmla="*/ 15 w 177"/>
                  <a:gd name="T29" fmla="*/ 147 h 214"/>
                  <a:gd name="T30" fmla="*/ 20 w 177"/>
                  <a:gd name="T31" fmla="*/ 155 h 214"/>
                  <a:gd name="T32" fmla="*/ 12 w 177"/>
                  <a:gd name="T33" fmla="*/ 166 h 214"/>
                  <a:gd name="T34" fmla="*/ 0 w 177"/>
                  <a:gd name="T35" fmla="*/ 170 h 214"/>
                  <a:gd name="T36" fmla="*/ 12 w 177"/>
                  <a:gd name="T37" fmla="*/ 174 h 214"/>
                  <a:gd name="T38" fmla="*/ 18 w 177"/>
                  <a:gd name="T39" fmla="*/ 187 h 214"/>
                  <a:gd name="T40" fmla="*/ 42 w 177"/>
                  <a:gd name="T41" fmla="*/ 187 h 214"/>
                  <a:gd name="T42" fmla="*/ 59 w 177"/>
                  <a:gd name="T43" fmla="*/ 181 h 214"/>
                  <a:gd name="T44" fmla="*/ 61 w 177"/>
                  <a:gd name="T45" fmla="*/ 193 h 214"/>
                  <a:gd name="T46" fmla="*/ 78 w 177"/>
                  <a:gd name="T47" fmla="*/ 204 h 214"/>
                  <a:gd name="T48" fmla="*/ 91 w 177"/>
                  <a:gd name="T49" fmla="*/ 213 h 214"/>
                  <a:gd name="T50" fmla="*/ 99 w 177"/>
                  <a:gd name="T51" fmla="*/ 204 h 214"/>
                  <a:gd name="T52" fmla="*/ 127 w 177"/>
                  <a:gd name="T53" fmla="*/ 204 h 214"/>
                  <a:gd name="T54" fmla="*/ 129 w 177"/>
                  <a:gd name="T55" fmla="*/ 192 h 214"/>
                  <a:gd name="T56" fmla="*/ 113 w 177"/>
                  <a:gd name="T57" fmla="*/ 171 h 214"/>
                  <a:gd name="T58" fmla="*/ 102 w 177"/>
                  <a:gd name="T59" fmla="*/ 158 h 214"/>
                  <a:gd name="T60" fmla="*/ 106 w 177"/>
                  <a:gd name="T61" fmla="*/ 144 h 214"/>
                  <a:gd name="T62" fmla="*/ 115 w 177"/>
                  <a:gd name="T63" fmla="*/ 135 h 214"/>
                  <a:gd name="T64" fmla="*/ 140 w 177"/>
                  <a:gd name="T65" fmla="*/ 144 h 214"/>
                  <a:gd name="T66" fmla="*/ 144 w 177"/>
                  <a:gd name="T67" fmla="*/ 134 h 214"/>
                  <a:gd name="T68" fmla="*/ 146 w 177"/>
                  <a:gd name="T69" fmla="*/ 123 h 214"/>
                  <a:gd name="T70" fmla="*/ 161 w 177"/>
                  <a:gd name="T71" fmla="*/ 109 h 214"/>
                  <a:gd name="T72" fmla="*/ 167 w 177"/>
                  <a:gd name="T73" fmla="*/ 95 h 214"/>
                  <a:gd name="T74" fmla="*/ 176 w 177"/>
                  <a:gd name="T75" fmla="*/ 85 h 214"/>
                  <a:gd name="T76" fmla="*/ 174 w 177"/>
                  <a:gd name="T77" fmla="*/ 63 h 214"/>
                  <a:gd name="T78" fmla="*/ 161 w 177"/>
                  <a:gd name="T79" fmla="*/ 52 h 214"/>
                  <a:gd name="T80" fmla="*/ 162 w 177"/>
                  <a:gd name="T81" fmla="*/ 32 h 214"/>
                  <a:gd name="T82" fmla="*/ 155 w 177"/>
                  <a:gd name="T83" fmla="*/ 22 h 214"/>
                  <a:gd name="T84" fmla="*/ 157 w 177"/>
                  <a:gd name="T85" fmla="*/ 9 h 214"/>
                  <a:gd name="T86" fmla="*/ 146 w 177"/>
                  <a:gd name="T87" fmla="*/ 2 h 214"/>
                  <a:gd name="T88" fmla="*/ 136 w 177"/>
                  <a:gd name="T8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214">
                    <a:moveTo>
                      <a:pt x="136" y="0"/>
                    </a:moveTo>
                    <a:lnTo>
                      <a:pt x="123" y="4"/>
                    </a:lnTo>
                    <a:lnTo>
                      <a:pt x="119" y="20"/>
                    </a:lnTo>
                    <a:lnTo>
                      <a:pt x="113" y="38"/>
                    </a:lnTo>
                    <a:lnTo>
                      <a:pt x="107" y="54"/>
                    </a:lnTo>
                    <a:lnTo>
                      <a:pt x="97" y="60"/>
                    </a:lnTo>
                    <a:lnTo>
                      <a:pt x="94" y="78"/>
                    </a:lnTo>
                    <a:lnTo>
                      <a:pt x="81" y="78"/>
                    </a:lnTo>
                    <a:lnTo>
                      <a:pt x="65" y="89"/>
                    </a:lnTo>
                    <a:lnTo>
                      <a:pt x="53" y="97"/>
                    </a:lnTo>
                    <a:lnTo>
                      <a:pt x="47" y="112"/>
                    </a:lnTo>
                    <a:lnTo>
                      <a:pt x="6" y="117"/>
                    </a:lnTo>
                    <a:lnTo>
                      <a:pt x="0" y="129"/>
                    </a:lnTo>
                    <a:lnTo>
                      <a:pt x="4" y="145"/>
                    </a:lnTo>
                    <a:lnTo>
                      <a:pt x="15" y="147"/>
                    </a:lnTo>
                    <a:lnTo>
                      <a:pt x="20" y="155"/>
                    </a:lnTo>
                    <a:lnTo>
                      <a:pt x="12" y="166"/>
                    </a:lnTo>
                    <a:lnTo>
                      <a:pt x="0" y="170"/>
                    </a:lnTo>
                    <a:lnTo>
                      <a:pt x="12" y="174"/>
                    </a:lnTo>
                    <a:lnTo>
                      <a:pt x="18" y="187"/>
                    </a:lnTo>
                    <a:lnTo>
                      <a:pt x="42" y="187"/>
                    </a:lnTo>
                    <a:lnTo>
                      <a:pt x="59" y="181"/>
                    </a:lnTo>
                    <a:lnTo>
                      <a:pt x="61" y="193"/>
                    </a:lnTo>
                    <a:lnTo>
                      <a:pt x="78" y="204"/>
                    </a:lnTo>
                    <a:lnTo>
                      <a:pt x="91" y="213"/>
                    </a:lnTo>
                    <a:lnTo>
                      <a:pt x="99" y="204"/>
                    </a:lnTo>
                    <a:lnTo>
                      <a:pt x="127" y="204"/>
                    </a:lnTo>
                    <a:lnTo>
                      <a:pt x="129" y="192"/>
                    </a:lnTo>
                    <a:lnTo>
                      <a:pt x="113" y="171"/>
                    </a:lnTo>
                    <a:lnTo>
                      <a:pt x="102" y="158"/>
                    </a:lnTo>
                    <a:lnTo>
                      <a:pt x="106" y="144"/>
                    </a:lnTo>
                    <a:lnTo>
                      <a:pt x="115" y="135"/>
                    </a:lnTo>
                    <a:lnTo>
                      <a:pt x="140" y="144"/>
                    </a:lnTo>
                    <a:lnTo>
                      <a:pt x="144" y="134"/>
                    </a:lnTo>
                    <a:lnTo>
                      <a:pt x="146" y="123"/>
                    </a:lnTo>
                    <a:lnTo>
                      <a:pt x="161" y="109"/>
                    </a:lnTo>
                    <a:lnTo>
                      <a:pt x="167" y="95"/>
                    </a:lnTo>
                    <a:lnTo>
                      <a:pt x="176" y="85"/>
                    </a:lnTo>
                    <a:lnTo>
                      <a:pt x="174" y="63"/>
                    </a:lnTo>
                    <a:lnTo>
                      <a:pt x="161" y="52"/>
                    </a:lnTo>
                    <a:lnTo>
                      <a:pt x="162" y="32"/>
                    </a:lnTo>
                    <a:lnTo>
                      <a:pt x="155" y="22"/>
                    </a:lnTo>
                    <a:lnTo>
                      <a:pt x="157" y="9"/>
                    </a:lnTo>
                    <a:lnTo>
                      <a:pt x="146" y="2"/>
                    </a:lnTo>
                    <a:lnTo>
                      <a:pt x="13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2" name="Freeform 185"/>
              <p:cNvSpPr>
                <a:spLocks/>
              </p:cNvSpPr>
              <p:nvPr/>
            </p:nvSpPr>
            <p:spPr bwMode="auto">
              <a:xfrm>
                <a:off x="8924898" y="3089099"/>
                <a:ext cx="95922" cy="155722"/>
              </a:xfrm>
              <a:custGeom>
                <a:avLst/>
                <a:gdLst>
                  <a:gd name="T0" fmla="*/ 25 w 55"/>
                  <a:gd name="T1" fmla="*/ 0 h 87"/>
                  <a:gd name="T2" fmla="*/ 20 w 55"/>
                  <a:gd name="T3" fmla="*/ 15 h 87"/>
                  <a:gd name="T4" fmla="*/ 0 w 55"/>
                  <a:gd name="T5" fmla="*/ 23 h 87"/>
                  <a:gd name="T6" fmla="*/ 8 w 55"/>
                  <a:gd name="T7" fmla="*/ 35 h 87"/>
                  <a:gd name="T8" fmla="*/ 7 w 55"/>
                  <a:gd name="T9" fmla="*/ 46 h 87"/>
                  <a:gd name="T10" fmla="*/ 19 w 55"/>
                  <a:gd name="T11" fmla="*/ 51 h 87"/>
                  <a:gd name="T12" fmla="*/ 17 w 55"/>
                  <a:gd name="T13" fmla="*/ 79 h 87"/>
                  <a:gd name="T14" fmla="*/ 32 w 55"/>
                  <a:gd name="T15" fmla="*/ 86 h 87"/>
                  <a:gd name="T16" fmla="*/ 54 w 55"/>
                  <a:gd name="T17" fmla="*/ 72 h 87"/>
                  <a:gd name="T18" fmla="*/ 54 w 55"/>
                  <a:gd name="T19" fmla="*/ 38 h 87"/>
                  <a:gd name="T20" fmla="*/ 25 w 55"/>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87">
                    <a:moveTo>
                      <a:pt x="25" y="0"/>
                    </a:moveTo>
                    <a:lnTo>
                      <a:pt x="20" y="15"/>
                    </a:lnTo>
                    <a:lnTo>
                      <a:pt x="0" y="23"/>
                    </a:lnTo>
                    <a:lnTo>
                      <a:pt x="8" y="35"/>
                    </a:lnTo>
                    <a:lnTo>
                      <a:pt x="7" y="46"/>
                    </a:lnTo>
                    <a:lnTo>
                      <a:pt x="19" y="51"/>
                    </a:lnTo>
                    <a:lnTo>
                      <a:pt x="17" y="79"/>
                    </a:lnTo>
                    <a:lnTo>
                      <a:pt x="32" y="86"/>
                    </a:lnTo>
                    <a:lnTo>
                      <a:pt x="54" y="72"/>
                    </a:lnTo>
                    <a:lnTo>
                      <a:pt x="54" y="38"/>
                    </a:lnTo>
                    <a:lnTo>
                      <a:pt x="2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3" name="Freeform 186"/>
              <p:cNvSpPr>
                <a:spLocks/>
              </p:cNvSpPr>
              <p:nvPr/>
            </p:nvSpPr>
            <p:spPr bwMode="auto">
              <a:xfrm>
                <a:off x="9196938" y="2565305"/>
                <a:ext cx="94349" cy="191900"/>
              </a:xfrm>
              <a:custGeom>
                <a:avLst/>
                <a:gdLst>
                  <a:gd name="T0" fmla="*/ 3 w 54"/>
                  <a:gd name="T1" fmla="*/ 9 h 109"/>
                  <a:gd name="T2" fmla="*/ 3 w 54"/>
                  <a:gd name="T3" fmla="*/ 20 h 109"/>
                  <a:gd name="T4" fmla="*/ 8 w 54"/>
                  <a:gd name="T5" fmla="*/ 34 h 109"/>
                  <a:gd name="T6" fmla="*/ 12 w 54"/>
                  <a:gd name="T7" fmla="*/ 52 h 109"/>
                  <a:gd name="T8" fmla="*/ 17 w 54"/>
                  <a:gd name="T9" fmla="*/ 72 h 109"/>
                  <a:gd name="T10" fmla="*/ 26 w 54"/>
                  <a:gd name="T11" fmla="*/ 81 h 109"/>
                  <a:gd name="T12" fmla="*/ 21 w 54"/>
                  <a:gd name="T13" fmla="*/ 95 h 109"/>
                  <a:gd name="T14" fmla="*/ 23 w 54"/>
                  <a:gd name="T15" fmla="*/ 101 h 109"/>
                  <a:gd name="T16" fmla="*/ 29 w 54"/>
                  <a:gd name="T17" fmla="*/ 101 h 109"/>
                  <a:gd name="T18" fmla="*/ 45 w 54"/>
                  <a:gd name="T19" fmla="*/ 108 h 109"/>
                  <a:gd name="T20" fmla="*/ 53 w 54"/>
                  <a:gd name="T21" fmla="*/ 102 h 109"/>
                  <a:gd name="T22" fmla="*/ 45 w 54"/>
                  <a:gd name="T23" fmla="*/ 83 h 109"/>
                  <a:gd name="T24" fmla="*/ 34 w 54"/>
                  <a:gd name="T25" fmla="*/ 55 h 109"/>
                  <a:gd name="T26" fmla="*/ 44 w 54"/>
                  <a:gd name="T27" fmla="*/ 57 h 109"/>
                  <a:gd name="T28" fmla="*/ 30 w 54"/>
                  <a:gd name="T29" fmla="*/ 37 h 109"/>
                  <a:gd name="T30" fmla="*/ 19 w 54"/>
                  <a:gd name="T31" fmla="*/ 23 h 109"/>
                  <a:gd name="T32" fmla="*/ 16 w 54"/>
                  <a:gd name="T33" fmla="*/ 3 h 109"/>
                  <a:gd name="T34" fmla="*/ 0 w 54"/>
                  <a:gd name="T35" fmla="*/ 0 h 109"/>
                  <a:gd name="T36" fmla="*/ 3 w 54"/>
                  <a:gd name="T37"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09">
                    <a:moveTo>
                      <a:pt x="3" y="9"/>
                    </a:moveTo>
                    <a:lnTo>
                      <a:pt x="3" y="20"/>
                    </a:lnTo>
                    <a:lnTo>
                      <a:pt x="8" y="34"/>
                    </a:lnTo>
                    <a:lnTo>
                      <a:pt x="12" y="52"/>
                    </a:lnTo>
                    <a:lnTo>
                      <a:pt x="17" y="72"/>
                    </a:lnTo>
                    <a:lnTo>
                      <a:pt x="26" y="81"/>
                    </a:lnTo>
                    <a:lnTo>
                      <a:pt x="21" y="95"/>
                    </a:lnTo>
                    <a:lnTo>
                      <a:pt x="23" y="101"/>
                    </a:lnTo>
                    <a:lnTo>
                      <a:pt x="29" y="101"/>
                    </a:lnTo>
                    <a:lnTo>
                      <a:pt x="45" y="108"/>
                    </a:lnTo>
                    <a:lnTo>
                      <a:pt x="53" y="102"/>
                    </a:lnTo>
                    <a:lnTo>
                      <a:pt x="45" y="83"/>
                    </a:lnTo>
                    <a:lnTo>
                      <a:pt x="34" y="55"/>
                    </a:lnTo>
                    <a:lnTo>
                      <a:pt x="44" y="57"/>
                    </a:lnTo>
                    <a:lnTo>
                      <a:pt x="30" y="37"/>
                    </a:lnTo>
                    <a:lnTo>
                      <a:pt x="19" y="23"/>
                    </a:lnTo>
                    <a:lnTo>
                      <a:pt x="16" y="3"/>
                    </a:lnTo>
                    <a:lnTo>
                      <a:pt x="0" y="0"/>
                    </a:lnTo>
                    <a:lnTo>
                      <a:pt x="3"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4" name="Freeform 187"/>
              <p:cNvSpPr>
                <a:spLocks/>
              </p:cNvSpPr>
              <p:nvPr/>
            </p:nvSpPr>
            <p:spPr bwMode="auto">
              <a:xfrm>
                <a:off x="7531678" y="3276280"/>
                <a:ext cx="721770" cy="753445"/>
              </a:xfrm>
              <a:custGeom>
                <a:avLst/>
                <a:gdLst>
                  <a:gd name="T0" fmla="*/ 407 w 409"/>
                  <a:gd name="T1" fmla="*/ 105 h 426"/>
                  <a:gd name="T2" fmla="*/ 377 w 409"/>
                  <a:gd name="T3" fmla="*/ 129 h 426"/>
                  <a:gd name="T4" fmla="*/ 359 w 409"/>
                  <a:gd name="T5" fmla="*/ 163 h 426"/>
                  <a:gd name="T6" fmla="*/ 349 w 409"/>
                  <a:gd name="T7" fmla="*/ 184 h 426"/>
                  <a:gd name="T8" fmla="*/ 341 w 409"/>
                  <a:gd name="T9" fmla="*/ 143 h 426"/>
                  <a:gd name="T10" fmla="*/ 309 w 409"/>
                  <a:gd name="T11" fmla="*/ 131 h 426"/>
                  <a:gd name="T12" fmla="*/ 281 w 409"/>
                  <a:gd name="T13" fmla="*/ 148 h 426"/>
                  <a:gd name="T14" fmla="*/ 292 w 409"/>
                  <a:gd name="T15" fmla="*/ 190 h 426"/>
                  <a:gd name="T16" fmla="*/ 272 w 409"/>
                  <a:gd name="T17" fmla="*/ 198 h 426"/>
                  <a:gd name="T18" fmla="*/ 267 w 409"/>
                  <a:gd name="T19" fmla="*/ 221 h 426"/>
                  <a:gd name="T20" fmla="*/ 238 w 409"/>
                  <a:gd name="T21" fmla="*/ 243 h 426"/>
                  <a:gd name="T22" fmla="*/ 213 w 409"/>
                  <a:gd name="T23" fmla="*/ 262 h 426"/>
                  <a:gd name="T24" fmla="*/ 191 w 409"/>
                  <a:gd name="T25" fmla="*/ 293 h 426"/>
                  <a:gd name="T26" fmla="*/ 176 w 409"/>
                  <a:gd name="T27" fmla="*/ 357 h 426"/>
                  <a:gd name="T28" fmla="*/ 176 w 409"/>
                  <a:gd name="T29" fmla="*/ 383 h 426"/>
                  <a:gd name="T30" fmla="*/ 156 w 409"/>
                  <a:gd name="T31" fmla="*/ 417 h 426"/>
                  <a:gd name="T32" fmla="*/ 131 w 409"/>
                  <a:gd name="T33" fmla="*/ 419 h 426"/>
                  <a:gd name="T34" fmla="*/ 110 w 409"/>
                  <a:gd name="T35" fmla="*/ 361 h 426"/>
                  <a:gd name="T36" fmla="*/ 77 w 409"/>
                  <a:gd name="T37" fmla="*/ 290 h 426"/>
                  <a:gd name="T38" fmla="*/ 70 w 409"/>
                  <a:gd name="T39" fmla="*/ 224 h 426"/>
                  <a:gd name="T40" fmla="*/ 59 w 409"/>
                  <a:gd name="T41" fmla="*/ 184 h 426"/>
                  <a:gd name="T42" fmla="*/ 48 w 409"/>
                  <a:gd name="T43" fmla="*/ 208 h 426"/>
                  <a:gd name="T44" fmla="*/ 11 w 409"/>
                  <a:gd name="T45" fmla="*/ 185 h 426"/>
                  <a:gd name="T46" fmla="*/ 7 w 409"/>
                  <a:gd name="T47" fmla="*/ 175 h 426"/>
                  <a:gd name="T48" fmla="*/ 8 w 409"/>
                  <a:gd name="T49" fmla="*/ 154 h 426"/>
                  <a:gd name="T50" fmla="*/ 38 w 409"/>
                  <a:gd name="T51" fmla="*/ 142 h 426"/>
                  <a:gd name="T52" fmla="*/ 11 w 409"/>
                  <a:gd name="T53" fmla="*/ 109 h 426"/>
                  <a:gd name="T54" fmla="*/ 25 w 409"/>
                  <a:gd name="T55" fmla="*/ 86 h 426"/>
                  <a:gd name="T56" fmla="*/ 53 w 409"/>
                  <a:gd name="T57" fmla="*/ 84 h 426"/>
                  <a:gd name="T58" fmla="*/ 70 w 409"/>
                  <a:gd name="T59" fmla="*/ 59 h 426"/>
                  <a:gd name="T60" fmla="*/ 86 w 409"/>
                  <a:gd name="T61" fmla="*/ 36 h 426"/>
                  <a:gd name="T62" fmla="*/ 104 w 409"/>
                  <a:gd name="T63" fmla="*/ 0 h 426"/>
                  <a:gd name="T64" fmla="*/ 132 w 409"/>
                  <a:gd name="T65" fmla="*/ 10 h 426"/>
                  <a:gd name="T66" fmla="*/ 154 w 409"/>
                  <a:gd name="T67" fmla="*/ 41 h 426"/>
                  <a:gd name="T68" fmla="*/ 169 w 409"/>
                  <a:gd name="T69" fmla="*/ 78 h 426"/>
                  <a:gd name="T70" fmla="*/ 198 w 409"/>
                  <a:gd name="T71" fmla="*/ 97 h 426"/>
                  <a:gd name="T72" fmla="*/ 238 w 409"/>
                  <a:gd name="T73" fmla="*/ 109 h 426"/>
                  <a:gd name="T74" fmla="*/ 265 w 409"/>
                  <a:gd name="T75" fmla="*/ 115 h 426"/>
                  <a:gd name="T76" fmla="*/ 287 w 409"/>
                  <a:gd name="T77" fmla="*/ 101 h 426"/>
                  <a:gd name="T78" fmla="*/ 310 w 409"/>
                  <a:gd name="T79" fmla="*/ 94 h 426"/>
                  <a:gd name="T80" fmla="*/ 342 w 409"/>
                  <a:gd name="T81" fmla="*/ 83 h 426"/>
                  <a:gd name="T82" fmla="*/ 383 w 409"/>
                  <a:gd name="T83" fmla="*/ 73 h 426"/>
                  <a:gd name="T84" fmla="*/ 408 w 409"/>
                  <a:gd name="T85" fmla="*/ 9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9" h="426">
                    <a:moveTo>
                      <a:pt x="408" y="97"/>
                    </a:moveTo>
                    <a:lnTo>
                      <a:pt x="407" y="105"/>
                    </a:lnTo>
                    <a:lnTo>
                      <a:pt x="388" y="115"/>
                    </a:lnTo>
                    <a:lnTo>
                      <a:pt x="377" y="129"/>
                    </a:lnTo>
                    <a:lnTo>
                      <a:pt x="372" y="148"/>
                    </a:lnTo>
                    <a:lnTo>
                      <a:pt x="359" y="163"/>
                    </a:lnTo>
                    <a:lnTo>
                      <a:pt x="359" y="192"/>
                    </a:lnTo>
                    <a:lnTo>
                      <a:pt x="349" y="184"/>
                    </a:lnTo>
                    <a:lnTo>
                      <a:pt x="344" y="160"/>
                    </a:lnTo>
                    <a:lnTo>
                      <a:pt x="341" y="143"/>
                    </a:lnTo>
                    <a:lnTo>
                      <a:pt x="323" y="133"/>
                    </a:lnTo>
                    <a:lnTo>
                      <a:pt x="309" y="131"/>
                    </a:lnTo>
                    <a:lnTo>
                      <a:pt x="291" y="118"/>
                    </a:lnTo>
                    <a:lnTo>
                      <a:pt x="281" y="148"/>
                    </a:lnTo>
                    <a:lnTo>
                      <a:pt x="291" y="152"/>
                    </a:lnTo>
                    <a:lnTo>
                      <a:pt x="292" y="190"/>
                    </a:lnTo>
                    <a:lnTo>
                      <a:pt x="282" y="192"/>
                    </a:lnTo>
                    <a:lnTo>
                      <a:pt x="272" y="198"/>
                    </a:lnTo>
                    <a:lnTo>
                      <a:pt x="272" y="216"/>
                    </a:lnTo>
                    <a:lnTo>
                      <a:pt x="267" y="221"/>
                    </a:lnTo>
                    <a:lnTo>
                      <a:pt x="256" y="237"/>
                    </a:lnTo>
                    <a:lnTo>
                      <a:pt x="238" y="243"/>
                    </a:lnTo>
                    <a:lnTo>
                      <a:pt x="228" y="256"/>
                    </a:lnTo>
                    <a:lnTo>
                      <a:pt x="213" y="262"/>
                    </a:lnTo>
                    <a:lnTo>
                      <a:pt x="206" y="282"/>
                    </a:lnTo>
                    <a:lnTo>
                      <a:pt x="191" y="293"/>
                    </a:lnTo>
                    <a:lnTo>
                      <a:pt x="170" y="305"/>
                    </a:lnTo>
                    <a:lnTo>
                      <a:pt x="176" y="357"/>
                    </a:lnTo>
                    <a:lnTo>
                      <a:pt x="170" y="359"/>
                    </a:lnTo>
                    <a:lnTo>
                      <a:pt x="176" y="383"/>
                    </a:lnTo>
                    <a:lnTo>
                      <a:pt x="165" y="400"/>
                    </a:lnTo>
                    <a:lnTo>
                      <a:pt x="156" y="417"/>
                    </a:lnTo>
                    <a:lnTo>
                      <a:pt x="139" y="425"/>
                    </a:lnTo>
                    <a:lnTo>
                      <a:pt x="131" y="419"/>
                    </a:lnTo>
                    <a:lnTo>
                      <a:pt x="128" y="400"/>
                    </a:lnTo>
                    <a:lnTo>
                      <a:pt x="110" y="361"/>
                    </a:lnTo>
                    <a:lnTo>
                      <a:pt x="95" y="316"/>
                    </a:lnTo>
                    <a:lnTo>
                      <a:pt x="77" y="290"/>
                    </a:lnTo>
                    <a:lnTo>
                      <a:pt x="70" y="255"/>
                    </a:lnTo>
                    <a:lnTo>
                      <a:pt x="70" y="224"/>
                    </a:lnTo>
                    <a:lnTo>
                      <a:pt x="66" y="199"/>
                    </a:lnTo>
                    <a:lnTo>
                      <a:pt x="59" y="184"/>
                    </a:lnTo>
                    <a:lnTo>
                      <a:pt x="59" y="198"/>
                    </a:lnTo>
                    <a:lnTo>
                      <a:pt x="48" y="208"/>
                    </a:lnTo>
                    <a:lnTo>
                      <a:pt x="27" y="207"/>
                    </a:lnTo>
                    <a:lnTo>
                      <a:pt x="11" y="185"/>
                    </a:lnTo>
                    <a:lnTo>
                      <a:pt x="20" y="174"/>
                    </a:lnTo>
                    <a:lnTo>
                      <a:pt x="7" y="175"/>
                    </a:lnTo>
                    <a:lnTo>
                      <a:pt x="0" y="163"/>
                    </a:lnTo>
                    <a:lnTo>
                      <a:pt x="8" y="154"/>
                    </a:lnTo>
                    <a:lnTo>
                      <a:pt x="36" y="154"/>
                    </a:lnTo>
                    <a:lnTo>
                      <a:pt x="38" y="142"/>
                    </a:lnTo>
                    <a:lnTo>
                      <a:pt x="23" y="121"/>
                    </a:lnTo>
                    <a:lnTo>
                      <a:pt x="11" y="109"/>
                    </a:lnTo>
                    <a:lnTo>
                      <a:pt x="15" y="94"/>
                    </a:lnTo>
                    <a:lnTo>
                      <a:pt x="25" y="86"/>
                    </a:lnTo>
                    <a:lnTo>
                      <a:pt x="49" y="94"/>
                    </a:lnTo>
                    <a:lnTo>
                      <a:pt x="53" y="84"/>
                    </a:lnTo>
                    <a:lnTo>
                      <a:pt x="55" y="73"/>
                    </a:lnTo>
                    <a:lnTo>
                      <a:pt x="70" y="59"/>
                    </a:lnTo>
                    <a:lnTo>
                      <a:pt x="76" y="46"/>
                    </a:lnTo>
                    <a:lnTo>
                      <a:pt x="86" y="36"/>
                    </a:lnTo>
                    <a:lnTo>
                      <a:pt x="84" y="14"/>
                    </a:lnTo>
                    <a:lnTo>
                      <a:pt x="104" y="0"/>
                    </a:lnTo>
                    <a:lnTo>
                      <a:pt x="121" y="2"/>
                    </a:lnTo>
                    <a:lnTo>
                      <a:pt x="132" y="10"/>
                    </a:lnTo>
                    <a:lnTo>
                      <a:pt x="132" y="36"/>
                    </a:lnTo>
                    <a:lnTo>
                      <a:pt x="154" y="41"/>
                    </a:lnTo>
                    <a:lnTo>
                      <a:pt x="166" y="53"/>
                    </a:lnTo>
                    <a:lnTo>
                      <a:pt x="169" y="78"/>
                    </a:lnTo>
                    <a:lnTo>
                      <a:pt x="180" y="92"/>
                    </a:lnTo>
                    <a:lnTo>
                      <a:pt x="198" y="97"/>
                    </a:lnTo>
                    <a:lnTo>
                      <a:pt x="220" y="105"/>
                    </a:lnTo>
                    <a:lnTo>
                      <a:pt x="238" y="109"/>
                    </a:lnTo>
                    <a:lnTo>
                      <a:pt x="250" y="116"/>
                    </a:lnTo>
                    <a:lnTo>
                      <a:pt x="265" y="115"/>
                    </a:lnTo>
                    <a:lnTo>
                      <a:pt x="279" y="115"/>
                    </a:lnTo>
                    <a:lnTo>
                      <a:pt x="287" y="101"/>
                    </a:lnTo>
                    <a:lnTo>
                      <a:pt x="294" y="87"/>
                    </a:lnTo>
                    <a:lnTo>
                      <a:pt x="310" y="94"/>
                    </a:lnTo>
                    <a:lnTo>
                      <a:pt x="334" y="94"/>
                    </a:lnTo>
                    <a:lnTo>
                      <a:pt x="342" y="83"/>
                    </a:lnTo>
                    <a:lnTo>
                      <a:pt x="360" y="73"/>
                    </a:lnTo>
                    <a:lnTo>
                      <a:pt x="383" y="73"/>
                    </a:lnTo>
                    <a:lnTo>
                      <a:pt x="399" y="82"/>
                    </a:lnTo>
                    <a:lnTo>
                      <a:pt x="408" y="9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5" name="Freeform 188"/>
              <p:cNvSpPr>
                <a:spLocks/>
              </p:cNvSpPr>
              <p:nvPr/>
            </p:nvSpPr>
            <p:spPr bwMode="auto">
              <a:xfrm>
                <a:off x="8023865" y="3485483"/>
                <a:ext cx="143096" cy="151004"/>
              </a:xfrm>
              <a:custGeom>
                <a:avLst/>
                <a:gdLst>
                  <a:gd name="T0" fmla="*/ 79 w 80"/>
                  <a:gd name="T1" fmla="*/ 72 h 85"/>
                  <a:gd name="T2" fmla="*/ 72 w 80"/>
                  <a:gd name="T3" fmla="*/ 84 h 85"/>
                  <a:gd name="T4" fmla="*/ 64 w 80"/>
                  <a:gd name="T5" fmla="*/ 82 h 85"/>
                  <a:gd name="T6" fmla="*/ 52 w 80"/>
                  <a:gd name="T7" fmla="*/ 66 h 85"/>
                  <a:gd name="T8" fmla="*/ 54 w 80"/>
                  <a:gd name="T9" fmla="*/ 52 h 85"/>
                  <a:gd name="T10" fmla="*/ 46 w 80"/>
                  <a:gd name="T11" fmla="*/ 41 h 85"/>
                  <a:gd name="T12" fmla="*/ 42 w 80"/>
                  <a:gd name="T13" fmla="*/ 52 h 85"/>
                  <a:gd name="T14" fmla="*/ 29 w 80"/>
                  <a:gd name="T15" fmla="*/ 57 h 85"/>
                  <a:gd name="T16" fmla="*/ 28 w 80"/>
                  <a:gd name="T17" fmla="*/ 73 h 85"/>
                  <a:gd name="T18" fmla="*/ 11 w 80"/>
                  <a:gd name="T19" fmla="*/ 71 h 85"/>
                  <a:gd name="T20" fmla="*/ 10 w 80"/>
                  <a:gd name="T21" fmla="*/ 33 h 85"/>
                  <a:gd name="T22" fmla="*/ 0 w 80"/>
                  <a:gd name="T23" fmla="*/ 30 h 85"/>
                  <a:gd name="T24" fmla="*/ 10 w 80"/>
                  <a:gd name="T25" fmla="*/ 0 h 85"/>
                  <a:gd name="T26" fmla="*/ 28 w 80"/>
                  <a:gd name="T27" fmla="*/ 12 h 85"/>
                  <a:gd name="T28" fmla="*/ 43 w 80"/>
                  <a:gd name="T29" fmla="*/ 15 h 85"/>
                  <a:gd name="T30" fmla="*/ 61 w 80"/>
                  <a:gd name="T31" fmla="*/ 24 h 85"/>
                  <a:gd name="T32" fmla="*/ 64 w 80"/>
                  <a:gd name="T33" fmla="*/ 42 h 85"/>
                  <a:gd name="T34" fmla="*/ 70 w 80"/>
                  <a:gd name="T35" fmla="*/ 65 h 85"/>
                  <a:gd name="T36" fmla="*/ 79 w 80"/>
                  <a:gd name="T37"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5">
                    <a:moveTo>
                      <a:pt x="79" y="72"/>
                    </a:moveTo>
                    <a:lnTo>
                      <a:pt x="72" y="84"/>
                    </a:lnTo>
                    <a:lnTo>
                      <a:pt x="64" y="82"/>
                    </a:lnTo>
                    <a:lnTo>
                      <a:pt x="52" y="66"/>
                    </a:lnTo>
                    <a:lnTo>
                      <a:pt x="54" y="52"/>
                    </a:lnTo>
                    <a:lnTo>
                      <a:pt x="46" y="41"/>
                    </a:lnTo>
                    <a:lnTo>
                      <a:pt x="42" y="52"/>
                    </a:lnTo>
                    <a:lnTo>
                      <a:pt x="29" y="57"/>
                    </a:lnTo>
                    <a:lnTo>
                      <a:pt x="28" y="73"/>
                    </a:lnTo>
                    <a:lnTo>
                      <a:pt x="11" y="71"/>
                    </a:lnTo>
                    <a:lnTo>
                      <a:pt x="10" y="33"/>
                    </a:lnTo>
                    <a:lnTo>
                      <a:pt x="0" y="30"/>
                    </a:lnTo>
                    <a:lnTo>
                      <a:pt x="10" y="0"/>
                    </a:lnTo>
                    <a:lnTo>
                      <a:pt x="28" y="12"/>
                    </a:lnTo>
                    <a:lnTo>
                      <a:pt x="43" y="15"/>
                    </a:lnTo>
                    <a:lnTo>
                      <a:pt x="61" y="24"/>
                    </a:lnTo>
                    <a:lnTo>
                      <a:pt x="64" y="42"/>
                    </a:lnTo>
                    <a:lnTo>
                      <a:pt x="70" y="65"/>
                    </a:lnTo>
                    <a:lnTo>
                      <a:pt x="7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6" name="Freeform 192"/>
              <p:cNvSpPr>
                <a:spLocks/>
              </p:cNvSpPr>
              <p:nvPr/>
            </p:nvSpPr>
            <p:spPr bwMode="auto">
              <a:xfrm>
                <a:off x="7012758" y="2573170"/>
                <a:ext cx="934055" cy="475032"/>
              </a:xfrm>
              <a:custGeom>
                <a:avLst/>
                <a:gdLst>
                  <a:gd name="T0" fmla="*/ 516 w 531"/>
                  <a:gd name="T1" fmla="*/ 78 h 270"/>
                  <a:gd name="T2" fmla="*/ 486 w 531"/>
                  <a:gd name="T3" fmla="*/ 58 h 270"/>
                  <a:gd name="T4" fmla="*/ 449 w 531"/>
                  <a:gd name="T5" fmla="*/ 16 h 270"/>
                  <a:gd name="T6" fmla="*/ 408 w 531"/>
                  <a:gd name="T7" fmla="*/ 25 h 270"/>
                  <a:gd name="T8" fmla="*/ 391 w 531"/>
                  <a:gd name="T9" fmla="*/ 11 h 270"/>
                  <a:gd name="T10" fmla="*/ 351 w 531"/>
                  <a:gd name="T11" fmla="*/ 5 h 270"/>
                  <a:gd name="T12" fmla="*/ 294 w 531"/>
                  <a:gd name="T13" fmla="*/ 7 h 270"/>
                  <a:gd name="T14" fmla="*/ 265 w 531"/>
                  <a:gd name="T15" fmla="*/ 3 h 270"/>
                  <a:gd name="T16" fmla="*/ 252 w 531"/>
                  <a:gd name="T17" fmla="*/ 32 h 270"/>
                  <a:gd name="T18" fmla="*/ 250 w 531"/>
                  <a:gd name="T19" fmla="*/ 34 h 270"/>
                  <a:gd name="T20" fmla="*/ 247 w 531"/>
                  <a:gd name="T21" fmla="*/ 36 h 270"/>
                  <a:gd name="T22" fmla="*/ 244 w 531"/>
                  <a:gd name="T23" fmla="*/ 37 h 270"/>
                  <a:gd name="T24" fmla="*/ 242 w 531"/>
                  <a:gd name="T25" fmla="*/ 39 h 270"/>
                  <a:gd name="T26" fmla="*/ 239 w 531"/>
                  <a:gd name="T27" fmla="*/ 40 h 270"/>
                  <a:gd name="T28" fmla="*/ 237 w 531"/>
                  <a:gd name="T29" fmla="*/ 40 h 270"/>
                  <a:gd name="T30" fmla="*/ 237 w 531"/>
                  <a:gd name="T31" fmla="*/ 43 h 270"/>
                  <a:gd name="T32" fmla="*/ 238 w 531"/>
                  <a:gd name="T33" fmla="*/ 47 h 270"/>
                  <a:gd name="T34" fmla="*/ 240 w 531"/>
                  <a:gd name="T35" fmla="*/ 52 h 270"/>
                  <a:gd name="T36" fmla="*/ 242 w 531"/>
                  <a:gd name="T37" fmla="*/ 56 h 270"/>
                  <a:gd name="T38" fmla="*/ 236 w 531"/>
                  <a:gd name="T39" fmla="*/ 67 h 270"/>
                  <a:gd name="T40" fmla="*/ 196 w 531"/>
                  <a:gd name="T41" fmla="*/ 47 h 270"/>
                  <a:gd name="T42" fmla="*/ 164 w 531"/>
                  <a:gd name="T43" fmla="*/ 44 h 270"/>
                  <a:gd name="T44" fmla="*/ 130 w 531"/>
                  <a:gd name="T45" fmla="*/ 12 h 270"/>
                  <a:gd name="T46" fmla="*/ 85 w 531"/>
                  <a:gd name="T47" fmla="*/ 7 h 270"/>
                  <a:gd name="T48" fmla="*/ 59 w 531"/>
                  <a:gd name="T49" fmla="*/ 25 h 270"/>
                  <a:gd name="T50" fmla="*/ 20 w 531"/>
                  <a:gd name="T51" fmla="*/ 34 h 270"/>
                  <a:gd name="T52" fmla="*/ 7 w 531"/>
                  <a:gd name="T53" fmla="*/ 74 h 270"/>
                  <a:gd name="T54" fmla="*/ 25 w 531"/>
                  <a:gd name="T55" fmla="*/ 104 h 270"/>
                  <a:gd name="T56" fmla="*/ 6 w 531"/>
                  <a:gd name="T57" fmla="*/ 145 h 270"/>
                  <a:gd name="T58" fmla="*/ 43 w 531"/>
                  <a:gd name="T59" fmla="*/ 145 h 270"/>
                  <a:gd name="T60" fmla="*/ 59 w 531"/>
                  <a:gd name="T61" fmla="*/ 144 h 270"/>
                  <a:gd name="T62" fmla="*/ 59 w 531"/>
                  <a:gd name="T63" fmla="*/ 171 h 270"/>
                  <a:gd name="T64" fmla="*/ 31 w 531"/>
                  <a:gd name="T65" fmla="*/ 178 h 270"/>
                  <a:gd name="T66" fmla="*/ 19 w 531"/>
                  <a:gd name="T67" fmla="*/ 190 h 270"/>
                  <a:gd name="T68" fmla="*/ 26 w 531"/>
                  <a:gd name="T69" fmla="*/ 215 h 270"/>
                  <a:gd name="T70" fmla="*/ 54 w 531"/>
                  <a:gd name="T71" fmla="*/ 240 h 270"/>
                  <a:gd name="T72" fmla="*/ 75 w 531"/>
                  <a:gd name="T73" fmla="*/ 228 h 270"/>
                  <a:gd name="T74" fmla="*/ 93 w 531"/>
                  <a:gd name="T75" fmla="*/ 242 h 270"/>
                  <a:gd name="T76" fmla="*/ 105 w 531"/>
                  <a:gd name="T77" fmla="*/ 256 h 270"/>
                  <a:gd name="T78" fmla="*/ 130 w 531"/>
                  <a:gd name="T79" fmla="*/ 189 h 270"/>
                  <a:gd name="T80" fmla="*/ 174 w 531"/>
                  <a:gd name="T81" fmla="*/ 161 h 270"/>
                  <a:gd name="T82" fmla="*/ 202 w 531"/>
                  <a:gd name="T83" fmla="*/ 145 h 270"/>
                  <a:gd name="T84" fmla="*/ 210 w 531"/>
                  <a:gd name="T85" fmla="*/ 178 h 270"/>
                  <a:gd name="T86" fmla="*/ 214 w 531"/>
                  <a:gd name="T87" fmla="*/ 201 h 270"/>
                  <a:gd name="T88" fmla="*/ 237 w 531"/>
                  <a:gd name="T89" fmla="*/ 209 h 270"/>
                  <a:gd name="T90" fmla="*/ 269 w 531"/>
                  <a:gd name="T91" fmla="*/ 218 h 270"/>
                  <a:gd name="T92" fmla="*/ 275 w 531"/>
                  <a:gd name="T93" fmla="*/ 253 h 270"/>
                  <a:gd name="T94" fmla="*/ 302 w 531"/>
                  <a:gd name="T95" fmla="*/ 269 h 270"/>
                  <a:gd name="T96" fmla="*/ 354 w 531"/>
                  <a:gd name="T97" fmla="*/ 244 h 270"/>
                  <a:gd name="T98" fmla="*/ 347 w 531"/>
                  <a:gd name="T99" fmla="*/ 226 h 270"/>
                  <a:gd name="T100" fmla="*/ 323 w 531"/>
                  <a:gd name="T101" fmla="*/ 217 h 270"/>
                  <a:gd name="T102" fmla="*/ 328 w 531"/>
                  <a:gd name="T103" fmla="*/ 199 h 270"/>
                  <a:gd name="T104" fmla="*/ 338 w 531"/>
                  <a:gd name="T105" fmla="*/ 186 h 270"/>
                  <a:gd name="T106" fmla="*/ 357 w 531"/>
                  <a:gd name="T107" fmla="*/ 189 h 270"/>
                  <a:gd name="T108" fmla="*/ 387 w 531"/>
                  <a:gd name="T109" fmla="*/ 193 h 270"/>
                  <a:gd name="T110" fmla="*/ 437 w 531"/>
                  <a:gd name="T111" fmla="*/ 189 h 270"/>
                  <a:gd name="T112" fmla="*/ 459 w 531"/>
                  <a:gd name="T113" fmla="*/ 195 h 270"/>
                  <a:gd name="T114" fmla="*/ 475 w 531"/>
                  <a:gd name="T115" fmla="*/ 167 h 270"/>
                  <a:gd name="T116" fmla="*/ 499 w 531"/>
                  <a:gd name="T117" fmla="*/ 140 h 270"/>
                  <a:gd name="T118" fmla="*/ 517 w 531"/>
                  <a:gd name="T119" fmla="*/ 130 h 270"/>
                  <a:gd name="T120" fmla="*/ 530 w 531"/>
                  <a:gd name="T121" fmla="*/ 11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1" h="270">
                    <a:moveTo>
                      <a:pt x="530" y="113"/>
                    </a:moveTo>
                    <a:lnTo>
                      <a:pt x="516" y="78"/>
                    </a:lnTo>
                    <a:lnTo>
                      <a:pt x="494" y="69"/>
                    </a:lnTo>
                    <a:lnTo>
                      <a:pt x="486" y="58"/>
                    </a:lnTo>
                    <a:lnTo>
                      <a:pt x="471" y="57"/>
                    </a:lnTo>
                    <a:lnTo>
                      <a:pt x="449" y="16"/>
                    </a:lnTo>
                    <a:lnTo>
                      <a:pt x="431" y="16"/>
                    </a:lnTo>
                    <a:lnTo>
                      <a:pt x="408" y="25"/>
                    </a:lnTo>
                    <a:lnTo>
                      <a:pt x="393" y="23"/>
                    </a:lnTo>
                    <a:lnTo>
                      <a:pt x="391" y="11"/>
                    </a:lnTo>
                    <a:lnTo>
                      <a:pt x="379" y="0"/>
                    </a:lnTo>
                    <a:lnTo>
                      <a:pt x="351" y="5"/>
                    </a:lnTo>
                    <a:lnTo>
                      <a:pt x="330" y="10"/>
                    </a:lnTo>
                    <a:lnTo>
                      <a:pt x="294" y="7"/>
                    </a:lnTo>
                    <a:lnTo>
                      <a:pt x="275" y="2"/>
                    </a:lnTo>
                    <a:lnTo>
                      <a:pt x="265" y="3"/>
                    </a:lnTo>
                    <a:lnTo>
                      <a:pt x="269" y="25"/>
                    </a:lnTo>
                    <a:lnTo>
                      <a:pt x="252" y="32"/>
                    </a:lnTo>
                    <a:lnTo>
                      <a:pt x="251" y="33"/>
                    </a:lnTo>
                    <a:lnTo>
                      <a:pt x="250" y="34"/>
                    </a:lnTo>
                    <a:lnTo>
                      <a:pt x="248" y="35"/>
                    </a:lnTo>
                    <a:lnTo>
                      <a:pt x="247" y="36"/>
                    </a:lnTo>
                    <a:lnTo>
                      <a:pt x="246" y="36"/>
                    </a:lnTo>
                    <a:lnTo>
                      <a:pt x="244" y="37"/>
                    </a:lnTo>
                    <a:lnTo>
                      <a:pt x="243" y="38"/>
                    </a:lnTo>
                    <a:lnTo>
                      <a:pt x="242" y="39"/>
                    </a:lnTo>
                    <a:lnTo>
                      <a:pt x="240" y="40"/>
                    </a:lnTo>
                    <a:lnTo>
                      <a:pt x="239" y="40"/>
                    </a:lnTo>
                    <a:lnTo>
                      <a:pt x="238" y="40"/>
                    </a:lnTo>
                    <a:lnTo>
                      <a:pt x="237" y="40"/>
                    </a:lnTo>
                    <a:lnTo>
                      <a:pt x="237" y="41"/>
                    </a:lnTo>
                    <a:lnTo>
                      <a:pt x="237" y="43"/>
                    </a:lnTo>
                    <a:lnTo>
                      <a:pt x="237" y="45"/>
                    </a:lnTo>
                    <a:lnTo>
                      <a:pt x="238" y="47"/>
                    </a:lnTo>
                    <a:lnTo>
                      <a:pt x="239" y="50"/>
                    </a:lnTo>
                    <a:lnTo>
                      <a:pt x="240" y="52"/>
                    </a:lnTo>
                    <a:lnTo>
                      <a:pt x="241" y="54"/>
                    </a:lnTo>
                    <a:lnTo>
                      <a:pt x="242" y="56"/>
                    </a:lnTo>
                    <a:lnTo>
                      <a:pt x="243" y="58"/>
                    </a:lnTo>
                    <a:lnTo>
                      <a:pt x="236" y="67"/>
                    </a:lnTo>
                    <a:lnTo>
                      <a:pt x="222" y="62"/>
                    </a:lnTo>
                    <a:lnTo>
                      <a:pt x="196" y="47"/>
                    </a:lnTo>
                    <a:lnTo>
                      <a:pt x="177" y="49"/>
                    </a:lnTo>
                    <a:lnTo>
                      <a:pt x="164" y="44"/>
                    </a:lnTo>
                    <a:lnTo>
                      <a:pt x="165" y="35"/>
                    </a:lnTo>
                    <a:lnTo>
                      <a:pt x="130" y="12"/>
                    </a:lnTo>
                    <a:lnTo>
                      <a:pt x="107" y="11"/>
                    </a:lnTo>
                    <a:lnTo>
                      <a:pt x="85" y="7"/>
                    </a:lnTo>
                    <a:lnTo>
                      <a:pt x="66" y="12"/>
                    </a:lnTo>
                    <a:lnTo>
                      <a:pt x="59" y="25"/>
                    </a:lnTo>
                    <a:lnTo>
                      <a:pt x="44" y="7"/>
                    </a:lnTo>
                    <a:lnTo>
                      <a:pt x="20" y="34"/>
                    </a:lnTo>
                    <a:lnTo>
                      <a:pt x="0" y="58"/>
                    </a:lnTo>
                    <a:lnTo>
                      <a:pt x="7" y="74"/>
                    </a:lnTo>
                    <a:lnTo>
                      <a:pt x="24" y="85"/>
                    </a:lnTo>
                    <a:lnTo>
                      <a:pt x="25" y="104"/>
                    </a:lnTo>
                    <a:lnTo>
                      <a:pt x="12" y="118"/>
                    </a:lnTo>
                    <a:lnTo>
                      <a:pt x="6" y="145"/>
                    </a:lnTo>
                    <a:lnTo>
                      <a:pt x="25" y="140"/>
                    </a:lnTo>
                    <a:lnTo>
                      <a:pt x="43" y="145"/>
                    </a:lnTo>
                    <a:lnTo>
                      <a:pt x="48" y="138"/>
                    </a:lnTo>
                    <a:lnTo>
                      <a:pt x="59" y="144"/>
                    </a:lnTo>
                    <a:lnTo>
                      <a:pt x="54" y="162"/>
                    </a:lnTo>
                    <a:lnTo>
                      <a:pt x="59" y="171"/>
                    </a:lnTo>
                    <a:lnTo>
                      <a:pt x="38" y="171"/>
                    </a:lnTo>
                    <a:lnTo>
                      <a:pt x="31" y="178"/>
                    </a:lnTo>
                    <a:lnTo>
                      <a:pt x="30" y="189"/>
                    </a:lnTo>
                    <a:lnTo>
                      <a:pt x="19" y="190"/>
                    </a:lnTo>
                    <a:lnTo>
                      <a:pt x="20" y="200"/>
                    </a:lnTo>
                    <a:lnTo>
                      <a:pt x="26" y="215"/>
                    </a:lnTo>
                    <a:lnTo>
                      <a:pt x="48" y="215"/>
                    </a:lnTo>
                    <a:lnTo>
                      <a:pt x="54" y="240"/>
                    </a:lnTo>
                    <a:lnTo>
                      <a:pt x="59" y="226"/>
                    </a:lnTo>
                    <a:lnTo>
                      <a:pt x="75" y="228"/>
                    </a:lnTo>
                    <a:lnTo>
                      <a:pt x="80" y="248"/>
                    </a:lnTo>
                    <a:lnTo>
                      <a:pt x="93" y="242"/>
                    </a:lnTo>
                    <a:lnTo>
                      <a:pt x="105" y="247"/>
                    </a:lnTo>
                    <a:lnTo>
                      <a:pt x="105" y="256"/>
                    </a:lnTo>
                    <a:lnTo>
                      <a:pt x="119" y="261"/>
                    </a:lnTo>
                    <a:lnTo>
                      <a:pt x="130" y="189"/>
                    </a:lnTo>
                    <a:lnTo>
                      <a:pt x="160" y="164"/>
                    </a:lnTo>
                    <a:lnTo>
                      <a:pt x="174" y="161"/>
                    </a:lnTo>
                    <a:lnTo>
                      <a:pt x="174" y="145"/>
                    </a:lnTo>
                    <a:lnTo>
                      <a:pt x="202" y="145"/>
                    </a:lnTo>
                    <a:lnTo>
                      <a:pt x="202" y="167"/>
                    </a:lnTo>
                    <a:lnTo>
                      <a:pt x="210" y="178"/>
                    </a:lnTo>
                    <a:lnTo>
                      <a:pt x="204" y="184"/>
                    </a:lnTo>
                    <a:lnTo>
                      <a:pt x="214" y="201"/>
                    </a:lnTo>
                    <a:lnTo>
                      <a:pt x="219" y="214"/>
                    </a:lnTo>
                    <a:lnTo>
                      <a:pt x="237" y="209"/>
                    </a:lnTo>
                    <a:lnTo>
                      <a:pt x="254" y="211"/>
                    </a:lnTo>
                    <a:lnTo>
                      <a:pt x="269" y="218"/>
                    </a:lnTo>
                    <a:lnTo>
                      <a:pt x="270" y="240"/>
                    </a:lnTo>
                    <a:lnTo>
                      <a:pt x="275" y="253"/>
                    </a:lnTo>
                    <a:lnTo>
                      <a:pt x="295" y="263"/>
                    </a:lnTo>
                    <a:lnTo>
                      <a:pt x="302" y="269"/>
                    </a:lnTo>
                    <a:lnTo>
                      <a:pt x="320" y="256"/>
                    </a:lnTo>
                    <a:lnTo>
                      <a:pt x="354" y="244"/>
                    </a:lnTo>
                    <a:lnTo>
                      <a:pt x="359" y="237"/>
                    </a:lnTo>
                    <a:lnTo>
                      <a:pt x="347" y="226"/>
                    </a:lnTo>
                    <a:lnTo>
                      <a:pt x="335" y="228"/>
                    </a:lnTo>
                    <a:lnTo>
                      <a:pt x="323" y="217"/>
                    </a:lnTo>
                    <a:lnTo>
                      <a:pt x="330" y="207"/>
                    </a:lnTo>
                    <a:lnTo>
                      <a:pt x="328" y="199"/>
                    </a:lnTo>
                    <a:lnTo>
                      <a:pt x="328" y="195"/>
                    </a:lnTo>
                    <a:lnTo>
                      <a:pt x="338" y="186"/>
                    </a:lnTo>
                    <a:lnTo>
                      <a:pt x="351" y="200"/>
                    </a:lnTo>
                    <a:lnTo>
                      <a:pt x="357" y="189"/>
                    </a:lnTo>
                    <a:lnTo>
                      <a:pt x="376" y="184"/>
                    </a:lnTo>
                    <a:lnTo>
                      <a:pt x="387" y="193"/>
                    </a:lnTo>
                    <a:lnTo>
                      <a:pt x="417" y="189"/>
                    </a:lnTo>
                    <a:lnTo>
                      <a:pt x="437" y="189"/>
                    </a:lnTo>
                    <a:lnTo>
                      <a:pt x="453" y="203"/>
                    </a:lnTo>
                    <a:lnTo>
                      <a:pt x="459" y="195"/>
                    </a:lnTo>
                    <a:lnTo>
                      <a:pt x="460" y="175"/>
                    </a:lnTo>
                    <a:lnTo>
                      <a:pt x="475" y="167"/>
                    </a:lnTo>
                    <a:lnTo>
                      <a:pt x="493" y="173"/>
                    </a:lnTo>
                    <a:lnTo>
                      <a:pt x="499" y="140"/>
                    </a:lnTo>
                    <a:lnTo>
                      <a:pt x="505" y="133"/>
                    </a:lnTo>
                    <a:lnTo>
                      <a:pt x="517" y="130"/>
                    </a:lnTo>
                    <a:lnTo>
                      <a:pt x="521" y="119"/>
                    </a:lnTo>
                    <a:lnTo>
                      <a:pt x="530" y="1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7" name="Freeform 193"/>
              <p:cNvSpPr>
                <a:spLocks/>
              </p:cNvSpPr>
              <p:nvPr/>
            </p:nvSpPr>
            <p:spPr bwMode="auto">
              <a:xfrm>
                <a:off x="7542685" y="2897198"/>
                <a:ext cx="265750" cy="198192"/>
              </a:xfrm>
              <a:custGeom>
                <a:avLst/>
                <a:gdLst>
                  <a:gd name="T0" fmla="*/ 144 w 169"/>
                  <a:gd name="T1" fmla="*/ 21 h 126"/>
                  <a:gd name="T2" fmla="*/ 134 w 169"/>
                  <a:gd name="T3" fmla="*/ 33 h 126"/>
                  <a:gd name="T4" fmla="*/ 144 w 169"/>
                  <a:gd name="T5" fmla="*/ 42 h 126"/>
                  <a:gd name="T6" fmla="*/ 143 w 169"/>
                  <a:gd name="T7" fmla="*/ 87 h 126"/>
                  <a:gd name="T8" fmla="*/ 130 w 169"/>
                  <a:gd name="T9" fmla="*/ 91 h 126"/>
                  <a:gd name="T10" fmla="*/ 124 w 169"/>
                  <a:gd name="T11" fmla="*/ 102 h 126"/>
                  <a:gd name="T12" fmla="*/ 97 w 169"/>
                  <a:gd name="T13" fmla="*/ 108 h 126"/>
                  <a:gd name="T14" fmla="*/ 98 w 169"/>
                  <a:gd name="T15" fmla="*/ 117 h 126"/>
                  <a:gd name="T16" fmla="*/ 91 w 169"/>
                  <a:gd name="T17" fmla="*/ 126 h 126"/>
                  <a:gd name="T18" fmla="*/ 76 w 169"/>
                  <a:gd name="T19" fmla="*/ 85 h 126"/>
                  <a:gd name="T20" fmla="*/ 57 w 169"/>
                  <a:gd name="T21" fmla="*/ 99 h 126"/>
                  <a:gd name="T22" fmla="*/ 40 w 169"/>
                  <a:gd name="T23" fmla="*/ 101 h 126"/>
                  <a:gd name="T24" fmla="*/ 0 w 169"/>
                  <a:gd name="T25" fmla="*/ 96 h 126"/>
                  <a:gd name="T26" fmla="*/ 20 w 169"/>
                  <a:gd name="T27" fmla="*/ 81 h 126"/>
                  <a:gd name="T28" fmla="*/ 58 w 169"/>
                  <a:gd name="T29" fmla="*/ 68 h 126"/>
                  <a:gd name="T30" fmla="*/ 64 w 169"/>
                  <a:gd name="T31" fmla="*/ 60 h 126"/>
                  <a:gd name="T32" fmla="*/ 50 w 169"/>
                  <a:gd name="T33" fmla="*/ 47 h 126"/>
                  <a:gd name="T34" fmla="*/ 37 w 169"/>
                  <a:gd name="T35" fmla="*/ 50 h 126"/>
                  <a:gd name="T36" fmla="*/ 23 w 169"/>
                  <a:gd name="T37" fmla="*/ 38 h 126"/>
                  <a:gd name="T38" fmla="*/ 31 w 169"/>
                  <a:gd name="T39" fmla="*/ 27 h 126"/>
                  <a:gd name="T40" fmla="*/ 29 w 169"/>
                  <a:gd name="T41" fmla="*/ 12 h 126"/>
                  <a:gd name="T42" fmla="*/ 40 w 169"/>
                  <a:gd name="T43" fmla="*/ 3 h 126"/>
                  <a:gd name="T44" fmla="*/ 55 w 169"/>
                  <a:gd name="T45" fmla="*/ 18 h 126"/>
                  <a:gd name="T46" fmla="*/ 62 w 169"/>
                  <a:gd name="T47" fmla="*/ 6 h 126"/>
                  <a:gd name="T48" fmla="*/ 83 w 169"/>
                  <a:gd name="T49" fmla="*/ 0 h 126"/>
                  <a:gd name="T50" fmla="*/ 95 w 169"/>
                  <a:gd name="T51" fmla="*/ 10 h 126"/>
                  <a:gd name="T52" fmla="*/ 129 w 169"/>
                  <a:gd name="T53" fmla="*/ 6 h 126"/>
                  <a:gd name="T54" fmla="*/ 151 w 169"/>
                  <a:gd name="T55" fmla="*/ 7 h 126"/>
                  <a:gd name="T56" fmla="*/ 169 w 169"/>
                  <a:gd name="T57"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126">
                    <a:moveTo>
                      <a:pt x="144" y="21"/>
                    </a:moveTo>
                    <a:lnTo>
                      <a:pt x="134" y="33"/>
                    </a:lnTo>
                    <a:lnTo>
                      <a:pt x="144" y="42"/>
                    </a:lnTo>
                    <a:lnTo>
                      <a:pt x="143" y="87"/>
                    </a:lnTo>
                    <a:lnTo>
                      <a:pt x="130" y="91"/>
                    </a:lnTo>
                    <a:lnTo>
                      <a:pt x="124" y="102"/>
                    </a:lnTo>
                    <a:lnTo>
                      <a:pt x="97" y="108"/>
                    </a:lnTo>
                    <a:lnTo>
                      <a:pt x="98" y="117"/>
                    </a:lnTo>
                    <a:lnTo>
                      <a:pt x="91" y="126"/>
                    </a:lnTo>
                    <a:lnTo>
                      <a:pt x="76" y="85"/>
                    </a:lnTo>
                    <a:lnTo>
                      <a:pt x="57" y="99"/>
                    </a:lnTo>
                    <a:lnTo>
                      <a:pt x="40" y="101"/>
                    </a:lnTo>
                    <a:lnTo>
                      <a:pt x="0" y="96"/>
                    </a:lnTo>
                    <a:lnTo>
                      <a:pt x="20" y="81"/>
                    </a:lnTo>
                    <a:lnTo>
                      <a:pt x="58" y="68"/>
                    </a:lnTo>
                    <a:lnTo>
                      <a:pt x="64" y="60"/>
                    </a:lnTo>
                    <a:lnTo>
                      <a:pt x="50" y="47"/>
                    </a:lnTo>
                    <a:lnTo>
                      <a:pt x="37" y="50"/>
                    </a:lnTo>
                    <a:lnTo>
                      <a:pt x="23" y="38"/>
                    </a:lnTo>
                    <a:lnTo>
                      <a:pt x="31" y="27"/>
                    </a:lnTo>
                    <a:lnTo>
                      <a:pt x="29" y="12"/>
                    </a:lnTo>
                    <a:lnTo>
                      <a:pt x="40" y="3"/>
                    </a:lnTo>
                    <a:lnTo>
                      <a:pt x="55" y="18"/>
                    </a:lnTo>
                    <a:lnTo>
                      <a:pt x="62" y="6"/>
                    </a:lnTo>
                    <a:lnTo>
                      <a:pt x="83" y="0"/>
                    </a:lnTo>
                    <a:lnTo>
                      <a:pt x="95" y="10"/>
                    </a:lnTo>
                    <a:lnTo>
                      <a:pt x="129" y="6"/>
                    </a:lnTo>
                    <a:lnTo>
                      <a:pt x="151" y="7"/>
                    </a:lnTo>
                    <a:lnTo>
                      <a:pt x="169" y="2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8" name="Freeform 194"/>
              <p:cNvSpPr>
                <a:spLocks/>
              </p:cNvSpPr>
              <p:nvPr/>
            </p:nvSpPr>
            <p:spPr bwMode="auto">
              <a:xfrm>
                <a:off x="6759588" y="2887761"/>
                <a:ext cx="157248" cy="114826"/>
              </a:xfrm>
              <a:custGeom>
                <a:avLst/>
                <a:gdLst>
                  <a:gd name="T0" fmla="*/ 0 w 90"/>
                  <a:gd name="T1" fmla="*/ 18 h 65"/>
                  <a:gd name="T2" fmla="*/ 32 w 90"/>
                  <a:gd name="T3" fmla="*/ 0 h 65"/>
                  <a:gd name="T4" fmla="*/ 50 w 90"/>
                  <a:gd name="T5" fmla="*/ 9 h 65"/>
                  <a:gd name="T6" fmla="*/ 62 w 90"/>
                  <a:gd name="T7" fmla="*/ 9 h 65"/>
                  <a:gd name="T8" fmla="*/ 74 w 90"/>
                  <a:gd name="T9" fmla="*/ 21 h 65"/>
                  <a:gd name="T10" fmla="*/ 89 w 90"/>
                  <a:gd name="T11" fmla="*/ 37 h 65"/>
                  <a:gd name="T12" fmla="*/ 80 w 90"/>
                  <a:gd name="T13" fmla="*/ 55 h 65"/>
                  <a:gd name="T14" fmla="*/ 64 w 90"/>
                  <a:gd name="T15" fmla="*/ 62 h 65"/>
                  <a:gd name="T16" fmla="*/ 45 w 90"/>
                  <a:gd name="T17" fmla="*/ 64 h 65"/>
                  <a:gd name="T18" fmla="*/ 42 w 90"/>
                  <a:gd name="T19" fmla="*/ 50 h 65"/>
                  <a:gd name="T20" fmla="*/ 35 w 90"/>
                  <a:gd name="T21" fmla="*/ 37 h 65"/>
                  <a:gd name="T22" fmla="*/ 15 w 90"/>
                  <a:gd name="T23" fmla="*/ 31 h 65"/>
                  <a:gd name="T24" fmla="*/ 0 w 90"/>
                  <a:gd name="T25"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5">
                    <a:moveTo>
                      <a:pt x="0" y="18"/>
                    </a:moveTo>
                    <a:lnTo>
                      <a:pt x="32" y="0"/>
                    </a:lnTo>
                    <a:lnTo>
                      <a:pt x="50" y="9"/>
                    </a:lnTo>
                    <a:lnTo>
                      <a:pt x="62" y="9"/>
                    </a:lnTo>
                    <a:lnTo>
                      <a:pt x="74" y="21"/>
                    </a:lnTo>
                    <a:lnTo>
                      <a:pt x="89" y="37"/>
                    </a:lnTo>
                    <a:lnTo>
                      <a:pt x="80" y="55"/>
                    </a:lnTo>
                    <a:lnTo>
                      <a:pt x="64" y="62"/>
                    </a:lnTo>
                    <a:lnTo>
                      <a:pt x="45" y="64"/>
                    </a:lnTo>
                    <a:lnTo>
                      <a:pt x="42" y="50"/>
                    </a:lnTo>
                    <a:lnTo>
                      <a:pt x="35" y="37"/>
                    </a:lnTo>
                    <a:lnTo>
                      <a:pt x="15" y="31"/>
                    </a:lnTo>
                    <a:lnTo>
                      <a:pt x="0"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9" name="Freeform 195"/>
              <p:cNvSpPr>
                <a:spLocks/>
              </p:cNvSpPr>
              <p:nvPr/>
            </p:nvSpPr>
            <p:spPr bwMode="auto">
              <a:xfrm>
                <a:off x="8354087" y="3965234"/>
                <a:ext cx="127371" cy="243808"/>
              </a:xfrm>
              <a:custGeom>
                <a:avLst/>
                <a:gdLst>
                  <a:gd name="T0" fmla="*/ 46 w 73"/>
                  <a:gd name="T1" fmla="*/ 46 h 138"/>
                  <a:gd name="T2" fmla="*/ 25 w 73"/>
                  <a:gd name="T3" fmla="*/ 35 h 138"/>
                  <a:gd name="T4" fmla="*/ 13 w 73"/>
                  <a:gd name="T5" fmla="*/ 0 h 138"/>
                  <a:gd name="T6" fmla="*/ 0 w 73"/>
                  <a:gd name="T7" fmla="*/ 13 h 138"/>
                  <a:gd name="T8" fmla="*/ 2 w 73"/>
                  <a:gd name="T9" fmla="*/ 36 h 138"/>
                  <a:gd name="T10" fmla="*/ 8 w 73"/>
                  <a:gd name="T11" fmla="*/ 91 h 138"/>
                  <a:gd name="T12" fmla="*/ 26 w 73"/>
                  <a:gd name="T13" fmla="*/ 116 h 138"/>
                  <a:gd name="T14" fmla="*/ 41 w 73"/>
                  <a:gd name="T15" fmla="*/ 133 h 138"/>
                  <a:gd name="T16" fmla="*/ 70 w 73"/>
                  <a:gd name="T17" fmla="*/ 137 h 138"/>
                  <a:gd name="T18" fmla="*/ 72 w 73"/>
                  <a:gd name="T19" fmla="*/ 127 h 138"/>
                  <a:gd name="T20" fmla="*/ 68 w 73"/>
                  <a:gd name="T21" fmla="*/ 78 h 138"/>
                  <a:gd name="T22" fmla="*/ 46 w 73"/>
                  <a:gd name="T23"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38">
                    <a:moveTo>
                      <a:pt x="46" y="46"/>
                    </a:moveTo>
                    <a:lnTo>
                      <a:pt x="25" y="35"/>
                    </a:lnTo>
                    <a:lnTo>
                      <a:pt x="13" y="0"/>
                    </a:lnTo>
                    <a:lnTo>
                      <a:pt x="0" y="13"/>
                    </a:lnTo>
                    <a:lnTo>
                      <a:pt x="2" y="36"/>
                    </a:lnTo>
                    <a:lnTo>
                      <a:pt x="8" y="91"/>
                    </a:lnTo>
                    <a:lnTo>
                      <a:pt x="26" y="116"/>
                    </a:lnTo>
                    <a:lnTo>
                      <a:pt x="41" y="133"/>
                    </a:lnTo>
                    <a:lnTo>
                      <a:pt x="70" y="137"/>
                    </a:lnTo>
                    <a:lnTo>
                      <a:pt x="72" y="127"/>
                    </a:lnTo>
                    <a:lnTo>
                      <a:pt x="68" y="78"/>
                    </a:lnTo>
                    <a:lnTo>
                      <a:pt x="46" y="4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0" name="Freeform 196"/>
              <p:cNvSpPr>
                <a:spLocks/>
              </p:cNvSpPr>
              <p:nvPr/>
            </p:nvSpPr>
            <p:spPr bwMode="auto">
              <a:xfrm>
                <a:off x="9237823" y="2835853"/>
                <a:ext cx="124226" cy="155722"/>
              </a:xfrm>
              <a:custGeom>
                <a:avLst/>
                <a:gdLst>
                  <a:gd name="T0" fmla="*/ 12 w 71"/>
                  <a:gd name="T1" fmla="*/ 8 h 89"/>
                  <a:gd name="T2" fmla="*/ 15 w 71"/>
                  <a:gd name="T3" fmla="*/ 26 h 89"/>
                  <a:gd name="T4" fmla="*/ 17 w 71"/>
                  <a:gd name="T5" fmla="*/ 42 h 89"/>
                  <a:gd name="T6" fmla="*/ 8 w 71"/>
                  <a:gd name="T7" fmla="*/ 58 h 89"/>
                  <a:gd name="T8" fmla="*/ 0 w 71"/>
                  <a:gd name="T9" fmla="*/ 73 h 89"/>
                  <a:gd name="T10" fmla="*/ 9 w 71"/>
                  <a:gd name="T11" fmla="*/ 80 h 89"/>
                  <a:gd name="T12" fmla="*/ 26 w 71"/>
                  <a:gd name="T13" fmla="*/ 74 h 89"/>
                  <a:gd name="T14" fmla="*/ 42 w 71"/>
                  <a:gd name="T15" fmla="*/ 77 h 89"/>
                  <a:gd name="T16" fmla="*/ 42 w 71"/>
                  <a:gd name="T17" fmla="*/ 78 h 89"/>
                  <a:gd name="T18" fmla="*/ 42 w 71"/>
                  <a:gd name="T19" fmla="*/ 79 h 89"/>
                  <a:gd name="T20" fmla="*/ 43 w 71"/>
                  <a:gd name="T21" fmla="*/ 80 h 89"/>
                  <a:gd name="T22" fmla="*/ 44 w 71"/>
                  <a:gd name="T23" fmla="*/ 80 h 89"/>
                  <a:gd name="T24" fmla="*/ 44 w 71"/>
                  <a:gd name="T25" fmla="*/ 83 h 89"/>
                  <a:gd name="T26" fmla="*/ 45 w 71"/>
                  <a:gd name="T27" fmla="*/ 85 h 89"/>
                  <a:gd name="T28" fmla="*/ 46 w 71"/>
                  <a:gd name="T29" fmla="*/ 85 h 89"/>
                  <a:gd name="T30" fmla="*/ 48 w 71"/>
                  <a:gd name="T31" fmla="*/ 87 h 89"/>
                  <a:gd name="T32" fmla="*/ 48 w 71"/>
                  <a:gd name="T33" fmla="*/ 88 h 89"/>
                  <a:gd name="T34" fmla="*/ 49 w 71"/>
                  <a:gd name="T35" fmla="*/ 88 h 89"/>
                  <a:gd name="T36" fmla="*/ 50 w 71"/>
                  <a:gd name="T37" fmla="*/ 87 h 89"/>
                  <a:gd name="T38" fmla="*/ 50 w 71"/>
                  <a:gd name="T39" fmla="*/ 86 h 89"/>
                  <a:gd name="T40" fmla="*/ 50 w 71"/>
                  <a:gd name="T41" fmla="*/ 85 h 89"/>
                  <a:gd name="T42" fmla="*/ 51 w 71"/>
                  <a:gd name="T43" fmla="*/ 83 h 89"/>
                  <a:gd name="T44" fmla="*/ 51 w 71"/>
                  <a:gd name="T45" fmla="*/ 80 h 89"/>
                  <a:gd name="T46" fmla="*/ 53 w 71"/>
                  <a:gd name="T47" fmla="*/ 78 h 89"/>
                  <a:gd name="T48" fmla="*/ 55 w 71"/>
                  <a:gd name="T49" fmla="*/ 76 h 89"/>
                  <a:gd name="T50" fmla="*/ 55 w 71"/>
                  <a:gd name="T51" fmla="*/ 74 h 89"/>
                  <a:gd name="T52" fmla="*/ 57 w 71"/>
                  <a:gd name="T53" fmla="*/ 71 h 89"/>
                  <a:gd name="T54" fmla="*/ 58 w 71"/>
                  <a:gd name="T55" fmla="*/ 69 h 89"/>
                  <a:gd name="T56" fmla="*/ 59 w 71"/>
                  <a:gd name="T57" fmla="*/ 68 h 89"/>
                  <a:gd name="T58" fmla="*/ 59 w 71"/>
                  <a:gd name="T59" fmla="*/ 67 h 89"/>
                  <a:gd name="T60" fmla="*/ 60 w 71"/>
                  <a:gd name="T61" fmla="*/ 66 h 89"/>
                  <a:gd name="T62" fmla="*/ 70 w 71"/>
                  <a:gd name="T63" fmla="*/ 61 h 89"/>
                  <a:gd name="T64" fmla="*/ 67 w 71"/>
                  <a:gd name="T65" fmla="*/ 42 h 89"/>
                  <a:gd name="T66" fmla="*/ 52 w 71"/>
                  <a:gd name="T67" fmla="*/ 37 h 89"/>
                  <a:gd name="T68" fmla="*/ 31 w 71"/>
                  <a:gd name="T69" fmla="*/ 30 h 89"/>
                  <a:gd name="T70" fmla="*/ 25 w 71"/>
                  <a:gd name="T71" fmla="*/ 14 h 89"/>
                  <a:gd name="T72" fmla="*/ 18 w 71"/>
                  <a:gd name="T73" fmla="*/ 0 h 89"/>
                  <a:gd name="T74" fmla="*/ 12 w 71"/>
                  <a:gd name="T75"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89">
                    <a:moveTo>
                      <a:pt x="12" y="8"/>
                    </a:moveTo>
                    <a:lnTo>
                      <a:pt x="15" y="26"/>
                    </a:lnTo>
                    <a:lnTo>
                      <a:pt x="17" y="42"/>
                    </a:lnTo>
                    <a:lnTo>
                      <a:pt x="8" y="58"/>
                    </a:lnTo>
                    <a:lnTo>
                      <a:pt x="0" y="73"/>
                    </a:lnTo>
                    <a:lnTo>
                      <a:pt x="9" y="80"/>
                    </a:lnTo>
                    <a:lnTo>
                      <a:pt x="26" y="74"/>
                    </a:lnTo>
                    <a:lnTo>
                      <a:pt x="42" y="77"/>
                    </a:lnTo>
                    <a:lnTo>
                      <a:pt x="42" y="78"/>
                    </a:lnTo>
                    <a:lnTo>
                      <a:pt x="42" y="79"/>
                    </a:lnTo>
                    <a:lnTo>
                      <a:pt x="43" y="80"/>
                    </a:lnTo>
                    <a:lnTo>
                      <a:pt x="44" y="80"/>
                    </a:lnTo>
                    <a:lnTo>
                      <a:pt x="44" y="83"/>
                    </a:lnTo>
                    <a:lnTo>
                      <a:pt x="45" y="85"/>
                    </a:lnTo>
                    <a:lnTo>
                      <a:pt x="46" y="85"/>
                    </a:lnTo>
                    <a:lnTo>
                      <a:pt x="48" y="87"/>
                    </a:lnTo>
                    <a:lnTo>
                      <a:pt x="48" y="88"/>
                    </a:lnTo>
                    <a:lnTo>
                      <a:pt x="49" y="88"/>
                    </a:lnTo>
                    <a:lnTo>
                      <a:pt x="50" y="87"/>
                    </a:lnTo>
                    <a:lnTo>
                      <a:pt x="50" y="86"/>
                    </a:lnTo>
                    <a:lnTo>
                      <a:pt x="50" y="85"/>
                    </a:lnTo>
                    <a:lnTo>
                      <a:pt x="51" y="83"/>
                    </a:lnTo>
                    <a:lnTo>
                      <a:pt x="51" y="80"/>
                    </a:lnTo>
                    <a:lnTo>
                      <a:pt x="53" y="78"/>
                    </a:lnTo>
                    <a:lnTo>
                      <a:pt x="55" y="76"/>
                    </a:lnTo>
                    <a:lnTo>
                      <a:pt x="55" y="74"/>
                    </a:lnTo>
                    <a:lnTo>
                      <a:pt x="57" y="71"/>
                    </a:lnTo>
                    <a:lnTo>
                      <a:pt x="58" y="69"/>
                    </a:lnTo>
                    <a:lnTo>
                      <a:pt x="59" y="68"/>
                    </a:lnTo>
                    <a:lnTo>
                      <a:pt x="59" y="67"/>
                    </a:lnTo>
                    <a:lnTo>
                      <a:pt x="60" y="66"/>
                    </a:lnTo>
                    <a:lnTo>
                      <a:pt x="70" y="61"/>
                    </a:lnTo>
                    <a:lnTo>
                      <a:pt x="67" y="42"/>
                    </a:lnTo>
                    <a:lnTo>
                      <a:pt x="52" y="37"/>
                    </a:lnTo>
                    <a:lnTo>
                      <a:pt x="31" y="30"/>
                    </a:lnTo>
                    <a:lnTo>
                      <a:pt x="25" y="14"/>
                    </a:lnTo>
                    <a:lnTo>
                      <a:pt x="18" y="0"/>
                    </a:lnTo>
                    <a:lnTo>
                      <a:pt x="12"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1" name="Freeform 197"/>
              <p:cNvSpPr>
                <a:spLocks/>
              </p:cNvSpPr>
              <p:nvPr/>
            </p:nvSpPr>
            <p:spPr bwMode="auto">
              <a:xfrm>
                <a:off x="9094727" y="3002586"/>
                <a:ext cx="240590" cy="253246"/>
              </a:xfrm>
              <a:custGeom>
                <a:avLst/>
                <a:gdLst>
                  <a:gd name="T0" fmla="*/ 99 w 136"/>
                  <a:gd name="T1" fmla="*/ 0 h 143"/>
                  <a:gd name="T2" fmla="*/ 114 w 136"/>
                  <a:gd name="T3" fmla="*/ 0 h 143"/>
                  <a:gd name="T4" fmla="*/ 118 w 136"/>
                  <a:gd name="T5" fmla="*/ 25 h 143"/>
                  <a:gd name="T6" fmla="*/ 123 w 136"/>
                  <a:gd name="T7" fmla="*/ 34 h 143"/>
                  <a:gd name="T8" fmla="*/ 135 w 136"/>
                  <a:gd name="T9" fmla="*/ 45 h 143"/>
                  <a:gd name="T10" fmla="*/ 117 w 136"/>
                  <a:gd name="T11" fmla="*/ 60 h 143"/>
                  <a:gd name="T12" fmla="*/ 125 w 136"/>
                  <a:gd name="T13" fmla="*/ 87 h 143"/>
                  <a:gd name="T14" fmla="*/ 121 w 136"/>
                  <a:gd name="T15" fmla="*/ 103 h 143"/>
                  <a:gd name="T16" fmla="*/ 114 w 136"/>
                  <a:gd name="T17" fmla="*/ 112 h 143"/>
                  <a:gd name="T18" fmla="*/ 106 w 136"/>
                  <a:gd name="T19" fmla="*/ 114 h 143"/>
                  <a:gd name="T20" fmla="*/ 101 w 136"/>
                  <a:gd name="T21" fmla="*/ 127 h 143"/>
                  <a:gd name="T22" fmla="*/ 91 w 136"/>
                  <a:gd name="T23" fmla="*/ 116 h 143"/>
                  <a:gd name="T24" fmla="*/ 86 w 136"/>
                  <a:gd name="T25" fmla="*/ 122 h 143"/>
                  <a:gd name="T26" fmla="*/ 67 w 136"/>
                  <a:gd name="T27" fmla="*/ 123 h 143"/>
                  <a:gd name="T28" fmla="*/ 63 w 136"/>
                  <a:gd name="T29" fmla="*/ 114 h 143"/>
                  <a:gd name="T30" fmla="*/ 55 w 136"/>
                  <a:gd name="T31" fmla="*/ 116 h 143"/>
                  <a:gd name="T32" fmla="*/ 55 w 136"/>
                  <a:gd name="T33" fmla="*/ 139 h 143"/>
                  <a:gd name="T34" fmla="*/ 46 w 136"/>
                  <a:gd name="T35" fmla="*/ 133 h 143"/>
                  <a:gd name="T36" fmla="*/ 40 w 136"/>
                  <a:gd name="T37" fmla="*/ 124 h 143"/>
                  <a:gd name="T38" fmla="*/ 36 w 136"/>
                  <a:gd name="T39" fmla="*/ 139 h 143"/>
                  <a:gd name="T40" fmla="*/ 26 w 136"/>
                  <a:gd name="T41" fmla="*/ 142 h 143"/>
                  <a:gd name="T42" fmla="*/ 19 w 136"/>
                  <a:gd name="T43" fmla="*/ 131 h 143"/>
                  <a:gd name="T44" fmla="*/ 7 w 136"/>
                  <a:gd name="T45" fmla="*/ 129 h 143"/>
                  <a:gd name="T46" fmla="*/ 0 w 136"/>
                  <a:gd name="T47" fmla="*/ 123 h 143"/>
                  <a:gd name="T48" fmla="*/ 11 w 136"/>
                  <a:gd name="T49" fmla="*/ 112 h 143"/>
                  <a:gd name="T50" fmla="*/ 23 w 136"/>
                  <a:gd name="T51" fmla="*/ 105 h 143"/>
                  <a:gd name="T52" fmla="*/ 32 w 136"/>
                  <a:gd name="T53" fmla="*/ 97 h 143"/>
                  <a:gd name="T54" fmla="*/ 54 w 136"/>
                  <a:gd name="T55" fmla="*/ 99 h 143"/>
                  <a:gd name="T56" fmla="*/ 55 w 136"/>
                  <a:gd name="T57" fmla="*/ 84 h 143"/>
                  <a:gd name="T58" fmla="*/ 60 w 136"/>
                  <a:gd name="T59" fmla="*/ 72 h 143"/>
                  <a:gd name="T60" fmla="*/ 68 w 136"/>
                  <a:gd name="T61" fmla="*/ 76 h 143"/>
                  <a:gd name="T62" fmla="*/ 88 w 136"/>
                  <a:gd name="T63" fmla="*/ 73 h 143"/>
                  <a:gd name="T64" fmla="*/ 91 w 136"/>
                  <a:gd name="T65" fmla="*/ 62 h 143"/>
                  <a:gd name="T66" fmla="*/ 91 w 136"/>
                  <a:gd name="T67" fmla="*/ 44 h 143"/>
                  <a:gd name="T68" fmla="*/ 97 w 136"/>
                  <a:gd name="T69" fmla="*/ 34 h 143"/>
                  <a:gd name="T70" fmla="*/ 92 w 136"/>
                  <a:gd name="T71" fmla="*/ 10 h 143"/>
                  <a:gd name="T72" fmla="*/ 99 w 136"/>
                  <a:gd name="T7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43">
                    <a:moveTo>
                      <a:pt x="99" y="0"/>
                    </a:moveTo>
                    <a:lnTo>
                      <a:pt x="114" y="0"/>
                    </a:lnTo>
                    <a:lnTo>
                      <a:pt x="118" y="25"/>
                    </a:lnTo>
                    <a:lnTo>
                      <a:pt x="123" y="34"/>
                    </a:lnTo>
                    <a:lnTo>
                      <a:pt x="135" y="45"/>
                    </a:lnTo>
                    <a:lnTo>
                      <a:pt x="117" y="60"/>
                    </a:lnTo>
                    <a:lnTo>
                      <a:pt x="125" y="87"/>
                    </a:lnTo>
                    <a:lnTo>
                      <a:pt x="121" y="103"/>
                    </a:lnTo>
                    <a:lnTo>
                      <a:pt x="114" y="112"/>
                    </a:lnTo>
                    <a:lnTo>
                      <a:pt x="106" y="114"/>
                    </a:lnTo>
                    <a:lnTo>
                      <a:pt x="101" y="127"/>
                    </a:lnTo>
                    <a:lnTo>
                      <a:pt x="91" y="116"/>
                    </a:lnTo>
                    <a:lnTo>
                      <a:pt x="86" y="122"/>
                    </a:lnTo>
                    <a:lnTo>
                      <a:pt x="67" y="123"/>
                    </a:lnTo>
                    <a:lnTo>
                      <a:pt x="63" y="114"/>
                    </a:lnTo>
                    <a:lnTo>
                      <a:pt x="55" y="116"/>
                    </a:lnTo>
                    <a:lnTo>
                      <a:pt x="55" y="139"/>
                    </a:lnTo>
                    <a:lnTo>
                      <a:pt x="46" y="133"/>
                    </a:lnTo>
                    <a:lnTo>
                      <a:pt x="40" y="124"/>
                    </a:lnTo>
                    <a:lnTo>
                      <a:pt x="36" y="139"/>
                    </a:lnTo>
                    <a:lnTo>
                      <a:pt x="26" y="142"/>
                    </a:lnTo>
                    <a:lnTo>
                      <a:pt x="19" y="131"/>
                    </a:lnTo>
                    <a:lnTo>
                      <a:pt x="7" y="129"/>
                    </a:lnTo>
                    <a:lnTo>
                      <a:pt x="0" y="123"/>
                    </a:lnTo>
                    <a:lnTo>
                      <a:pt x="11" y="112"/>
                    </a:lnTo>
                    <a:lnTo>
                      <a:pt x="23" y="105"/>
                    </a:lnTo>
                    <a:lnTo>
                      <a:pt x="32" y="97"/>
                    </a:lnTo>
                    <a:lnTo>
                      <a:pt x="54" y="99"/>
                    </a:lnTo>
                    <a:lnTo>
                      <a:pt x="55" y="84"/>
                    </a:lnTo>
                    <a:lnTo>
                      <a:pt x="60" y="72"/>
                    </a:lnTo>
                    <a:lnTo>
                      <a:pt x="68" y="76"/>
                    </a:lnTo>
                    <a:lnTo>
                      <a:pt x="88" y="73"/>
                    </a:lnTo>
                    <a:lnTo>
                      <a:pt x="91" y="62"/>
                    </a:lnTo>
                    <a:lnTo>
                      <a:pt x="91" y="44"/>
                    </a:lnTo>
                    <a:lnTo>
                      <a:pt x="97" y="34"/>
                    </a:lnTo>
                    <a:lnTo>
                      <a:pt x="92" y="10"/>
                    </a:lnTo>
                    <a:lnTo>
                      <a:pt x="9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2" name="Freeform 198"/>
              <p:cNvSpPr>
                <a:spLocks/>
              </p:cNvSpPr>
              <p:nvPr/>
            </p:nvSpPr>
            <p:spPr bwMode="auto">
              <a:xfrm>
                <a:off x="9036545" y="3240102"/>
                <a:ext cx="58182" cy="97523"/>
              </a:xfrm>
              <a:custGeom>
                <a:avLst/>
                <a:gdLst>
                  <a:gd name="T0" fmla="*/ 14 w 34"/>
                  <a:gd name="T1" fmla="*/ 5 h 54"/>
                  <a:gd name="T2" fmla="*/ 8 w 34"/>
                  <a:gd name="T3" fmla="*/ 15 h 54"/>
                  <a:gd name="T4" fmla="*/ 0 w 34"/>
                  <a:gd name="T5" fmla="*/ 21 h 54"/>
                  <a:gd name="T6" fmla="*/ 7 w 34"/>
                  <a:gd name="T7" fmla="*/ 36 h 54"/>
                  <a:gd name="T8" fmla="*/ 14 w 34"/>
                  <a:gd name="T9" fmla="*/ 28 h 54"/>
                  <a:gd name="T10" fmla="*/ 21 w 34"/>
                  <a:gd name="T11" fmla="*/ 31 h 54"/>
                  <a:gd name="T12" fmla="*/ 19 w 34"/>
                  <a:gd name="T13" fmla="*/ 40 h 54"/>
                  <a:gd name="T14" fmla="*/ 25 w 34"/>
                  <a:gd name="T15" fmla="*/ 53 h 54"/>
                  <a:gd name="T16" fmla="*/ 33 w 34"/>
                  <a:gd name="T17" fmla="*/ 47 h 54"/>
                  <a:gd name="T18" fmla="*/ 33 w 34"/>
                  <a:gd name="T19" fmla="*/ 32 h 54"/>
                  <a:gd name="T20" fmla="*/ 31 w 34"/>
                  <a:gd name="T21" fmla="*/ 8 h 54"/>
                  <a:gd name="T22" fmla="*/ 25 w 34"/>
                  <a:gd name="T23" fmla="*/ 0 h 54"/>
                  <a:gd name="T24" fmla="*/ 14 w 34"/>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4" y="5"/>
                    </a:moveTo>
                    <a:lnTo>
                      <a:pt x="8" y="15"/>
                    </a:lnTo>
                    <a:lnTo>
                      <a:pt x="0" y="21"/>
                    </a:lnTo>
                    <a:lnTo>
                      <a:pt x="7" y="36"/>
                    </a:lnTo>
                    <a:lnTo>
                      <a:pt x="14" y="28"/>
                    </a:lnTo>
                    <a:lnTo>
                      <a:pt x="21" y="31"/>
                    </a:lnTo>
                    <a:lnTo>
                      <a:pt x="19" y="40"/>
                    </a:lnTo>
                    <a:lnTo>
                      <a:pt x="25" y="53"/>
                    </a:lnTo>
                    <a:lnTo>
                      <a:pt x="33" y="47"/>
                    </a:lnTo>
                    <a:lnTo>
                      <a:pt x="33" y="32"/>
                    </a:lnTo>
                    <a:lnTo>
                      <a:pt x="31" y="8"/>
                    </a:lnTo>
                    <a:lnTo>
                      <a:pt x="25" y="0"/>
                    </a:lnTo>
                    <a:lnTo>
                      <a:pt x="14"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3" name="Freeform 199"/>
              <p:cNvSpPr>
                <a:spLocks/>
              </p:cNvSpPr>
              <p:nvPr/>
            </p:nvSpPr>
            <p:spPr bwMode="auto">
              <a:xfrm>
                <a:off x="7627599" y="2596764"/>
                <a:ext cx="1438823" cy="1063317"/>
              </a:xfrm>
              <a:custGeom>
                <a:avLst/>
                <a:gdLst>
                  <a:gd name="T0" fmla="*/ 622 w 817"/>
                  <a:gd name="T1" fmla="*/ 289 h 602"/>
                  <a:gd name="T2" fmla="*/ 663 w 817"/>
                  <a:gd name="T3" fmla="*/ 292 h 602"/>
                  <a:gd name="T4" fmla="*/ 670 w 817"/>
                  <a:gd name="T5" fmla="*/ 320 h 602"/>
                  <a:gd name="T6" fmla="*/ 674 w 817"/>
                  <a:gd name="T7" fmla="*/ 378 h 602"/>
                  <a:gd name="T8" fmla="*/ 696 w 817"/>
                  <a:gd name="T9" fmla="*/ 431 h 602"/>
                  <a:gd name="T10" fmla="*/ 691 w 817"/>
                  <a:gd name="T11" fmla="*/ 487 h 602"/>
                  <a:gd name="T12" fmla="*/ 664 w 817"/>
                  <a:gd name="T13" fmla="*/ 529 h 602"/>
                  <a:gd name="T14" fmla="*/ 641 w 817"/>
                  <a:gd name="T15" fmla="*/ 548 h 602"/>
                  <a:gd name="T16" fmla="*/ 595 w 817"/>
                  <a:gd name="T17" fmla="*/ 567 h 602"/>
                  <a:gd name="T18" fmla="*/ 540 w 817"/>
                  <a:gd name="T19" fmla="*/ 601 h 602"/>
                  <a:gd name="T20" fmla="*/ 519 w 817"/>
                  <a:gd name="T21" fmla="*/ 593 h 602"/>
                  <a:gd name="T22" fmla="*/ 460 w 817"/>
                  <a:gd name="T23" fmla="*/ 555 h 602"/>
                  <a:gd name="T24" fmla="*/ 428 w 817"/>
                  <a:gd name="T25" fmla="*/ 587 h 602"/>
                  <a:gd name="T26" fmla="*/ 391 w 817"/>
                  <a:gd name="T27" fmla="*/ 577 h 602"/>
                  <a:gd name="T28" fmla="*/ 364 w 817"/>
                  <a:gd name="T29" fmla="*/ 537 h 602"/>
                  <a:gd name="T30" fmla="*/ 380 w 817"/>
                  <a:gd name="T31" fmla="*/ 504 h 602"/>
                  <a:gd name="T32" fmla="*/ 354 w 817"/>
                  <a:gd name="T33" fmla="*/ 481 h 602"/>
                  <a:gd name="T34" fmla="*/ 306 w 817"/>
                  <a:gd name="T35" fmla="*/ 458 h 602"/>
                  <a:gd name="T36" fmla="*/ 257 w 817"/>
                  <a:gd name="T37" fmla="*/ 479 h 602"/>
                  <a:gd name="T38" fmla="*/ 219 w 817"/>
                  <a:gd name="T39" fmla="*/ 480 h 602"/>
                  <a:gd name="T40" fmla="*/ 163 w 817"/>
                  <a:gd name="T41" fmla="*/ 464 h 602"/>
                  <a:gd name="T42" fmla="*/ 142 w 817"/>
                  <a:gd name="T43" fmla="*/ 450 h 602"/>
                  <a:gd name="T44" fmla="*/ 100 w 817"/>
                  <a:gd name="T45" fmla="*/ 426 h 602"/>
                  <a:gd name="T46" fmla="*/ 68 w 817"/>
                  <a:gd name="T47" fmla="*/ 387 h 602"/>
                  <a:gd name="T48" fmla="*/ 17 w 817"/>
                  <a:gd name="T49" fmla="*/ 387 h 602"/>
                  <a:gd name="T50" fmla="*/ 14 w 817"/>
                  <a:gd name="T51" fmla="*/ 344 h 602"/>
                  <a:gd name="T52" fmla="*/ 15 w 817"/>
                  <a:gd name="T53" fmla="*/ 310 h 602"/>
                  <a:gd name="T54" fmla="*/ 14 w 817"/>
                  <a:gd name="T55" fmla="*/ 269 h 602"/>
                  <a:gd name="T56" fmla="*/ 40 w 817"/>
                  <a:gd name="T57" fmla="*/ 266 h 602"/>
                  <a:gd name="T58" fmla="*/ 81 w 817"/>
                  <a:gd name="T59" fmla="*/ 248 h 602"/>
                  <a:gd name="T60" fmla="*/ 76 w 817"/>
                  <a:gd name="T61" fmla="*/ 192 h 602"/>
                  <a:gd name="T62" fmla="*/ 111 w 817"/>
                  <a:gd name="T63" fmla="*/ 161 h 602"/>
                  <a:gd name="T64" fmla="*/ 150 w 817"/>
                  <a:gd name="T65" fmla="*/ 126 h 602"/>
                  <a:gd name="T66" fmla="*/ 172 w 817"/>
                  <a:gd name="T67" fmla="*/ 105 h 602"/>
                  <a:gd name="T68" fmla="*/ 210 w 817"/>
                  <a:gd name="T69" fmla="*/ 120 h 602"/>
                  <a:gd name="T70" fmla="*/ 258 w 817"/>
                  <a:gd name="T71" fmla="*/ 167 h 602"/>
                  <a:gd name="T72" fmla="*/ 298 w 817"/>
                  <a:gd name="T73" fmla="*/ 198 h 602"/>
                  <a:gd name="T74" fmla="*/ 406 w 817"/>
                  <a:gd name="T75" fmla="*/ 218 h 602"/>
                  <a:gd name="T76" fmla="*/ 460 w 817"/>
                  <a:gd name="T77" fmla="*/ 214 h 602"/>
                  <a:gd name="T78" fmla="*/ 513 w 817"/>
                  <a:gd name="T79" fmla="*/ 182 h 602"/>
                  <a:gd name="T80" fmla="*/ 546 w 817"/>
                  <a:gd name="T81" fmla="*/ 158 h 602"/>
                  <a:gd name="T82" fmla="*/ 604 w 817"/>
                  <a:gd name="T83" fmla="*/ 124 h 602"/>
                  <a:gd name="T84" fmla="*/ 558 w 817"/>
                  <a:gd name="T85" fmla="*/ 115 h 602"/>
                  <a:gd name="T86" fmla="*/ 557 w 817"/>
                  <a:gd name="T87" fmla="*/ 65 h 602"/>
                  <a:gd name="T88" fmla="*/ 591 w 817"/>
                  <a:gd name="T89" fmla="*/ 49 h 602"/>
                  <a:gd name="T90" fmla="*/ 600 w 817"/>
                  <a:gd name="T91" fmla="*/ 0 h 602"/>
                  <a:gd name="T92" fmla="*/ 689 w 817"/>
                  <a:gd name="T93" fmla="*/ 29 h 602"/>
                  <a:gd name="T94" fmla="*/ 714 w 817"/>
                  <a:gd name="T95" fmla="*/ 73 h 602"/>
                  <a:gd name="T96" fmla="*/ 763 w 817"/>
                  <a:gd name="T97" fmla="*/ 97 h 602"/>
                  <a:gd name="T98" fmla="*/ 808 w 817"/>
                  <a:gd name="T99" fmla="*/ 103 h 602"/>
                  <a:gd name="T100" fmla="*/ 806 w 817"/>
                  <a:gd name="T101" fmla="*/ 130 h 602"/>
                  <a:gd name="T102" fmla="*/ 783 w 817"/>
                  <a:gd name="T103" fmla="*/ 178 h 602"/>
                  <a:gd name="T104" fmla="*/ 797 w 817"/>
                  <a:gd name="T105" fmla="*/ 198 h 602"/>
                  <a:gd name="T106" fmla="*/ 755 w 817"/>
                  <a:gd name="T107" fmla="*/ 230 h 602"/>
                  <a:gd name="T108" fmla="*/ 721 w 817"/>
                  <a:gd name="T109" fmla="*/ 248 h 602"/>
                  <a:gd name="T110" fmla="*/ 669 w 817"/>
                  <a:gd name="T111" fmla="*/ 275 h 602"/>
                  <a:gd name="T112" fmla="*/ 657 w 817"/>
                  <a:gd name="T113" fmla="*/ 24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 h="602">
                    <a:moveTo>
                      <a:pt x="641" y="259"/>
                    </a:moveTo>
                    <a:lnTo>
                      <a:pt x="621" y="274"/>
                    </a:lnTo>
                    <a:lnTo>
                      <a:pt x="622" y="289"/>
                    </a:lnTo>
                    <a:lnTo>
                      <a:pt x="637" y="302"/>
                    </a:lnTo>
                    <a:lnTo>
                      <a:pt x="652" y="303"/>
                    </a:lnTo>
                    <a:lnTo>
                      <a:pt x="663" y="292"/>
                    </a:lnTo>
                    <a:lnTo>
                      <a:pt x="685" y="294"/>
                    </a:lnTo>
                    <a:lnTo>
                      <a:pt x="689" y="314"/>
                    </a:lnTo>
                    <a:lnTo>
                      <a:pt x="670" y="320"/>
                    </a:lnTo>
                    <a:lnTo>
                      <a:pt x="655" y="334"/>
                    </a:lnTo>
                    <a:lnTo>
                      <a:pt x="661" y="353"/>
                    </a:lnTo>
                    <a:lnTo>
                      <a:pt x="674" y="378"/>
                    </a:lnTo>
                    <a:lnTo>
                      <a:pt x="692" y="397"/>
                    </a:lnTo>
                    <a:lnTo>
                      <a:pt x="692" y="413"/>
                    </a:lnTo>
                    <a:lnTo>
                      <a:pt x="696" y="431"/>
                    </a:lnTo>
                    <a:lnTo>
                      <a:pt x="703" y="471"/>
                    </a:lnTo>
                    <a:lnTo>
                      <a:pt x="693" y="474"/>
                    </a:lnTo>
                    <a:lnTo>
                      <a:pt x="691" y="487"/>
                    </a:lnTo>
                    <a:lnTo>
                      <a:pt x="677" y="500"/>
                    </a:lnTo>
                    <a:lnTo>
                      <a:pt x="678" y="519"/>
                    </a:lnTo>
                    <a:lnTo>
                      <a:pt x="664" y="529"/>
                    </a:lnTo>
                    <a:lnTo>
                      <a:pt x="655" y="530"/>
                    </a:lnTo>
                    <a:lnTo>
                      <a:pt x="652" y="545"/>
                    </a:lnTo>
                    <a:lnTo>
                      <a:pt x="641" y="548"/>
                    </a:lnTo>
                    <a:lnTo>
                      <a:pt x="638" y="563"/>
                    </a:lnTo>
                    <a:lnTo>
                      <a:pt x="613" y="570"/>
                    </a:lnTo>
                    <a:lnTo>
                      <a:pt x="595" y="567"/>
                    </a:lnTo>
                    <a:lnTo>
                      <a:pt x="572" y="575"/>
                    </a:lnTo>
                    <a:lnTo>
                      <a:pt x="549" y="593"/>
                    </a:lnTo>
                    <a:lnTo>
                      <a:pt x="540" y="601"/>
                    </a:lnTo>
                    <a:lnTo>
                      <a:pt x="534" y="581"/>
                    </a:lnTo>
                    <a:lnTo>
                      <a:pt x="525" y="576"/>
                    </a:lnTo>
                    <a:lnTo>
                      <a:pt x="519" y="593"/>
                    </a:lnTo>
                    <a:lnTo>
                      <a:pt x="497" y="563"/>
                    </a:lnTo>
                    <a:lnTo>
                      <a:pt x="475" y="555"/>
                    </a:lnTo>
                    <a:lnTo>
                      <a:pt x="460" y="555"/>
                    </a:lnTo>
                    <a:lnTo>
                      <a:pt x="437" y="567"/>
                    </a:lnTo>
                    <a:lnTo>
                      <a:pt x="426" y="573"/>
                    </a:lnTo>
                    <a:lnTo>
                      <a:pt x="428" y="587"/>
                    </a:lnTo>
                    <a:lnTo>
                      <a:pt x="408" y="590"/>
                    </a:lnTo>
                    <a:lnTo>
                      <a:pt x="405" y="581"/>
                    </a:lnTo>
                    <a:lnTo>
                      <a:pt x="391" y="577"/>
                    </a:lnTo>
                    <a:lnTo>
                      <a:pt x="387" y="554"/>
                    </a:lnTo>
                    <a:lnTo>
                      <a:pt x="380" y="539"/>
                    </a:lnTo>
                    <a:lnTo>
                      <a:pt x="364" y="537"/>
                    </a:lnTo>
                    <a:lnTo>
                      <a:pt x="365" y="524"/>
                    </a:lnTo>
                    <a:lnTo>
                      <a:pt x="375" y="516"/>
                    </a:lnTo>
                    <a:lnTo>
                      <a:pt x="380" y="504"/>
                    </a:lnTo>
                    <a:lnTo>
                      <a:pt x="375" y="487"/>
                    </a:lnTo>
                    <a:lnTo>
                      <a:pt x="371" y="479"/>
                    </a:lnTo>
                    <a:lnTo>
                      <a:pt x="354" y="481"/>
                    </a:lnTo>
                    <a:lnTo>
                      <a:pt x="345" y="467"/>
                    </a:lnTo>
                    <a:lnTo>
                      <a:pt x="329" y="458"/>
                    </a:lnTo>
                    <a:lnTo>
                      <a:pt x="306" y="458"/>
                    </a:lnTo>
                    <a:lnTo>
                      <a:pt x="288" y="468"/>
                    </a:lnTo>
                    <a:lnTo>
                      <a:pt x="280" y="479"/>
                    </a:lnTo>
                    <a:lnTo>
                      <a:pt x="257" y="479"/>
                    </a:lnTo>
                    <a:lnTo>
                      <a:pt x="241" y="471"/>
                    </a:lnTo>
                    <a:lnTo>
                      <a:pt x="233" y="486"/>
                    </a:lnTo>
                    <a:lnTo>
                      <a:pt x="219" y="480"/>
                    </a:lnTo>
                    <a:lnTo>
                      <a:pt x="188" y="478"/>
                    </a:lnTo>
                    <a:lnTo>
                      <a:pt x="174" y="470"/>
                    </a:lnTo>
                    <a:lnTo>
                      <a:pt x="163" y="464"/>
                    </a:lnTo>
                    <a:lnTo>
                      <a:pt x="161" y="448"/>
                    </a:lnTo>
                    <a:lnTo>
                      <a:pt x="156" y="458"/>
                    </a:lnTo>
                    <a:lnTo>
                      <a:pt x="142" y="450"/>
                    </a:lnTo>
                    <a:lnTo>
                      <a:pt x="129" y="438"/>
                    </a:lnTo>
                    <a:lnTo>
                      <a:pt x="113" y="438"/>
                    </a:lnTo>
                    <a:lnTo>
                      <a:pt x="100" y="426"/>
                    </a:lnTo>
                    <a:lnTo>
                      <a:pt x="79" y="421"/>
                    </a:lnTo>
                    <a:lnTo>
                      <a:pt x="79" y="395"/>
                    </a:lnTo>
                    <a:lnTo>
                      <a:pt x="68" y="387"/>
                    </a:lnTo>
                    <a:lnTo>
                      <a:pt x="51" y="385"/>
                    </a:lnTo>
                    <a:lnTo>
                      <a:pt x="31" y="398"/>
                    </a:lnTo>
                    <a:lnTo>
                      <a:pt x="17" y="387"/>
                    </a:lnTo>
                    <a:lnTo>
                      <a:pt x="19" y="368"/>
                    </a:lnTo>
                    <a:lnTo>
                      <a:pt x="11" y="358"/>
                    </a:lnTo>
                    <a:lnTo>
                      <a:pt x="14" y="344"/>
                    </a:lnTo>
                    <a:lnTo>
                      <a:pt x="17" y="321"/>
                    </a:lnTo>
                    <a:lnTo>
                      <a:pt x="17" y="308"/>
                    </a:lnTo>
                    <a:lnTo>
                      <a:pt x="15" y="310"/>
                    </a:lnTo>
                    <a:lnTo>
                      <a:pt x="0" y="299"/>
                    </a:lnTo>
                    <a:lnTo>
                      <a:pt x="2" y="277"/>
                    </a:lnTo>
                    <a:lnTo>
                      <a:pt x="14" y="269"/>
                    </a:lnTo>
                    <a:lnTo>
                      <a:pt x="35" y="282"/>
                    </a:lnTo>
                    <a:lnTo>
                      <a:pt x="42" y="275"/>
                    </a:lnTo>
                    <a:lnTo>
                      <a:pt x="40" y="266"/>
                    </a:lnTo>
                    <a:lnTo>
                      <a:pt x="64" y="261"/>
                    </a:lnTo>
                    <a:lnTo>
                      <a:pt x="69" y="252"/>
                    </a:lnTo>
                    <a:lnTo>
                      <a:pt x="81" y="248"/>
                    </a:lnTo>
                    <a:lnTo>
                      <a:pt x="82" y="208"/>
                    </a:lnTo>
                    <a:lnTo>
                      <a:pt x="71" y="203"/>
                    </a:lnTo>
                    <a:lnTo>
                      <a:pt x="76" y="192"/>
                    </a:lnTo>
                    <a:lnTo>
                      <a:pt x="104" y="189"/>
                    </a:lnTo>
                    <a:lnTo>
                      <a:pt x="110" y="181"/>
                    </a:lnTo>
                    <a:lnTo>
                      <a:pt x="111" y="161"/>
                    </a:lnTo>
                    <a:lnTo>
                      <a:pt x="126" y="153"/>
                    </a:lnTo>
                    <a:lnTo>
                      <a:pt x="144" y="159"/>
                    </a:lnTo>
                    <a:lnTo>
                      <a:pt x="150" y="126"/>
                    </a:lnTo>
                    <a:lnTo>
                      <a:pt x="157" y="119"/>
                    </a:lnTo>
                    <a:lnTo>
                      <a:pt x="169" y="116"/>
                    </a:lnTo>
                    <a:lnTo>
                      <a:pt x="172" y="105"/>
                    </a:lnTo>
                    <a:lnTo>
                      <a:pt x="181" y="98"/>
                    </a:lnTo>
                    <a:lnTo>
                      <a:pt x="189" y="109"/>
                    </a:lnTo>
                    <a:lnTo>
                      <a:pt x="210" y="120"/>
                    </a:lnTo>
                    <a:lnTo>
                      <a:pt x="214" y="136"/>
                    </a:lnTo>
                    <a:lnTo>
                      <a:pt x="225" y="161"/>
                    </a:lnTo>
                    <a:lnTo>
                      <a:pt x="258" y="167"/>
                    </a:lnTo>
                    <a:lnTo>
                      <a:pt x="272" y="170"/>
                    </a:lnTo>
                    <a:lnTo>
                      <a:pt x="288" y="179"/>
                    </a:lnTo>
                    <a:lnTo>
                      <a:pt x="298" y="198"/>
                    </a:lnTo>
                    <a:lnTo>
                      <a:pt x="308" y="207"/>
                    </a:lnTo>
                    <a:lnTo>
                      <a:pt x="388" y="213"/>
                    </a:lnTo>
                    <a:lnTo>
                      <a:pt x="406" y="218"/>
                    </a:lnTo>
                    <a:lnTo>
                      <a:pt x="427" y="230"/>
                    </a:lnTo>
                    <a:lnTo>
                      <a:pt x="448" y="223"/>
                    </a:lnTo>
                    <a:lnTo>
                      <a:pt x="460" y="214"/>
                    </a:lnTo>
                    <a:lnTo>
                      <a:pt x="488" y="218"/>
                    </a:lnTo>
                    <a:lnTo>
                      <a:pt x="511" y="199"/>
                    </a:lnTo>
                    <a:lnTo>
                      <a:pt x="513" y="182"/>
                    </a:lnTo>
                    <a:lnTo>
                      <a:pt x="513" y="165"/>
                    </a:lnTo>
                    <a:lnTo>
                      <a:pt x="532" y="172"/>
                    </a:lnTo>
                    <a:lnTo>
                      <a:pt x="546" y="158"/>
                    </a:lnTo>
                    <a:lnTo>
                      <a:pt x="558" y="148"/>
                    </a:lnTo>
                    <a:lnTo>
                      <a:pt x="580" y="136"/>
                    </a:lnTo>
                    <a:lnTo>
                      <a:pt x="604" y="124"/>
                    </a:lnTo>
                    <a:lnTo>
                      <a:pt x="593" y="109"/>
                    </a:lnTo>
                    <a:lnTo>
                      <a:pt x="570" y="112"/>
                    </a:lnTo>
                    <a:lnTo>
                      <a:pt x="558" y="115"/>
                    </a:lnTo>
                    <a:lnTo>
                      <a:pt x="555" y="109"/>
                    </a:lnTo>
                    <a:lnTo>
                      <a:pt x="553" y="77"/>
                    </a:lnTo>
                    <a:lnTo>
                      <a:pt x="557" y="65"/>
                    </a:lnTo>
                    <a:lnTo>
                      <a:pt x="568" y="76"/>
                    </a:lnTo>
                    <a:lnTo>
                      <a:pt x="587" y="76"/>
                    </a:lnTo>
                    <a:lnTo>
                      <a:pt x="591" y="49"/>
                    </a:lnTo>
                    <a:lnTo>
                      <a:pt x="602" y="40"/>
                    </a:lnTo>
                    <a:lnTo>
                      <a:pt x="592" y="14"/>
                    </a:lnTo>
                    <a:lnTo>
                      <a:pt x="600" y="0"/>
                    </a:lnTo>
                    <a:lnTo>
                      <a:pt x="661" y="1"/>
                    </a:lnTo>
                    <a:lnTo>
                      <a:pt x="675" y="17"/>
                    </a:lnTo>
                    <a:lnTo>
                      <a:pt x="689" y="29"/>
                    </a:lnTo>
                    <a:lnTo>
                      <a:pt x="700" y="42"/>
                    </a:lnTo>
                    <a:lnTo>
                      <a:pt x="703" y="59"/>
                    </a:lnTo>
                    <a:lnTo>
                      <a:pt x="714" y="73"/>
                    </a:lnTo>
                    <a:lnTo>
                      <a:pt x="740" y="78"/>
                    </a:lnTo>
                    <a:lnTo>
                      <a:pt x="751" y="88"/>
                    </a:lnTo>
                    <a:lnTo>
                      <a:pt x="763" y="97"/>
                    </a:lnTo>
                    <a:lnTo>
                      <a:pt x="769" y="106"/>
                    </a:lnTo>
                    <a:lnTo>
                      <a:pt x="783" y="107"/>
                    </a:lnTo>
                    <a:lnTo>
                      <a:pt x="808" y="103"/>
                    </a:lnTo>
                    <a:lnTo>
                      <a:pt x="813" y="109"/>
                    </a:lnTo>
                    <a:lnTo>
                      <a:pt x="816" y="122"/>
                    </a:lnTo>
                    <a:lnTo>
                      <a:pt x="806" y="130"/>
                    </a:lnTo>
                    <a:lnTo>
                      <a:pt x="804" y="165"/>
                    </a:lnTo>
                    <a:lnTo>
                      <a:pt x="791" y="164"/>
                    </a:lnTo>
                    <a:lnTo>
                      <a:pt x="783" y="178"/>
                    </a:lnTo>
                    <a:lnTo>
                      <a:pt x="784" y="194"/>
                    </a:lnTo>
                    <a:lnTo>
                      <a:pt x="798" y="198"/>
                    </a:lnTo>
                    <a:lnTo>
                      <a:pt x="797" y="198"/>
                    </a:lnTo>
                    <a:lnTo>
                      <a:pt x="783" y="209"/>
                    </a:lnTo>
                    <a:lnTo>
                      <a:pt x="769" y="213"/>
                    </a:lnTo>
                    <a:lnTo>
                      <a:pt x="755" y="230"/>
                    </a:lnTo>
                    <a:lnTo>
                      <a:pt x="741" y="230"/>
                    </a:lnTo>
                    <a:lnTo>
                      <a:pt x="729" y="224"/>
                    </a:lnTo>
                    <a:lnTo>
                      <a:pt x="721" y="248"/>
                    </a:lnTo>
                    <a:lnTo>
                      <a:pt x="707" y="257"/>
                    </a:lnTo>
                    <a:lnTo>
                      <a:pt x="689" y="268"/>
                    </a:lnTo>
                    <a:lnTo>
                      <a:pt x="669" y="275"/>
                    </a:lnTo>
                    <a:lnTo>
                      <a:pt x="667" y="258"/>
                    </a:lnTo>
                    <a:lnTo>
                      <a:pt x="663" y="242"/>
                    </a:lnTo>
                    <a:lnTo>
                      <a:pt x="657" y="241"/>
                    </a:lnTo>
                    <a:lnTo>
                      <a:pt x="648" y="248"/>
                    </a:lnTo>
                    <a:lnTo>
                      <a:pt x="641" y="2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4" name="Freeform 200"/>
              <p:cNvSpPr>
                <a:spLocks/>
              </p:cNvSpPr>
              <p:nvPr/>
            </p:nvSpPr>
            <p:spPr bwMode="auto">
              <a:xfrm>
                <a:off x="8874579" y="2972700"/>
                <a:ext cx="122654" cy="158868"/>
              </a:xfrm>
              <a:custGeom>
                <a:avLst/>
                <a:gdLst>
                  <a:gd name="T0" fmla="*/ 67 w 70"/>
                  <a:gd name="T1" fmla="*/ 0 h 91"/>
                  <a:gd name="T2" fmla="*/ 69 w 70"/>
                  <a:gd name="T3" fmla="*/ 25 h 91"/>
                  <a:gd name="T4" fmla="*/ 60 w 70"/>
                  <a:gd name="T5" fmla="*/ 31 h 91"/>
                  <a:gd name="T6" fmla="*/ 52 w 70"/>
                  <a:gd name="T7" fmla="*/ 45 h 91"/>
                  <a:gd name="T8" fmla="*/ 39 w 70"/>
                  <a:gd name="T9" fmla="*/ 51 h 91"/>
                  <a:gd name="T10" fmla="*/ 55 w 70"/>
                  <a:gd name="T11" fmla="*/ 67 h 91"/>
                  <a:gd name="T12" fmla="*/ 50 w 70"/>
                  <a:gd name="T13" fmla="*/ 82 h 91"/>
                  <a:gd name="T14" fmla="*/ 29 w 70"/>
                  <a:gd name="T15" fmla="*/ 90 h 91"/>
                  <a:gd name="T16" fmla="*/ 22 w 70"/>
                  <a:gd name="T17" fmla="*/ 81 h 91"/>
                  <a:gd name="T18" fmla="*/ 4 w 70"/>
                  <a:gd name="T19" fmla="*/ 73 h 91"/>
                  <a:gd name="T20" fmla="*/ 15 w 70"/>
                  <a:gd name="T21" fmla="*/ 65 h 91"/>
                  <a:gd name="T22" fmla="*/ 16 w 70"/>
                  <a:gd name="T23" fmla="*/ 48 h 91"/>
                  <a:gd name="T24" fmla="*/ 4 w 70"/>
                  <a:gd name="T25" fmla="*/ 45 h 91"/>
                  <a:gd name="T26" fmla="*/ 0 w 70"/>
                  <a:gd name="T27" fmla="*/ 45 h 91"/>
                  <a:gd name="T28" fmla="*/ 14 w 70"/>
                  <a:gd name="T29" fmla="*/ 37 h 91"/>
                  <a:gd name="T30" fmla="*/ 22 w 70"/>
                  <a:gd name="T31" fmla="*/ 12 h 91"/>
                  <a:gd name="T32" fmla="*/ 34 w 70"/>
                  <a:gd name="T33" fmla="*/ 18 h 91"/>
                  <a:gd name="T34" fmla="*/ 48 w 70"/>
                  <a:gd name="T35" fmla="*/ 18 h 91"/>
                  <a:gd name="T36" fmla="*/ 62 w 70"/>
                  <a:gd name="T37" fmla="*/ 1 h 91"/>
                  <a:gd name="T38" fmla="*/ 67 w 70"/>
                  <a:gd name="T3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91">
                    <a:moveTo>
                      <a:pt x="67" y="0"/>
                    </a:moveTo>
                    <a:lnTo>
                      <a:pt x="69" y="25"/>
                    </a:lnTo>
                    <a:lnTo>
                      <a:pt x="60" y="31"/>
                    </a:lnTo>
                    <a:lnTo>
                      <a:pt x="52" y="45"/>
                    </a:lnTo>
                    <a:lnTo>
                      <a:pt x="39" y="51"/>
                    </a:lnTo>
                    <a:lnTo>
                      <a:pt x="55" y="67"/>
                    </a:lnTo>
                    <a:lnTo>
                      <a:pt x="50" y="82"/>
                    </a:lnTo>
                    <a:lnTo>
                      <a:pt x="29" y="90"/>
                    </a:lnTo>
                    <a:lnTo>
                      <a:pt x="22" y="81"/>
                    </a:lnTo>
                    <a:lnTo>
                      <a:pt x="4" y="73"/>
                    </a:lnTo>
                    <a:lnTo>
                      <a:pt x="15" y="65"/>
                    </a:lnTo>
                    <a:lnTo>
                      <a:pt x="16" y="48"/>
                    </a:lnTo>
                    <a:lnTo>
                      <a:pt x="4" y="45"/>
                    </a:lnTo>
                    <a:lnTo>
                      <a:pt x="0" y="45"/>
                    </a:lnTo>
                    <a:lnTo>
                      <a:pt x="14" y="37"/>
                    </a:lnTo>
                    <a:lnTo>
                      <a:pt x="22" y="12"/>
                    </a:lnTo>
                    <a:lnTo>
                      <a:pt x="34" y="18"/>
                    </a:lnTo>
                    <a:lnTo>
                      <a:pt x="48" y="18"/>
                    </a:lnTo>
                    <a:lnTo>
                      <a:pt x="62" y="1"/>
                    </a:lnTo>
                    <a:lnTo>
                      <a:pt x="67"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5" name="Freeform 201"/>
              <p:cNvSpPr>
                <a:spLocks/>
              </p:cNvSpPr>
              <p:nvPr/>
            </p:nvSpPr>
            <p:spPr bwMode="auto">
              <a:xfrm>
                <a:off x="8149664" y="3443013"/>
                <a:ext cx="198133" cy="511210"/>
              </a:xfrm>
              <a:custGeom>
                <a:avLst/>
                <a:gdLst>
                  <a:gd name="T0" fmla="*/ 1 w 113"/>
                  <a:gd name="T1" fmla="*/ 109 h 289"/>
                  <a:gd name="T2" fmla="*/ 8 w 113"/>
                  <a:gd name="T3" fmla="*/ 97 h 289"/>
                  <a:gd name="T4" fmla="*/ 8 w 113"/>
                  <a:gd name="T5" fmla="*/ 69 h 289"/>
                  <a:gd name="T6" fmla="*/ 21 w 113"/>
                  <a:gd name="T7" fmla="*/ 54 h 289"/>
                  <a:gd name="T8" fmla="*/ 27 w 113"/>
                  <a:gd name="T9" fmla="*/ 35 h 289"/>
                  <a:gd name="T10" fmla="*/ 38 w 113"/>
                  <a:gd name="T11" fmla="*/ 20 h 289"/>
                  <a:gd name="T12" fmla="*/ 56 w 113"/>
                  <a:gd name="T13" fmla="*/ 11 h 289"/>
                  <a:gd name="T14" fmla="*/ 57 w 113"/>
                  <a:gd name="T15" fmla="*/ 3 h 289"/>
                  <a:gd name="T16" fmla="*/ 74 w 113"/>
                  <a:gd name="T17" fmla="*/ 0 h 289"/>
                  <a:gd name="T18" fmla="*/ 78 w 113"/>
                  <a:gd name="T19" fmla="*/ 8 h 289"/>
                  <a:gd name="T20" fmla="*/ 84 w 113"/>
                  <a:gd name="T21" fmla="*/ 25 h 289"/>
                  <a:gd name="T22" fmla="*/ 78 w 113"/>
                  <a:gd name="T23" fmla="*/ 37 h 289"/>
                  <a:gd name="T24" fmla="*/ 68 w 113"/>
                  <a:gd name="T25" fmla="*/ 45 h 289"/>
                  <a:gd name="T26" fmla="*/ 67 w 113"/>
                  <a:gd name="T27" fmla="*/ 58 h 289"/>
                  <a:gd name="T28" fmla="*/ 83 w 113"/>
                  <a:gd name="T29" fmla="*/ 60 h 289"/>
                  <a:gd name="T30" fmla="*/ 91 w 113"/>
                  <a:gd name="T31" fmla="*/ 75 h 289"/>
                  <a:gd name="T32" fmla="*/ 94 w 113"/>
                  <a:gd name="T33" fmla="*/ 98 h 289"/>
                  <a:gd name="T34" fmla="*/ 109 w 113"/>
                  <a:gd name="T35" fmla="*/ 102 h 289"/>
                  <a:gd name="T36" fmla="*/ 112 w 113"/>
                  <a:gd name="T37" fmla="*/ 111 h 289"/>
                  <a:gd name="T38" fmla="*/ 105 w 113"/>
                  <a:gd name="T39" fmla="*/ 125 h 289"/>
                  <a:gd name="T40" fmla="*/ 97 w 113"/>
                  <a:gd name="T41" fmla="*/ 132 h 289"/>
                  <a:gd name="T42" fmla="*/ 82 w 113"/>
                  <a:gd name="T43" fmla="*/ 138 h 289"/>
                  <a:gd name="T44" fmla="*/ 80 w 113"/>
                  <a:gd name="T45" fmla="*/ 164 h 289"/>
                  <a:gd name="T46" fmla="*/ 84 w 113"/>
                  <a:gd name="T47" fmla="*/ 175 h 289"/>
                  <a:gd name="T48" fmla="*/ 96 w 113"/>
                  <a:gd name="T49" fmla="*/ 190 h 289"/>
                  <a:gd name="T50" fmla="*/ 91 w 113"/>
                  <a:gd name="T51" fmla="*/ 215 h 289"/>
                  <a:gd name="T52" fmla="*/ 93 w 113"/>
                  <a:gd name="T53" fmla="*/ 227 h 289"/>
                  <a:gd name="T54" fmla="*/ 98 w 113"/>
                  <a:gd name="T55" fmla="*/ 246 h 289"/>
                  <a:gd name="T56" fmla="*/ 110 w 113"/>
                  <a:gd name="T57" fmla="*/ 257 h 289"/>
                  <a:gd name="T58" fmla="*/ 101 w 113"/>
                  <a:gd name="T59" fmla="*/ 278 h 289"/>
                  <a:gd name="T60" fmla="*/ 94 w 113"/>
                  <a:gd name="T61" fmla="*/ 288 h 289"/>
                  <a:gd name="T62" fmla="*/ 88 w 113"/>
                  <a:gd name="T63" fmla="*/ 261 h 289"/>
                  <a:gd name="T64" fmla="*/ 84 w 113"/>
                  <a:gd name="T65" fmla="*/ 242 h 289"/>
                  <a:gd name="T66" fmla="*/ 73 w 113"/>
                  <a:gd name="T67" fmla="*/ 234 h 289"/>
                  <a:gd name="T68" fmla="*/ 78 w 113"/>
                  <a:gd name="T69" fmla="*/ 197 h 289"/>
                  <a:gd name="T70" fmla="*/ 64 w 113"/>
                  <a:gd name="T71" fmla="*/ 175 h 289"/>
                  <a:gd name="T72" fmla="*/ 56 w 113"/>
                  <a:gd name="T73" fmla="*/ 187 h 289"/>
                  <a:gd name="T74" fmla="*/ 46 w 113"/>
                  <a:gd name="T75" fmla="*/ 197 h 289"/>
                  <a:gd name="T76" fmla="*/ 32 w 113"/>
                  <a:gd name="T77" fmla="*/ 192 h 289"/>
                  <a:gd name="T78" fmla="*/ 28 w 113"/>
                  <a:gd name="T79" fmla="*/ 160 h 289"/>
                  <a:gd name="T80" fmla="*/ 25 w 113"/>
                  <a:gd name="T81" fmla="*/ 145 h 289"/>
                  <a:gd name="T82" fmla="*/ 13 w 113"/>
                  <a:gd name="T83" fmla="*/ 128 h 289"/>
                  <a:gd name="T84" fmla="*/ 0 w 113"/>
                  <a:gd name="T85" fmla="*/ 117 h 289"/>
                  <a:gd name="T86" fmla="*/ 1 w 113"/>
                  <a:gd name="T8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289">
                    <a:moveTo>
                      <a:pt x="1" y="109"/>
                    </a:moveTo>
                    <a:lnTo>
                      <a:pt x="8" y="97"/>
                    </a:lnTo>
                    <a:lnTo>
                      <a:pt x="8" y="69"/>
                    </a:lnTo>
                    <a:lnTo>
                      <a:pt x="21" y="54"/>
                    </a:lnTo>
                    <a:lnTo>
                      <a:pt x="27" y="35"/>
                    </a:lnTo>
                    <a:lnTo>
                      <a:pt x="38" y="20"/>
                    </a:lnTo>
                    <a:lnTo>
                      <a:pt x="56" y="11"/>
                    </a:lnTo>
                    <a:lnTo>
                      <a:pt x="57" y="3"/>
                    </a:lnTo>
                    <a:lnTo>
                      <a:pt x="74" y="0"/>
                    </a:lnTo>
                    <a:lnTo>
                      <a:pt x="78" y="8"/>
                    </a:lnTo>
                    <a:lnTo>
                      <a:pt x="84" y="25"/>
                    </a:lnTo>
                    <a:lnTo>
                      <a:pt x="78" y="37"/>
                    </a:lnTo>
                    <a:lnTo>
                      <a:pt x="68" y="45"/>
                    </a:lnTo>
                    <a:lnTo>
                      <a:pt x="67" y="58"/>
                    </a:lnTo>
                    <a:lnTo>
                      <a:pt x="83" y="60"/>
                    </a:lnTo>
                    <a:lnTo>
                      <a:pt x="91" y="75"/>
                    </a:lnTo>
                    <a:lnTo>
                      <a:pt x="94" y="98"/>
                    </a:lnTo>
                    <a:lnTo>
                      <a:pt x="109" y="102"/>
                    </a:lnTo>
                    <a:lnTo>
                      <a:pt x="112" y="111"/>
                    </a:lnTo>
                    <a:lnTo>
                      <a:pt x="105" y="125"/>
                    </a:lnTo>
                    <a:lnTo>
                      <a:pt x="97" y="132"/>
                    </a:lnTo>
                    <a:lnTo>
                      <a:pt x="82" y="138"/>
                    </a:lnTo>
                    <a:lnTo>
                      <a:pt x="80" y="164"/>
                    </a:lnTo>
                    <a:lnTo>
                      <a:pt x="84" y="175"/>
                    </a:lnTo>
                    <a:lnTo>
                      <a:pt x="96" y="190"/>
                    </a:lnTo>
                    <a:lnTo>
                      <a:pt x="91" y="215"/>
                    </a:lnTo>
                    <a:lnTo>
                      <a:pt x="93" y="227"/>
                    </a:lnTo>
                    <a:lnTo>
                      <a:pt x="98" y="246"/>
                    </a:lnTo>
                    <a:lnTo>
                      <a:pt x="110" y="257"/>
                    </a:lnTo>
                    <a:lnTo>
                      <a:pt x="101" y="278"/>
                    </a:lnTo>
                    <a:lnTo>
                      <a:pt x="94" y="288"/>
                    </a:lnTo>
                    <a:lnTo>
                      <a:pt x="88" y="261"/>
                    </a:lnTo>
                    <a:lnTo>
                      <a:pt x="84" y="242"/>
                    </a:lnTo>
                    <a:lnTo>
                      <a:pt x="73" y="234"/>
                    </a:lnTo>
                    <a:lnTo>
                      <a:pt x="78" y="197"/>
                    </a:lnTo>
                    <a:lnTo>
                      <a:pt x="64" y="175"/>
                    </a:lnTo>
                    <a:lnTo>
                      <a:pt x="56" y="187"/>
                    </a:lnTo>
                    <a:lnTo>
                      <a:pt x="46" y="197"/>
                    </a:lnTo>
                    <a:lnTo>
                      <a:pt x="32" y="192"/>
                    </a:lnTo>
                    <a:lnTo>
                      <a:pt x="28" y="160"/>
                    </a:lnTo>
                    <a:lnTo>
                      <a:pt x="25" y="145"/>
                    </a:lnTo>
                    <a:lnTo>
                      <a:pt x="13" y="128"/>
                    </a:lnTo>
                    <a:lnTo>
                      <a:pt x="0" y="117"/>
                    </a:lnTo>
                    <a:lnTo>
                      <a:pt x="1" y="10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6" name="Freeform 202"/>
              <p:cNvSpPr>
                <a:spLocks/>
              </p:cNvSpPr>
              <p:nvPr/>
            </p:nvSpPr>
            <p:spPr bwMode="auto">
              <a:xfrm>
                <a:off x="8226716" y="4100508"/>
                <a:ext cx="298772" cy="330320"/>
              </a:xfrm>
              <a:custGeom>
                <a:avLst/>
                <a:gdLst>
                  <a:gd name="T0" fmla="*/ 65 w 170"/>
                  <a:gd name="T1" fmla="*/ 29 h 187"/>
                  <a:gd name="T2" fmla="*/ 43 w 170"/>
                  <a:gd name="T3" fmla="*/ 20 h 187"/>
                  <a:gd name="T4" fmla="*/ 25 w 170"/>
                  <a:gd name="T5" fmla="*/ 0 h 187"/>
                  <a:gd name="T6" fmla="*/ 3 w 170"/>
                  <a:gd name="T7" fmla="*/ 3 h 187"/>
                  <a:gd name="T8" fmla="*/ 0 w 170"/>
                  <a:gd name="T9" fmla="*/ 11 h 187"/>
                  <a:gd name="T10" fmla="*/ 26 w 170"/>
                  <a:gd name="T11" fmla="*/ 29 h 187"/>
                  <a:gd name="T12" fmla="*/ 49 w 170"/>
                  <a:gd name="T13" fmla="*/ 49 h 187"/>
                  <a:gd name="T14" fmla="*/ 65 w 170"/>
                  <a:gd name="T15" fmla="*/ 63 h 187"/>
                  <a:gd name="T16" fmla="*/ 69 w 170"/>
                  <a:gd name="T17" fmla="*/ 84 h 187"/>
                  <a:gd name="T18" fmla="*/ 78 w 170"/>
                  <a:gd name="T19" fmla="*/ 103 h 187"/>
                  <a:gd name="T20" fmla="*/ 108 w 170"/>
                  <a:gd name="T21" fmla="*/ 143 h 187"/>
                  <a:gd name="T22" fmla="*/ 134 w 170"/>
                  <a:gd name="T23" fmla="*/ 174 h 187"/>
                  <a:gd name="T24" fmla="*/ 143 w 170"/>
                  <a:gd name="T25" fmla="*/ 186 h 187"/>
                  <a:gd name="T26" fmla="*/ 169 w 170"/>
                  <a:gd name="T27" fmla="*/ 174 h 187"/>
                  <a:gd name="T28" fmla="*/ 166 w 170"/>
                  <a:gd name="T29" fmla="*/ 158 h 187"/>
                  <a:gd name="T30" fmla="*/ 166 w 170"/>
                  <a:gd name="T31" fmla="*/ 138 h 187"/>
                  <a:gd name="T32" fmla="*/ 158 w 170"/>
                  <a:gd name="T33" fmla="*/ 127 h 187"/>
                  <a:gd name="T34" fmla="*/ 135 w 170"/>
                  <a:gd name="T35" fmla="*/ 119 h 187"/>
                  <a:gd name="T36" fmla="*/ 135 w 170"/>
                  <a:gd name="T37" fmla="*/ 110 h 187"/>
                  <a:gd name="T38" fmla="*/ 127 w 170"/>
                  <a:gd name="T39" fmla="*/ 97 h 187"/>
                  <a:gd name="T40" fmla="*/ 127 w 170"/>
                  <a:gd name="T41" fmla="*/ 79 h 187"/>
                  <a:gd name="T42" fmla="*/ 112 w 170"/>
                  <a:gd name="T43" fmla="*/ 65 h 187"/>
                  <a:gd name="T44" fmla="*/ 92 w 170"/>
                  <a:gd name="T45" fmla="*/ 53 h 187"/>
                  <a:gd name="T46" fmla="*/ 65 w 170"/>
                  <a:gd name="T47" fmla="*/ 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87">
                    <a:moveTo>
                      <a:pt x="65" y="29"/>
                    </a:moveTo>
                    <a:lnTo>
                      <a:pt x="43" y="20"/>
                    </a:lnTo>
                    <a:lnTo>
                      <a:pt x="25" y="0"/>
                    </a:lnTo>
                    <a:lnTo>
                      <a:pt x="3" y="3"/>
                    </a:lnTo>
                    <a:lnTo>
                      <a:pt x="0" y="11"/>
                    </a:lnTo>
                    <a:lnTo>
                      <a:pt x="26" y="29"/>
                    </a:lnTo>
                    <a:lnTo>
                      <a:pt x="49" y="49"/>
                    </a:lnTo>
                    <a:lnTo>
                      <a:pt x="65" y="63"/>
                    </a:lnTo>
                    <a:lnTo>
                      <a:pt x="69" y="84"/>
                    </a:lnTo>
                    <a:lnTo>
                      <a:pt x="78" y="103"/>
                    </a:lnTo>
                    <a:lnTo>
                      <a:pt x="108" y="143"/>
                    </a:lnTo>
                    <a:lnTo>
                      <a:pt x="134" y="174"/>
                    </a:lnTo>
                    <a:lnTo>
                      <a:pt x="143" y="186"/>
                    </a:lnTo>
                    <a:lnTo>
                      <a:pt x="169" y="174"/>
                    </a:lnTo>
                    <a:lnTo>
                      <a:pt x="166" y="158"/>
                    </a:lnTo>
                    <a:lnTo>
                      <a:pt x="166" y="138"/>
                    </a:lnTo>
                    <a:lnTo>
                      <a:pt x="158" y="127"/>
                    </a:lnTo>
                    <a:lnTo>
                      <a:pt x="135" y="119"/>
                    </a:lnTo>
                    <a:lnTo>
                      <a:pt x="135" y="110"/>
                    </a:lnTo>
                    <a:lnTo>
                      <a:pt x="127" y="97"/>
                    </a:lnTo>
                    <a:lnTo>
                      <a:pt x="127" y="79"/>
                    </a:lnTo>
                    <a:lnTo>
                      <a:pt x="112" y="65"/>
                    </a:lnTo>
                    <a:lnTo>
                      <a:pt x="92" y="53"/>
                    </a:lnTo>
                    <a:lnTo>
                      <a:pt x="65"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7" name="Freeform 203"/>
              <p:cNvSpPr>
                <a:spLocks/>
              </p:cNvSpPr>
              <p:nvPr/>
            </p:nvSpPr>
            <p:spPr bwMode="auto">
              <a:xfrm>
                <a:off x="8580524" y="4054892"/>
                <a:ext cx="287765" cy="324028"/>
              </a:xfrm>
              <a:custGeom>
                <a:avLst/>
                <a:gdLst>
                  <a:gd name="T0" fmla="*/ 35 w 163"/>
                  <a:gd name="T1" fmla="*/ 89 h 184"/>
                  <a:gd name="T2" fmla="*/ 4 w 163"/>
                  <a:gd name="T3" fmla="*/ 89 h 184"/>
                  <a:gd name="T4" fmla="*/ 0 w 163"/>
                  <a:gd name="T5" fmla="*/ 112 h 184"/>
                  <a:gd name="T6" fmla="*/ 11 w 163"/>
                  <a:gd name="T7" fmla="*/ 118 h 184"/>
                  <a:gd name="T8" fmla="*/ 12 w 163"/>
                  <a:gd name="T9" fmla="*/ 136 h 184"/>
                  <a:gd name="T10" fmla="*/ 25 w 163"/>
                  <a:gd name="T11" fmla="*/ 139 h 184"/>
                  <a:gd name="T12" fmla="*/ 26 w 163"/>
                  <a:gd name="T13" fmla="*/ 160 h 184"/>
                  <a:gd name="T14" fmla="*/ 34 w 163"/>
                  <a:gd name="T15" fmla="*/ 161 h 184"/>
                  <a:gd name="T16" fmla="*/ 41 w 163"/>
                  <a:gd name="T17" fmla="*/ 170 h 184"/>
                  <a:gd name="T18" fmla="*/ 62 w 163"/>
                  <a:gd name="T19" fmla="*/ 175 h 184"/>
                  <a:gd name="T20" fmla="*/ 70 w 163"/>
                  <a:gd name="T21" fmla="*/ 164 h 184"/>
                  <a:gd name="T22" fmla="*/ 81 w 163"/>
                  <a:gd name="T23" fmla="*/ 168 h 184"/>
                  <a:gd name="T24" fmla="*/ 89 w 163"/>
                  <a:gd name="T25" fmla="*/ 183 h 184"/>
                  <a:gd name="T26" fmla="*/ 108 w 163"/>
                  <a:gd name="T27" fmla="*/ 181 h 184"/>
                  <a:gd name="T28" fmla="*/ 112 w 163"/>
                  <a:gd name="T29" fmla="*/ 169 h 184"/>
                  <a:gd name="T30" fmla="*/ 120 w 163"/>
                  <a:gd name="T31" fmla="*/ 157 h 184"/>
                  <a:gd name="T32" fmla="*/ 120 w 163"/>
                  <a:gd name="T33" fmla="*/ 142 h 184"/>
                  <a:gd name="T34" fmla="*/ 132 w 163"/>
                  <a:gd name="T35" fmla="*/ 131 h 184"/>
                  <a:gd name="T36" fmla="*/ 138 w 163"/>
                  <a:gd name="T37" fmla="*/ 107 h 184"/>
                  <a:gd name="T38" fmla="*/ 151 w 163"/>
                  <a:gd name="T39" fmla="*/ 102 h 184"/>
                  <a:gd name="T40" fmla="*/ 151 w 163"/>
                  <a:gd name="T41" fmla="*/ 88 h 184"/>
                  <a:gd name="T42" fmla="*/ 137 w 163"/>
                  <a:gd name="T43" fmla="*/ 77 h 184"/>
                  <a:gd name="T44" fmla="*/ 137 w 163"/>
                  <a:gd name="T45" fmla="*/ 52 h 184"/>
                  <a:gd name="T46" fmla="*/ 148 w 163"/>
                  <a:gd name="T47" fmla="*/ 43 h 184"/>
                  <a:gd name="T48" fmla="*/ 162 w 163"/>
                  <a:gd name="T49" fmla="*/ 32 h 184"/>
                  <a:gd name="T50" fmla="*/ 159 w 163"/>
                  <a:gd name="T51" fmla="*/ 17 h 184"/>
                  <a:gd name="T52" fmla="*/ 141 w 163"/>
                  <a:gd name="T53" fmla="*/ 13 h 184"/>
                  <a:gd name="T54" fmla="*/ 131 w 163"/>
                  <a:gd name="T55" fmla="*/ 9 h 184"/>
                  <a:gd name="T56" fmla="*/ 114 w 163"/>
                  <a:gd name="T57" fmla="*/ 0 h 184"/>
                  <a:gd name="T58" fmla="*/ 110 w 163"/>
                  <a:gd name="T59" fmla="*/ 14 h 184"/>
                  <a:gd name="T60" fmla="*/ 99 w 163"/>
                  <a:gd name="T61" fmla="*/ 20 h 184"/>
                  <a:gd name="T62" fmla="*/ 96 w 163"/>
                  <a:gd name="T63" fmla="*/ 37 h 184"/>
                  <a:gd name="T64" fmla="*/ 84 w 163"/>
                  <a:gd name="T65" fmla="*/ 43 h 184"/>
                  <a:gd name="T66" fmla="*/ 70 w 163"/>
                  <a:gd name="T67" fmla="*/ 53 h 184"/>
                  <a:gd name="T68" fmla="*/ 63 w 163"/>
                  <a:gd name="T69" fmla="*/ 68 h 184"/>
                  <a:gd name="T70" fmla="*/ 44 w 163"/>
                  <a:gd name="T71" fmla="*/ 66 h 184"/>
                  <a:gd name="T72" fmla="*/ 41 w 163"/>
                  <a:gd name="T73" fmla="*/ 80 h 184"/>
                  <a:gd name="T74" fmla="*/ 35 w 163"/>
                  <a:gd name="T75" fmla="*/ 8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84">
                    <a:moveTo>
                      <a:pt x="35" y="89"/>
                    </a:moveTo>
                    <a:lnTo>
                      <a:pt x="4" y="89"/>
                    </a:lnTo>
                    <a:lnTo>
                      <a:pt x="0" y="112"/>
                    </a:lnTo>
                    <a:lnTo>
                      <a:pt x="11" y="118"/>
                    </a:lnTo>
                    <a:lnTo>
                      <a:pt x="12" y="136"/>
                    </a:lnTo>
                    <a:lnTo>
                      <a:pt x="25" y="139"/>
                    </a:lnTo>
                    <a:lnTo>
                      <a:pt x="26" y="160"/>
                    </a:lnTo>
                    <a:lnTo>
                      <a:pt x="34" y="161"/>
                    </a:lnTo>
                    <a:lnTo>
                      <a:pt x="41" y="170"/>
                    </a:lnTo>
                    <a:lnTo>
                      <a:pt x="62" y="175"/>
                    </a:lnTo>
                    <a:lnTo>
                      <a:pt x="70" y="164"/>
                    </a:lnTo>
                    <a:lnTo>
                      <a:pt x="81" y="168"/>
                    </a:lnTo>
                    <a:lnTo>
                      <a:pt x="89" y="183"/>
                    </a:lnTo>
                    <a:lnTo>
                      <a:pt x="108" y="181"/>
                    </a:lnTo>
                    <a:lnTo>
                      <a:pt x="112" y="169"/>
                    </a:lnTo>
                    <a:lnTo>
                      <a:pt x="120" y="157"/>
                    </a:lnTo>
                    <a:lnTo>
                      <a:pt x="120" y="142"/>
                    </a:lnTo>
                    <a:lnTo>
                      <a:pt x="132" y="131"/>
                    </a:lnTo>
                    <a:lnTo>
                      <a:pt x="138" y="107"/>
                    </a:lnTo>
                    <a:lnTo>
                      <a:pt x="151" y="102"/>
                    </a:lnTo>
                    <a:lnTo>
                      <a:pt x="151" y="88"/>
                    </a:lnTo>
                    <a:lnTo>
                      <a:pt x="137" y="77"/>
                    </a:lnTo>
                    <a:lnTo>
                      <a:pt x="137" y="52"/>
                    </a:lnTo>
                    <a:lnTo>
                      <a:pt x="148" y="43"/>
                    </a:lnTo>
                    <a:lnTo>
                      <a:pt x="162" y="32"/>
                    </a:lnTo>
                    <a:lnTo>
                      <a:pt x="159" y="17"/>
                    </a:lnTo>
                    <a:lnTo>
                      <a:pt x="141" y="13"/>
                    </a:lnTo>
                    <a:lnTo>
                      <a:pt x="131" y="9"/>
                    </a:lnTo>
                    <a:lnTo>
                      <a:pt x="114" y="0"/>
                    </a:lnTo>
                    <a:lnTo>
                      <a:pt x="110" y="14"/>
                    </a:lnTo>
                    <a:lnTo>
                      <a:pt x="99" y="20"/>
                    </a:lnTo>
                    <a:lnTo>
                      <a:pt x="96" y="37"/>
                    </a:lnTo>
                    <a:lnTo>
                      <a:pt x="84" y="43"/>
                    </a:lnTo>
                    <a:lnTo>
                      <a:pt x="70" y="53"/>
                    </a:lnTo>
                    <a:lnTo>
                      <a:pt x="63" y="68"/>
                    </a:lnTo>
                    <a:lnTo>
                      <a:pt x="44" y="66"/>
                    </a:lnTo>
                    <a:lnTo>
                      <a:pt x="41" y="80"/>
                    </a:lnTo>
                    <a:lnTo>
                      <a:pt x="35" y="8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8" name="Freeform 204"/>
              <p:cNvSpPr>
                <a:spLocks/>
              </p:cNvSpPr>
              <p:nvPr/>
            </p:nvSpPr>
            <p:spPr bwMode="auto">
              <a:xfrm>
                <a:off x="8394971" y="3576714"/>
                <a:ext cx="196560" cy="440427"/>
              </a:xfrm>
              <a:custGeom>
                <a:avLst/>
                <a:gdLst>
                  <a:gd name="T0" fmla="*/ 0 w 111"/>
                  <a:gd name="T1" fmla="*/ 12 h 250"/>
                  <a:gd name="T2" fmla="*/ 8 w 111"/>
                  <a:gd name="T3" fmla="*/ 35 h 250"/>
                  <a:gd name="T4" fmla="*/ 34 w 111"/>
                  <a:gd name="T5" fmla="*/ 44 h 250"/>
                  <a:gd name="T6" fmla="*/ 36 w 111"/>
                  <a:gd name="T7" fmla="*/ 53 h 250"/>
                  <a:gd name="T8" fmla="*/ 32 w 111"/>
                  <a:gd name="T9" fmla="*/ 69 h 250"/>
                  <a:gd name="T10" fmla="*/ 42 w 111"/>
                  <a:gd name="T11" fmla="*/ 80 h 250"/>
                  <a:gd name="T12" fmla="*/ 64 w 111"/>
                  <a:gd name="T13" fmla="*/ 113 h 250"/>
                  <a:gd name="T14" fmla="*/ 77 w 111"/>
                  <a:gd name="T15" fmla="*/ 122 h 250"/>
                  <a:gd name="T16" fmla="*/ 77 w 111"/>
                  <a:gd name="T17" fmla="*/ 151 h 250"/>
                  <a:gd name="T18" fmla="*/ 83 w 111"/>
                  <a:gd name="T19" fmla="*/ 156 h 250"/>
                  <a:gd name="T20" fmla="*/ 85 w 111"/>
                  <a:gd name="T21" fmla="*/ 183 h 250"/>
                  <a:gd name="T22" fmla="*/ 75 w 111"/>
                  <a:gd name="T23" fmla="*/ 191 h 250"/>
                  <a:gd name="T24" fmla="*/ 61 w 111"/>
                  <a:gd name="T25" fmla="*/ 205 h 250"/>
                  <a:gd name="T26" fmla="*/ 47 w 111"/>
                  <a:gd name="T27" fmla="*/ 215 h 250"/>
                  <a:gd name="T28" fmla="*/ 53 w 111"/>
                  <a:gd name="T29" fmla="*/ 224 h 250"/>
                  <a:gd name="T30" fmla="*/ 46 w 111"/>
                  <a:gd name="T31" fmla="*/ 234 h 250"/>
                  <a:gd name="T32" fmla="*/ 51 w 111"/>
                  <a:gd name="T33" fmla="*/ 249 h 250"/>
                  <a:gd name="T34" fmla="*/ 77 w 111"/>
                  <a:gd name="T35" fmla="*/ 230 h 250"/>
                  <a:gd name="T36" fmla="*/ 100 w 111"/>
                  <a:gd name="T37" fmla="*/ 209 h 250"/>
                  <a:gd name="T38" fmla="*/ 106 w 111"/>
                  <a:gd name="T39" fmla="*/ 201 h 250"/>
                  <a:gd name="T40" fmla="*/ 110 w 111"/>
                  <a:gd name="T41" fmla="*/ 163 h 250"/>
                  <a:gd name="T42" fmla="*/ 102 w 111"/>
                  <a:gd name="T43" fmla="*/ 131 h 250"/>
                  <a:gd name="T44" fmla="*/ 81 w 111"/>
                  <a:gd name="T45" fmla="*/ 108 h 250"/>
                  <a:gd name="T46" fmla="*/ 57 w 111"/>
                  <a:gd name="T47" fmla="*/ 80 h 250"/>
                  <a:gd name="T48" fmla="*/ 57 w 111"/>
                  <a:gd name="T49" fmla="*/ 59 h 250"/>
                  <a:gd name="T50" fmla="*/ 63 w 111"/>
                  <a:gd name="T51" fmla="*/ 52 h 250"/>
                  <a:gd name="T52" fmla="*/ 81 w 111"/>
                  <a:gd name="T53" fmla="*/ 38 h 250"/>
                  <a:gd name="T54" fmla="*/ 60 w 111"/>
                  <a:gd name="T55" fmla="*/ 8 h 250"/>
                  <a:gd name="T56" fmla="*/ 37 w 111"/>
                  <a:gd name="T57" fmla="*/ 0 h 250"/>
                  <a:gd name="T58" fmla="*/ 23 w 111"/>
                  <a:gd name="T59" fmla="*/ 0 h 250"/>
                  <a:gd name="T60" fmla="*/ 0 w 111"/>
                  <a:gd name="T61"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250">
                    <a:moveTo>
                      <a:pt x="0" y="12"/>
                    </a:moveTo>
                    <a:lnTo>
                      <a:pt x="8" y="35"/>
                    </a:lnTo>
                    <a:lnTo>
                      <a:pt x="34" y="44"/>
                    </a:lnTo>
                    <a:lnTo>
                      <a:pt x="36" y="53"/>
                    </a:lnTo>
                    <a:lnTo>
                      <a:pt x="32" y="69"/>
                    </a:lnTo>
                    <a:lnTo>
                      <a:pt x="42" y="80"/>
                    </a:lnTo>
                    <a:lnTo>
                      <a:pt x="64" y="113"/>
                    </a:lnTo>
                    <a:lnTo>
                      <a:pt x="77" y="122"/>
                    </a:lnTo>
                    <a:lnTo>
                      <a:pt x="77" y="151"/>
                    </a:lnTo>
                    <a:lnTo>
                      <a:pt x="83" y="156"/>
                    </a:lnTo>
                    <a:lnTo>
                      <a:pt x="85" y="183"/>
                    </a:lnTo>
                    <a:lnTo>
                      <a:pt x="75" y="191"/>
                    </a:lnTo>
                    <a:lnTo>
                      <a:pt x="61" y="205"/>
                    </a:lnTo>
                    <a:lnTo>
                      <a:pt x="47" y="215"/>
                    </a:lnTo>
                    <a:lnTo>
                      <a:pt x="53" y="224"/>
                    </a:lnTo>
                    <a:lnTo>
                      <a:pt x="46" y="234"/>
                    </a:lnTo>
                    <a:lnTo>
                      <a:pt x="51" y="249"/>
                    </a:lnTo>
                    <a:lnTo>
                      <a:pt x="77" y="230"/>
                    </a:lnTo>
                    <a:lnTo>
                      <a:pt x="100" y="209"/>
                    </a:lnTo>
                    <a:lnTo>
                      <a:pt x="106" y="201"/>
                    </a:lnTo>
                    <a:lnTo>
                      <a:pt x="110" y="163"/>
                    </a:lnTo>
                    <a:lnTo>
                      <a:pt x="102" y="131"/>
                    </a:lnTo>
                    <a:lnTo>
                      <a:pt x="81" y="108"/>
                    </a:lnTo>
                    <a:lnTo>
                      <a:pt x="57" y="80"/>
                    </a:lnTo>
                    <a:lnTo>
                      <a:pt x="57" y="59"/>
                    </a:lnTo>
                    <a:lnTo>
                      <a:pt x="63" y="52"/>
                    </a:lnTo>
                    <a:lnTo>
                      <a:pt x="81" y="38"/>
                    </a:lnTo>
                    <a:lnTo>
                      <a:pt x="60" y="8"/>
                    </a:lnTo>
                    <a:lnTo>
                      <a:pt x="37" y="0"/>
                    </a:lnTo>
                    <a:lnTo>
                      <a:pt x="23" y="0"/>
                    </a:lnTo>
                    <a:lnTo>
                      <a:pt x="0"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9" name="Freeform 205"/>
              <p:cNvSpPr>
                <a:spLocks/>
              </p:cNvSpPr>
              <p:nvPr/>
            </p:nvSpPr>
            <p:spPr bwMode="auto">
              <a:xfrm>
                <a:off x="9225243" y="4298700"/>
                <a:ext cx="253170" cy="224932"/>
              </a:xfrm>
              <a:custGeom>
                <a:avLst/>
                <a:gdLst>
                  <a:gd name="T0" fmla="*/ 124 w 144"/>
                  <a:gd name="T1" fmla="*/ 24 h 128"/>
                  <a:gd name="T2" fmla="*/ 110 w 144"/>
                  <a:gd name="T3" fmla="*/ 19 h 128"/>
                  <a:gd name="T4" fmla="*/ 80 w 144"/>
                  <a:gd name="T5" fmla="*/ 6 h 128"/>
                  <a:gd name="T6" fmla="*/ 71 w 144"/>
                  <a:gd name="T7" fmla="*/ 0 h 128"/>
                  <a:gd name="T8" fmla="*/ 55 w 144"/>
                  <a:gd name="T9" fmla="*/ 3 h 128"/>
                  <a:gd name="T10" fmla="*/ 40 w 144"/>
                  <a:gd name="T11" fmla="*/ 19 h 128"/>
                  <a:gd name="T12" fmla="*/ 22 w 144"/>
                  <a:gd name="T13" fmla="*/ 29 h 128"/>
                  <a:gd name="T14" fmla="*/ 6 w 144"/>
                  <a:gd name="T15" fmla="*/ 32 h 128"/>
                  <a:gd name="T16" fmla="*/ 0 w 144"/>
                  <a:gd name="T17" fmla="*/ 34 h 128"/>
                  <a:gd name="T18" fmla="*/ 6 w 144"/>
                  <a:gd name="T19" fmla="*/ 45 h 128"/>
                  <a:gd name="T20" fmla="*/ 21 w 144"/>
                  <a:gd name="T21" fmla="*/ 43 h 128"/>
                  <a:gd name="T22" fmla="*/ 41 w 144"/>
                  <a:gd name="T23" fmla="*/ 54 h 128"/>
                  <a:gd name="T24" fmla="*/ 55 w 144"/>
                  <a:gd name="T25" fmla="*/ 62 h 128"/>
                  <a:gd name="T26" fmla="*/ 69 w 144"/>
                  <a:gd name="T27" fmla="*/ 75 h 128"/>
                  <a:gd name="T28" fmla="*/ 69 w 144"/>
                  <a:gd name="T29" fmla="*/ 92 h 128"/>
                  <a:gd name="T30" fmla="*/ 66 w 144"/>
                  <a:gd name="T31" fmla="*/ 98 h 128"/>
                  <a:gd name="T32" fmla="*/ 53 w 144"/>
                  <a:gd name="T33" fmla="*/ 103 h 128"/>
                  <a:gd name="T34" fmla="*/ 56 w 144"/>
                  <a:gd name="T35" fmla="*/ 116 h 128"/>
                  <a:gd name="T36" fmla="*/ 74 w 144"/>
                  <a:gd name="T37" fmla="*/ 114 h 128"/>
                  <a:gd name="T38" fmla="*/ 92 w 144"/>
                  <a:gd name="T39" fmla="*/ 114 h 128"/>
                  <a:gd name="T40" fmla="*/ 99 w 144"/>
                  <a:gd name="T41" fmla="*/ 122 h 128"/>
                  <a:gd name="T42" fmla="*/ 111 w 144"/>
                  <a:gd name="T43" fmla="*/ 127 h 128"/>
                  <a:gd name="T44" fmla="*/ 128 w 144"/>
                  <a:gd name="T45" fmla="*/ 120 h 128"/>
                  <a:gd name="T46" fmla="*/ 135 w 144"/>
                  <a:gd name="T47" fmla="*/ 107 h 128"/>
                  <a:gd name="T48" fmla="*/ 143 w 144"/>
                  <a:gd name="T49" fmla="*/ 97 h 128"/>
                  <a:gd name="T50" fmla="*/ 124 w 144"/>
                  <a:gd name="T51"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8">
                    <a:moveTo>
                      <a:pt x="124" y="24"/>
                    </a:moveTo>
                    <a:lnTo>
                      <a:pt x="110" y="19"/>
                    </a:lnTo>
                    <a:lnTo>
                      <a:pt x="80" y="6"/>
                    </a:lnTo>
                    <a:lnTo>
                      <a:pt x="71" y="0"/>
                    </a:lnTo>
                    <a:lnTo>
                      <a:pt x="55" y="3"/>
                    </a:lnTo>
                    <a:lnTo>
                      <a:pt x="40" y="19"/>
                    </a:lnTo>
                    <a:lnTo>
                      <a:pt x="22" y="29"/>
                    </a:lnTo>
                    <a:lnTo>
                      <a:pt x="6" y="32"/>
                    </a:lnTo>
                    <a:lnTo>
                      <a:pt x="0" y="34"/>
                    </a:lnTo>
                    <a:lnTo>
                      <a:pt x="6" y="45"/>
                    </a:lnTo>
                    <a:lnTo>
                      <a:pt x="21" y="43"/>
                    </a:lnTo>
                    <a:lnTo>
                      <a:pt x="41" y="54"/>
                    </a:lnTo>
                    <a:lnTo>
                      <a:pt x="55" y="62"/>
                    </a:lnTo>
                    <a:lnTo>
                      <a:pt x="69" y="75"/>
                    </a:lnTo>
                    <a:lnTo>
                      <a:pt x="69" y="92"/>
                    </a:lnTo>
                    <a:lnTo>
                      <a:pt x="66" y="98"/>
                    </a:lnTo>
                    <a:lnTo>
                      <a:pt x="53" y="103"/>
                    </a:lnTo>
                    <a:lnTo>
                      <a:pt x="56" y="116"/>
                    </a:lnTo>
                    <a:lnTo>
                      <a:pt x="74" y="114"/>
                    </a:lnTo>
                    <a:lnTo>
                      <a:pt x="92" y="114"/>
                    </a:lnTo>
                    <a:lnTo>
                      <a:pt x="99" y="122"/>
                    </a:lnTo>
                    <a:lnTo>
                      <a:pt x="111" y="127"/>
                    </a:lnTo>
                    <a:lnTo>
                      <a:pt x="128" y="120"/>
                    </a:lnTo>
                    <a:lnTo>
                      <a:pt x="135" y="107"/>
                    </a:lnTo>
                    <a:lnTo>
                      <a:pt x="143" y="97"/>
                    </a:lnTo>
                    <a:lnTo>
                      <a:pt x="12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0" name="Freeform 206"/>
              <p:cNvSpPr>
                <a:spLocks/>
              </p:cNvSpPr>
              <p:nvPr/>
            </p:nvSpPr>
            <p:spPr bwMode="auto">
              <a:xfrm>
                <a:off x="9234678" y="4275106"/>
                <a:ext cx="67617" cy="45616"/>
              </a:xfrm>
              <a:custGeom>
                <a:avLst/>
                <a:gdLst>
                  <a:gd name="T0" fmla="*/ 14 w 38"/>
                  <a:gd name="T1" fmla="*/ 24 h 26"/>
                  <a:gd name="T2" fmla="*/ 0 w 38"/>
                  <a:gd name="T3" fmla="*/ 25 h 26"/>
                  <a:gd name="T4" fmla="*/ 3 w 38"/>
                  <a:gd name="T5" fmla="*/ 13 h 26"/>
                  <a:gd name="T6" fmla="*/ 9 w 38"/>
                  <a:gd name="T7" fmla="*/ 0 h 26"/>
                  <a:gd name="T8" fmla="*/ 24 w 38"/>
                  <a:gd name="T9" fmla="*/ 3 h 26"/>
                  <a:gd name="T10" fmla="*/ 37 w 38"/>
                  <a:gd name="T11" fmla="*/ 6 h 26"/>
                  <a:gd name="T12" fmla="*/ 33 w 38"/>
                  <a:gd name="T13" fmla="*/ 16 h 26"/>
                  <a:gd name="T14" fmla="*/ 23 w 38"/>
                  <a:gd name="T15" fmla="*/ 25 h 26"/>
                  <a:gd name="T16" fmla="*/ 14 w 38"/>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14" y="24"/>
                    </a:moveTo>
                    <a:lnTo>
                      <a:pt x="0" y="25"/>
                    </a:lnTo>
                    <a:lnTo>
                      <a:pt x="3" y="13"/>
                    </a:lnTo>
                    <a:lnTo>
                      <a:pt x="9" y="0"/>
                    </a:lnTo>
                    <a:lnTo>
                      <a:pt x="24" y="3"/>
                    </a:lnTo>
                    <a:lnTo>
                      <a:pt x="37" y="6"/>
                    </a:lnTo>
                    <a:lnTo>
                      <a:pt x="33" y="16"/>
                    </a:lnTo>
                    <a:lnTo>
                      <a:pt x="23" y="25"/>
                    </a:lnTo>
                    <a:lnTo>
                      <a:pt x="1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1" name="Freeform 207"/>
              <p:cNvSpPr>
                <a:spLocks/>
              </p:cNvSpPr>
              <p:nvPr/>
            </p:nvSpPr>
            <p:spPr bwMode="auto">
              <a:xfrm>
                <a:off x="6904257" y="3054494"/>
                <a:ext cx="507912" cy="459302"/>
              </a:xfrm>
              <a:custGeom>
                <a:avLst/>
                <a:gdLst>
                  <a:gd name="T0" fmla="*/ 0 w 286"/>
                  <a:gd name="T1" fmla="*/ 6 h 261"/>
                  <a:gd name="T2" fmla="*/ 14 w 286"/>
                  <a:gd name="T3" fmla="*/ 43 h 261"/>
                  <a:gd name="T4" fmla="*/ 20 w 286"/>
                  <a:gd name="T5" fmla="*/ 73 h 261"/>
                  <a:gd name="T6" fmla="*/ 32 w 286"/>
                  <a:gd name="T7" fmla="*/ 92 h 261"/>
                  <a:gd name="T8" fmla="*/ 22 w 286"/>
                  <a:gd name="T9" fmla="*/ 114 h 261"/>
                  <a:gd name="T10" fmla="*/ 39 w 286"/>
                  <a:gd name="T11" fmla="*/ 133 h 261"/>
                  <a:gd name="T12" fmla="*/ 59 w 286"/>
                  <a:gd name="T13" fmla="*/ 133 h 261"/>
                  <a:gd name="T14" fmla="*/ 56 w 286"/>
                  <a:gd name="T15" fmla="*/ 159 h 261"/>
                  <a:gd name="T16" fmla="*/ 66 w 286"/>
                  <a:gd name="T17" fmla="*/ 176 h 261"/>
                  <a:gd name="T18" fmla="*/ 87 w 286"/>
                  <a:gd name="T19" fmla="*/ 180 h 261"/>
                  <a:gd name="T20" fmla="*/ 94 w 286"/>
                  <a:gd name="T21" fmla="*/ 187 h 261"/>
                  <a:gd name="T22" fmla="*/ 111 w 286"/>
                  <a:gd name="T23" fmla="*/ 212 h 261"/>
                  <a:gd name="T24" fmla="*/ 122 w 286"/>
                  <a:gd name="T25" fmla="*/ 221 h 261"/>
                  <a:gd name="T26" fmla="*/ 174 w 286"/>
                  <a:gd name="T27" fmla="*/ 235 h 261"/>
                  <a:gd name="T28" fmla="*/ 189 w 286"/>
                  <a:gd name="T29" fmla="*/ 227 h 261"/>
                  <a:gd name="T30" fmla="*/ 209 w 286"/>
                  <a:gd name="T31" fmla="*/ 260 h 261"/>
                  <a:gd name="T32" fmla="*/ 261 w 286"/>
                  <a:gd name="T33" fmla="*/ 260 h 261"/>
                  <a:gd name="T34" fmla="*/ 277 w 286"/>
                  <a:gd name="T35" fmla="*/ 242 h 261"/>
                  <a:gd name="T36" fmla="*/ 280 w 286"/>
                  <a:gd name="T37" fmla="*/ 223 h 261"/>
                  <a:gd name="T38" fmla="*/ 265 w 286"/>
                  <a:gd name="T39" fmla="*/ 205 h 261"/>
                  <a:gd name="T40" fmla="*/ 249 w 286"/>
                  <a:gd name="T41" fmla="*/ 184 h 261"/>
                  <a:gd name="T42" fmla="*/ 252 w 286"/>
                  <a:gd name="T43" fmla="*/ 156 h 261"/>
                  <a:gd name="T44" fmla="*/ 238 w 286"/>
                  <a:gd name="T45" fmla="*/ 121 h 261"/>
                  <a:gd name="T46" fmla="*/ 240 w 286"/>
                  <a:gd name="T47" fmla="*/ 66 h 261"/>
                  <a:gd name="T48" fmla="*/ 197 w 286"/>
                  <a:gd name="T49" fmla="*/ 40 h 261"/>
                  <a:gd name="T50" fmla="*/ 156 w 286"/>
                  <a:gd name="T51" fmla="*/ 33 h 261"/>
                  <a:gd name="T52" fmla="*/ 135 w 286"/>
                  <a:gd name="T53" fmla="*/ 52 h 261"/>
                  <a:gd name="T54" fmla="*/ 112 w 286"/>
                  <a:gd name="T55" fmla="*/ 65 h 261"/>
                  <a:gd name="T56" fmla="*/ 79 w 286"/>
                  <a:gd name="T57" fmla="*/ 50 h 261"/>
                  <a:gd name="T58" fmla="*/ 60 w 286"/>
                  <a:gd name="T59" fmla="*/ 21 h 261"/>
                  <a:gd name="T60" fmla="*/ 46 w 286"/>
                  <a:gd name="T61" fmla="*/ 8 h 261"/>
                  <a:gd name="T62" fmla="*/ 24 w 286"/>
                  <a:gd name="T63" fmla="*/ 20 h 261"/>
                  <a:gd name="T64" fmla="*/ 5 w 286"/>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61">
                    <a:moveTo>
                      <a:pt x="5" y="0"/>
                    </a:moveTo>
                    <a:lnTo>
                      <a:pt x="0" y="6"/>
                    </a:lnTo>
                    <a:lnTo>
                      <a:pt x="6" y="25"/>
                    </a:lnTo>
                    <a:lnTo>
                      <a:pt x="14" y="43"/>
                    </a:lnTo>
                    <a:lnTo>
                      <a:pt x="17" y="62"/>
                    </a:lnTo>
                    <a:lnTo>
                      <a:pt x="20" y="73"/>
                    </a:lnTo>
                    <a:lnTo>
                      <a:pt x="35" y="76"/>
                    </a:lnTo>
                    <a:lnTo>
                      <a:pt x="32" y="92"/>
                    </a:lnTo>
                    <a:lnTo>
                      <a:pt x="22" y="99"/>
                    </a:lnTo>
                    <a:lnTo>
                      <a:pt x="22" y="114"/>
                    </a:lnTo>
                    <a:lnTo>
                      <a:pt x="36" y="120"/>
                    </a:lnTo>
                    <a:lnTo>
                      <a:pt x="39" y="133"/>
                    </a:lnTo>
                    <a:lnTo>
                      <a:pt x="48" y="135"/>
                    </a:lnTo>
                    <a:lnTo>
                      <a:pt x="59" y="133"/>
                    </a:lnTo>
                    <a:lnTo>
                      <a:pt x="61" y="145"/>
                    </a:lnTo>
                    <a:lnTo>
                      <a:pt x="56" y="159"/>
                    </a:lnTo>
                    <a:lnTo>
                      <a:pt x="64" y="162"/>
                    </a:lnTo>
                    <a:lnTo>
                      <a:pt x="66" y="176"/>
                    </a:lnTo>
                    <a:lnTo>
                      <a:pt x="72" y="183"/>
                    </a:lnTo>
                    <a:lnTo>
                      <a:pt x="87" y="180"/>
                    </a:lnTo>
                    <a:lnTo>
                      <a:pt x="87" y="173"/>
                    </a:lnTo>
                    <a:lnTo>
                      <a:pt x="94" y="187"/>
                    </a:lnTo>
                    <a:lnTo>
                      <a:pt x="98" y="207"/>
                    </a:lnTo>
                    <a:lnTo>
                      <a:pt x="111" y="212"/>
                    </a:lnTo>
                    <a:lnTo>
                      <a:pt x="109" y="220"/>
                    </a:lnTo>
                    <a:lnTo>
                      <a:pt x="122" y="221"/>
                    </a:lnTo>
                    <a:lnTo>
                      <a:pt x="130" y="233"/>
                    </a:lnTo>
                    <a:lnTo>
                      <a:pt x="174" y="235"/>
                    </a:lnTo>
                    <a:lnTo>
                      <a:pt x="180" y="223"/>
                    </a:lnTo>
                    <a:lnTo>
                      <a:pt x="189" y="227"/>
                    </a:lnTo>
                    <a:lnTo>
                      <a:pt x="193" y="250"/>
                    </a:lnTo>
                    <a:lnTo>
                      <a:pt x="209" y="260"/>
                    </a:lnTo>
                    <a:lnTo>
                      <a:pt x="252" y="257"/>
                    </a:lnTo>
                    <a:lnTo>
                      <a:pt x="261" y="260"/>
                    </a:lnTo>
                    <a:lnTo>
                      <a:pt x="265" y="246"/>
                    </a:lnTo>
                    <a:lnTo>
                      <a:pt x="277" y="242"/>
                    </a:lnTo>
                    <a:lnTo>
                      <a:pt x="285" y="231"/>
                    </a:lnTo>
                    <a:lnTo>
                      <a:pt x="280" y="223"/>
                    </a:lnTo>
                    <a:lnTo>
                      <a:pt x="269" y="221"/>
                    </a:lnTo>
                    <a:lnTo>
                      <a:pt x="265" y="205"/>
                    </a:lnTo>
                    <a:lnTo>
                      <a:pt x="249" y="198"/>
                    </a:lnTo>
                    <a:lnTo>
                      <a:pt x="249" y="184"/>
                    </a:lnTo>
                    <a:lnTo>
                      <a:pt x="257" y="173"/>
                    </a:lnTo>
                    <a:lnTo>
                      <a:pt x="252" y="156"/>
                    </a:lnTo>
                    <a:lnTo>
                      <a:pt x="235" y="156"/>
                    </a:lnTo>
                    <a:lnTo>
                      <a:pt x="238" y="121"/>
                    </a:lnTo>
                    <a:lnTo>
                      <a:pt x="235" y="99"/>
                    </a:lnTo>
                    <a:lnTo>
                      <a:pt x="240" y="66"/>
                    </a:lnTo>
                    <a:lnTo>
                      <a:pt x="220" y="56"/>
                    </a:lnTo>
                    <a:lnTo>
                      <a:pt x="197" y="40"/>
                    </a:lnTo>
                    <a:lnTo>
                      <a:pt x="182" y="38"/>
                    </a:lnTo>
                    <a:lnTo>
                      <a:pt x="156" y="33"/>
                    </a:lnTo>
                    <a:lnTo>
                      <a:pt x="149" y="46"/>
                    </a:lnTo>
                    <a:lnTo>
                      <a:pt x="135" y="52"/>
                    </a:lnTo>
                    <a:lnTo>
                      <a:pt x="120" y="58"/>
                    </a:lnTo>
                    <a:lnTo>
                      <a:pt x="112" y="65"/>
                    </a:lnTo>
                    <a:lnTo>
                      <a:pt x="94" y="62"/>
                    </a:lnTo>
                    <a:lnTo>
                      <a:pt x="79" y="50"/>
                    </a:lnTo>
                    <a:lnTo>
                      <a:pt x="64" y="40"/>
                    </a:lnTo>
                    <a:lnTo>
                      <a:pt x="60" y="21"/>
                    </a:lnTo>
                    <a:lnTo>
                      <a:pt x="54" y="3"/>
                    </a:lnTo>
                    <a:lnTo>
                      <a:pt x="46" y="8"/>
                    </a:lnTo>
                    <a:lnTo>
                      <a:pt x="42" y="20"/>
                    </a:lnTo>
                    <a:lnTo>
                      <a:pt x="24" y="20"/>
                    </a:lnTo>
                    <a:lnTo>
                      <a:pt x="17" y="8"/>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2" name="Freeform 208"/>
              <p:cNvSpPr>
                <a:spLocks/>
              </p:cNvSpPr>
              <p:nvPr/>
            </p:nvSpPr>
            <p:spPr bwMode="auto">
              <a:xfrm>
                <a:off x="7129122" y="3531099"/>
                <a:ext cx="191843" cy="248527"/>
              </a:xfrm>
              <a:custGeom>
                <a:avLst/>
                <a:gdLst>
                  <a:gd name="T0" fmla="*/ 38 w 109"/>
                  <a:gd name="T1" fmla="*/ 34 h 141"/>
                  <a:gd name="T2" fmla="*/ 51 w 109"/>
                  <a:gd name="T3" fmla="*/ 52 h 141"/>
                  <a:gd name="T4" fmla="*/ 41 w 109"/>
                  <a:gd name="T5" fmla="*/ 92 h 141"/>
                  <a:gd name="T6" fmla="*/ 0 w 109"/>
                  <a:gd name="T7" fmla="*/ 99 h 141"/>
                  <a:gd name="T8" fmla="*/ 6 w 109"/>
                  <a:gd name="T9" fmla="*/ 118 h 141"/>
                  <a:gd name="T10" fmla="*/ 15 w 109"/>
                  <a:gd name="T11" fmla="*/ 140 h 141"/>
                  <a:gd name="T12" fmla="*/ 40 w 109"/>
                  <a:gd name="T13" fmla="*/ 136 h 141"/>
                  <a:gd name="T14" fmla="*/ 48 w 109"/>
                  <a:gd name="T15" fmla="*/ 121 h 141"/>
                  <a:gd name="T16" fmla="*/ 61 w 109"/>
                  <a:gd name="T17" fmla="*/ 118 h 141"/>
                  <a:gd name="T18" fmla="*/ 68 w 109"/>
                  <a:gd name="T19" fmla="*/ 109 h 141"/>
                  <a:gd name="T20" fmla="*/ 84 w 109"/>
                  <a:gd name="T21" fmla="*/ 105 h 141"/>
                  <a:gd name="T22" fmla="*/ 87 w 109"/>
                  <a:gd name="T23" fmla="*/ 78 h 141"/>
                  <a:gd name="T24" fmla="*/ 93 w 109"/>
                  <a:gd name="T25" fmla="*/ 67 h 141"/>
                  <a:gd name="T26" fmla="*/ 104 w 109"/>
                  <a:gd name="T27" fmla="*/ 61 h 141"/>
                  <a:gd name="T28" fmla="*/ 108 w 109"/>
                  <a:gd name="T29" fmla="*/ 34 h 141"/>
                  <a:gd name="T30" fmla="*/ 96 w 109"/>
                  <a:gd name="T31" fmla="*/ 30 h 141"/>
                  <a:gd name="T32" fmla="*/ 95 w 109"/>
                  <a:gd name="T33" fmla="*/ 16 h 141"/>
                  <a:gd name="T34" fmla="*/ 69 w 109"/>
                  <a:gd name="T35" fmla="*/ 12 h 141"/>
                  <a:gd name="T36" fmla="*/ 59 w 109"/>
                  <a:gd name="T37" fmla="*/ 0 h 141"/>
                  <a:gd name="T38" fmla="*/ 38 w 109"/>
                  <a:gd name="T39" fmla="*/ 3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41">
                    <a:moveTo>
                      <a:pt x="38" y="34"/>
                    </a:moveTo>
                    <a:lnTo>
                      <a:pt x="51" y="52"/>
                    </a:lnTo>
                    <a:lnTo>
                      <a:pt x="41" y="92"/>
                    </a:lnTo>
                    <a:lnTo>
                      <a:pt x="0" y="99"/>
                    </a:lnTo>
                    <a:lnTo>
                      <a:pt x="6" y="118"/>
                    </a:lnTo>
                    <a:lnTo>
                      <a:pt x="15" y="140"/>
                    </a:lnTo>
                    <a:lnTo>
                      <a:pt x="40" y="136"/>
                    </a:lnTo>
                    <a:lnTo>
                      <a:pt x="48" y="121"/>
                    </a:lnTo>
                    <a:lnTo>
                      <a:pt x="61" y="118"/>
                    </a:lnTo>
                    <a:lnTo>
                      <a:pt x="68" y="109"/>
                    </a:lnTo>
                    <a:lnTo>
                      <a:pt x="84" y="105"/>
                    </a:lnTo>
                    <a:lnTo>
                      <a:pt x="87" y="78"/>
                    </a:lnTo>
                    <a:lnTo>
                      <a:pt x="93" y="67"/>
                    </a:lnTo>
                    <a:lnTo>
                      <a:pt x="104" y="61"/>
                    </a:lnTo>
                    <a:lnTo>
                      <a:pt x="108" y="34"/>
                    </a:lnTo>
                    <a:lnTo>
                      <a:pt x="96" y="30"/>
                    </a:lnTo>
                    <a:lnTo>
                      <a:pt x="95" y="16"/>
                    </a:lnTo>
                    <a:lnTo>
                      <a:pt x="69" y="12"/>
                    </a:lnTo>
                    <a:lnTo>
                      <a:pt x="59" y="0"/>
                    </a:lnTo>
                    <a:lnTo>
                      <a:pt x="38" y="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3" name="Freeform 209"/>
              <p:cNvSpPr>
                <a:spLocks/>
              </p:cNvSpPr>
              <p:nvPr/>
            </p:nvSpPr>
            <p:spPr bwMode="auto">
              <a:xfrm>
                <a:off x="6770596" y="3145725"/>
                <a:ext cx="253170" cy="281559"/>
              </a:xfrm>
              <a:custGeom>
                <a:avLst/>
                <a:gdLst>
                  <a:gd name="T0" fmla="*/ 109 w 143"/>
                  <a:gd name="T1" fmla="*/ 160 h 161"/>
                  <a:gd name="T2" fmla="*/ 100 w 143"/>
                  <a:gd name="T3" fmla="*/ 155 h 161"/>
                  <a:gd name="T4" fmla="*/ 84 w 143"/>
                  <a:gd name="T5" fmla="*/ 145 h 161"/>
                  <a:gd name="T6" fmla="*/ 71 w 143"/>
                  <a:gd name="T7" fmla="*/ 122 h 161"/>
                  <a:gd name="T8" fmla="*/ 60 w 143"/>
                  <a:gd name="T9" fmla="*/ 119 h 161"/>
                  <a:gd name="T10" fmla="*/ 50 w 143"/>
                  <a:gd name="T11" fmla="*/ 102 h 161"/>
                  <a:gd name="T12" fmla="*/ 34 w 143"/>
                  <a:gd name="T13" fmla="*/ 103 h 161"/>
                  <a:gd name="T14" fmla="*/ 24 w 143"/>
                  <a:gd name="T15" fmla="*/ 96 h 161"/>
                  <a:gd name="T16" fmla="*/ 14 w 143"/>
                  <a:gd name="T17" fmla="*/ 88 h 161"/>
                  <a:gd name="T18" fmla="*/ 9 w 143"/>
                  <a:gd name="T19" fmla="*/ 90 h 161"/>
                  <a:gd name="T20" fmla="*/ 0 w 143"/>
                  <a:gd name="T21" fmla="*/ 74 h 161"/>
                  <a:gd name="T22" fmla="*/ 15 w 143"/>
                  <a:gd name="T23" fmla="*/ 66 h 161"/>
                  <a:gd name="T24" fmla="*/ 34 w 143"/>
                  <a:gd name="T25" fmla="*/ 54 h 161"/>
                  <a:gd name="T26" fmla="*/ 37 w 143"/>
                  <a:gd name="T27" fmla="*/ 41 h 161"/>
                  <a:gd name="T28" fmla="*/ 37 w 143"/>
                  <a:gd name="T29" fmla="*/ 21 h 161"/>
                  <a:gd name="T30" fmla="*/ 47 w 143"/>
                  <a:gd name="T31" fmla="*/ 12 h 161"/>
                  <a:gd name="T32" fmla="*/ 55 w 143"/>
                  <a:gd name="T33" fmla="*/ 3 h 161"/>
                  <a:gd name="T34" fmla="*/ 70 w 143"/>
                  <a:gd name="T35" fmla="*/ 0 h 161"/>
                  <a:gd name="T36" fmla="*/ 76 w 143"/>
                  <a:gd name="T37" fmla="*/ 10 h 161"/>
                  <a:gd name="T38" fmla="*/ 93 w 143"/>
                  <a:gd name="T39" fmla="*/ 11 h 161"/>
                  <a:gd name="T40" fmla="*/ 96 w 143"/>
                  <a:gd name="T41" fmla="*/ 22 h 161"/>
                  <a:gd name="T42" fmla="*/ 111 w 143"/>
                  <a:gd name="T43" fmla="*/ 25 h 161"/>
                  <a:gd name="T44" fmla="*/ 108 w 143"/>
                  <a:gd name="T45" fmla="*/ 41 h 161"/>
                  <a:gd name="T46" fmla="*/ 98 w 143"/>
                  <a:gd name="T47" fmla="*/ 47 h 161"/>
                  <a:gd name="T48" fmla="*/ 98 w 143"/>
                  <a:gd name="T49" fmla="*/ 63 h 161"/>
                  <a:gd name="T50" fmla="*/ 111 w 143"/>
                  <a:gd name="T51" fmla="*/ 69 h 161"/>
                  <a:gd name="T52" fmla="*/ 115 w 143"/>
                  <a:gd name="T53" fmla="*/ 81 h 161"/>
                  <a:gd name="T54" fmla="*/ 124 w 143"/>
                  <a:gd name="T55" fmla="*/ 84 h 161"/>
                  <a:gd name="T56" fmla="*/ 134 w 143"/>
                  <a:gd name="T57" fmla="*/ 81 h 161"/>
                  <a:gd name="T58" fmla="*/ 137 w 143"/>
                  <a:gd name="T59" fmla="*/ 94 h 161"/>
                  <a:gd name="T60" fmla="*/ 132 w 143"/>
                  <a:gd name="T61" fmla="*/ 108 h 161"/>
                  <a:gd name="T62" fmla="*/ 140 w 143"/>
                  <a:gd name="T63" fmla="*/ 111 h 161"/>
                  <a:gd name="T64" fmla="*/ 142 w 143"/>
                  <a:gd name="T65" fmla="*/ 124 h 161"/>
                  <a:gd name="T66" fmla="*/ 129 w 143"/>
                  <a:gd name="T67" fmla="*/ 129 h 161"/>
                  <a:gd name="T68" fmla="*/ 121 w 143"/>
                  <a:gd name="T69" fmla="*/ 131 h 161"/>
                  <a:gd name="T70" fmla="*/ 119 w 143"/>
                  <a:gd name="T71" fmla="*/ 152 h 161"/>
                  <a:gd name="T72" fmla="*/ 109 w 143"/>
                  <a:gd name="T73"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1">
                    <a:moveTo>
                      <a:pt x="109" y="160"/>
                    </a:moveTo>
                    <a:lnTo>
                      <a:pt x="100" y="155"/>
                    </a:lnTo>
                    <a:lnTo>
                      <a:pt x="84" y="145"/>
                    </a:lnTo>
                    <a:lnTo>
                      <a:pt x="71" y="122"/>
                    </a:lnTo>
                    <a:lnTo>
                      <a:pt x="60" y="119"/>
                    </a:lnTo>
                    <a:lnTo>
                      <a:pt x="50" y="102"/>
                    </a:lnTo>
                    <a:lnTo>
                      <a:pt x="34" y="103"/>
                    </a:lnTo>
                    <a:lnTo>
                      <a:pt x="24" y="96"/>
                    </a:lnTo>
                    <a:lnTo>
                      <a:pt x="14" y="88"/>
                    </a:lnTo>
                    <a:lnTo>
                      <a:pt x="9" y="90"/>
                    </a:lnTo>
                    <a:lnTo>
                      <a:pt x="0" y="74"/>
                    </a:lnTo>
                    <a:lnTo>
                      <a:pt x="15" y="66"/>
                    </a:lnTo>
                    <a:lnTo>
                      <a:pt x="34" y="54"/>
                    </a:lnTo>
                    <a:lnTo>
                      <a:pt x="37" y="41"/>
                    </a:lnTo>
                    <a:lnTo>
                      <a:pt x="37" y="21"/>
                    </a:lnTo>
                    <a:lnTo>
                      <a:pt x="47" y="12"/>
                    </a:lnTo>
                    <a:lnTo>
                      <a:pt x="55" y="3"/>
                    </a:lnTo>
                    <a:lnTo>
                      <a:pt x="70" y="0"/>
                    </a:lnTo>
                    <a:lnTo>
                      <a:pt x="76" y="10"/>
                    </a:lnTo>
                    <a:lnTo>
                      <a:pt x="93" y="11"/>
                    </a:lnTo>
                    <a:lnTo>
                      <a:pt x="96" y="22"/>
                    </a:lnTo>
                    <a:lnTo>
                      <a:pt x="111" y="25"/>
                    </a:lnTo>
                    <a:lnTo>
                      <a:pt x="108" y="41"/>
                    </a:lnTo>
                    <a:lnTo>
                      <a:pt x="98" y="47"/>
                    </a:lnTo>
                    <a:lnTo>
                      <a:pt x="98" y="63"/>
                    </a:lnTo>
                    <a:lnTo>
                      <a:pt x="111" y="69"/>
                    </a:lnTo>
                    <a:lnTo>
                      <a:pt x="115" y="81"/>
                    </a:lnTo>
                    <a:lnTo>
                      <a:pt x="124" y="84"/>
                    </a:lnTo>
                    <a:lnTo>
                      <a:pt x="134" y="81"/>
                    </a:lnTo>
                    <a:lnTo>
                      <a:pt x="137" y="94"/>
                    </a:lnTo>
                    <a:lnTo>
                      <a:pt x="132" y="108"/>
                    </a:lnTo>
                    <a:lnTo>
                      <a:pt x="140" y="111"/>
                    </a:lnTo>
                    <a:lnTo>
                      <a:pt x="142" y="124"/>
                    </a:lnTo>
                    <a:lnTo>
                      <a:pt x="129" y="129"/>
                    </a:lnTo>
                    <a:lnTo>
                      <a:pt x="121" y="131"/>
                    </a:lnTo>
                    <a:lnTo>
                      <a:pt x="119" y="152"/>
                    </a:lnTo>
                    <a:lnTo>
                      <a:pt x="109" y="1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4" name="Freeform 220"/>
              <p:cNvSpPr>
                <a:spLocks/>
              </p:cNvSpPr>
              <p:nvPr/>
            </p:nvSpPr>
            <p:spPr bwMode="auto">
              <a:xfrm>
                <a:off x="8808535" y="3919618"/>
                <a:ext cx="55037" cy="105388"/>
              </a:xfrm>
              <a:custGeom>
                <a:avLst/>
                <a:gdLst>
                  <a:gd name="T0" fmla="*/ 23 w 33"/>
                  <a:gd name="T1" fmla="*/ 6 h 60"/>
                  <a:gd name="T2" fmla="*/ 21 w 33"/>
                  <a:gd name="T3" fmla="*/ 17 h 60"/>
                  <a:gd name="T4" fmla="*/ 8 w 33"/>
                  <a:gd name="T5" fmla="*/ 27 h 60"/>
                  <a:gd name="T6" fmla="*/ 0 w 33"/>
                  <a:gd name="T7" fmla="*/ 39 h 60"/>
                  <a:gd name="T8" fmla="*/ 2 w 33"/>
                  <a:gd name="T9" fmla="*/ 59 h 60"/>
                  <a:gd name="T10" fmla="*/ 17 w 33"/>
                  <a:gd name="T11" fmla="*/ 44 h 60"/>
                  <a:gd name="T12" fmla="*/ 27 w 33"/>
                  <a:gd name="T13" fmla="*/ 24 h 60"/>
                  <a:gd name="T14" fmla="*/ 32 w 33"/>
                  <a:gd name="T15" fmla="*/ 11 h 60"/>
                  <a:gd name="T16" fmla="*/ 27 w 33"/>
                  <a:gd name="T17" fmla="*/ 0 h 60"/>
                  <a:gd name="T18" fmla="*/ 23 w 33"/>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60">
                    <a:moveTo>
                      <a:pt x="23" y="6"/>
                    </a:moveTo>
                    <a:lnTo>
                      <a:pt x="21" y="17"/>
                    </a:lnTo>
                    <a:lnTo>
                      <a:pt x="8" y="27"/>
                    </a:lnTo>
                    <a:lnTo>
                      <a:pt x="0" y="39"/>
                    </a:lnTo>
                    <a:lnTo>
                      <a:pt x="2" y="59"/>
                    </a:lnTo>
                    <a:lnTo>
                      <a:pt x="17" y="44"/>
                    </a:lnTo>
                    <a:lnTo>
                      <a:pt x="27" y="24"/>
                    </a:lnTo>
                    <a:lnTo>
                      <a:pt x="32" y="11"/>
                    </a:lnTo>
                    <a:lnTo>
                      <a:pt x="27" y="0"/>
                    </a:lnTo>
                    <a:lnTo>
                      <a:pt x="23"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5" name="Freeform 221"/>
              <p:cNvSpPr>
                <a:spLocks/>
              </p:cNvSpPr>
              <p:nvPr/>
            </p:nvSpPr>
            <p:spPr bwMode="auto">
              <a:xfrm>
                <a:off x="8843129" y="3705697"/>
                <a:ext cx="88059" cy="138420"/>
              </a:xfrm>
              <a:custGeom>
                <a:avLst/>
                <a:gdLst>
                  <a:gd name="T0" fmla="*/ 24 w 51"/>
                  <a:gd name="T1" fmla="*/ 0 h 78"/>
                  <a:gd name="T2" fmla="*/ 14 w 51"/>
                  <a:gd name="T3" fmla="*/ 16 h 78"/>
                  <a:gd name="T4" fmla="*/ 10 w 51"/>
                  <a:gd name="T5" fmla="*/ 37 h 78"/>
                  <a:gd name="T6" fmla="*/ 0 w 51"/>
                  <a:gd name="T7" fmla="*/ 46 h 78"/>
                  <a:gd name="T8" fmla="*/ 3 w 51"/>
                  <a:gd name="T9" fmla="*/ 66 h 78"/>
                  <a:gd name="T10" fmla="*/ 14 w 51"/>
                  <a:gd name="T11" fmla="*/ 69 h 78"/>
                  <a:gd name="T12" fmla="*/ 20 w 51"/>
                  <a:gd name="T13" fmla="*/ 77 h 78"/>
                  <a:gd name="T14" fmla="*/ 36 w 51"/>
                  <a:gd name="T15" fmla="*/ 76 h 78"/>
                  <a:gd name="T16" fmla="*/ 50 w 51"/>
                  <a:gd name="T17" fmla="*/ 71 h 78"/>
                  <a:gd name="T18" fmla="*/ 45 w 51"/>
                  <a:gd name="T19" fmla="*/ 52 h 78"/>
                  <a:gd name="T20" fmla="*/ 47 w 51"/>
                  <a:gd name="T21" fmla="*/ 37 h 78"/>
                  <a:gd name="T22" fmla="*/ 47 w 51"/>
                  <a:gd name="T23" fmla="*/ 27 h 78"/>
                  <a:gd name="T24" fmla="*/ 42 w 51"/>
                  <a:gd name="T25" fmla="*/ 10 h 78"/>
                  <a:gd name="T26" fmla="*/ 39 w 51"/>
                  <a:gd name="T27" fmla="*/ 1 h 78"/>
                  <a:gd name="T28" fmla="*/ 24 w 51"/>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78">
                    <a:moveTo>
                      <a:pt x="24" y="0"/>
                    </a:moveTo>
                    <a:lnTo>
                      <a:pt x="14" y="16"/>
                    </a:lnTo>
                    <a:lnTo>
                      <a:pt x="10" y="37"/>
                    </a:lnTo>
                    <a:lnTo>
                      <a:pt x="0" y="46"/>
                    </a:lnTo>
                    <a:lnTo>
                      <a:pt x="3" y="66"/>
                    </a:lnTo>
                    <a:lnTo>
                      <a:pt x="14" y="69"/>
                    </a:lnTo>
                    <a:lnTo>
                      <a:pt x="20" y="77"/>
                    </a:lnTo>
                    <a:lnTo>
                      <a:pt x="36" y="76"/>
                    </a:lnTo>
                    <a:lnTo>
                      <a:pt x="50" y="71"/>
                    </a:lnTo>
                    <a:lnTo>
                      <a:pt x="45" y="52"/>
                    </a:lnTo>
                    <a:lnTo>
                      <a:pt x="47" y="37"/>
                    </a:lnTo>
                    <a:lnTo>
                      <a:pt x="47" y="27"/>
                    </a:lnTo>
                    <a:lnTo>
                      <a:pt x="42" y="10"/>
                    </a:lnTo>
                    <a:lnTo>
                      <a:pt x="39" y="1"/>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6" name="Freeform 222"/>
              <p:cNvSpPr>
                <a:spLocks/>
              </p:cNvSpPr>
              <p:nvPr/>
            </p:nvSpPr>
            <p:spPr bwMode="auto">
              <a:xfrm>
                <a:off x="8961066" y="3977818"/>
                <a:ext cx="84914" cy="114826"/>
              </a:xfrm>
              <a:custGeom>
                <a:avLst/>
                <a:gdLst>
                  <a:gd name="T0" fmla="*/ 28 w 48"/>
                  <a:gd name="T1" fmla="*/ 0 h 66"/>
                  <a:gd name="T2" fmla="*/ 14 w 48"/>
                  <a:gd name="T3" fmla="*/ 10 h 66"/>
                  <a:gd name="T4" fmla="*/ 0 w 48"/>
                  <a:gd name="T5" fmla="*/ 26 h 66"/>
                  <a:gd name="T6" fmla="*/ 8 w 48"/>
                  <a:gd name="T7" fmla="*/ 38 h 66"/>
                  <a:gd name="T8" fmla="*/ 18 w 48"/>
                  <a:gd name="T9" fmla="*/ 52 h 66"/>
                  <a:gd name="T10" fmla="*/ 29 w 48"/>
                  <a:gd name="T11" fmla="*/ 65 h 66"/>
                  <a:gd name="T12" fmla="*/ 38 w 48"/>
                  <a:gd name="T13" fmla="*/ 52 h 66"/>
                  <a:gd name="T14" fmla="*/ 47 w 48"/>
                  <a:gd name="T15" fmla="*/ 45 h 66"/>
                  <a:gd name="T16" fmla="*/ 47 w 48"/>
                  <a:gd name="T17" fmla="*/ 18 h 66"/>
                  <a:gd name="T18" fmla="*/ 41 w 48"/>
                  <a:gd name="T19" fmla="*/ 7 h 66"/>
                  <a:gd name="T20" fmla="*/ 28 w 48"/>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6">
                    <a:moveTo>
                      <a:pt x="28" y="0"/>
                    </a:moveTo>
                    <a:lnTo>
                      <a:pt x="14" y="10"/>
                    </a:lnTo>
                    <a:lnTo>
                      <a:pt x="0" y="26"/>
                    </a:lnTo>
                    <a:lnTo>
                      <a:pt x="8" y="38"/>
                    </a:lnTo>
                    <a:lnTo>
                      <a:pt x="18" y="52"/>
                    </a:lnTo>
                    <a:lnTo>
                      <a:pt x="29" y="65"/>
                    </a:lnTo>
                    <a:lnTo>
                      <a:pt x="38" y="52"/>
                    </a:lnTo>
                    <a:lnTo>
                      <a:pt x="47" y="45"/>
                    </a:lnTo>
                    <a:lnTo>
                      <a:pt x="47" y="18"/>
                    </a:lnTo>
                    <a:lnTo>
                      <a:pt x="41" y="7"/>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7" name="Freeform 224"/>
              <p:cNvSpPr>
                <a:spLocks/>
              </p:cNvSpPr>
              <p:nvPr/>
            </p:nvSpPr>
            <p:spPr bwMode="auto">
              <a:xfrm>
                <a:off x="7946813" y="2629796"/>
                <a:ext cx="746930" cy="372790"/>
              </a:xfrm>
              <a:custGeom>
                <a:avLst/>
                <a:gdLst>
                  <a:gd name="T0" fmla="*/ 0 w 424"/>
                  <a:gd name="T1" fmla="*/ 80 h 212"/>
                  <a:gd name="T2" fmla="*/ 8 w 424"/>
                  <a:gd name="T3" fmla="*/ 73 h 212"/>
                  <a:gd name="T4" fmla="*/ 27 w 424"/>
                  <a:gd name="T5" fmla="*/ 68 h 212"/>
                  <a:gd name="T6" fmla="*/ 70 w 424"/>
                  <a:gd name="T7" fmla="*/ 64 h 212"/>
                  <a:gd name="T8" fmla="*/ 75 w 424"/>
                  <a:gd name="T9" fmla="*/ 70 h 212"/>
                  <a:gd name="T10" fmla="*/ 90 w 424"/>
                  <a:gd name="T11" fmla="*/ 73 h 212"/>
                  <a:gd name="T12" fmla="*/ 96 w 424"/>
                  <a:gd name="T13" fmla="*/ 79 h 212"/>
                  <a:gd name="T14" fmla="*/ 125 w 424"/>
                  <a:gd name="T15" fmla="*/ 76 h 212"/>
                  <a:gd name="T16" fmla="*/ 118 w 424"/>
                  <a:gd name="T17" fmla="*/ 59 h 212"/>
                  <a:gd name="T18" fmla="*/ 114 w 424"/>
                  <a:gd name="T19" fmla="*/ 51 h 212"/>
                  <a:gd name="T20" fmla="*/ 125 w 424"/>
                  <a:gd name="T21" fmla="*/ 51 h 212"/>
                  <a:gd name="T22" fmla="*/ 125 w 424"/>
                  <a:gd name="T23" fmla="*/ 26 h 212"/>
                  <a:gd name="T24" fmla="*/ 125 w 424"/>
                  <a:gd name="T25" fmla="*/ 0 h 212"/>
                  <a:gd name="T26" fmla="*/ 152 w 424"/>
                  <a:gd name="T27" fmla="*/ 11 h 212"/>
                  <a:gd name="T28" fmla="*/ 170 w 424"/>
                  <a:gd name="T29" fmla="*/ 11 h 212"/>
                  <a:gd name="T30" fmla="*/ 182 w 424"/>
                  <a:gd name="T31" fmla="*/ 24 h 212"/>
                  <a:gd name="T32" fmla="*/ 188 w 424"/>
                  <a:gd name="T33" fmla="*/ 37 h 212"/>
                  <a:gd name="T34" fmla="*/ 209 w 424"/>
                  <a:gd name="T35" fmla="*/ 37 h 212"/>
                  <a:gd name="T36" fmla="*/ 241 w 424"/>
                  <a:gd name="T37" fmla="*/ 39 h 212"/>
                  <a:gd name="T38" fmla="*/ 259 w 424"/>
                  <a:gd name="T39" fmla="*/ 49 h 212"/>
                  <a:gd name="T40" fmla="*/ 272 w 424"/>
                  <a:gd name="T41" fmla="*/ 52 h 212"/>
                  <a:gd name="T42" fmla="*/ 276 w 424"/>
                  <a:gd name="T43" fmla="*/ 64 h 212"/>
                  <a:gd name="T44" fmla="*/ 313 w 424"/>
                  <a:gd name="T45" fmla="*/ 58 h 212"/>
                  <a:gd name="T46" fmla="*/ 320 w 424"/>
                  <a:gd name="T47" fmla="*/ 49 h 212"/>
                  <a:gd name="T48" fmla="*/ 332 w 424"/>
                  <a:gd name="T49" fmla="*/ 57 h 212"/>
                  <a:gd name="T50" fmla="*/ 349 w 424"/>
                  <a:gd name="T51" fmla="*/ 41 h 212"/>
                  <a:gd name="T52" fmla="*/ 364 w 424"/>
                  <a:gd name="T53" fmla="*/ 41 h 212"/>
                  <a:gd name="T54" fmla="*/ 376 w 424"/>
                  <a:gd name="T55" fmla="*/ 47 h 212"/>
                  <a:gd name="T56" fmla="*/ 372 w 424"/>
                  <a:gd name="T57" fmla="*/ 59 h 212"/>
                  <a:gd name="T58" fmla="*/ 374 w 424"/>
                  <a:gd name="T59" fmla="*/ 91 h 212"/>
                  <a:gd name="T60" fmla="*/ 377 w 424"/>
                  <a:gd name="T61" fmla="*/ 97 h 212"/>
                  <a:gd name="T62" fmla="*/ 389 w 424"/>
                  <a:gd name="T63" fmla="*/ 94 h 212"/>
                  <a:gd name="T64" fmla="*/ 412 w 424"/>
                  <a:gd name="T65" fmla="*/ 91 h 212"/>
                  <a:gd name="T66" fmla="*/ 423 w 424"/>
                  <a:gd name="T67" fmla="*/ 106 h 212"/>
                  <a:gd name="T68" fmla="*/ 398 w 424"/>
                  <a:gd name="T69" fmla="*/ 117 h 212"/>
                  <a:gd name="T70" fmla="*/ 377 w 424"/>
                  <a:gd name="T71" fmla="*/ 130 h 212"/>
                  <a:gd name="T72" fmla="*/ 365 w 424"/>
                  <a:gd name="T73" fmla="*/ 139 h 212"/>
                  <a:gd name="T74" fmla="*/ 351 w 424"/>
                  <a:gd name="T75" fmla="*/ 154 h 212"/>
                  <a:gd name="T76" fmla="*/ 331 w 424"/>
                  <a:gd name="T77" fmla="*/ 147 h 212"/>
                  <a:gd name="T78" fmla="*/ 332 w 424"/>
                  <a:gd name="T79" fmla="*/ 164 h 212"/>
                  <a:gd name="T80" fmla="*/ 330 w 424"/>
                  <a:gd name="T81" fmla="*/ 181 h 212"/>
                  <a:gd name="T82" fmla="*/ 307 w 424"/>
                  <a:gd name="T83" fmla="*/ 199 h 212"/>
                  <a:gd name="T84" fmla="*/ 279 w 424"/>
                  <a:gd name="T85" fmla="*/ 196 h 212"/>
                  <a:gd name="T86" fmla="*/ 267 w 424"/>
                  <a:gd name="T87" fmla="*/ 204 h 212"/>
                  <a:gd name="T88" fmla="*/ 246 w 424"/>
                  <a:gd name="T89" fmla="*/ 211 h 212"/>
                  <a:gd name="T90" fmla="*/ 225 w 424"/>
                  <a:gd name="T91" fmla="*/ 199 h 212"/>
                  <a:gd name="T92" fmla="*/ 207 w 424"/>
                  <a:gd name="T93" fmla="*/ 194 h 212"/>
                  <a:gd name="T94" fmla="*/ 127 w 424"/>
                  <a:gd name="T95" fmla="*/ 188 h 212"/>
                  <a:gd name="T96" fmla="*/ 117 w 424"/>
                  <a:gd name="T97" fmla="*/ 179 h 212"/>
                  <a:gd name="T98" fmla="*/ 107 w 424"/>
                  <a:gd name="T99" fmla="*/ 160 h 212"/>
                  <a:gd name="T100" fmla="*/ 91 w 424"/>
                  <a:gd name="T101" fmla="*/ 152 h 212"/>
                  <a:gd name="T102" fmla="*/ 76 w 424"/>
                  <a:gd name="T103" fmla="*/ 149 h 212"/>
                  <a:gd name="T104" fmla="*/ 43 w 424"/>
                  <a:gd name="T105" fmla="*/ 143 h 212"/>
                  <a:gd name="T106" fmla="*/ 33 w 424"/>
                  <a:gd name="T107" fmla="*/ 118 h 212"/>
                  <a:gd name="T108" fmla="*/ 29 w 424"/>
                  <a:gd name="T109" fmla="*/ 102 h 212"/>
                  <a:gd name="T110" fmla="*/ 8 w 424"/>
                  <a:gd name="T111" fmla="*/ 91 h 212"/>
                  <a:gd name="T112" fmla="*/ 0 w 424"/>
                  <a:gd name="T113"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12">
                    <a:moveTo>
                      <a:pt x="0" y="80"/>
                    </a:moveTo>
                    <a:lnTo>
                      <a:pt x="8" y="73"/>
                    </a:lnTo>
                    <a:lnTo>
                      <a:pt x="27" y="68"/>
                    </a:lnTo>
                    <a:lnTo>
                      <a:pt x="70" y="64"/>
                    </a:lnTo>
                    <a:lnTo>
                      <a:pt x="75" y="70"/>
                    </a:lnTo>
                    <a:lnTo>
                      <a:pt x="90" y="73"/>
                    </a:lnTo>
                    <a:lnTo>
                      <a:pt x="96" y="79"/>
                    </a:lnTo>
                    <a:lnTo>
                      <a:pt x="125" y="76"/>
                    </a:lnTo>
                    <a:lnTo>
                      <a:pt x="118" y="59"/>
                    </a:lnTo>
                    <a:lnTo>
                      <a:pt x="114" y="51"/>
                    </a:lnTo>
                    <a:lnTo>
                      <a:pt x="125" y="51"/>
                    </a:lnTo>
                    <a:lnTo>
                      <a:pt x="125" y="26"/>
                    </a:lnTo>
                    <a:lnTo>
                      <a:pt x="125" y="0"/>
                    </a:lnTo>
                    <a:lnTo>
                      <a:pt x="152" y="11"/>
                    </a:lnTo>
                    <a:lnTo>
                      <a:pt x="170" y="11"/>
                    </a:lnTo>
                    <a:lnTo>
                      <a:pt x="182" y="24"/>
                    </a:lnTo>
                    <a:lnTo>
                      <a:pt x="188" y="37"/>
                    </a:lnTo>
                    <a:lnTo>
                      <a:pt x="209" y="37"/>
                    </a:lnTo>
                    <a:lnTo>
                      <a:pt x="241" y="39"/>
                    </a:lnTo>
                    <a:lnTo>
                      <a:pt x="259" y="49"/>
                    </a:lnTo>
                    <a:lnTo>
                      <a:pt x="272" y="52"/>
                    </a:lnTo>
                    <a:lnTo>
                      <a:pt x="276" y="64"/>
                    </a:lnTo>
                    <a:lnTo>
                      <a:pt x="313" y="58"/>
                    </a:lnTo>
                    <a:lnTo>
                      <a:pt x="320" y="49"/>
                    </a:lnTo>
                    <a:lnTo>
                      <a:pt x="332" y="57"/>
                    </a:lnTo>
                    <a:lnTo>
                      <a:pt x="349" y="41"/>
                    </a:lnTo>
                    <a:lnTo>
                      <a:pt x="364" y="41"/>
                    </a:lnTo>
                    <a:lnTo>
                      <a:pt x="376" y="47"/>
                    </a:lnTo>
                    <a:lnTo>
                      <a:pt x="372" y="59"/>
                    </a:lnTo>
                    <a:lnTo>
                      <a:pt x="374" y="91"/>
                    </a:lnTo>
                    <a:lnTo>
                      <a:pt x="377" y="97"/>
                    </a:lnTo>
                    <a:lnTo>
                      <a:pt x="389" y="94"/>
                    </a:lnTo>
                    <a:lnTo>
                      <a:pt x="412" y="91"/>
                    </a:lnTo>
                    <a:lnTo>
                      <a:pt x="423" y="106"/>
                    </a:lnTo>
                    <a:lnTo>
                      <a:pt x="398" y="117"/>
                    </a:lnTo>
                    <a:lnTo>
                      <a:pt x="377" y="130"/>
                    </a:lnTo>
                    <a:lnTo>
                      <a:pt x="365" y="139"/>
                    </a:lnTo>
                    <a:lnTo>
                      <a:pt x="351" y="154"/>
                    </a:lnTo>
                    <a:lnTo>
                      <a:pt x="331" y="147"/>
                    </a:lnTo>
                    <a:lnTo>
                      <a:pt x="332" y="164"/>
                    </a:lnTo>
                    <a:lnTo>
                      <a:pt x="330" y="181"/>
                    </a:lnTo>
                    <a:lnTo>
                      <a:pt x="307" y="199"/>
                    </a:lnTo>
                    <a:lnTo>
                      <a:pt x="279" y="196"/>
                    </a:lnTo>
                    <a:lnTo>
                      <a:pt x="267" y="204"/>
                    </a:lnTo>
                    <a:lnTo>
                      <a:pt x="246" y="211"/>
                    </a:lnTo>
                    <a:lnTo>
                      <a:pt x="225" y="199"/>
                    </a:lnTo>
                    <a:lnTo>
                      <a:pt x="207" y="194"/>
                    </a:lnTo>
                    <a:lnTo>
                      <a:pt x="127" y="188"/>
                    </a:lnTo>
                    <a:lnTo>
                      <a:pt x="117" y="179"/>
                    </a:lnTo>
                    <a:lnTo>
                      <a:pt x="107" y="160"/>
                    </a:lnTo>
                    <a:lnTo>
                      <a:pt x="91" y="152"/>
                    </a:lnTo>
                    <a:lnTo>
                      <a:pt x="76" y="149"/>
                    </a:lnTo>
                    <a:lnTo>
                      <a:pt x="43" y="143"/>
                    </a:lnTo>
                    <a:lnTo>
                      <a:pt x="33" y="118"/>
                    </a:lnTo>
                    <a:lnTo>
                      <a:pt x="29" y="102"/>
                    </a:lnTo>
                    <a:lnTo>
                      <a:pt x="8" y="91"/>
                    </a:lnTo>
                    <a:lnTo>
                      <a:pt x="0" y="8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8" name="Freeform 225"/>
              <p:cNvSpPr>
                <a:spLocks/>
              </p:cNvSpPr>
              <p:nvPr/>
            </p:nvSpPr>
            <p:spPr bwMode="auto">
              <a:xfrm>
                <a:off x="7841457" y="3982536"/>
                <a:ext cx="51892" cy="105388"/>
              </a:xfrm>
              <a:custGeom>
                <a:avLst/>
                <a:gdLst>
                  <a:gd name="T0" fmla="*/ 9 w 29"/>
                  <a:gd name="T1" fmla="*/ 0 h 60"/>
                  <a:gd name="T2" fmla="*/ 1 w 29"/>
                  <a:gd name="T3" fmla="*/ 17 h 60"/>
                  <a:gd name="T4" fmla="*/ 0 w 29"/>
                  <a:gd name="T5" fmla="*/ 40 h 60"/>
                  <a:gd name="T6" fmla="*/ 8 w 29"/>
                  <a:gd name="T7" fmla="*/ 59 h 60"/>
                  <a:gd name="T8" fmla="*/ 28 w 29"/>
                  <a:gd name="T9" fmla="*/ 56 h 60"/>
                  <a:gd name="T10" fmla="*/ 28 w 29"/>
                  <a:gd name="T11" fmla="*/ 19 h 60"/>
                  <a:gd name="T12" fmla="*/ 22 w 29"/>
                  <a:gd name="T13" fmla="*/ 11 h 60"/>
                  <a:gd name="T14" fmla="*/ 9 w 29"/>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9" y="0"/>
                    </a:moveTo>
                    <a:lnTo>
                      <a:pt x="1" y="17"/>
                    </a:lnTo>
                    <a:lnTo>
                      <a:pt x="0" y="40"/>
                    </a:lnTo>
                    <a:lnTo>
                      <a:pt x="8" y="59"/>
                    </a:lnTo>
                    <a:lnTo>
                      <a:pt x="28" y="56"/>
                    </a:lnTo>
                    <a:lnTo>
                      <a:pt x="28" y="19"/>
                    </a:lnTo>
                    <a:lnTo>
                      <a:pt x="22" y="11"/>
                    </a:lnTo>
                    <a:lnTo>
                      <a:pt x="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9" name="Freeform 231"/>
              <p:cNvSpPr>
                <a:spLocks/>
              </p:cNvSpPr>
              <p:nvPr/>
            </p:nvSpPr>
            <p:spPr bwMode="auto">
              <a:xfrm>
                <a:off x="6897967" y="3705697"/>
                <a:ext cx="259460" cy="195046"/>
              </a:xfrm>
              <a:custGeom>
                <a:avLst/>
                <a:gdLst>
                  <a:gd name="T0" fmla="*/ 51 w 147"/>
                  <a:gd name="T1" fmla="*/ 59 h 110"/>
                  <a:gd name="T2" fmla="*/ 51 w 147"/>
                  <a:gd name="T3" fmla="*/ 46 h 110"/>
                  <a:gd name="T4" fmla="*/ 51 w 147"/>
                  <a:gd name="T5" fmla="*/ 36 h 110"/>
                  <a:gd name="T6" fmla="*/ 45 w 147"/>
                  <a:gd name="T7" fmla="*/ 34 h 110"/>
                  <a:gd name="T8" fmla="*/ 28 w 147"/>
                  <a:gd name="T9" fmla="*/ 33 h 110"/>
                  <a:gd name="T10" fmla="*/ 11 w 147"/>
                  <a:gd name="T11" fmla="*/ 34 h 110"/>
                  <a:gd name="T12" fmla="*/ 0 w 147"/>
                  <a:gd name="T13" fmla="*/ 41 h 110"/>
                  <a:gd name="T14" fmla="*/ 2 w 147"/>
                  <a:gd name="T15" fmla="*/ 74 h 110"/>
                  <a:gd name="T16" fmla="*/ 2 w 147"/>
                  <a:gd name="T17" fmla="*/ 91 h 110"/>
                  <a:gd name="T18" fmla="*/ 8 w 147"/>
                  <a:gd name="T19" fmla="*/ 101 h 110"/>
                  <a:gd name="T20" fmla="*/ 23 w 147"/>
                  <a:gd name="T21" fmla="*/ 109 h 110"/>
                  <a:gd name="T22" fmla="*/ 34 w 147"/>
                  <a:gd name="T23" fmla="*/ 98 h 110"/>
                  <a:gd name="T24" fmla="*/ 48 w 147"/>
                  <a:gd name="T25" fmla="*/ 84 h 110"/>
                  <a:gd name="T26" fmla="*/ 53 w 147"/>
                  <a:gd name="T27" fmla="*/ 79 h 110"/>
                  <a:gd name="T28" fmla="*/ 91 w 147"/>
                  <a:gd name="T29" fmla="*/ 78 h 110"/>
                  <a:gd name="T30" fmla="*/ 102 w 147"/>
                  <a:gd name="T31" fmla="*/ 68 h 110"/>
                  <a:gd name="T32" fmla="*/ 134 w 147"/>
                  <a:gd name="T33" fmla="*/ 62 h 110"/>
                  <a:gd name="T34" fmla="*/ 134 w 147"/>
                  <a:gd name="T35" fmla="*/ 51 h 110"/>
                  <a:gd name="T36" fmla="*/ 146 w 147"/>
                  <a:gd name="T37" fmla="*/ 41 h 110"/>
                  <a:gd name="T38" fmla="*/ 137 w 147"/>
                  <a:gd name="T39" fmla="*/ 19 h 110"/>
                  <a:gd name="T40" fmla="*/ 131 w 147"/>
                  <a:gd name="T41" fmla="*/ 0 h 110"/>
                  <a:gd name="T42" fmla="*/ 87 w 147"/>
                  <a:gd name="T43" fmla="*/ 8 h 110"/>
                  <a:gd name="T44" fmla="*/ 76 w 147"/>
                  <a:gd name="T45" fmla="*/ 23 h 110"/>
                  <a:gd name="T46" fmla="*/ 70 w 147"/>
                  <a:gd name="T47" fmla="*/ 44 h 110"/>
                  <a:gd name="T48" fmla="*/ 51 w 147"/>
                  <a:gd name="T49"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10">
                    <a:moveTo>
                      <a:pt x="51" y="59"/>
                    </a:moveTo>
                    <a:lnTo>
                      <a:pt x="51" y="46"/>
                    </a:lnTo>
                    <a:lnTo>
                      <a:pt x="51" y="36"/>
                    </a:lnTo>
                    <a:lnTo>
                      <a:pt x="45" y="34"/>
                    </a:lnTo>
                    <a:lnTo>
                      <a:pt x="28" y="33"/>
                    </a:lnTo>
                    <a:lnTo>
                      <a:pt x="11" y="34"/>
                    </a:lnTo>
                    <a:lnTo>
                      <a:pt x="0" y="41"/>
                    </a:lnTo>
                    <a:lnTo>
                      <a:pt x="2" y="74"/>
                    </a:lnTo>
                    <a:lnTo>
                      <a:pt x="2" y="91"/>
                    </a:lnTo>
                    <a:lnTo>
                      <a:pt x="8" y="101"/>
                    </a:lnTo>
                    <a:lnTo>
                      <a:pt x="23" y="109"/>
                    </a:lnTo>
                    <a:lnTo>
                      <a:pt x="34" y="98"/>
                    </a:lnTo>
                    <a:lnTo>
                      <a:pt x="48" y="84"/>
                    </a:lnTo>
                    <a:lnTo>
                      <a:pt x="53" y="79"/>
                    </a:lnTo>
                    <a:lnTo>
                      <a:pt x="91" y="78"/>
                    </a:lnTo>
                    <a:lnTo>
                      <a:pt x="102" y="68"/>
                    </a:lnTo>
                    <a:lnTo>
                      <a:pt x="134" y="62"/>
                    </a:lnTo>
                    <a:lnTo>
                      <a:pt x="134" y="51"/>
                    </a:lnTo>
                    <a:lnTo>
                      <a:pt x="146" y="41"/>
                    </a:lnTo>
                    <a:lnTo>
                      <a:pt x="137" y="19"/>
                    </a:lnTo>
                    <a:lnTo>
                      <a:pt x="131" y="0"/>
                    </a:lnTo>
                    <a:lnTo>
                      <a:pt x="87" y="8"/>
                    </a:lnTo>
                    <a:lnTo>
                      <a:pt x="76" y="23"/>
                    </a:lnTo>
                    <a:lnTo>
                      <a:pt x="70" y="44"/>
                    </a:lnTo>
                    <a:lnTo>
                      <a:pt x="51" y="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0" name="Freeform 234"/>
              <p:cNvSpPr>
                <a:spLocks/>
              </p:cNvSpPr>
              <p:nvPr/>
            </p:nvSpPr>
            <p:spPr bwMode="auto">
              <a:xfrm>
                <a:off x="6684109" y="3276280"/>
                <a:ext cx="105356" cy="130555"/>
              </a:xfrm>
              <a:custGeom>
                <a:avLst/>
                <a:gdLst>
                  <a:gd name="T0" fmla="*/ 18 w 60"/>
                  <a:gd name="T1" fmla="*/ 72 h 73"/>
                  <a:gd name="T2" fmla="*/ 31 w 60"/>
                  <a:gd name="T3" fmla="*/ 59 h 73"/>
                  <a:gd name="T4" fmla="*/ 44 w 60"/>
                  <a:gd name="T5" fmla="*/ 49 h 73"/>
                  <a:gd name="T6" fmla="*/ 44 w 60"/>
                  <a:gd name="T7" fmla="*/ 29 h 73"/>
                  <a:gd name="T8" fmla="*/ 59 w 60"/>
                  <a:gd name="T9" fmla="*/ 15 h 73"/>
                  <a:gd name="T10" fmla="*/ 50 w 60"/>
                  <a:gd name="T11" fmla="*/ 0 h 73"/>
                  <a:gd name="T12" fmla="*/ 32 w 60"/>
                  <a:gd name="T13" fmla="*/ 14 h 73"/>
                  <a:gd name="T14" fmla="*/ 13 w 60"/>
                  <a:gd name="T15" fmla="*/ 12 h 73"/>
                  <a:gd name="T16" fmla="*/ 3 w 60"/>
                  <a:gd name="T17" fmla="*/ 3 h 73"/>
                  <a:gd name="T18" fmla="*/ 3 w 60"/>
                  <a:gd name="T19" fmla="*/ 36 h 73"/>
                  <a:gd name="T20" fmla="*/ 0 w 60"/>
                  <a:gd name="T21" fmla="*/ 54 h 73"/>
                  <a:gd name="T22" fmla="*/ 0 w 60"/>
                  <a:gd name="T23" fmla="*/ 72 h 73"/>
                  <a:gd name="T24" fmla="*/ 18 w 60"/>
                  <a:gd name="T2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3">
                    <a:moveTo>
                      <a:pt x="18" y="72"/>
                    </a:moveTo>
                    <a:lnTo>
                      <a:pt x="31" y="59"/>
                    </a:lnTo>
                    <a:lnTo>
                      <a:pt x="44" y="49"/>
                    </a:lnTo>
                    <a:lnTo>
                      <a:pt x="44" y="29"/>
                    </a:lnTo>
                    <a:lnTo>
                      <a:pt x="59" y="15"/>
                    </a:lnTo>
                    <a:lnTo>
                      <a:pt x="50" y="0"/>
                    </a:lnTo>
                    <a:lnTo>
                      <a:pt x="32" y="14"/>
                    </a:lnTo>
                    <a:lnTo>
                      <a:pt x="13" y="12"/>
                    </a:lnTo>
                    <a:lnTo>
                      <a:pt x="3" y="3"/>
                    </a:lnTo>
                    <a:lnTo>
                      <a:pt x="3" y="36"/>
                    </a:lnTo>
                    <a:lnTo>
                      <a:pt x="0" y="54"/>
                    </a:lnTo>
                    <a:lnTo>
                      <a:pt x="0" y="72"/>
                    </a:lnTo>
                    <a:lnTo>
                      <a:pt x="18"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1" name="Freeform 235"/>
              <p:cNvSpPr>
                <a:spLocks/>
              </p:cNvSpPr>
              <p:nvPr/>
            </p:nvSpPr>
            <p:spPr bwMode="auto">
              <a:xfrm>
                <a:off x="6685681" y="3155163"/>
                <a:ext cx="154103" cy="147858"/>
              </a:xfrm>
              <a:custGeom>
                <a:avLst/>
                <a:gdLst>
                  <a:gd name="T0" fmla="*/ 0 w 87"/>
                  <a:gd name="T1" fmla="*/ 70 h 82"/>
                  <a:gd name="T2" fmla="*/ 10 w 87"/>
                  <a:gd name="T3" fmla="*/ 79 h 82"/>
                  <a:gd name="T4" fmla="*/ 30 w 87"/>
                  <a:gd name="T5" fmla="*/ 81 h 82"/>
                  <a:gd name="T6" fmla="*/ 48 w 87"/>
                  <a:gd name="T7" fmla="*/ 68 h 82"/>
                  <a:gd name="T8" fmla="*/ 64 w 87"/>
                  <a:gd name="T9" fmla="*/ 59 h 82"/>
                  <a:gd name="T10" fmla="*/ 83 w 87"/>
                  <a:gd name="T11" fmla="*/ 48 h 82"/>
                  <a:gd name="T12" fmla="*/ 85 w 87"/>
                  <a:gd name="T13" fmla="*/ 34 h 82"/>
                  <a:gd name="T14" fmla="*/ 86 w 87"/>
                  <a:gd name="T15" fmla="*/ 15 h 82"/>
                  <a:gd name="T16" fmla="*/ 81 w 87"/>
                  <a:gd name="T17" fmla="*/ 0 h 82"/>
                  <a:gd name="T18" fmla="*/ 61 w 87"/>
                  <a:gd name="T19" fmla="*/ 4 h 82"/>
                  <a:gd name="T20" fmla="*/ 45 w 87"/>
                  <a:gd name="T21" fmla="*/ 4 h 82"/>
                  <a:gd name="T22" fmla="*/ 22 w 87"/>
                  <a:gd name="T23" fmla="*/ 6 h 82"/>
                  <a:gd name="T24" fmla="*/ 9 w 87"/>
                  <a:gd name="T25" fmla="*/ 9 h 82"/>
                  <a:gd name="T26" fmla="*/ 5 w 87"/>
                  <a:gd name="T27" fmla="*/ 23 h 82"/>
                  <a:gd name="T28" fmla="*/ 9 w 87"/>
                  <a:gd name="T29" fmla="*/ 38 h 82"/>
                  <a:gd name="T30" fmla="*/ 22 w 87"/>
                  <a:gd name="T31" fmla="*/ 48 h 82"/>
                  <a:gd name="T32" fmla="*/ 15 w 87"/>
                  <a:gd name="T33" fmla="*/ 63 h 82"/>
                  <a:gd name="T34" fmla="*/ 0 w 87"/>
                  <a:gd name="T35"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2">
                    <a:moveTo>
                      <a:pt x="0" y="70"/>
                    </a:moveTo>
                    <a:lnTo>
                      <a:pt x="10" y="79"/>
                    </a:lnTo>
                    <a:lnTo>
                      <a:pt x="30" y="81"/>
                    </a:lnTo>
                    <a:lnTo>
                      <a:pt x="48" y="68"/>
                    </a:lnTo>
                    <a:lnTo>
                      <a:pt x="64" y="59"/>
                    </a:lnTo>
                    <a:lnTo>
                      <a:pt x="83" y="48"/>
                    </a:lnTo>
                    <a:lnTo>
                      <a:pt x="85" y="34"/>
                    </a:lnTo>
                    <a:lnTo>
                      <a:pt x="86" y="15"/>
                    </a:lnTo>
                    <a:lnTo>
                      <a:pt x="81" y="0"/>
                    </a:lnTo>
                    <a:lnTo>
                      <a:pt x="61" y="4"/>
                    </a:lnTo>
                    <a:lnTo>
                      <a:pt x="45" y="4"/>
                    </a:lnTo>
                    <a:lnTo>
                      <a:pt x="22" y="6"/>
                    </a:lnTo>
                    <a:lnTo>
                      <a:pt x="9" y="9"/>
                    </a:lnTo>
                    <a:lnTo>
                      <a:pt x="5" y="23"/>
                    </a:lnTo>
                    <a:lnTo>
                      <a:pt x="9" y="38"/>
                    </a:lnTo>
                    <a:lnTo>
                      <a:pt x="22" y="48"/>
                    </a:lnTo>
                    <a:lnTo>
                      <a:pt x="15" y="63"/>
                    </a:lnTo>
                    <a:lnTo>
                      <a:pt x="0" y="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2" name="Freeform 236"/>
              <p:cNvSpPr>
                <a:spLocks/>
              </p:cNvSpPr>
              <p:nvPr/>
            </p:nvSpPr>
            <p:spPr bwMode="auto">
              <a:xfrm>
                <a:off x="7319392" y="3112693"/>
                <a:ext cx="338084" cy="303580"/>
              </a:xfrm>
              <a:custGeom>
                <a:avLst/>
                <a:gdLst>
                  <a:gd name="T0" fmla="*/ 191 w 192"/>
                  <a:gd name="T1" fmla="*/ 29 h 173"/>
                  <a:gd name="T2" fmla="*/ 160 w 192"/>
                  <a:gd name="T3" fmla="*/ 27 h 173"/>
                  <a:gd name="T4" fmla="*/ 145 w 192"/>
                  <a:gd name="T5" fmla="*/ 20 h 173"/>
                  <a:gd name="T6" fmla="*/ 138 w 192"/>
                  <a:gd name="T7" fmla="*/ 2 h 173"/>
                  <a:gd name="T8" fmla="*/ 130 w 192"/>
                  <a:gd name="T9" fmla="*/ 0 h 173"/>
                  <a:gd name="T10" fmla="*/ 124 w 192"/>
                  <a:gd name="T11" fmla="*/ 13 h 173"/>
                  <a:gd name="T12" fmla="*/ 102 w 192"/>
                  <a:gd name="T13" fmla="*/ 18 h 173"/>
                  <a:gd name="T14" fmla="*/ 93 w 192"/>
                  <a:gd name="T15" fmla="*/ 23 h 173"/>
                  <a:gd name="T16" fmla="*/ 81 w 192"/>
                  <a:gd name="T17" fmla="*/ 18 h 173"/>
                  <a:gd name="T18" fmla="*/ 62 w 192"/>
                  <a:gd name="T19" fmla="*/ 17 h 173"/>
                  <a:gd name="T20" fmla="*/ 54 w 192"/>
                  <a:gd name="T21" fmla="*/ 23 h 173"/>
                  <a:gd name="T22" fmla="*/ 43 w 192"/>
                  <a:gd name="T23" fmla="*/ 25 h 173"/>
                  <a:gd name="T24" fmla="*/ 40 w 192"/>
                  <a:gd name="T25" fmla="*/ 32 h 173"/>
                  <a:gd name="T26" fmla="*/ 30 w 192"/>
                  <a:gd name="T27" fmla="*/ 38 h 173"/>
                  <a:gd name="T28" fmla="*/ 28 w 192"/>
                  <a:gd name="T29" fmla="*/ 51 h 173"/>
                  <a:gd name="T30" fmla="*/ 13 w 192"/>
                  <a:gd name="T31" fmla="*/ 54 h 173"/>
                  <a:gd name="T32" fmla="*/ 0 w 192"/>
                  <a:gd name="T33" fmla="*/ 66 h 173"/>
                  <a:gd name="T34" fmla="*/ 3 w 192"/>
                  <a:gd name="T35" fmla="*/ 88 h 173"/>
                  <a:gd name="T36" fmla="*/ 0 w 192"/>
                  <a:gd name="T37" fmla="*/ 123 h 173"/>
                  <a:gd name="T38" fmla="*/ 17 w 192"/>
                  <a:gd name="T39" fmla="*/ 123 h 173"/>
                  <a:gd name="T40" fmla="*/ 22 w 192"/>
                  <a:gd name="T41" fmla="*/ 140 h 173"/>
                  <a:gd name="T42" fmla="*/ 14 w 192"/>
                  <a:gd name="T43" fmla="*/ 151 h 173"/>
                  <a:gd name="T44" fmla="*/ 14 w 192"/>
                  <a:gd name="T45" fmla="*/ 165 h 173"/>
                  <a:gd name="T46" fmla="*/ 30 w 192"/>
                  <a:gd name="T47" fmla="*/ 172 h 173"/>
                  <a:gd name="T48" fmla="*/ 36 w 192"/>
                  <a:gd name="T49" fmla="*/ 160 h 173"/>
                  <a:gd name="T50" fmla="*/ 77 w 192"/>
                  <a:gd name="T51" fmla="*/ 156 h 173"/>
                  <a:gd name="T52" fmla="*/ 83 w 192"/>
                  <a:gd name="T53" fmla="*/ 140 h 173"/>
                  <a:gd name="T54" fmla="*/ 95 w 192"/>
                  <a:gd name="T55" fmla="*/ 132 h 173"/>
                  <a:gd name="T56" fmla="*/ 111 w 192"/>
                  <a:gd name="T57" fmla="*/ 122 h 173"/>
                  <a:gd name="T58" fmla="*/ 124 w 192"/>
                  <a:gd name="T59" fmla="*/ 121 h 173"/>
                  <a:gd name="T60" fmla="*/ 127 w 192"/>
                  <a:gd name="T61" fmla="*/ 103 h 173"/>
                  <a:gd name="T62" fmla="*/ 138 w 192"/>
                  <a:gd name="T63" fmla="*/ 97 h 173"/>
                  <a:gd name="T64" fmla="*/ 143 w 192"/>
                  <a:gd name="T65" fmla="*/ 82 h 173"/>
                  <a:gd name="T66" fmla="*/ 149 w 192"/>
                  <a:gd name="T67" fmla="*/ 64 h 173"/>
                  <a:gd name="T68" fmla="*/ 153 w 192"/>
                  <a:gd name="T69" fmla="*/ 48 h 173"/>
                  <a:gd name="T70" fmla="*/ 166 w 192"/>
                  <a:gd name="T71" fmla="*/ 43 h 173"/>
                  <a:gd name="T72" fmla="*/ 176 w 192"/>
                  <a:gd name="T73" fmla="*/ 45 h 173"/>
                  <a:gd name="T74" fmla="*/ 188 w 192"/>
                  <a:gd name="T75" fmla="*/ 52 h 173"/>
                  <a:gd name="T76" fmla="*/ 191 w 192"/>
                  <a:gd name="T77"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73">
                    <a:moveTo>
                      <a:pt x="191" y="29"/>
                    </a:moveTo>
                    <a:lnTo>
                      <a:pt x="160" y="27"/>
                    </a:lnTo>
                    <a:lnTo>
                      <a:pt x="145" y="20"/>
                    </a:lnTo>
                    <a:lnTo>
                      <a:pt x="138" y="2"/>
                    </a:lnTo>
                    <a:lnTo>
                      <a:pt x="130" y="0"/>
                    </a:lnTo>
                    <a:lnTo>
                      <a:pt x="124" y="13"/>
                    </a:lnTo>
                    <a:lnTo>
                      <a:pt x="102" y="18"/>
                    </a:lnTo>
                    <a:lnTo>
                      <a:pt x="93" y="23"/>
                    </a:lnTo>
                    <a:lnTo>
                      <a:pt x="81" y="18"/>
                    </a:lnTo>
                    <a:lnTo>
                      <a:pt x="62" y="17"/>
                    </a:lnTo>
                    <a:lnTo>
                      <a:pt x="54" y="23"/>
                    </a:lnTo>
                    <a:lnTo>
                      <a:pt x="43" y="25"/>
                    </a:lnTo>
                    <a:lnTo>
                      <a:pt x="40" y="32"/>
                    </a:lnTo>
                    <a:lnTo>
                      <a:pt x="30" y="38"/>
                    </a:lnTo>
                    <a:lnTo>
                      <a:pt x="28" y="51"/>
                    </a:lnTo>
                    <a:lnTo>
                      <a:pt x="13" y="54"/>
                    </a:lnTo>
                    <a:lnTo>
                      <a:pt x="0" y="66"/>
                    </a:lnTo>
                    <a:lnTo>
                      <a:pt x="3" y="88"/>
                    </a:lnTo>
                    <a:lnTo>
                      <a:pt x="0" y="123"/>
                    </a:lnTo>
                    <a:lnTo>
                      <a:pt x="17" y="123"/>
                    </a:lnTo>
                    <a:lnTo>
                      <a:pt x="22" y="140"/>
                    </a:lnTo>
                    <a:lnTo>
                      <a:pt x="14" y="151"/>
                    </a:lnTo>
                    <a:lnTo>
                      <a:pt x="14" y="165"/>
                    </a:lnTo>
                    <a:lnTo>
                      <a:pt x="30" y="172"/>
                    </a:lnTo>
                    <a:lnTo>
                      <a:pt x="36" y="160"/>
                    </a:lnTo>
                    <a:lnTo>
                      <a:pt x="77" y="156"/>
                    </a:lnTo>
                    <a:lnTo>
                      <a:pt x="83" y="140"/>
                    </a:lnTo>
                    <a:lnTo>
                      <a:pt x="95" y="132"/>
                    </a:lnTo>
                    <a:lnTo>
                      <a:pt x="111" y="122"/>
                    </a:lnTo>
                    <a:lnTo>
                      <a:pt x="124" y="121"/>
                    </a:lnTo>
                    <a:lnTo>
                      <a:pt x="127" y="103"/>
                    </a:lnTo>
                    <a:lnTo>
                      <a:pt x="138" y="97"/>
                    </a:lnTo>
                    <a:lnTo>
                      <a:pt x="143" y="82"/>
                    </a:lnTo>
                    <a:lnTo>
                      <a:pt x="149" y="64"/>
                    </a:lnTo>
                    <a:lnTo>
                      <a:pt x="153" y="48"/>
                    </a:lnTo>
                    <a:lnTo>
                      <a:pt x="166" y="43"/>
                    </a:lnTo>
                    <a:lnTo>
                      <a:pt x="176" y="45"/>
                    </a:lnTo>
                    <a:lnTo>
                      <a:pt x="188" y="52"/>
                    </a:lnTo>
                    <a:lnTo>
                      <a:pt x="191"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3" name="Freeform 237"/>
              <p:cNvSpPr>
                <a:spLocks/>
              </p:cNvSpPr>
              <p:nvPr/>
            </p:nvSpPr>
            <p:spPr bwMode="auto">
              <a:xfrm>
                <a:off x="7111825" y="3001013"/>
                <a:ext cx="323932" cy="229651"/>
              </a:xfrm>
              <a:custGeom>
                <a:avLst/>
                <a:gdLst>
                  <a:gd name="T0" fmla="*/ 181 w 184"/>
                  <a:gd name="T1" fmla="*/ 82 h 131"/>
                  <a:gd name="T2" fmla="*/ 174 w 184"/>
                  <a:gd name="T3" fmla="*/ 88 h 131"/>
                  <a:gd name="T4" fmla="*/ 163 w 184"/>
                  <a:gd name="T5" fmla="*/ 89 h 131"/>
                  <a:gd name="T6" fmla="*/ 159 w 184"/>
                  <a:gd name="T7" fmla="*/ 97 h 131"/>
                  <a:gd name="T8" fmla="*/ 149 w 184"/>
                  <a:gd name="T9" fmla="*/ 103 h 131"/>
                  <a:gd name="T10" fmla="*/ 147 w 184"/>
                  <a:gd name="T11" fmla="*/ 116 h 131"/>
                  <a:gd name="T12" fmla="*/ 132 w 184"/>
                  <a:gd name="T13" fmla="*/ 119 h 131"/>
                  <a:gd name="T14" fmla="*/ 119 w 184"/>
                  <a:gd name="T15" fmla="*/ 130 h 131"/>
                  <a:gd name="T16" fmla="*/ 124 w 184"/>
                  <a:gd name="T17" fmla="*/ 98 h 131"/>
                  <a:gd name="T18" fmla="*/ 104 w 184"/>
                  <a:gd name="T19" fmla="*/ 88 h 131"/>
                  <a:gd name="T20" fmla="*/ 81 w 184"/>
                  <a:gd name="T21" fmla="*/ 71 h 131"/>
                  <a:gd name="T22" fmla="*/ 66 w 184"/>
                  <a:gd name="T23" fmla="*/ 70 h 131"/>
                  <a:gd name="T24" fmla="*/ 40 w 184"/>
                  <a:gd name="T25" fmla="*/ 65 h 131"/>
                  <a:gd name="T26" fmla="*/ 33 w 184"/>
                  <a:gd name="T27" fmla="*/ 77 h 131"/>
                  <a:gd name="T28" fmla="*/ 19 w 184"/>
                  <a:gd name="T29" fmla="*/ 83 h 131"/>
                  <a:gd name="T30" fmla="*/ 16 w 184"/>
                  <a:gd name="T31" fmla="*/ 65 h 131"/>
                  <a:gd name="T32" fmla="*/ 14 w 184"/>
                  <a:gd name="T33" fmla="*/ 55 h 131"/>
                  <a:gd name="T34" fmla="*/ 11 w 184"/>
                  <a:gd name="T35" fmla="*/ 48 h 131"/>
                  <a:gd name="T36" fmla="*/ 9 w 184"/>
                  <a:gd name="T37" fmla="*/ 31 h 131"/>
                  <a:gd name="T38" fmla="*/ 3 w 184"/>
                  <a:gd name="T39" fmla="*/ 25 h 131"/>
                  <a:gd name="T40" fmla="*/ 7 w 184"/>
                  <a:gd name="T41" fmla="*/ 19 h 131"/>
                  <a:gd name="T42" fmla="*/ 0 w 184"/>
                  <a:gd name="T43" fmla="*/ 14 h 131"/>
                  <a:gd name="T44" fmla="*/ 1 w 184"/>
                  <a:gd name="T45" fmla="*/ 3 h 131"/>
                  <a:gd name="T46" fmla="*/ 16 w 184"/>
                  <a:gd name="T47" fmla="*/ 19 h 131"/>
                  <a:gd name="T48" fmla="*/ 24 w 184"/>
                  <a:gd name="T49" fmla="*/ 6 h 131"/>
                  <a:gd name="T50" fmla="*/ 37 w 184"/>
                  <a:gd name="T51" fmla="*/ 0 h 131"/>
                  <a:gd name="T52" fmla="*/ 49 w 184"/>
                  <a:gd name="T53" fmla="*/ 5 h 131"/>
                  <a:gd name="T54" fmla="*/ 49 w 184"/>
                  <a:gd name="T55" fmla="*/ 14 h 131"/>
                  <a:gd name="T56" fmla="*/ 63 w 184"/>
                  <a:gd name="T57" fmla="*/ 19 h 131"/>
                  <a:gd name="T58" fmla="*/ 81 w 184"/>
                  <a:gd name="T59" fmla="*/ 24 h 131"/>
                  <a:gd name="T60" fmla="*/ 83 w 184"/>
                  <a:gd name="T61" fmla="*/ 14 h 131"/>
                  <a:gd name="T62" fmla="*/ 92 w 184"/>
                  <a:gd name="T63" fmla="*/ 11 h 131"/>
                  <a:gd name="T64" fmla="*/ 102 w 184"/>
                  <a:gd name="T65" fmla="*/ 6 h 131"/>
                  <a:gd name="T66" fmla="*/ 107 w 184"/>
                  <a:gd name="T67" fmla="*/ 14 h 131"/>
                  <a:gd name="T68" fmla="*/ 114 w 184"/>
                  <a:gd name="T69" fmla="*/ 20 h 131"/>
                  <a:gd name="T70" fmla="*/ 111 w 184"/>
                  <a:gd name="T71" fmla="*/ 28 h 131"/>
                  <a:gd name="T72" fmla="*/ 122 w 184"/>
                  <a:gd name="T73" fmla="*/ 31 h 131"/>
                  <a:gd name="T74" fmla="*/ 129 w 184"/>
                  <a:gd name="T75" fmla="*/ 31 h 131"/>
                  <a:gd name="T76" fmla="*/ 137 w 184"/>
                  <a:gd name="T77" fmla="*/ 34 h 131"/>
                  <a:gd name="T78" fmla="*/ 133 w 184"/>
                  <a:gd name="T79" fmla="*/ 46 h 131"/>
                  <a:gd name="T80" fmla="*/ 167 w 184"/>
                  <a:gd name="T81" fmla="*/ 72 h 131"/>
                  <a:gd name="T82" fmla="*/ 175 w 184"/>
                  <a:gd name="T83" fmla="*/ 68 h 131"/>
                  <a:gd name="T84" fmla="*/ 183 w 184"/>
                  <a:gd name="T85" fmla="*/ 71 h 131"/>
                  <a:gd name="T86" fmla="*/ 181 w 184"/>
                  <a:gd name="T8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31">
                    <a:moveTo>
                      <a:pt x="181" y="82"/>
                    </a:moveTo>
                    <a:lnTo>
                      <a:pt x="174" y="88"/>
                    </a:lnTo>
                    <a:lnTo>
                      <a:pt x="163" y="89"/>
                    </a:lnTo>
                    <a:lnTo>
                      <a:pt x="159" y="97"/>
                    </a:lnTo>
                    <a:lnTo>
                      <a:pt x="149" y="103"/>
                    </a:lnTo>
                    <a:lnTo>
                      <a:pt x="147" y="116"/>
                    </a:lnTo>
                    <a:lnTo>
                      <a:pt x="132" y="119"/>
                    </a:lnTo>
                    <a:lnTo>
                      <a:pt x="119" y="130"/>
                    </a:lnTo>
                    <a:lnTo>
                      <a:pt x="124" y="98"/>
                    </a:lnTo>
                    <a:lnTo>
                      <a:pt x="104" y="88"/>
                    </a:lnTo>
                    <a:lnTo>
                      <a:pt x="81" y="71"/>
                    </a:lnTo>
                    <a:lnTo>
                      <a:pt x="66" y="70"/>
                    </a:lnTo>
                    <a:lnTo>
                      <a:pt x="40" y="65"/>
                    </a:lnTo>
                    <a:lnTo>
                      <a:pt x="33" y="77"/>
                    </a:lnTo>
                    <a:lnTo>
                      <a:pt x="19" y="83"/>
                    </a:lnTo>
                    <a:lnTo>
                      <a:pt x="16" y="65"/>
                    </a:lnTo>
                    <a:lnTo>
                      <a:pt x="14" y="55"/>
                    </a:lnTo>
                    <a:lnTo>
                      <a:pt x="11" y="48"/>
                    </a:lnTo>
                    <a:lnTo>
                      <a:pt x="9" y="31"/>
                    </a:lnTo>
                    <a:lnTo>
                      <a:pt x="3" y="25"/>
                    </a:lnTo>
                    <a:lnTo>
                      <a:pt x="7" y="19"/>
                    </a:lnTo>
                    <a:lnTo>
                      <a:pt x="0" y="14"/>
                    </a:lnTo>
                    <a:lnTo>
                      <a:pt x="1" y="3"/>
                    </a:lnTo>
                    <a:lnTo>
                      <a:pt x="16" y="19"/>
                    </a:lnTo>
                    <a:lnTo>
                      <a:pt x="24" y="6"/>
                    </a:lnTo>
                    <a:lnTo>
                      <a:pt x="37" y="0"/>
                    </a:lnTo>
                    <a:lnTo>
                      <a:pt x="49" y="5"/>
                    </a:lnTo>
                    <a:lnTo>
                      <a:pt x="49" y="14"/>
                    </a:lnTo>
                    <a:lnTo>
                      <a:pt x="63" y="19"/>
                    </a:lnTo>
                    <a:lnTo>
                      <a:pt x="81" y="24"/>
                    </a:lnTo>
                    <a:lnTo>
                      <a:pt x="83" y="14"/>
                    </a:lnTo>
                    <a:lnTo>
                      <a:pt x="92" y="11"/>
                    </a:lnTo>
                    <a:lnTo>
                      <a:pt x="102" y="6"/>
                    </a:lnTo>
                    <a:lnTo>
                      <a:pt x="107" y="14"/>
                    </a:lnTo>
                    <a:lnTo>
                      <a:pt x="114" y="20"/>
                    </a:lnTo>
                    <a:lnTo>
                      <a:pt x="111" y="28"/>
                    </a:lnTo>
                    <a:lnTo>
                      <a:pt x="122" y="31"/>
                    </a:lnTo>
                    <a:lnTo>
                      <a:pt x="129" y="31"/>
                    </a:lnTo>
                    <a:lnTo>
                      <a:pt x="137" y="34"/>
                    </a:lnTo>
                    <a:lnTo>
                      <a:pt x="133" y="46"/>
                    </a:lnTo>
                    <a:lnTo>
                      <a:pt x="167" y="72"/>
                    </a:lnTo>
                    <a:lnTo>
                      <a:pt x="175" y="68"/>
                    </a:lnTo>
                    <a:lnTo>
                      <a:pt x="183" y="71"/>
                    </a:lnTo>
                    <a:lnTo>
                      <a:pt x="18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4" name="Freeform 238"/>
              <p:cNvSpPr>
                <a:spLocks/>
              </p:cNvSpPr>
              <p:nvPr/>
            </p:nvSpPr>
            <p:spPr bwMode="auto">
              <a:xfrm>
                <a:off x="7482931" y="3030900"/>
                <a:ext cx="204423" cy="133701"/>
              </a:xfrm>
              <a:custGeom>
                <a:avLst/>
                <a:gdLst>
                  <a:gd name="T0" fmla="*/ 35 w 117"/>
                  <a:gd name="T1" fmla="*/ 9 h 76"/>
                  <a:gd name="T2" fmla="*/ 27 w 117"/>
                  <a:gd name="T3" fmla="*/ 25 h 76"/>
                  <a:gd name="T4" fmla="*/ 15 w 117"/>
                  <a:gd name="T5" fmla="*/ 40 h 76"/>
                  <a:gd name="T6" fmla="*/ 0 w 117"/>
                  <a:gd name="T7" fmla="*/ 69 h 76"/>
                  <a:gd name="T8" fmla="*/ 9 w 117"/>
                  <a:gd name="T9" fmla="*/ 64 h 76"/>
                  <a:gd name="T10" fmla="*/ 31 w 117"/>
                  <a:gd name="T11" fmla="*/ 59 h 76"/>
                  <a:gd name="T12" fmla="*/ 37 w 117"/>
                  <a:gd name="T13" fmla="*/ 46 h 76"/>
                  <a:gd name="T14" fmla="*/ 45 w 117"/>
                  <a:gd name="T15" fmla="*/ 48 h 76"/>
                  <a:gd name="T16" fmla="*/ 52 w 117"/>
                  <a:gd name="T17" fmla="*/ 67 h 76"/>
                  <a:gd name="T18" fmla="*/ 68 w 117"/>
                  <a:gd name="T19" fmla="*/ 73 h 76"/>
                  <a:gd name="T20" fmla="*/ 98 w 117"/>
                  <a:gd name="T21" fmla="*/ 75 h 76"/>
                  <a:gd name="T22" fmla="*/ 98 w 117"/>
                  <a:gd name="T23" fmla="*/ 62 h 76"/>
                  <a:gd name="T24" fmla="*/ 97 w 117"/>
                  <a:gd name="T25" fmla="*/ 64 h 76"/>
                  <a:gd name="T26" fmla="*/ 81 w 117"/>
                  <a:gd name="T27" fmla="*/ 53 h 76"/>
                  <a:gd name="T28" fmla="*/ 83 w 117"/>
                  <a:gd name="T29" fmla="*/ 31 h 76"/>
                  <a:gd name="T30" fmla="*/ 95 w 117"/>
                  <a:gd name="T31" fmla="*/ 23 h 76"/>
                  <a:gd name="T32" fmla="*/ 116 w 117"/>
                  <a:gd name="T33" fmla="*/ 36 h 76"/>
                  <a:gd name="T34" fmla="*/ 102 w 117"/>
                  <a:gd name="T35" fmla="*/ 0 h 76"/>
                  <a:gd name="T36" fmla="*/ 86 w 117"/>
                  <a:gd name="T37" fmla="*/ 13 h 76"/>
                  <a:gd name="T38" fmla="*/ 71 w 117"/>
                  <a:gd name="T39" fmla="*/ 14 h 76"/>
                  <a:gd name="T40" fmla="*/ 35 w 117"/>
                  <a:gd name="T4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76">
                    <a:moveTo>
                      <a:pt x="35" y="9"/>
                    </a:moveTo>
                    <a:lnTo>
                      <a:pt x="27" y="25"/>
                    </a:lnTo>
                    <a:lnTo>
                      <a:pt x="15" y="40"/>
                    </a:lnTo>
                    <a:lnTo>
                      <a:pt x="0" y="69"/>
                    </a:lnTo>
                    <a:lnTo>
                      <a:pt x="9" y="64"/>
                    </a:lnTo>
                    <a:lnTo>
                      <a:pt x="31" y="59"/>
                    </a:lnTo>
                    <a:lnTo>
                      <a:pt x="37" y="46"/>
                    </a:lnTo>
                    <a:lnTo>
                      <a:pt x="45" y="48"/>
                    </a:lnTo>
                    <a:lnTo>
                      <a:pt x="52" y="67"/>
                    </a:lnTo>
                    <a:lnTo>
                      <a:pt x="68" y="73"/>
                    </a:lnTo>
                    <a:lnTo>
                      <a:pt x="98" y="75"/>
                    </a:lnTo>
                    <a:lnTo>
                      <a:pt x="98" y="62"/>
                    </a:lnTo>
                    <a:lnTo>
                      <a:pt x="97" y="64"/>
                    </a:lnTo>
                    <a:lnTo>
                      <a:pt x="81" y="53"/>
                    </a:lnTo>
                    <a:lnTo>
                      <a:pt x="83" y="31"/>
                    </a:lnTo>
                    <a:lnTo>
                      <a:pt x="95" y="23"/>
                    </a:lnTo>
                    <a:lnTo>
                      <a:pt x="116" y="36"/>
                    </a:lnTo>
                    <a:lnTo>
                      <a:pt x="102" y="0"/>
                    </a:lnTo>
                    <a:lnTo>
                      <a:pt x="86" y="13"/>
                    </a:lnTo>
                    <a:lnTo>
                      <a:pt x="71" y="14"/>
                    </a:lnTo>
                    <a:lnTo>
                      <a:pt x="35"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5" name="Freeform 239"/>
              <p:cNvSpPr>
                <a:spLocks/>
              </p:cNvSpPr>
              <p:nvPr/>
            </p:nvSpPr>
            <p:spPr bwMode="auto">
              <a:xfrm>
                <a:off x="6916837" y="2942814"/>
                <a:ext cx="133661" cy="152576"/>
              </a:xfrm>
              <a:custGeom>
                <a:avLst/>
                <a:gdLst>
                  <a:gd name="T0" fmla="*/ 0 w 76"/>
                  <a:gd name="T1" fmla="*/ 8 h 87"/>
                  <a:gd name="T2" fmla="*/ 5 w 76"/>
                  <a:gd name="T3" fmla="*/ 29 h 87"/>
                  <a:gd name="T4" fmla="*/ 16 w 76"/>
                  <a:gd name="T5" fmla="*/ 51 h 87"/>
                  <a:gd name="T6" fmla="*/ 29 w 76"/>
                  <a:gd name="T7" fmla="*/ 77 h 87"/>
                  <a:gd name="T8" fmla="*/ 18 w 76"/>
                  <a:gd name="T9" fmla="*/ 84 h 87"/>
                  <a:gd name="T10" fmla="*/ 37 w 76"/>
                  <a:gd name="T11" fmla="*/ 84 h 87"/>
                  <a:gd name="T12" fmla="*/ 40 w 76"/>
                  <a:gd name="T13" fmla="*/ 73 h 87"/>
                  <a:gd name="T14" fmla="*/ 49 w 76"/>
                  <a:gd name="T15" fmla="*/ 67 h 87"/>
                  <a:gd name="T16" fmla="*/ 55 w 76"/>
                  <a:gd name="T17" fmla="*/ 86 h 87"/>
                  <a:gd name="T18" fmla="*/ 62 w 76"/>
                  <a:gd name="T19" fmla="*/ 79 h 87"/>
                  <a:gd name="T20" fmla="*/ 66 w 76"/>
                  <a:gd name="T21" fmla="*/ 65 h 87"/>
                  <a:gd name="T22" fmla="*/ 75 w 76"/>
                  <a:gd name="T23" fmla="*/ 62 h 87"/>
                  <a:gd name="T24" fmla="*/ 73 w 76"/>
                  <a:gd name="T25" fmla="*/ 52 h 87"/>
                  <a:gd name="T26" fmla="*/ 58 w 76"/>
                  <a:gd name="T27" fmla="*/ 43 h 87"/>
                  <a:gd name="T28" fmla="*/ 44 w 76"/>
                  <a:gd name="T29" fmla="*/ 28 h 87"/>
                  <a:gd name="T30" fmla="*/ 29 w 76"/>
                  <a:gd name="T31" fmla="*/ 0 h 87"/>
                  <a:gd name="T32" fmla="*/ 0 w 76"/>
                  <a:gd name="T33"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7">
                    <a:moveTo>
                      <a:pt x="0" y="8"/>
                    </a:moveTo>
                    <a:lnTo>
                      <a:pt x="5" y="29"/>
                    </a:lnTo>
                    <a:lnTo>
                      <a:pt x="16" y="51"/>
                    </a:lnTo>
                    <a:lnTo>
                      <a:pt x="29" y="77"/>
                    </a:lnTo>
                    <a:lnTo>
                      <a:pt x="18" y="84"/>
                    </a:lnTo>
                    <a:lnTo>
                      <a:pt x="37" y="84"/>
                    </a:lnTo>
                    <a:lnTo>
                      <a:pt x="40" y="73"/>
                    </a:lnTo>
                    <a:lnTo>
                      <a:pt x="49" y="67"/>
                    </a:lnTo>
                    <a:lnTo>
                      <a:pt x="55" y="86"/>
                    </a:lnTo>
                    <a:lnTo>
                      <a:pt x="62" y="79"/>
                    </a:lnTo>
                    <a:lnTo>
                      <a:pt x="66" y="65"/>
                    </a:lnTo>
                    <a:lnTo>
                      <a:pt x="75" y="62"/>
                    </a:lnTo>
                    <a:lnTo>
                      <a:pt x="73" y="52"/>
                    </a:lnTo>
                    <a:lnTo>
                      <a:pt x="58" y="43"/>
                    </a:lnTo>
                    <a:lnTo>
                      <a:pt x="44" y="28"/>
                    </a:lnTo>
                    <a:lnTo>
                      <a:pt x="29" y="0"/>
                    </a:lnTo>
                    <a:lnTo>
                      <a:pt x="0"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6" name="Freeform 263"/>
              <p:cNvSpPr>
                <a:spLocks/>
              </p:cNvSpPr>
              <p:nvPr/>
            </p:nvSpPr>
            <p:spPr bwMode="auto">
              <a:xfrm>
                <a:off x="6468679" y="2977419"/>
                <a:ext cx="465455" cy="206057"/>
              </a:xfrm>
              <a:custGeom>
                <a:avLst/>
                <a:gdLst>
                  <a:gd name="T0" fmla="*/ 134 w 265"/>
                  <a:gd name="T1" fmla="*/ 111 h 118"/>
                  <a:gd name="T2" fmla="*/ 146 w 265"/>
                  <a:gd name="T3" fmla="*/ 108 h 118"/>
                  <a:gd name="T4" fmla="*/ 168 w 265"/>
                  <a:gd name="T5" fmla="*/ 106 h 118"/>
                  <a:gd name="T6" fmla="*/ 184 w 265"/>
                  <a:gd name="T7" fmla="*/ 106 h 118"/>
                  <a:gd name="T8" fmla="*/ 204 w 265"/>
                  <a:gd name="T9" fmla="*/ 102 h 118"/>
                  <a:gd name="T10" fmla="*/ 209 w 265"/>
                  <a:gd name="T11" fmla="*/ 117 h 118"/>
                  <a:gd name="T12" fmla="*/ 218 w 265"/>
                  <a:gd name="T13" fmla="*/ 108 h 118"/>
                  <a:gd name="T14" fmla="*/ 227 w 265"/>
                  <a:gd name="T15" fmla="*/ 99 h 118"/>
                  <a:gd name="T16" fmla="*/ 241 w 265"/>
                  <a:gd name="T17" fmla="*/ 96 h 118"/>
                  <a:gd name="T18" fmla="*/ 247 w 265"/>
                  <a:gd name="T19" fmla="*/ 106 h 118"/>
                  <a:gd name="T20" fmla="*/ 264 w 265"/>
                  <a:gd name="T21" fmla="*/ 107 h 118"/>
                  <a:gd name="T22" fmla="*/ 261 w 265"/>
                  <a:gd name="T23" fmla="*/ 88 h 118"/>
                  <a:gd name="T24" fmla="*/ 253 w 265"/>
                  <a:gd name="T25" fmla="*/ 69 h 118"/>
                  <a:gd name="T26" fmla="*/ 247 w 265"/>
                  <a:gd name="T27" fmla="*/ 50 h 118"/>
                  <a:gd name="T28" fmla="*/ 252 w 265"/>
                  <a:gd name="T29" fmla="*/ 44 h 118"/>
                  <a:gd name="T30" fmla="*/ 241 w 265"/>
                  <a:gd name="T31" fmla="*/ 32 h 118"/>
                  <a:gd name="T32" fmla="*/ 228 w 265"/>
                  <a:gd name="T33" fmla="*/ 12 h 118"/>
                  <a:gd name="T34" fmla="*/ 210 w 265"/>
                  <a:gd name="T35" fmla="*/ 14 h 118"/>
                  <a:gd name="T36" fmla="*/ 202 w 265"/>
                  <a:gd name="T37" fmla="*/ 23 h 118"/>
                  <a:gd name="T38" fmla="*/ 173 w 265"/>
                  <a:gd name="T39" fmla="*/ 25 h 118"/>
                  <a:gd name="T40" fmla="*/ 161 w 265"/>
                  <a:gd name="T41" fmla="*/ 26 h 118"/>
                  <a:gd name="T42" fmla="*/ 146 w 265"/>
                  <a:gd name="T43" fmla="*/ 19 h 118"/>
                  <a:gd name="T44" fmla="*/ 135 w 265"/>
                  <a:gd name="T45" fmla="*/ 19 h 118"/>
                  <a:gd name="T46" fmla="*/ 125 w 265"/>
                  <a:gd name="T47" fmla="*/ 7 h 118"/>
                  <a:gd name="T48" fmla="*/ 112 w 265"/>
                  <a:gd name="T49" fmla="*/ 0 h 118"/>
                  <a:gd name="T50" fmla="*/ 98 w 265"/>
                  <a:gd name="T51" fmla="*/ 7 h 118"/>
                  <a:gd name="T52" fmla="*/ 78 w 265"/>
                  <a:gd name="T53" fmla="*/ 9 h 118"/>
                  <a:gd name="T54" fmla="*/ 64 w 265"/>
                  <a:gd name="T55" fmla="*/ 14 h 118"/>
                  <a:gd name="T56" fmla="*/ 45 w 265"/>
                  <a:gd name="T57" fmla="*/ 15 h 118"/>
                  <a:gd name="T58" fmla="*/ 34 w 265"/>
                  <a:gd name="T59" fmla="*/ 15 h 118"/>
                  <a:gd name="T60" fmla="*/ 19 w 265"/>
                  <a:gd name="T61" fmla="*/ 21 h 118"/>
                  <a:gd name="T62" fmla="*/ 29 w 265"/>
                  <a:gd name="T63" fmla="*/ 26 h 118"/>
                  <a:gd name="T64" fmla="*/ 18 w 265"/>
                  <a:gd name="T65" fmla="*/ 32 h 118"/>
                  <a:gd name="T66" fmla="*/ 14 w 265"/>
                  <a:gd name="T67" fmla="*/ 39 h 118"/>
                  <a:gd name="T68" fmla="*/ 5 w 265"/>
                  <a:gd name="T69" fmla="*/ 48 h 118"/>
                  <a:gd name="T70" fmla="*/ 3 w 265"/>
                  <a:gd name="T71" fmla="*/ 56 h 118"/>
                  <a:gd name="T72" fmla="*/ 0 w 265"/>
                  <a:gd name="T73" fmla="*/ 63 h 118"/>
                  <a:gd name="T74" fmla="*/ 7 w 265"/>
                  <a:gd name="T75" fmla="*/ 65 h 118"/>
                  <a:gd name="T76" fmla="*/ 6 w 265"/>
                  <a:gd name="T77" fmla="*/ 74 h 118"/>
                  <a:gd name="T78" fmla="*/ 11 w 265"/>
                  <a:gd name="T79" fmla="*/ 78 h 118"/>
                  <a:gd name="T80" fmla="*/ 11 w 265"/>
                  <a:gd name="T81" fmla="*/ 88 h 118"/>
                  <a:gd name="T82" fmla="*/ 16 w 265"/>
                  <a:gd name="T83" fmla="*/ 95 h 118"/>
                  <a:gd name="T84" fmla="*/ 22 w 265"/>
                  <a:gd name="T85" fmla="*/ 94 h 118"/>
                  <a:gd name="T86" fmla="*/ 24 w 265"/>
                  <a:gd name="T87" fmla="*/ 101 h 118"/>
                  <a:gd name="T88" fmla="*/ 36 w 265"/>
                  <a:gd name="T89" fmla="*/ 105 h 118"/>
                  <a:gd name="T90" fmla="*/ 44 w 265"/>
                  <a:gd name="T91" fmla="*/ 114 h 118"/>
                  <a:gd name="T92" fmla="*/ 54 w 265"/>
                  <a:gd name="T93" fmla="*/ 111 h 118"/>
                  <a:gd name="T94" fmla="*/ 60 w 265"/>
                  <a:gd name="T95" fmla="*/ 107 h 118"/>
                  <a:gd name="T96" fmla="*/ 68 w 265"/>
                  <a:gd name="T97" fmla="*/ 100 h 118"/>
                  <a:gd name="T98" fmla="*/ 84 w 265"/>
                  <a:gd name="T99" fmla="*/ 111 h 118"/>
                  <a:gd name="T100" fmla="*/ 102 w 265"/>
                  <a:gd name="T101" fmla="*/ 113 h 118"/>
                  <a:gd name="T102" fmla="*/ 121 w 265"/>
                  <a:gd name="T103" fmla="*/ 110 h 118"/>
                  <a:gd name="T104" fmla="*/ 129 w 265"/>
                  <a:gd name="T105" fmla="*/ 110 h 118"/>
                  <a:gd name="T106" fmla="*/ 134 w 265"/>
                  <a:gd name="T107" fmla="*/ 1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118">
                    <a:moveTo>
                      <a:pt x="134" y="111"/>
                    </a:moveTo>
                    <a:lnTo>
                      <a:pt x="146" y="108"/>
                    </a:lnTo>
                    <a:lnTo>
                      <a:pt x="168" y="106"/>
                    </a:lnTo>
                    <a:lnTo>
                      <a:pt x="184" y="106"/>
                    </a:lnTo>
                    <a:lnTo>
                      <a:pt x="204" y="102"/>
                    </a:lnTo>
                    <a:lnTo>
                      <a:pt x="209" y="117"/>
                    </a:lnTo>
                    <a:lnTo>
                      <a:pt x="218" y="108"/>
                    </a:lnTo>
                    <a:lnTo>
                      <a:pt x="227" y="99"/>
                    </a:lnTo>
                    <a:lnTo>
                      <a:pt x="241" y="96"/>
                    </a:lnTo>
                    <a:lnTo>
                      <a:pt x="247" y="106"/>
                    </a:lnTo>
                    <a:lnTo>
                      <a:pt x="264" y="107"/>
                    </a:lnTo>
                    <a:lnTo>
                      <a:pt x="261" y="88"/>
                    </a:lnTo>
                    <a:lnTo>
                      <a:pt x="253" y="69"/>
                    </a:lnTo>
                    <a:lnTo>
                      <a:pt x="247" y="50"/>
                    </a:lnTo>
                    <a:lnTo>
                      <a:pt x="252" y="44"/>
                    </a:lnTo>
                    <a:lnTo>
                      <a:pt x="241" y="32"/>
                    </a:lnTo>
                    <a:lnTo>
                      <a:pt x="228" y="12"/>
                    </a:lnTo>
                    <a:lnTo>
                      <a:pt x="210" y="14"/>
                    </a:lnTo>
                    <a:lnTo>
                      <a:pt x="202" y="23"/>
                    </a:lnTo>
                    <a:lnTo>
                      <a:pt x="173" y="25"/>
                    </a:lnTo>
                    <a:lnTo>
                      <a:pt x="161" y="26"/>
                    </a:lnTo>
                    <a:lnTo>
                      <a:pt x="146" y="19"/>
                    </a:lnTo>
                    <a:lnTo>
                      <a:pt x="135" y="19"/>
                    </a:lnTo>
                    <a:lnTo>
                      <a:pt x="125" y="7"/>
                    </a:lnTo>
                    <a:lnTo>
                      <a:pt x="112" y="0"/>
                    </a:lnTo>
                    <a:lnTo>
                      <a:pt x="98" y="7"/>
                    </a:lnTo>
                    <a:lnTo>
                      <a:pt x="78" y="9"/>
                    </a:lnTo>
                    <a:lnTo>
                      <a:pt x="64" y="14"/>
                    </a:lnTo>
                    <a:lnTo>
                      <a:pt x="45" y="15"/>
                    </a:lnTo>
                    <a:lnTo>
                      <a:pt x="34" y="15"/>
                    </a:lnTo>
                    <a:lnTo>
                      <a:pt x="19" y="21"/>
                    </a:lnTo>
                    <a:lnTo>
                      <a:pt x="29" y="26"/>
                    </a:lnTo>
                    <a:lnTo>
                      <a:pt x="18" y="32"/>
                    </a:lnTo>
                    <a:lnTo>
                      <a:pt x="14" y="39"/>
                    </a:lnTo>
                    <a:lnTo>
                      <a:pt x="5" y="48"/>
                    </a:lnTo>
                    <a:lnTo>
                      <a:pt x="3" y="56"/>
                    </a:lnTo>
                    <a:lnTo>
                      <a:pt x="0" y="63"/>
                    </a:lnTo>
                    <a:lnTo>
                      <a:pt x="7" y="65"/>
                    </a:lnTo>
                    <a:lnTo>
                      <a:pt x="6" y="74"/>
                    </a:lnTo>
                    <a:lnTo>
                      <a:pt x="11" y="78"/>
                    </a:lnTo>
                    <a:lnTo>
                      <a:pt x="11" y="88"/>
                    </a:lnTo>
                    <a:lnTo>
                      <a:pt x="16" y="95"/>
                    </a:lnTo>
                    <a:lnTo>
                      <a:pt x="22" y="94"/>
                    </a:lnTo>
                    <a:lnTo>
                      <a:pt x="24" y="101"/>
                    </a:lnTo>
                    <a:lnTo>
                      <a:pt x="36" y="105"/>
                    </a:lnTo>
                    <a:lnTo>
                      <a:pt x="44" y="114"/>
                    </a:lnTo>
                    <a:lnTo>
                      <a:pt x="54" y="111"/>
                    </a:lnTo>
                    <a:lnTo>
                      <a:pt x="60" y="107"/>
                    </a:lnTo>
                    <a:lnTo>
                      <a:pt x="68" y="100"/>
                    </a:lnTo>
                    <a:lnTo>
                      <a:pt x="84" y="111"/>
                    </a:lnTo>
                    <a:lnTo>
                      <a:pt x="102" y="113"/>
                    </a:lnTo>
                    <a:lnTo>
                      <a:pt x="121" y="110"/>
                    </a:lnTo>
                    <a:lnTo>
                      <a:pt x="129" y="110"/>
                    </a:lnTo>
                    <a:lnTo>
                      <a:pt x="134" y="1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7" name="Freeform 269"/>
              <p:cNvSpPr>
                <a:spLocks/>
              </p:cNvSpPr>
              <p:nvPr/>
            </p:nvSpPr>
            <p:spPr bwMode="auto">
              <a:xfrm>
                <a:off x="6463961" y="1579063"/>
                <a:ext cx="3678040" cy="1381053"/>
              </a:xfrm>
              <a:custGeom>
                <a:avLst/>
                <a:gdLst>
                  <a:gd name="T0" fmla="*/ 354 w 2085"/>
                  <a:gd name="T1" fmla="*/ 571 h 783"/>
                  <a:gd name="T2" fmla="*/ 487 w 2085"/>
                  <a:gd name="T3" fmla="*/ 613 h 783"/>
                  <a:gd name="T4" fmla="*/ 575 w 2085"/>
                  <a:gd name="T5" fmla="*/ 567 h 783"/>
                  <a:gd name="T6" fmla="*/ 718 w 2085"/>
                  <a:gd name="T7" fmla="*/ 589 h 783"/>
                  <a:gd name="T8" fmla="*/ 848 w 2085"/>
                  <a:gd name="T9" fmla="*/ 670 h 783"/>
                  <a:gd name="T10" fmla="*/ 953 w 2085"/>
                  <a:gd name="T11" fmla="*/ 648 h 783"/>
                  <a:gd name="T12" fmla="*/ 1049 w 2085"/>
                  <a:gd name="T13" fmla="*/ 634 h 783"/>
                  <a:gd name="T14" fmla="*/ 1189 w 2085"/>
                  <a:gd name="T15" fmla="*/ 638 h 783"/>
                  <a:gd name="T16" fmla="*/ 1259 w 2085"/>
                  <a:gd name="T17" fmla="*/ 578 h 783"/>
                  <a:gd name="T18" fmla="*/ 1409 w 2085"/>
                  <a:gd name="T19" fmla="*/ 667 h 783"/>
                  <a:gd name="T20" fmla="*/ 1463 w 2085"/>
                  <a:gd name="T21" fmla="*/ 744 h 783"/>
                  <a:gd name="T22" fmla="*/ 1531 w 2085"/>
                  <a:gd name="T23" fmla="*/ 701 h 783"/>
                  <a:gd name="T24" fmla="*/ 1482 w 2085"/>
                  <a:gd name="T25" fmla="*/ 573 h 783"/>
                  <a:gd name="T26" fmla="*/ 1537 w 2085"/>
                  <a:gd name="T27" fmla="*/ 452 h 783"/>
                  <a:gd name="T28" fmla="*/ 1683 w 2085"/>
                  <a:gd name="T29" fmla="*/ 408 h 783"/>
                  <a:gd name="T30" fmla="*/ 1773 w 2085"/>
                  <a:gd name="T31" fmla="*/ 421 h 783"/>
                  <a:gd name="T32" fmla="*/ 1751 w 2085"/>
                  <a:gd name="T33" fmla="*/ 604 h 783"/>
                  <a:gd name="T34" fmla="*/ 1814 w 2085"/>
                  <a:gd name="T35" fmla="*/ 509 h 783"/>
                  <a:gd name="T36" fmla="*/ 1785 w 2085"/>
                  <a:gd name="T37" fmla="*/ 478 h 783"/>
                  <a:gd name="T38" fmla="*/ 1785 w 2085"/>
                  <a:gd name="T39" fmla="*/ 462 h 783"/>
                  <a:gd name="T40" fmla="*/ 1797 w 2085"/>
                  <a:gd name="T41" fmla="*/ 439 h 783"/>
                  <a:gd name="T42" fmla="*/ 1895 w 2085"/>
                  <a:gd name="T43" fmla="*/ 405 h 783"/>
                  <a:gd name="T44" fmla="*/ 1929 w 2085"/>
                  <a:gd name="T45" fmla="*/ 332 h 783"/>
                  <a:gd name="T46" fmla="*/ 2005 w 2085"/>
                  <a:gd name="T47" fmla="*/ 313 h 783"/>
                  <a:gd name="T48" fmla="*/ 2070 w 2085"/>
                  <a:gd name="T49" fmla="*/ 305 h 783"/>
                  <a:gd name="T50" fmla="*/ 1997 w 2085"/>
                  <a:gd name="T51" fmla="*/ 260 h 783"/>
                  <a:gd name="T52" fmla="*/ 1865 w 2085"/>
                  <a:gd name="T53" fmla="*/ 201 h 783"/>
                  <a:gd name="T54" fmla="*/ 1722 w 2085"/>
                  <a:gd name="T55" fmla="*/ 199 h 783"/>
                  <a:gd name="T56" fmla="*/ 1571 w 2085"/>
                  <a:gd name="T57" fmla="*/ 180 h 783"/>
                  <a:gd name="T58" fmla="*/ 1409 w 2085"/>
                  <a:gd name="T59" fmla="*/ 136 h 783"/>
                  <a:gd name="T60" fmla="*/ 1312 w 2085"/>
                  <a:gd name="T61" fmla="*/ 165 h 783"/>
                  <a:gd name="T62" fmla="*/ 1233 w 2085"/>
                  <a:gd name="T63" fmla="*/ 136 h 783"/>
                  <a:gd name="T64" fmla="*/ 1020 w 2085"/>
                  <a:gd name="T65" fmla="*/ 107 h 783"/>
                  <a:gd name="T66" fmla="*/ 1024 w 2085"/>
                  <a:gd name="T67" fmla="*/ 51 h 783"/>
                  <a:gd name="T68" fmla="*/ 892 w 2085"/>
                  <a:gd name="T69" fmla="*/ 0 h 783"/>
                  <a:gd name="T70" fmla="*/ 806 w 2085"/>
                  <a:gd name="T71" fmla="*/ 53 h 783"/>
                  <a:gd name="T72" fmla="*/ 689 w 2085"/>
                  <a:gd name="T73" fmla="*/ 75 h 783"/>
                  <a:gd name="T74" fmla="*/ 642 w 2085"/>
                  <a:gd name="T75" fmla="*/ 142 h 783"/>
                  <a:gd name="T76" fmla="*/ 607 w 2085"/>
                  <a:gd name="T77" fmla="*/ 144 h 783"/>
                  <a:gd name="T78" fmla="*/ 554 w 2085"/>
                  <a:gd name="T79" fmla="*/ 137 h 783"/>
                  <a:gd name="T80" fmla="*/ 591 w 2085"/>
                  <a:gd name="T81" fmla="*/ 210 h 783"/>
                  <a:gd name="T82" fmla="*/ 627 w 2085"/>
                  <a:gd name="T83" fmla="*/ 256 h 783"/>
                  <a:gd name="T84" fmla="*/ 548 w 2085"/>
                  <a:gd name="T85" fmla="*/ 291 h 783"/>
                  <a:gd name="T86" fmla="*/ 559 w 2085"/>
                  <a:gd name="T87" fmla="*/ 256 h 783"/>
                  <a:gd name="T88" fmla="*/ 561 w 2085"/>
                  <a:gd name="T89" fmla="*/ 243 h 783"/>
                  <a:gd name="T90" fmla="*/ 554 w 2085"/>
                  <a:gd name="T91" fmla="*/ 225 h 783"/>
                  <a:gd name="T92" fmla="*/ 517 w 2085"/>
                  <a:gd name="T93" fmla="*/ 109 h 783"/>
                  <a:gd name="T94" fmla="*/ 499 w 2085"/>
                  <a:gd name="T95" fmla="*/ 228 h 783"/>
                  <a:gd name="T96" fmla="*/ 401 w 2085"/>
                  <a:gd name="T97" fmla="*/ 218 h 783"/>
                  <a:gd name="T98" fmla="*/ 314 w 2085"/>
                  <a:gd name="T99" fmla="*/ 233 h 783"/>
                  <a:gd name="T100" fmla="*/ 208 w 2085"/>
                  <a:gd name="T101" fmla="*/ 237 h 783"/>
                  <a:gd name="T102" fmla="*/ 166 w 2085"/>
                  <a:gd name="T103" fmla="*/ 298 h 783"/>
                  <a:gd name="T104" fmla="*/ 109 w 2085"/>
                  <a:gd name="T105" fmla="*/ 322 h 783"/>
                  <a:gd name="T106" fmla="*/ 80 w 2085"/>
                  <a:gd name="T107" fmla="*/ 289 h 783"/>
                  <a:gd name="T108" fmla="*/ 100 w 2085"/>
                  <a:gd name="T109" fmla="*/ 233 h 783"/>
                  <a:gd name="T110" fmla="*/ 20 w 2085"/>
                  <a:gd name="T111" fmla="*/ 311 h 783"/>
                  <a:gd name="T112" fmla="*/ 8 w 2085"/>
                  <a:gd name="T113" fmla="*/ 427 h 783"/>
                  <a:gd name="T114" fmla="*/ 69 w 2085"/>
                  <a:gd name="T115" fmla="*/ 584 h 783"/>
                  <a:gd name="T116" fmla="*/ 138 w 2085"/>
                  <a:gd name="T117" fmla="*/ 740 h 783"/>
                  <a:gd name="T118" fmla="*/ 285 w 2085"/>
                  <a:gd name="T119" fmla="*/ 77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5" h="783">
                    <a:moveTo>
                      <a:pt x="304" y="721"/>
                    </a:moveTo>
                    <a:lnTo>
                      <a:pt x="316" y="709"/>
                    </a:lnTo>
                    <a:lnTo>
                      <a:pt x="322" y="683"/>
                    </a:lnTo>
                    <a:lnTo>
                      <a:pt x="336" y="668"/>
                    </a:lnTo>
                    <a:lnTo>
                      <a:pt x="334" y="649"/>
                    </a:lnTo>
                    <a:lnTo>
                      <a:pt x="317" y="639"/>
                    </a:lnTo>
                    <a:lnTo>
                      <a:pt x="310" y="622"/>
                    </a:lnTo>
                    <a:lnTo>
                      <a:pt x="354" y="571"/>
                    </a:lnTo>
                    <a:lnTo>
                      <a:pt x="370" y="589"/>
                    </a:lnTo>
                    <a:lnTo>
                      <a:pt x="376" y="576"/>
                    </a:lnTo>
                    <a:lnTo>
                      <a:pt x="395" y="571"/>
                    </a:lnTo>
                    <a:lnTo>
                      <a:pt x="411" y="575"/>
                    </a:lnTo>
                    <a:lnTo>
                      <a:pt x="440" y="576"/>
                    </a:lnTo>
                    <a:lnTo>
                      <a:pt x="475" y="599"/>
                    </a:lnTo>
                    <a:lnTo>
                      <a:pt x="474" y="608"/>
                    </a:lnTo>
                    <a:lnTo>
                      <a:pt x="487" y="613"/>
                    </a:lnTo>
                    <a:lnTo>
                      <a:pt x="506" y="612"/>
                    </a:lnTo>
                    <a:lnTo>
                      <a:pt x="532" y="626"/>
                    </a:lnTo>
                    <a:lnTo>
                      <a:pt x="546" y="631"/>
                    </a:lnTo>
                    <a:lnTo>
                      <a:pt x="553" y="623"/>
                    </a:lnTo>
                    <a:lnTo>
                      <a:pt x="546" y="605"/>
                    </a:lnTo>
                    <a:lnTo>
                      <a:pt x="562" y="596"/>
                    </a:lnTo>
                    <a:lnTo>
                      <a:pt x="579" y="589"/>
                    </a:lnTo>
                    <a:lnTo>
                      <a:pt x="575" y="567"/>
                    </a:lnTo>
                    <a:lnTo>
                      <a:pt x="585" y="566"/>
                    </a:lnTo>
                    <a:lnTo>
                      <a:pt x="604" y="571"/>
                    </a:lnTo>
                    <a:lnTo>
                      <a:pt x="640" y="574"/>
                    </a:lnTo>
                    <a:lnTo>
                      <a:pt x="661" y="569"/>
                    </a:lnTo>
                    <a:lnTo>
                      <a:pt x="689" y="564"/>
                    </a:lnTo>
                    <a:lnTo>
                      <a:pt x="701" y="575"/>
                    </a:lnTo>
                    <a:lnTo>
                      <a:pt x="703" y="587"/>
                    </a:lnTo>
                    <a:lnTo>
                      <a:pt x="718" y="589"/>
                    </a:lnTo>
                    <a:lnTo>
                      <a:pt x="741" y="580"/>
                    </a:lnTo>
                    <a:lnTo>
                      <a:pt x="759" y="580"/>
                    </a:lnTo>
                    <a:lnTo>
                      <a:pt x="781" y="621"/>
                    </a:lnTo>
                    <a:lnTo>
                      <a:pt x="796" y="622"/>
                    </a:lnTo>
                    <a:lnTo>
                      <a:pt x="803" y="633"/>
                    </a:lnTo>
                    <a:lnTo>
                      <a:pt x="826" y="642"/>
                    </a:lnTo>
                    <a:lnTo>
                      <a:pt x="840" y="677"/>
                    </a:lnTo>
                    <a:lnTo>
                      <a:pt x="848" y="670"/>
                    </a:lnTo>
                    <a:lnTo>
                      <a:pt x="867" y="665"/>
                    </a:lnTo>
                    <a:lnTo>
                      <a:pt x="910" y="661"/>
                    </a:lnTo>
                    <a:lnTo>
                      <a:pt x="914" y="667"/>
                    </a:lnTo>
                    <a:lnTo>
                      <a:pt x="930" y="670"/>
                    </a:lnTo>
                    <a:lnTo>
                      <a:pt x="936" y="676"/>
                    </a:lnTo>
                    <a:lnTo>
                      <a:pt x="965" y="673"/>
                    </a:lnTo>
                    <a:lnTo>
                      <a:pt x="958" y="656"/>
                    </a:lnTo>
                    <a:lnTo>
                      <a:pt x="953" y="648"/>
                    </a:lnTo>
                    <a:lnTo>
                      <a:pt x="965" y="647"/>
                    </a:lnTo>
                    <a:lnTo>
                      <a:pt x="965" y="623"/>
                    </a:lnTo>
                    <a:lnTo>
                      <a:pt x="965" y="596"/>
                    </a:lnTo>
                    <a:lnTo>
                      <a:pt x="992" y="607"/>
                    </a:lnTo>
                    <a:lnTo>
                      <a:pt x="1009" y="607"/>
                    </a:lnTo>
                    <a:lnTo>
                      <a:pt x="1022" y="621"/>
                    </a:lnTo>
                    <a:lnTo>
                      <a:pt x="1028" y="634"/>
                    </a:lnTo>
                    <a:lnTo>
                      <a:pt x="1049" y="634"/>
                    </a:lnTo>
                    <a:lnTo>
                      <a:pt x="1081" y="635"/>
                    </a:lnTo>
                    <a:lnTo>
                      <a:pt x="1098" y="645"/>
                    </a:lnTo>
                    <a:lnTo>
                      <a:pt x="1112" y="649"/>
                    </a:lnTo>
                    <a:lnTo>
                      <a:pt x="1115" y="661"/>
                    </a:lnTo>
                    <a:lnTo>
                      <a:pt x="1153" y="655"/>
                    </a:lnTo>
                    <a:lnTo>
                      <a:pt x="1159" y="645"/>
                    </a:lnTo>
                    <a:lnTo>
                      <a:pt x="1172" y="653"/>
                    </a:lnTo>
                    <a:lnTo>
                      <a:pt x="1189" y="638"/>
                    </a:lnTo>
                    <a:lnTo>
                      <a:pt x="1203" y="637"/>
                    </a:lnTo>
                    <a:lnTo>
                      <a:pt x="1215" y="644"/>
                    </a:lnTo>
                    <a:lnTo>
                      <a:pt x="1226" y="655"/>
                    </a:lnTo>
                    <a:lnTo>
                      <a:pt x="1246" y="655"/>
                    </a:lnTo>
                    <a:lnTo>
                      <a:pt x="1249" y="628"/>
                    </a:lnTo>
                    <a:lnTo>
                      <a:pt x="1260" y="618"/>
                    </a:lnTo>
                    <a:lnTo>
                      <a:pt x="1251" y="593"/>
                    </a:lnTo>
                    <a:lnTo>
                      <a:pt x="1259" y="578"/>
                    </a:lnTo>
                    <a:lnTo>
                      <a:pt x="1320" y="579"/>
                    </a:lnTo>
                    <a:lnTo>
                      <a:pt x="1334" y="595"/>
                    </a:lnTo>
                    <a:lnTo>
                      <a:pt x="1348" y="607"/>
                    </a:lnTo>
                    <a:lnTo>
                      <a:pt x="1359" y="621"/>
                    </a:lnTo>
                    <a:lnTo>
                      <a:pt x="1362" y="638"/>
                    </a:lnTo>
                    <a:lnTo>
                      <a:pt x="1373" y="651"/>
                    </a:lnTo>
                    <a:lnTo>
                      <a:pt x="1398" y="656"/>
                    </a:lnTo>
                    <a:lnTo>
                      <a:pt x="1409" y="667"/>
                    </a:lnTo>
                    <a:lnTo>
                      <a:pt x="1421" y="675"/>
                    </a:lnTo>
                    <a:lnTo>
                      <a:pt x="1427" y="684"/>
                    </a:lnTo>
                    <a:lnTo>
                      <a:pt x="1442" y="685"/>
                    </a:lnTo>
                    <a:lnTo>
                      <a:pt x="1467" y="681"/>
                    </a:lnTo>
                    <a:lnTo>
                      <a:pt x="1472" y="688"/>
                    </a:lnTo>
                    <a:lnTo>
                      <a:pt x="1475" y="701"/>
                    </a:lnTo>
                    <a:lnTo>
                      <a:pt x="1464" y="708"/>
                    </a:lnTo>
                    <a:lnTo>
                      <a:pt x="1463" y="744"/>
                    </a:lnTo>
                    <a:lnTo>
                      <a:pt x="1449" y="742"/>
                    </a:lnTo>
                    <a:lnTo>
                      <a:pt x="1442" y="757"/>
                    </a:lnTo>
                    <a:lnTo>
                      <a:pt x="1442" y="773"/>
                    </a:lnTo>
                    <a:lnTo>
                      <a:pt x="1457" y="776"/>
                    </a:lnTo>
                    <a:lnTo>
                      <a:pt x="1475" y="782"/>
                    </a:lnTo>
                    <a:lnTo>
                      <a:pt x="1498" y="764"/>
                    </a:lnTo>
                    <a:lnTo>
                      <a:pt x="1516" y="735"/>
                    </a:lnTo>
                    <a:lnTo>
                      <a:pt x="1531" y="701"/>
                    </a:lnTo>
                    <a:lnTo>
                      <a:pt x="1544" y="667"/>
                    </a:lnTo>
                    <a:lnTo>
                      <a:pt x="1537" y="634"/>
                    </a:lnTo>
                    <a:lnTo>
                      <a:pt x="1542" y="624"/>
                    </a:lnTo>
                    <a:lnTo>
                      <a:pt x="1538" y="588"/>
                    </a:lnTo>
                    <a:lnTo>
                      <a:pt x="1523" y="566"/>
                    </a:lnTo>
                    <a:lnTo>
                      <a:pt x="1499" y="558"/>
                    </a:lnTo>
                    <a:lnTo>
                      <a:pt x="1492" y="572"/>
                    </a:lnTo>
                    <a:lnTo>
                      <a:pt x="1482" y="573"/>
                    </a:lnTo>
                    <a:lnTo>
                      <a:pt x="1480" y="560"/>
                    </a:lnTo>
                    <a:lnTo>
                      <a:pt x="1457" y="548"/>
                    </a:lnTo>
                    <a:lnTo>
                      <a:pt x="1453" y="537"/>
                    </a:lnTo>
                    <a:lnTo>
                      <a:pt x="1467" y="523"/>
                    </a:lnTo>
                    <a:lnTo>
                      <a:pt x="1483" y="497"/>
                    </a:lnTo>
                    <a:lnTo>
                      <a:pt x="1492" y="478"/>
                    </a:lnTo>
                    <a:lnTo>
                      <a:pt x="1503" y="461"/>
                    </a:lnTo>
                    <a:lnTo>
                      <a:pt x="1537" y="452"/>
                    </a:lnTo>
                    <a:lnTo>
                      <a:pt x="1564" y="450"/>
                    </a:lnTo>
                    <a:lnTo>
                      <a:pt x="1602" y="454"/>
                    </a:lnTo>
                    <a:lnTo>
                      <a:pt x="1610" y="439"/>
                    </a:lnTo>
                    <a:lnTo>
                      <a:pt x="1637" y="446"/>
                    </a:lnTo>
                    <a:lnTo>
                      <a:pt x="1637" y="455"/>
                    </a:lnTo>
                    <a:lnTo>
                      <a:pt x="1675" y="450"/>
                    </a:lnTo>
                    <a:lnTo>
                      <a:pt x="1677" y="432"/>
                    </a:lnTo>
                    <a:lnTo>
                      <a:pt x="1683" y="408"/>
                    </a:lnTo>
                    <a:lnTo>
                      <a:pt x="1691" y="394"/>
                    </a:lnTo>
                    <a:lnTo>
                      <a:pt x="1728" y="394"/>
                    </a:lnTo>
                    <a:lnTo>
                      <a:pt x="1741" y="410"/>
                    </a:lnTo>
                    <a:lnTo>
                      <a:pt x="1749" y="413"/>
                    </a:lnTo>
                    <a:lnTo>
                      <a:pt x="1762" y="391"/>
                    </a:lnTo>
                    <a:lnTo>
                      <a:pt x="1771" y="387"/>
                    </a:lnTo>
                    <a:lnTo>
                      <a:pt x="1781" y="405"/>
                    </a:lnTo>
                    <a:lnTo>
                      <a:pt x="1773" y="421"/>
                    </a:lnTo>
                    <a:lnTo>
                      <a:pt x="1753" y="437"/>
                    </a:lnTo>
                    <a:lnTo>
                      <a:pt x="1736" y="463"/>
                    </a:lnTo>
                    <a:lnTo>
                      <a:pt x="1720" y="483"/>
                    </a:lnTo>
                    <a:lnTo>
                      <a:pt x="1718" y="512"/>
                    </a:lnTo>
                    <a:lnTo>
                      <a:pt x="1722" y="543"/>
                    </a:lnTo>
                    <a:lnTo>
                      <a:pt x="1734" y="564"/>
                    </a:lnTo>
                    <a:lnTo>
                      <a:pt x="1741" y="589"/>
                    </a:lnTo>
                    <a:lnTo>
                      <a:pt x="1751" y="604"/>
                    </a:lnTo>
                    <a:lnTo>
                      <a:pt x="1763" y="612"/>
                    </a:lnTo>
                    <a:lnTo>
                      <a:pt x="1777" y="589"/>
                    </a:lnTo>
                    <a:lnTo>
                      <a:pt x="1791" y="561"/>
                    </a:lnTo>
                    <a:lnTo>
                      <a:pt x="1791" y="545"/>
                    </a:lnTo>
                    <a:lnTo>
                      <a:pt x="1805" y="545"/>
                    </a:lnTo>
                    <a:lnTo>
                      <a:pt x="1803" y="526"/>
                    </a:lnTo>
                    <a:lnTo>
                      <a:pt x="1805" y="511"/>
                    </a:lnTo>
                    <a:lnTo>
                      <a:pt x="1814" y="509"/>
                    </a:lnTo>
                    <a:lnTo>
                      <a:pt x="1808" y="498"/>
                    </a:lnTo>
                    <a:lnTo>
                      <a:pt x="1792" y="480"/>
                    </a:lnTo>
                    <a:lnTo>
                      <a:pt x="1790" y="480"/>
                    </a:lnTo>
                    <a:lnTo>
                      <a:pt x="1789" y="480"/>
                    </a:lnTo>
                    <a:lnTo>
                      <a:pt x="1788" y="480"/>
                    </a:lnTo>
                    <a:lnTo>
                      <a:pt x="1787" y="479"/>
                    </a:lnTo>
                    <a:lnTo>
                      <a:pt x="1786" y="478"/>
                    </a:lnTo>
                    <a:lnTo>
                      <a:pt x="1785" y="478"/>
                    </a:lnTo>
                    <a:lnTo>
                      <a:pt x="1785" y="477"/>
                    </a:lnTo>
                    <a:lnTo>
                      <a:pt x="1783" y="476"/>
                    </a:lnTo>
                    <a:lnTo>
                      <a:pt x="1783" y="475"/>
                    </a:lnTo>
                    <a:lnTo>
                      <a:pt x="1783" y="472"/>
                    </a:lnTo>
                    <a:lnTo>
                      <a:pt x="1783" y="469"/>
                    </a:lnTo>
                    <a:lnTo>
                      <a:pt x="1784" y="467"/>
                    </a:lnTo>
                    <a:lnTo>
                      <a:pt x="1784" y="465"/>
                    </a:lnTo>
                    <a:lnTo>
                      <a:pt x="1785" y="462"/>
                    </a:lnTo>
                    <a:lnTo>
                      <a:pt x="1785" y="460"/>
                    </a:lnTo>
                    <a:lnTo>
                      <a:pt x="1786" y="458"/>
                    </a:lnTo>
                    <a:lnTo>
                      <a:pt x="1787" y="455"/>
                    </a:lnTo>
                    <a:lnTo>
                      <a:pt x="1787" y="454"/>
                    </a:lnTo>
                    <a:lnTo>
                      <a:pt x="1787" y="452"/>
                    </a:lnTo>
                    <a:lnTo>
                      <a:pt x="1787" y="451"/>
                    </a:lnTo>
                    <a:lnTo>
                      <a:pt x="1788" y="450"/>
                    </a:lnTo>
                    <a:lnTo>
                      <a:pt x="1797" y="439"/>
                    </a:lnTo>
                    <a:lnTo>
                      <a:pt x="1820" y="428"/>
                    </a:lnTo>
                    <a:lnTo>
                      <a:pt x="1832" y="419"/>
                    </a:lnTo>
                    <a:lnTo>
                      <a:pt x="1851" y="416"/>
                    </a:lnTo>
                    <a:lnTo>
                      <a:pt x="1862" y="419"/>
                    </a:lnTo>
                    <a:lnTo>
                      <a:pt x="1872" y="432"/>
                    </a:lnTo>
                    <a:lnTo>
                      <a:pt x="1880" y="438"/>
                    </a:lnTo>
                    <a:lnTo>
                      <a:pt x="1887" y="412"/>
                    </a:lnTo>
                    <a:lnTo>
                      <a:pt x="1895" y="405"/>
                    </a:lnTo>
                    <a:lnTo>
                      <a:pt x="1898" y="391"/>
                    </a:lnTo>
                    <a:lnTo>
                      <a:pt x="1918" y="392"/>
                    </a:lnTo>
                    <a:lnTo>
                      <a:pt x="1937" y="378"/>
                    </a:lnTo>
                    <a:lnTo>
                      <a:pt x="1948" y="376"/>
                    </a:lnTo>
                    <a:lnTo>
                      <a:pt x="1969" y="384"/>
                    </a:lnTo>
                    <a:lnTo>
                      <a:pt x="1974" y="373"/>
                    </a:lnTo>
                    <a:lnTo>
                      <a:pt x="1955" y="349"/>
                    </a:lnTo>
                    <a:lnTo>
                      <a:pt x="1929" y="332"/>
                    </a:lnTo>
                    <a:lnTo>
                      <a:pt x="1939" y="323"/>
                    </a:lnTo>
                    <a:lnTo>
                      <a:pt x="1957" y="311"/>
                    </a:lnTo>
                    <a:lnTo>
                      <a:pt x="1950" y="302"/>
                    </a:lnTo>
                    <a:lnTo>
                      <a:pt x="1950" y="286"/>
                    </a:lnTo>
                    <a:lnTo>
                      <a:pt x="1967" y="281"/>
                    </a:lnTo>
                    <a:lnTo>
                      <a:pt x="1973" y="298"/>
                    </a:lnTo>
                    <a:lnTo>
                      <a:pt x="1978" y="311"/>
                    </a:lnTo>
                    <a:lnTo>
                      <a:pt x="2005" y="313"/>
                    </a:lnTo>
                    <a:lnTo>
                      <a:pt x="2016" y="325"/>
                    </a:lnTo>
                    <a:lnTo>
                      <a:pt x="2035" y="326"/>
                    </a:lnTo>
                    <a:lnTo>
                      <a:pt x="2046" y="341"/>
                    </a:lnTo>
                    <a:lnTo>
                      <a:pt x="2055" y="344"/>
                    </a:lnTo>
                    <a:lnTo>
                      <a:pt x="2068" y="332"/>
                    </a:lnTo>
                    <a:lnTo>
                      <a:pt x="2055" y="317"/>
                    </a:lnTo>
                    <a:lnTo>
                      <a:pt x="2059" y="305"/>
                    </a:lnTo>
                    <a:lnTo>
                      <a:pt x="2070" y="305"/>
                    </a:lnTo>
                    <a:lnTo>
                      <a:pt x="2081" y="300"/>
                    </a:lnTo>
                    <a:lnTo>
                      <a:pt x="2084" y="282"/>
                    </a:lnTo>
                    <a:lnTo>
                      <a:pt x="2057" y="282"/>
                    </a:lnTo>
                    <a:lnTo>
                      <a:pt x="2041" y="271"/>
                    </a:lnTo>
                    <a:lnTo>
                      <a:pt x="2018" y="275"/>
                    </a:lnTo>
                    <a:lnTo>
                      <a:pt x="2012" y="284"/>
                    </a:lnTo>
                    <a:lnTo>
                      <a:pt x="2003" y="268"/>
                    </a:lnTo>
                    <a:lnTo>
                      <a:pt x="1997" y="260"/>
                    </a:lnTo>
                    <a:lnTo>
                      <a:pt x="1976" y="254"/>
                    </a:lnTo>
                    <a:lnTo>
                      <a:pt x="1973" y="242"/>
                    </a:lnTo>
                    <a:lnTo>
                      <a:pt x="1944" y="242"/>
                    </a:lnTo>
                    <a:lnTo>
                      <a:pt x="1931" y="227"/>
                    </a:lnTo>
                    <a:lnTo>
                      <a:pt x="1912" y="216"/>
                    </a:lnTo>
                    <a:lnTo>
                      <a:pt x="1894" y="215"/>
                    </a:lnTo>
                    <a:lnTo>
                      <a:pt x="1874" y="207"/>
                    </a:lnTo>
                    <a:lnTo>
                      <a:pt x="1865" y="201"/>
                    </a:lnTo>
                    <a:lnTo>
                      <a:pt x="1846" y="194"/>
                    </a:lnTo>
                    <a:lnTo>
                      <a:pt x="1819" y="194"/>
                    </a:lnTo>
                    <a:lnTo>
                      <a:pt x="1787" y="191"/>
                    </a:lnTo>
                    <a:lnTo>
                      <a:pt x="1783" y="210"/>
                    </a:lnTo>
                    <a:lnTo>
                      <a:pt x="1768" y="213"/>
                    </a:lnTo>
                    <a:lnTo>
                      <a:pt x="1759" y="204"/>
                    </a:lnTo>
                    <a:lnTo>
                      <a:pt x="1743" y="207"/>
                    </a:lnTo>
                    <a:lnTo>
                      <a:pt x="1722" y="199"/>
                    </a:lnTo>
                    <a:lnTo>
                      <a:pt x="1687" y="204"/>
                    </a:lnTo>
                    <a:lnTo>
                      <a:pt x="1679" y="216"/>
                    </a:lnTo>
                    <a:lnTo>
                      <a:pt x="1667" y="212"/>
                    </a:lnTo>
                    <a:lnTo>
                      <a:pt x="1650" y="198"/>
                    </a:lnTo>
                    <a:lnTo>
                      <a:pt x="1634" y="181"/>
                    </a:lnTo>
                    <a:lnTo>
                      <a:pt x="1594" y="172"/>
                    </a:lnTo>
                    <a:lnTo>
                      <a:pt x="1581" y="176"/>
                    </a:lnTo>
                    <a:lnTo>
                      <a:pt x="1571" y="180"/>
                    </a:lnTo>
                    <a:lnTo>
                      <a:pt x="1549" y="176"/>
                    </a:lnTo>
                    <a:lnTo>
                      <a:pt x="1522" y="162"/>
                    </a:lnTo>
                    <a:lnTo>
                      <a:pt x="1504" y="154"/>
                    </a:lnTo>
                    <a:lnTo>
                      <a:pt x="1501" y="146"/>
                    </a:lnTo>
                    <a:lnTo>
                      <a:pt x="1458" y="146"/>
                    </a:lnTo>
                    <a:lnTo>
                      <a:pt x="1446" y="151"/>
                    </a:lnTo>
                    <a:lnTo>
                      <a:pt x="1433" y="136"/>
                    </a:lnTo>
                    <a:lnTo>
                      <a:pt x="1409" y="136"/>
                    </a:lnTo>
                    <a:lnTo>
                      <a:pt x="1399" y="123"/>
                    </a:lnTo>
                    <a:lnTo>
                      <a:pt x="1386" y="131"/>
                    </a:lnTo>
                    <a:lnTo>
                      <a:pt x="1373" y="140"/>
                    </a:lnTo>
                    <a:lnTo>
                      <a:pt x="1381" y="159"/>
                    </a:lnTo>
                    <a:lnTo>
                      <a:pt x="1363" y="163"/>
                    </a:lnTo>
                    <a:lnTo>
                      <a:pt x="1341" y="159"/>
                    </a:lnTo>
                    <a:lnTo>
                      <a:pt x="1323" y="158"/>
                    </a:lnTo>
                    <a:lnTo>
                      <a:pt x="1312" y="165"/>
                    </a:lnTo>
                    <a:lnTo>
                      <a:pt x="1296" y="157"/>
                    </a:lnTo>
                    <a:lnTo>
                      <a:pt x="1287" y="147"/>
                    </a:lnTo>
                    <a:lnTo>
                      <a:pt x="1285" y="163"/>
                    </a:lnTo>
                    <a:lnTo>
                      <a:pt x="1262" y="165"/>
                    </a:lnTo>
                    <a:lnTo>
                      <a:pt x="1233" y="156"/>
                    </a:lnTo>
                    <a:lnTo>
                      <a:pt x="1215" y="149"/>
                    </a:lnTo>
                    <a:lnTo>
                      <a:pt x="1220" y="140"/>
                    </a:lnTo>
                    <a:lnTo>
                      <a:pt x="1233" y="136"/>
                    </a:lnTo>
                    <a:lnTo>
                      <a:pt x="1223" y="116"/>
                    </a:lnTo>
                    <a:lnTo>
                      <a:pt x="1199" y="107"/>
                    </a:lnTo>
                    <a:lnTo>
                      <a:pt x="1168" y="109"/>
                    </a:lnTo>
                    <a:lnTo>
                      <a:pt x="1159" y="133"/>
                    </a:lnTo>
                    <a:lnTo>
                      <a:pt x="1134" y="125"/>
                    </a:lnTo>
                    <a:lnTo>
                      <a:pt x="1113" y="115"/>
                    </a:lnTo>
                    <a:lnTo>
                      <a:pt x="1081" y="107"/>
                    </a:lnTo>
                    <a:lnTo>
                      <a:pt x="1020" y="107"/>
                    </a:lnTo>
                    <a:lnTo>
                      <a:pt x="999" y="107"/>
                    </a:lnTo>
                    <a:lnTo>
                      <a:pt x="978" y="116"/>
                    </a:lnTo>
                    <a:lnTo>
                      <a:pt x="948" y="126"/>
                    </a:lnTo>
                    <a:lnTo>
                      <a:pt x="964" y="109"/>
                    </a:lnTo>
                    <a:lnTo>
                      <a:pt x="993" y="93"/>
                    </a:lnTo>
                    <a:lnTo>
                      <a:pt x="1005" y="87"/>
                    </a:lnTo>
                    <a:lnTo>
                      <a:pt x="1020" y="72"/>
                    </a:lnTo>
                    <a:lnTo>
                      <a:pt x="1024" y="51"/>
                    </a:lnTo>
                    <a:lnTo>
                      <a:pt x="1003" y="42"/>
                    </a:lnTo>
                    <a:lnTo>
                      <a:pt x="994" y="29"/>
                    </a:lnTo>
                    <a:lnTo>
                      <a:pt x="947" y="25"/>
                    </a:lnTo>
                    <a:lnTo>
                      <a:pt x="938" y="35"/>
                    </a:lnTo>
                    <a:lnTo>
                      <a:pt x="922" y="27"/>
                    </a:lnTo>
                    <a:lnTo>
                      <a:pt x="916" y="15"/>
                    </a:lnTo>
                    <a:lnTo>
                      <a:pt x="903" y="6"/>
                    </a:lnTo>
                    <a:lnTo>
                      <a:pt x="892" y="0"/>
                    </a:lnTo>
                    <a:lnTo>
                      <a:pt x="869" y="9"/>
                    </a:lnTo>
                    <a:lnTo>
                      <a:pt x="863" y="29"/>
                    </a:lnTo>
                    <a:lnTo>
                      <a:pt x="859" y="36"/>
                    </a:lnTo>
                    <a:lnTo>
                      <a:pt x="870" y="40"/>
                    </a:lnTo>
                    <a:lnTo>
                      <a:pt x="853" y="48"/>
                    </a:lnTo>
                    <a:lnTo>
                      <a:pt x="829" y="43"/>
                    </a:lnTo>
                    <a:lnTo>
                      <a:pt x="814" y="46"/>
                    </a:lnTo>
                    <a:lnTo>
                      <a:pt x="806" y="53"/>
                    </a:lnTo>
                    <a:lnTo>
                      <a:pt x="796" y="41"/>
                    </a:lnTo>
                    <a:lnTo>
                      <a:pt x="781" y="47"/>
                    </a:lnTo>
                    <a:lnTo>
                      <a:pt x="770" y="43"/>
                    </a:lnTo>
                    <a:lnTo>
                      <a:pt x="769" y="55"/>
                    </a:lnTo>
                    <a:lnTo>
                      <a:pt x="743" y="57"/>
                    </a:lnTo>
                    <a:lnTo>
                      <a:pt x="721" y="59"/>
                    </a:lnTo>
                    <a:lnTo>
                      <a:pt x="706" y="69"/>
                    </a:lnTo>
                    <a:lnTo>
                      <a:pt x="689" y="75"/>
                    </a:lnTo>
                    <a:lnTo>
                      <a:pt x="689" y="87"/>
                    </a:lnTo>
                    <a:lnTo>
                      <a:pt x="702" y="91"/>
                    </a:lnTo>
                    <a:lnTo>
                      <a:pt x="706" y="107"/>
                    </a:lnTo>
                    <a:lnTo>
                      <a:pt x="683" y="104"/>
                    </a:lnTo>
                    <a:lnTo>
                      <a:pt x="654" y="106"/>
                    </a:lnTo>
                    <a:lnTo>
                      <a:pt x="638" y="112"/>
                    </a:lnTo>
                    <a:lnTo>
                      <a:pt x="634" y="129"/>
                    </a:lnTo>
                    <a:lnTo>
                      <a:pt x="642" y="142"/>
                    </a:lnTo>
                    <a:lnTo>
                      <a:pt x="654" y="143"/>
                    </a:lnTo>
                    <a:lnTo>
                      <a:pt x="664" y="156"/>
                    </a:lnTo>
                    <a:lnTo>
                      <a:pt x="674" y="172"/>
                    </a:lnTo>
                    <a:lnTo>
                      <a:pt x="672" y="184"/>
                    </a:lnTo>
                    <a:lnTo>
                      <a:pt x="651" y="163"/>
                    </a:lnTo>
                    <a:lnTo>
                      <a:pt x="630" y="157"/>
                    </a:lnTo>
                    <a:lnTo>
                      <a:pt x="620" y="143"/>
                    </a:lnTo>
                    <a:lnTo>
                      <a:pt x="607" y="144"/>
                    </a:lnTo>
                    <a:lnTo>
                      <a:pt x="601" y="161"/>
                    </a:lnTo>
                    <a:lnTo>
                      <a:pt x="607" y="170"/>
                    </a:lnTo>
                    <a:lnTo>
                      <a:pt x="609" y="178"/>
                    </a:lnTo>
                    <a:lnTo>
                      <a:pt x="591" y="172"/>
                    </a:lnTo>
                    <a:lnTo>
                      <a:pt x="573" y="157"/>
                    </a:lnTo>
                    <a:lnTo>
                      <a:pt x="571" y="138"/>
                    </a:lnTo>
                    <a:lnTo>
                      <a:pt x="564" y="127"/>
                    </a:lnTo>
                    <a:lnTo>
                      <a:pt x="554" y="137"/>
                    </a:lnTo>
                    <a:lnTo>
                      <a:pt x="557" y="152"/>
                    </a:lnTo>
                    <a:lnTo>
                      <a:pt x="554" y="162"/>
                    </a:lnTo>
                    <a:lnTo>
                      <a:pt x="557" y="172"/>
                    </a:lnTo>
                    <a:lnTo>
                      <a:pt x="564" y="175"/>
                    </a:lnTo>
                    <a:lnTo>
                      <a:pt x="567" y="202"/>
                    </a:lnTo>
                    <a:lnTo>
                      <a:pt x="570" y="216"/>
                    </a:lnTo>
                    <a:lnTo>
                      <a:pt x="588" y="218"/>
                    </a:lnTo>
                    <a:lnTo>
                      <a:pt x="591" y="210"/>
                    </a:lnTo>
                    <a:lnTo>
                      <a:pt x="605" y="216"/>
                    </a:lnTo>
                    <a:lnTo>
                      <a:pt x="614" y="220"/>
                    </a:lnTo>
                    <a:lnTo>
                      <a:pt x="620" y="228"/>
                    </a:lnTo>
                    <a:lnTo>
                      <a:pt x="623" y="242"/>
                    </a:lnTo>
                    <a:lnTo>
                      <a:pt x="631" y="249"/>
                    </a:lnTo>
                    <a:lnTo>
                      <a:pt x="640" y="253"/>
                    </a:lnTo>
                    <a:lnTo>
                      <a:pt x="640" y="264"/>
                    </a:lnTo>
                    <a:lnTo>
                      <a:pt x="627" y="256"/>
                    </a:lnTo>
                    <a:lnTo>
                      <a:pt x="617" y="244"/>
                    </a:lnTo>
                    <a:lnTo>
                      <a:pt x="602" y="233"/>
                    </a:lnTo>
                    <a:lnTo>
                      <a:pt x="586" y="233"/>
                    </a:lnTo>
                    <a:lnTo>
                      <a:pt x="585" y="238"/>
                    </a:lnTo>
                    <a:lnTo>
                      <a:pt x="582" y="249"/>
                    </a:lnTo>
                    <a:lnTo>
                      <a:pt x="575" y="265"/>
                    </a:lnTo>
                    <a:lnTo>
                      <a:pt x="564" y="284"/>
                    </a:lnTo>
                    <a:lnTo>
                      <a:pt x="548" y="291"/>
                    </a:lnTo>
                    <a:lnTo>
                      <a:pt x="525" y="283"/>
                    </a:lnTo>
                    <a:lnTo>
                      <a:pt x="528" y="275"/>
                    </a:lnTo>
                    <a:lnTo>
                      <a:pt x="543" y="270"/>
                    </a:lnTo>
                    <a:lnTo>
                      <a:pt x="557" y="262"/>
                    </a:lnTo>
                    <a:lnTo>
                      <a:pt x="557" y="261"/>
                    </a:lnTo>
                    <a:lnTo>
                      <a:pt x="558" y="260"/>
                    </a:lnTo>
                    <a:lnTo>
                      <a:pt x="559" y="258"/>
                    </a:lnTo>
                    <a:lnTo>
                      <a:pt x="559" y="256"/>
                    </a:lnTo>
                    <a:lnTo>
                      <a:pt x="560" y="254"/>
                    </a:lnTo>
                    <a:lnTo>
                      <a:pt x="561" y="253"/>
                    </a:lnTo>
                    <a:lnTo>
                      <a:pt x="561" y="250"/>
                    </a:lnTo>
                    <a:lnTo>
                      <a:pt x="561" y="249"/>
                    </a:lnTo>
                    <a:lnTo>
                      <a:pt x="561" y="247"/>
                    </a:lnTo>
                    <a:lnTo>
                      <a:pt x="562" y="246"/>
                    </a:lnTo>
                    <a:lnTo>
                      <a:pt x="561" y="244"/>
                    </a:lnTo>
                    <a:lnTo>
                      <a:pt x="561" y="243"/>
                    </a:lnTo>
                    <a:lnTo>
                      <a:pt x="561" y="241"/>
                    </a:lnTo>
                    <a:lnTo>
                      <a:pt x="560" y="238"/>
                    </a:lnTo>
                    <a:lnTo>
                      <a:pt x="559" y="235"/>
                    </a:lnTo>
                    <a:lnTo>
                      <a:pt x="558" y="233"/>
                    </a:lnTo>
                    <a:lnTo>
                      <a:pt x="557" y="231"/>
                    </a:lnTo>
                    <a:lnTo>
                      <a:pt x="556" y="228"/>
                    </a:lnTo>
                    <a:lnTo>
                      <a:pt x="555" y="227"/>
                    </a:lnTo>
                    <a:lnTo>
                      <a:pt x="554" y="225"/>
                    </a:lnTo>
                    <a:lnTo>
                      <a:pt x="554" y="224"/>
                    </a:lnTo>
                    <a:lnTo>
                      <a:pt x="550" y="209"/>
                    </a:lnTo>
                    <a:lnTo>
                      <a:pt x="550" y="198"/>
                    </a:lnTo>
                    <a:lnTo>
                      <a:pt x="545" y="184"/>
                    </a:lnTo>
                    <a:lnTo>
                      <a:pt x="541" y="167"/>
                    </a:lnTo>
                    <a:lnTo>
                      <a:pt x="535" y="142"/>
                    </a:lnTo>
                    <a:lnTo>
                      <a:pt x="530" y="123"/>
                    </a:lnTo>
                    <a:lnTo>
                      <a:pt x="517" y="109"/>
                    </a:lnTo>
                    <a:lnTo>
                      <a:pt x="498" y="110"/>
                    </a:lnTo>
                    <a:lnTo>
                      <a:pt x="488" y="135"/>
                    </a:lnTo>
                    <a:lnTo>
                      <a:pt x="485" y="159"/>
                    </a:lnTo>
                    <a:lnTo>
                      <a:pt x="469" y="170"/>
                    </a:lnTo>
                    <a:lnTo>
                      <a:pt x="470" y="186"/>
                    </a:lnTo>
                    <a:lnTo>
                      <a:pt x="480" y="201"/>
                    </a:lnTo>
                    <a:lnTo>
                      <a:pt x="491" y="216"/>
                    </a:lnTo>
                    <a:lnTo>
                      <a:pt x="499" y="228"/>
                    </a:lnTo>
                    <a:lnTo>
                      <a:pt x="503" y="239"/>
                    </a:lnTo>
                    <a:lnTo>
                      <a:pt x="490" y="244"/>
                    </a:lnTo>
                    <a:lnTo>
                      <a:pt x="476" y="226"/>
                    </a:lnTo>
                    <a:lnTo>
                      <a:pt x="452" y="212"/>
                    </a:lnTo>
                    <a:lnTo>
                      <a:pt x="424" y="204"/>
                    </a:lnTo>
                    <a:lnTo>
                      <a:pt x="399" y="204"/>
                    </a:lnTo>
                    <a:lnTo>
                      <a:pt x="393" y="213"/>
                    </a:lnTo>
                    <a:lnTo>
                      <a:pt x="401" y="218"/>
                    </a:lnTo>
                    <a:lnTo>
                      <a:pt x="399" y="237"/>
                    </a:lnTo>
                    <a:lnTo>
                      <a:pt x="387" y="241"/>
                    </a:lnTo>
                    <a:lnTo>
                      <a:pt x="384" y="224"/>
                    </a:lnTo>
                    <a:lnTo>
                      <a:pt x="373" y="224"/>
                    </a:lnTo>
                    <a:lnTo>
                      <a:pt x="364" y="236"/>
                    </a:lnTo>
                    <a:lnTo>
                      <a:pt x="333" y="236"/>
                    </a:lnTo>
                    <a:lnTo>
                      <a:pt x="322" y="249"/>
                    </a:lnTo>
                    <a:lnTo>
                      <a:pt x="314" y="233"/>
                    </a:lnTo>
                    <a:lnTo>
                      <a:pt x="303" y="236"/>
                    </a:lnTo>
                    <a:lnTo>
                      <a:pt x="287" y="243"/>
                    </a:lnTo>
                    <a:lnTo>
                      <a:pt x="270" y="249"/>
                    </a:lnTo>
                    <a:lnTo>
                      <a:pt x="251" y="267"/>
                    </a:lnTo>
                    <a:lnTo>
                      <a:pt x="230" y="277"/>
                    </a:lnTo>
                    <a:lnTo>
                      <a:pt x="223" y="264"/>
                    </a:lnTo>
                    <a:lnTo>
                      <a:pt x="223" y="252"/>
                    </a:lnTo>
                    <a:lnTo>
                      <a:pt x="208" y="237"/>
                    </a:lnTo>
                    <a:lnTo>
                      <a:pt x="187" y="239"/>
                    </a:lnTo>
                    <a:lnTo>
                      <a:pt x="192" y="252"/>
                    </a:lnTo>
                    <a:lnTo>
                      <a:pt x="197" y="267"/>
                    </a:lnTo>
                    <a:lnTo>
                      <a:pt x="203" y="281"/>
                    </a:lnTo>
                    <a:lnTo>
                      <a:pt x="204" y="298"/>
                    </a:lnTo>
                    <a:lnTo>
                      <a:pt x="190" y="291"/>
                    </a:lnTo>
                    <a:lnTo>
                      <a:pt x="175" y="288"/>
                    </a:lnTo>
                    <a:lnTo>
                      <a:pt x="166" y="298"/>
                    </a:lnTo>
                    <a:lnTo>
                      <a:pt x="147" y="304"/>
                    </a:lnTo>
                    <a:lnTo>
                      <a:pt x="146" y="316"/>
                    </a:lnTo>
                    <a:lnTo>
                      <a:pt x="157" y="322"/>
                    </a:lnTo>
                    <a:lnTo>
                      <a:pt x="153" y="338"/>
                    </a:lnTo>
                    <a:lnTo>
                      <a:pt x="138" y="338"/>
                    </a:lnTo>
                    <a:lnTo>
                      <a:pt x="138" y="322"/>
                    </a:lnTo>
                    <a:lnTo>
                      <a:pt x="124" y="316"/>
                    </a:lnTo>
                    <a:lnTo>
                      <a:pt x="109" y="322"/>
                    </a:lnTo>
                    <a:lnTo>
                      <a:pt x="111" y="334"/>
                    </a:lnTo>
                    <a:lnTo>
                      <a:pt x="121" y="338"/>
                    </a:lnTo>
                    <a:lnTo>
                      <a:pt x="125" y="344"/>
                    </a:lnTo>
                    <a:lnTo>
                      <a:pt x="117" y="352"/>
                    </a:lnTo>
                    <a:lnTo>
                      <a:pt x="102" y="341"/>
                    </a:lnTo>
                    <a:lnTo>
                      <a:pt x="91" y="326"/>
                    </a:lnTo>
                    <a:lnTo>
                      <a:pt x="83" y="311"/>
                    </a:lnTo>
                    <a:lnTo>
                      <a:pt x="80" y="289"/>
                    </a:lnTo>
                    <a:lnTo>
                      <a:pt x="74" y="281"/>
                    </a:lnTo>
                    <a:lnTo>
                      <a:pt x="90" y="286"/>
                    </a:lnTo>
                    <a:lnTo>
                      <a:pt x="115" y="293"/>
                    </a:lnTo>
                    <a:lnTo>
                      <a:pt x="138" y="287"/>
                    </a:lnTo>
                    <a:lnTo>
                      <a:pt x="149" y="277"/>
                    </a:lnTo>
                    <a:lnTo>
                      <a:pt x="155" y="265"/>
                    </a:lnTo>
                    <a:lnTo>
                      <a:pt x="130" y="247"/>
                    </a:lnTo>
                    <a:lnTo>
                      <a:pt x="100" y="233"/>
                    </a:lnTo>
                    <a:lnTo>
                      <a:pt x="69" y="216"/>
                    </a:lnTo>
                    <a:lnTo>
                      <a:pt x="53" y="209"/>
                    </a:lnTo>
                    <a:lnTo>
                      <a:pt x="36" y="220"/>
                    </a:lnTo>
                    <a:lnTo>
                      <a:pt x="20" y="237"/>
                    </a:lnTo>
                    <a:lnTo>
                      <a:pt x="14" y="252"/>
                    </a:lnTo>
                    <a:lnTo>
                      <a:pt x="14" y="267"/>
                    </a:lnTo>
                    <a:lnTo>
                      <a:pt x="19" y="288"/>
                    </a:lnTo>
                    <a:lnTo>
                      <a:pt x="20" y="311"/>
                    </a:lnTo>
                    <a:lnTo>
                      <a:pt x="26" y="332"/>
                    </a:lnTo>
                    <a:lnTo>
                      <a:pt x="34" y="354"/>
                    </a:lnTo>
                    <a:lnTo>
                      <a:pt x="42" y="363"/>
                    </a:lnTo>
                    <a:lnTo>
                      <a:pt x="52" y="371"/>
                    </a:lnTo>
                    <a:lnTo>
                      <a:pt x="41" y="381"/>
                    </a:lnTo>
                    <a:lnTo>
                      <a:pt x="25" y="397"/>
                    </a:lnTo>
                    <a:lnTo>
                      <a:pt x="12" y="414"/>
                    </a:lnTo>
                    <a:lnTo>
                      <a:pt x="8" y="427"/>
                    </a:lnTo>
                    <a:lnTo>
                      <a:pt x="9" y="444"/>
                    </a:lnTo>
                    <a:lnTo>
                      <a:pt x="0" y="447"/>
                    </a:lnTo>
                    <a:lnTo>
                      <a:pt x="16" y="470"/>
                    </a:lnTo>
                    <a:lnTo>
                      <a:pt x="39" y="490"/>
                    </a:lnTo>
                    <a:lnTo>
                      <a:pt x="78" y="506"/>
                    </a:lnTo>
                    <a:lnTo>
                      <a:pt x="81" y="557"/>
                    </a:lnTo>
                    <a:lnTo>
                      <a:pt x="75" y="564"/>
                    </a:lnTo>
                    <a:lnTo>
                      <a:pt x="69" y="584"/>
                    </a:lnTo>
                    <a:lnTo>
                      <a:pt x="106" y="582"/>
                    </a:lnTo>
                    <a:lnTo>
                      <a:pt x="114" y="604"/>
                    </a:lnTo>
                    <a:lnTo>
                      <a:pt x="171" y="651"/>
                    </a:lnTo>
                    <a:lnTo>
                      <a:pt x="163" y="695"/>
                    </a:lnTo>
                    <a:lnTo>
                      <a:pt x="169" y="702"/>
                    </a:lnTo>
                    <a:lnTo>
                      <a:pt x="155" y="717"/>
                    </a:lnTo>
                    <a:lnTo>
                      <a:pt x="142" y="729"/>
                    </a:lnTo>
                    <a:lnTo>
                      <a:pt x="138" y="740"/>
                    </a:lnTo>
                    <a:lnTo>
                      <a:pt x="157" y="749"/>
                    </a:lnTo>
                    <a:lnTo>
                      <a:pt x="168" y="761"/>
                    </a:lnTo>
                    <a:lnTo>
                      <a:pt x="199" y="743"/>
                    </a:lnTo>
                    <a:lnTo>
                      <a:pt x="217" y="752"/>
                    </a:lnTo>
                    <a:lnTo>
                      <a:pt x="229" y="752"/>
                    </a:lnTo>
                    <a:lnTo>
                      <a:pt x="242" y="764"/>
                    </a:lnTo>
                    <a:lnTo>
                      <a:pt x="256" y="780"/>
                    </a:lnTo>
                    <a:lnTo>
                      <a:pt x="285" y="773"/>
                    </a:lnTo>
                    <a:lnTo>
                      <a:pt x="277" y="753"/>
                    </a:lnTo>
                    <a:lnTo>
                      <a:pt x="285" y="740"/>
                    </a:lnTo>
                    <a:lnTo>
                      <a:pt x="304" y="7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8" name="Freeform 272"/>
              <p:cNvSpPr>
                <a:spLocks/>
              </p:cNvSpPr>
              <p:nvPr/>
            </p:nvSpPr>
            <p:spPr bwMode="auto">
              <a:xfrm>
                <a:off x="6684109" y="3299875"/>
                <a:ext cx="534644" cy="511210"/>
              </a:xfrm>
              <a:custGeom>
                <a:avLst/>
                <a:gdLst>
                  <a:gd name="T0" fmla="*/ 159 w 304"/>
                  <a:gd name="T1" fmla="*/ 72 h 290"/>
                  <a:gd name="T2" fmla="*/ 169 w 304"/>
                  <a:gd name="T3" fmla="*/ 64 h 290"/>
                  <a:gd name="T4" fmla="*/ 189 w 304"/>
                  <a:gd name="T5" fmla="*/ 65 h 290"/>
                  <a:gd name="T6" fmla="*/ 205 w 304"/>
                  <a:gd name="T7" fmla="*/ 83 h 290"/>
                  <a:gd name="T8" fmla="*/ 226 w 304"/>
                  <a:gd name="T9" fmla="*/ 103 h 290"/>
                  <a:gd name="T10" fmla="*/ 227 w 304"/>
                  <a:gd name="T11" fmla="*/ 121 h 290"/>
                  <a:gd name="T12" fmla="*/ 235 w 304"/>
                  <a:gd name="T13" fmla="*/ 128 h 290"/>
                  <a:gd name="T14" fmla="*/ 247 w 304"/>
                  <a:gd name="T15" fmla="*/ 161 h 290"/>
                  <a:gd name="T16" fmla="*/ 290 w 304"/>
                  <a:gd name="T17" fmla="*/ 164 h 290"/>
                  <a:gd name="T18" fmla="*/ 303 w 304"/>
                  <a:gd name="T19" fmla="*/ 182 h 290"/>
                  <a:gd name="T20" fmla="*/ 294 w 304"/>
                  <a:gd name="T21" fmla="*/ 222 h 290"/>
                  <a:gd name="T22" fmla="*/ 252 w 304"/>
                  <a:gd name="T23" fmla="*/ 230 h 290"/>
                  <a:gd name="T24" fmla="*/ 209 w 304"/>
                  <a:gd name="T25" fmla="*/ 237 h 290"/>
                  <a:gd name="T26" fmla="*/ 197 w 304"/>
                  <a:gd name="T27" fmla="*/ 253 h 290"/>
                  <a:gd name="T28" fmla="*/ 192 w 304"/>
                  <a:gd name="T29" fmla="*/ 274 h 290"/>
                  <a:gd name="T30" fmla="*/ 172 w 304"/>
                  <a:gd name="T31" fmla="*/ 289 h 290"/>
                  <a:gd name="T32" fmla="*/ 172 w 304"/>
                  <a:gd name="T33" fmla="*/ 276 h 290"/>
                  <a:gd name="T34" fmla="*/ 172 w 304"/>
                  <a:gd name="T35" fmla="*/ 266 h 290"/>
                  <a:gd name="T36" fmla="*/ 166 w 304"/>
                  <a:gd name="T37" fmla="*/ 264 h 290"/>
                  <a:gd name="T38" fmla="*/ 149 w 304"/>
                  <a:gd name="T39" fmla="*/ 263 h 290"/>
                  <a:gd name="T40" fmla="*/ 132 w 304"/>
                  <a:gd name="T41" fmla="*/ 264 h 290"/>
                  <a:gd name="T42" fmla="*/ 121 w 304"/>
                  <a:gd name="T43" fmla="*/ 270 h 290"/>
                  <a:gd name="T44" fmla="*/ 105 w 304"/>
                  <a:gd name="T45" fmla="*/ 252 h 290"/>
                  <a:gd name="T46" fmla="*/ 100 w 304"/>
                  <a:gd name="T47" fmla="*/ 234 h 290"/>
                  <a:gd name="T48" fmla="*/ 91 w 304"/>
                  <a:gd name="T49" fmla="*/ 219 h 290"/>
                  <a:gd name="T50" fmla="*/ 72 w 304"/>
                  <a:gd name="T51" fmla="*/ 197 h 290"/>
                  <a:gd name="T52" fmla="*/ 65 w 304"/>
                  <a:gd name="T53" fmla="*/ 181 h 290"/>
                  <a:gd name="T54" fmla="*/ 54 w 304"/>
                  <a:gd name="T55" fmla="*/ 149 h 290"/>
                  <a:gd name="T56" fmla="*/ 38 w 304"/>
                  <a:gd name="T57" fmla="*/ 123 h 290"/>
                  <a:gd name="T58" fmla="*/ 18 w 304"/>
                  <a:gd name="T59" fmla="*/ 104 h 290"/>
                  <a:gd name="T60" fmla="*/ 15 w 304"/>
                  <a:gd name="T61" fmla="*/ 81 h 290"/>
                  <a:gd name="T62" fmla="*/ 3 w 304"/>
                  <a:gd name="T63" fmla="*/ 74 h 290"/>
                  <a:gd name="T64" fmla="*/ 0 w 304"/>
                  <a:gd name="T65" fmla="*/ 58 h 290"/>
                  <a:gd name="T66" fmla="*/ 18 w 304"/>
                  <a:gd name="T67" fmla="*/ 58 h 290"/>
                  <a:gd name="T68" fmla="*/ 31 w 304"/>
                  <a:gd name="T69" fmla="*/ 46 h 290"/>
                  <a:gd name="T70" fmla="*/ 43 w 304"/>
                  <a:gd name="T71" fmla="*/ 36 h 290"/>
                  <a:gd name="T72" fmla="*/ 43 w 304"/>
                  <a:gd name="T73" fmla="*/ 15 h 290"/>
                  <a:gd name="T74" fmla="*/ 59 w 304"/>
                  <a:gd name="T75" fmla="*/ 2 h 290"/>
                  <a:gd name="T76" fmla="*/ 65 w 304"/>
                  <a:gd name="T77" fmla="*/ 0 h 290"/>
                  <a:gd name="T78" fmla="*/ 74 w 304"/>
                  <a:gd name="T79" fmla="*/ 8 h 290"/>
                  <a:gd name="T80" fmla="*/ 84 w 304"/>
                  <a:gd name="T81" fmla="*/ 15 h 290"/>
                  <a:gd name="T82" fmla="*/ 100 w 304"/>
                  <a:gd name="T83" fmla="*/ 14 h 290"/>
                  <a:gd name="T84" fmla="*/ 110 w 304"/>
                  <a:gd name="T85" fmla="*/ 31 h 290"/>
                  <a:gd name="T86" fmla="*/ 121 w 304"/>
                  <a:gd name="T87" fmla="*/ 34 h 290"/>
                  <a:gd name="T88" fmla="*/ 134 w 304"/>
                  <a:gd name="T89" fmla="*/ 57 h 290"/>
                  <a:gd name="T90" fmla="*/ 159 w 304"/>
                  <a:gd name="T91" fmla="*/ 7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290">
                    <a:moveTo>
                      <a:pt x="159" y="72"/>
                    </a:moveTo>
                    <a:lnTo>
                      <a:pt x="169" y="64"/>
                    </a:lnTo>
                    <a:lnTo>
                      <a:pt x="189" y="65"/>
                    </a:lnTo>
                    <a:lnTo>
                      <a:pt x="205" y="83"/>
                    </a:lnTo>
                    <a:lnTo>
                      <a:pt x="226" y="103"/>
                    </a:lnTo>
                    <a:lnTo>
                      <a:pt x="227" y="121"/>
                    </a:lnTo>
                    <a:lnTo>
                      <a:pt x="235" y="128"/>
                    </a:lnTo>
                    <a:lnTo>
                      <a:pt x="247" y="161"/>
                    </a:lnTo>
                    <a:lnTo>
                      <a:pt x="290" y="164"/>
                    </a:lnTo>
                    <a:lnTo>
                      <a:pt x="303" y="182"/>
                    </a:lnTo>
                    <a:lnTo>
                      <a:pt x="294" y="222"/>
                    </a:lnTo>
                    <a:lnTo>
                      <a:pt x="252" y="230"/>
                    </a:lnTo>
                    <a:lnTo>
                      <a:pt x="209" y="237"/>
                    </a:lnTo>
                    <a:lnTo>
                      <a:pt x="197" y="253"/>
                    </a:lnTo>
                    <a:lnTo>
                      <a:pt x="192" y="274"/>
                    </a:lnTo>
                    <a:lnTo>
                      <a:pt x="172" y="289"/>
                    </a:lnTo>
                    <a:lnTo>
                      <a:pt x="172" y="276"/>
                    </a:lnTo>
                    <a:lnTo>
                      <a:pt x="172" y="266"/>
                    </a:lnTo>
                    <a:lnTo>
                      <a:pt x="166" y="264"/>
                    </a:lnTo>
                    <a:lnTo>
                      <a:pt x="149" y="263"/>
                    </a:lnTo>
                    <a:lnTo>
                      <a:pt x="132" y="264"/>
                    </a:lnTo>
                    <a:lnTo>
                      <a:pt x="121" y="270"/>
                    </a:lnTo>
                    <a:lnTo>
                      <a:pt x="105" y="252"/>
                    </a:lnTo>
                    <a:lnTo>
                      <a:pt x="100" y="234"/>
                    </a:lnTo>
                    <a:lnTo>
                      <a:pt x="91" y="219"/>
                    </a:lnTo>
                    <a:lnTo>
                      <a:pt x="72" y="197"/>
                    </a:lnTo>
                    <a:lnTo>
                      <a:pt x="65" y="181"/>
                    </a:lnTo>
                    <a:lnTo>
                      <a:pt x="54" y="149"/>
                    </a:lnTo>
                    <a:lnTo>
                      <a:pt x="38" y="123"/>
                    </a:lnTo>
                    <a:lnTo>
                      <a:pt x="18" y="104"/>
                    </a:lnTo>
                    <a:lnTo>
                      <a:pt x="15" y="81"/>
                    </a:lnTo>
                    <a:lnTo>
                      <a:pt x="3" y="74"/>
                    </a:lnTo>
                    <a:lnTo>
                      <a:pt x="0" y="58"/>
                    </a:lnTo>
                    <a:lnTo>
                      <a:pt x="18" y="58"/>
                    </a:lnTo>
                    <a:lnTo>
                      <a:pt x="31" y="46"/>
                    </a:lnTo>
                    <a:lnTo>
                      <a:pt x="43" y="36"/>
                    </a:lnTo>
                    <a:lnTo>
                      <a:pt x="43" y="15"/>
                    </a:lnTo>
                    <a:lnTo>
                      <a:pt x="59" y="2"/>
                    </a:lnTo>
                    <a:lnTo>
                      <a:pt x="65" y="0"/>
                    </a:lnTo>
                    <a:lnTo>
                      <a:pt x="74" y="8"/>
                    </a:lnTo>
                    <a:lnTo>
                      <a:pt x="84" y="15"/>
                    </a:lnTo>
                    <a:lnTo>
                      <a:pt x="100" y="14"/>
                    </a:lnTo>
                    <a:lnTo>
                      <a:pt x="110" y="31"/>
                    </a:lnTo>
                    <a:lnTo>
                      <a:pt x="121" y="34"/>
                    </a:lnTo>
                    <a:lnTo>
                      <a:pt x="134" y="57"/>
                    </a:lnTo>
                    <a:lnTo>
                      <a:pt x="15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9" name="Freeform 273"/>
              <p:cNvSpPr>
                <a:spLocks/>
              </p:cNvSpPr>
              <p:nvPr/>
            </p:nvSpPr>
            <p:spPr bwMode="auto">
              <a:xfrm>
                <a:off x="7215608" y="2861021"/>
                <a:ext cx="325504" cy="292569"/>
              </a:xfrm>
              <a:custGeom>
                <a:avLst/>
                <a:gdLst>
                  <a:gd name="T0" fmla="*/ 148 w 184"/>
                  <a:gd name="T1" fmla="*/ 166 h 167"/>
                  <a:gd name="T2" fmla="*/ 137 w 184"/>
                  <a:gd name="T3" fmla="*/ 161 h 167"/>
                  <a:gd name="T4" fmla="*/ 118 w 184"/>
                  <a:gd name="T5" fmla="*/ 160 h 167"/>
                  <a:gd name="T6" fmla="*/ 120 w 184"/>
                  <a:gd name="T7" fmla="*/ 149 h 167"/>
                  <a:gd name="T8" fmla="*/ 112 w 184"/>
                  <a:gd name="T9" fmla="*/ 146 h 167"/>
                  <a:gd name="T10" fmla="*/ 104 w 184"/>
                  <a:gd name="T11" fmla="*/ 151 h 167"/>
                  <a:gd name="T12" fmla="*/ 70 w 184"/>
                  <a:gd name="T13" fmla="*/ 123 h 167"/>
                  <a:gd name="T14" fmla="*/ 74 w 184"/>
                  <a:gd name="T15" fmla="*/ 112 h 167"/>
                  <a:gd name="T16" fmla="*/ 66 w 184"/>
                  <a:gd name="T17" fmla="*/ 109 h 167"/>
                  <a:gd name="T18" fmla="*/ 58 w 184"/>
                  <a:gd name="T19" fmla="*/ 109 h 167"/>
                  <a:gd name="T20" fmla="*/ 47 w 184"/>
                  <a:gd name="T21" fmla="*/ 106 h 167"/>
                  <a:gd name="T22" fmla="*/ 51 w 184"/>
                  <a:gd name="T23" fmla="*/ 99 h 167"/>
                  <a:gd name="T24" fmla="*/ 44 w 184"/>
                  <a:gd name="T25" fmla="*/ 93 h 167"/>
                  <a:gd name="T26" fmla="*/ 40 w 184"/>
                  <a:gd name="T27" fmla="*/ 84 h 167"/>
                  <a:gd name="T28" fmla="*/ 30 w 184"/>
                  <a:gd name="T29" fmla="*/ 89 h 167"/>
                  <a:gd name="T30" fmla="*/ 20 w 184"/>
                  <a:gd name="T31" fmla="*/ 92 h 167"/>
                  <a:gd name="T32" fmla="*/ 18 w 184"/>
                  <a:gd name="T33" fmla="*/ 102 h 167"/>
                  <a:gd name="T34" fmla="*/ 0 w 184"/>
                  <a:gd name="T35" fmla="*/ 97 h 167"/>
                  <a:gd name="T36" fmla="*/ 11 w 184"/>
                  <a:gd name="T37" fmla="*/ 25 h 167"/>
                  <a:gd name="T38" fmla="*/ 42 w 184"/>
                  <a:gd name="T39" fmla="*/ 0 h 167"/>
                  <a:gd name="T40" fmla="*/ 45 w 184"/>
                  <a:gd name="T41" fmla="*/ 37 h 167"/>
                  <a:gd name="T42" fmla="*/ 60 w 184"/>
                  <a:gd name="T43" fmla="*/ 37 h 167"/>
                  <a:gd name="T44" fmla="*/ 67 w 184"/>
                  <a:gd name="T45" fmla="*/ 44 h 167"/>
                  <a:gd name="T46" fmla="*/ 84 w 184"/>
                  <a:gd name="T47" fmla="*/ 44 h 167"/>
                  <a:gd name="T48" fmla="*/ 86 w 184"/>
                  <a:gd name="T49" fmla="*/ 20 h 167"/>
                  <a:gd name="T50" fmla="*/ 95 w 184"/>
                  <a:gd name="T51" fmla="*/ 37 h 167"/>
                  <a:gd name="T52" fmla="*/ 100 w 184"/>
                  <a:gd name="T53" fmla="*/ 50 h 167"/>
                  <a:gd name="T54" fmla="*/ 118 w 184"/>
                  <a:gd name="T55" fmla="*/ 45 h 167"/>
                  <a:gd name="T56" fmla="*/ 135 w 184"/>
                  <a:gd name="T57" fmla="*/ 47 h 167"/>
                  <a:gd name="T58" fmla="*/ 150 w 184"/>
                  <a:gd name="T59" fmla="*/ 54 h 167"/>
                  <a:gd name="T60" fmla="*/ 151 w 184"/>
                  <a:gd name="T61" fmla="*/ 77 h 167"/>
                  <a:gd name="T62" fmla="*/ 156 w 184"/>
                  <a:gd name="T63" fmla="*/ 89 h 167"/>
                  <a:gd name="T64" fmla="*/ 173 w 184"/>
                  <a:gd name="T65" fmla="*/ 98 h 167"/>
                  <a:gd name="T66" fmla="*/ 183 w 184"/>
                  <a:gd name="T67" fmla="*/ 106 h 167"/>
                  <a:gd name="T68" fmla="*/ 175 w 184"/>
                  <a:gd name="T69" fmla="*/ 122 h 167"/>
                  <a:gd name="T70" fmla="*/ 164 w 184"/>
                  <a:gd name="T71" fmla="*/ 137 h 167"/>
                  <a:gd name="T72" fmla="*/ 148 w 184"/>
                  <a:gd name="T73"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7">
                    <a:moveTo>
                      <a:pt x="148" y="166"/>
                    </a:moveTo>
                    <a:lnTo>
                      <a:pt x="137" y="161"/>
                    </a:lnTo>
                    <a:lnTo>
                      <a:pt x="118" y="160"/>
                    </a:lnTo>
                    <a:lnTo>
                      <a:pt x="120" y="149"/>
                    </a:lnTo>
                    <a:lnTo>
                      <a:pt x="112" y="146"/>
                    </a:lnTo>
                    <a:lnTo>
                      <a:pt x="104" y="151"/>
                    </a:lnTo>
                    <a:lnTo>
                      <a:pt x="70" y="123"/>
                    </a:lnTo>
                    <a:lnTo>
                      <a:pt x="74" y="112"/>
                    </a:lnTo>
                    <a:lnTo>
                      <a:pt x="66" y="109"/>
                    </a:lnTo>
                    <a:lnTo>
                      <a:pt x="58" y="109"/>
                    </a:lnTo>
                    <a:lnTo>
                      <a:pt x="47" y="106"/>
                    </a:lnTo>
                    <a:lnTo>
                      <a:pt x="51" y="99"/>
                    </a:lnTo>
                    <a:lnTo>
                      <a:pt x="44" y="93"/>
                    </a:lnTo>
                    <a:lnTo>
                      <a:pt x="40" y="84"/>
                    </a:lnTo>
                    <a:lnTo>
                      <a:pt x="30" y="89"/>
                    </a:lnTo>
                    <a:lnTo>
                      <a:pt x="20" y="92"/>
                    </a:lnTo>
                    <a:lnTo>
                      <a:pt x="18" y="102"/>
                    </a:lnTo>
                    <a:lnTo>
                      <a:pt x="0" y="97"/>
                    </a:lnTo>
                    <a:lnTo>
                      <a:pt x="11" y="25"/>
                    </a:lnTo>
                    <a:lnTo>
                      <a:pt x="42" y="0"/>
                    </a:lnTo>
                    <a:lnTo>
                      <a:pt x="45" y="37"/>
                    </a:lnTo>
                    <a:lnTo>
                      <a:pt x="60" y="37"/>
                    </a:lnTo>
                    <a:lnTo>
                      <a:pt x="67" y="44"/>
                    </a:lnTo>
                    <a:lnTo>
                      <a:pt x="84" y="44"/>
                    </a:lnTo>
                    <a:lnTo>
                      <a:pt x="86" y="20"/>
                    </a:lnTo>
                    <a:lnTo>
                      <a:pt x="95" y="37"/>
                    </a:lnTo>
                    <a:lnTo>
                      <a:pt x="100" y="50"/>
                    </a:lnTo>
                    <a:lnTo>
                      <a:pt x="118" y="45"/>
                    </a:lnTo>
                    <a:lnTo>
                      <a:pt x="135" y="47"/>
                    </a:lnTo>
                    <a:lnTo>
                      <a:pt x="150" y="54"/>
                    </a:lnTo>
                    <a:lnTo>
                      <a:pt x="151" y="77"/>
                    </a:lnTo>
                    <a:lnTo>
                      <a:pt x="156" y="89"/>
                    </a:lnTo>
                    <a:lnTo>
                      <a:pt x="173" y="98"/>
                    </a:lnTo>
                    <a:lnTo>
                      <a:pt x="183" y="106"/>
                    </a:lnTo>
                    <a:lnTo>
                      <a:pt x="175" y="122"/>
                    </a:lnTo>
                    <a:lnTo>
                      <a:pt x="164" y="137"/>
                    </a:lnTo>
                    <a:lnTo>
                      <a:pt x="148" y="1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0" name="Freeform 277"/>
              <p:cNvSpPr>
                <a:spLocks/>
              </p:cNvSpPr>
              <p:nvPr/>
            </p:nvSpPr>
            <p:spPr bwMode="auto">
              <a:xfrm>
                <a:off x="6649514" y="3213362"/>
                <a:ext cx="72334" cy="151004"/>
              </a:xfrm>
              <a:custGeom>
                <a:avLst/>
                <a:gdLst>
                  <a:gd name="T0" fmla="*/ 0 w 46"/>
                  <a:gd name="T1" fmla="*/ 74 h 96"/>
                  <a:gd name="T2" fmla="*/ 15 w 46"/>
                  <a:gd name="T3" fmla="*/ 29 h 96"/>
                  <a:gd name="T4" fmla="*/ 27 w 46"/>
                  <a:gd name="T5" fmla="*/ 0 h 96"/>
                  <a:gd name="T6" fmla="*/ 46 w 46"/>
                  <a:gd name="T7" fmla="*/ 17 h 96"/>
                  <a:gd name="T8" fmla="*/ 40 w 46"/>
                  <a:gd name="T9" fmla="*/ 35 h 96"/>
                  <a:gd name="T10" fmla="*/ 27 w 46"/>
                  <a:gd name="T11" fmla="*/ 42 h 96"/>
                  <a:gd name="T12" fmla="*/ 27 w 46"/>
                  <a:gd name="T13" fmla="*/ 77 h 96"/>
                  <a:gd name="T14" fmla="*/ 22 w 46"/>
                  <a:gd name="T15" fmla="*/ 96 h 96"/>
                  <a:gd name="T16" fmla="*/ 7 w 46"/>
                  <a:gd name="T17" fmla="*/ 75 h 96"/>
                  <a:gd name="T18" fmla="*/ 0 w 46"/>
                  <a:gd name="T19" fmla="*/ 7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6">
                    <a:moveTo>
                      <a:pt x="0" y="74"/>
                    </a:moveTo>
                    <a:lnTo>
                      <a:pt x="15" y="29"/>
                    </a:lnTo>
                    <a:lnTo>
                      <a:pt x="27" y="0"/>
                    </a:lnTo>
                    <a:lnTo>
                      <a:pt x="46" y="17"/>
                    </a:lnTo>
                    <a:lnTo>
                      <a:pt x="40" y="35"/>
                    </a:lnTo>
                    <a:lnTo>
                      <a:pt x="27" y="42"/>
                    </a:lnTo>
                    <a:lnTo>
                      <a:pt x="27" y="77"/>
                    </a:lnTo>
                    <a:lnTo>
                      <a:pt x="22" y="96"/>
                    </a:lnTo>
                    <a:lnTo>
                      <a:pt x="7" y="75"/>
                    </a:lnTo>
                    <a:lnTo>
                      <a:pt x="0"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nvGrpSpPr>
            <p:cNvPr id="56" name="Group 55"/>
            <p:cNvGrpSpPr/>
            <p:nvPr/>
          </p:nvGrpSpPr>
          <p:grpSpPr>
            <a:xfrm>
              <a:off x="5076627" y="3568937"/>
              <a:ext cx="1754892" cy="2162811"/>
              <a:chOff x="5380520" y="3142579"/>
              <a:chExt cx="1754892" cy="2162811"/>
            </a:xfrm>
            <a:grpFill/>
          </p:grpSpPr>
          <p:sp>
            <p:nvSpPr>
              <p:cNvPr id="57" name="Freeform 131"/>
              <p:cNvSpPr>
                <a:spLocks/>
              </p:cNvSpPr>
              <p:nvPr/>
            </p:nvSpPr>
            <p:spPr bwMode="auto">
              <a:xfrm>
                <a:off x="6474969" y="4710814"/>
                <a:ext cx="191843" cy="220213"/>
              </a:xfrm>
              <a:custGeom>
                <a:avLst/>
                <a:gdLst>
                  <a:gd name="T0" fmla="*/ 65 w 108"/>
                  <a:gd name="T1" fmla="*/ 0 h 125"/>
                  <a:gd name="T2" fmla="*/ 59 w 108"/>
                  <a:gd name="T3" fmla="*/ 7 h 125"/>
                  <a:gd name="T4" fmla="*/ 47 w 108"/>
                  <a:gd name="T5" fmla="*/ 9 h 125"/>
                  <a:gd name="T6" fmla="*/ 45 w 108"/>
                  <a:gd name="T7" fmla="*/ 20 h 125"/>
                  <a:gd name="T8" fmla="*/ 40 w 108"/>
                  <a:gd name="T9" fmla="*/ 23 h 125"/>
                  <a:gd name="T10" fmla="*/ 32 w 108"/>
                  <a:gd name="T11" fmla="*/ 25 h 125"/>
                  <a:gd name="T12" fmla="*/ 30 w 108"/>
                  <a:gd name="T13" fmla="*/ 36 h 125"/>
                  <a:gd name="T14" fmla="*/ 22 w 108"/>
                  <a:gd name="T15" fmla="*/ 39 h 125"/>
                  <a:gd name="T16" fmla="*/ 8 w 108"/>
                  <a:gd name="T17" fmla="*/ 39 h 125"/>
                  <a:gd name="T18" fmla="*/ 0 w 108"/>
                  <a:gd name="T19" fmla="*/ 42 h 125"/>
                  <a:gd name="T20" fmla="*/ 6 w 108"/>
                  <a:gd name="T21" fmla="*/ 64 h 125"/>
                  <a:gd name="T22" fmla="*/ 8 w 108"/>
                  <a:gd name="T23" fmla="*/ 75 h 125"/>
                  <a:gd name="T24" fmla="*/ 15 w 108"/>
                  <a:gd name="T25" fmla="*/ 79 h 125"/>
                  <a:gd name="T26" fmla="*/ 19 w 108"/>
                  <a:gd name="T27" fmla="*/ 91 h 125"/>
                  <a:gd name="T28" fmla="*/ 27 w 108"/>
                  <a:gd name="T29" fmla="*/ 92 h 125"/>
                  <a:gd name="T30" fmla="*/ 31 w 108"/>
                  <a:gd name="T31" fmla="*/ 107 h 125"/>
                  <a:gd name="T32" fmla="*/ 37 w 108"/>
                  <a:gd name="T33" fmla="*/ 109 h 125"/>
                  <a:gd name="T34" fmla="*/ 52 w 108"/>
                  <a:gd name="T35" fmla="*/ 115 h 125"/>
                  <a:gd name="T36" fmla="*/ 62 w 108"/>
                  <a:gd name="T37" fmla="*/ 119 h 125"/>
                  <a:gd name="T38" fmla="*/ 66 w 108"/>
                  <a:gd name="T39" fmla="*/ 124 h 125"/>
                  <a:gd name="T40" fmla="*/ 82 w 108"/>
                  <a:gd name="T41" fmla="*/ 124 h 125"/>
                  <a:gd name="T42" fmla="*/ 85 w 108"/>
                  <a:gd name="T43" fmla="*/ 113 h 125"/>
                  <a:gd name="T44" fmla="*/ 93 w 108"/>
                  <a:gd name="T45" fmla="*/ 108 h 125"/>
                  <a:gd name="T46" fmla="*/ 92 w 108"/>
                  <a:gd name="T47" fmla="*/ 87 h 125"/>
                  <a:gd name="T48" fmla="*/ 102 w 108"/>
                  <a:gd name="T49" fmla="*/ 82 h 125"/>
                  <a:gd name="T50" fmla="*/ 107 w 108"/>
                  <a:gd name="T51" fmla="*/ 75 h 125"/>
                  <a:gd name="T52" fmla="*/ 101 w 108"/>
                  <a:gd name="T53" fmla="*/ 61 h 125"/>
                  <a:gd name="T54" fmla="*/ 100 w 108"/>
                  <a:gd name="T55" fmla="*/ 51 h 125"/>
                  <a:gd name="T56" fmla="*/ 105 w 108"/>
                  <a:gd name="T57" fmla="*/ 31 h 125"/>
                  <a:gd name="T58" fmla="*/ 98 w 108"/>
                  <a:gd name="T59" fmla="*/ 16 h 125"/>
                  <a:gd name="T60" fmla="*/ 77 w 108"/>
                  <a:gd name="T61" fmla="*/ 13 h 125"/>
                  <a:gd name="T62" fmla="*/ 70 w 108"/>
                  <a:gd name="T63" fmla="*/ 1 h 125"/>
                  <a:gd name="T64" fmla="*/ 65 w 108"/>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25">
                    <a:moveTo>
                      <a:pt x="65" y="0"/>
                    </a:moveTo>
                    <a:lnTo>
                      <a:pt x="59" y="7"/>
                    </a:lnTo>
                    <a:lnTo>
                      <a:pt x="47" y="9"/>
                    </a:lnTo>
                    <a:lnTo>
                      <a:pt x="45" y="20"/>
                    </a:lnTo>
                    <a:lnTo>
                      <a:pt x="40" y="23"/>
                    </a:lnTo>
                    <a:lnTo>
                      <a:pt x="32" y="25"/>
                    </a:lnTo>
                    <a:lnTo>
                      <a:pt x="30" y="36"/>
                    </a:lnTo>
                    <a:lnTo>
                      <a:pt x="22" y="39"/>
                    </a:lnTo>
                    <a:lnTo>
                      <a:pt x="8" y="39"/>
                    </a:lnTo>
                    <a:lnTo>
                      <a:pt x="0" y="42"/>
                    </a:lnTo>
                    <a:lnTo>
                      <a:pt x="6" y="64"/>
                    </a:lnTo>
                    <a:lnTo>
                      <a:pt x="8" y="75"/>
                    </a:lnTo>
                    <a:lnTo>
                      <a:pt x="15" y="79"/>
                    </a:lnTo>
                    <a:lnTo>
                      <a:pt x="19" y="91"/>
                    </a:lnTo>
                    <a:lnTo>
                      <a:pt x="27" y="92"/>
                    </a:lnTo>
                    <a:lnTo>
                      <a:pt x="31" y="107"/>
                    </a:lnTo>
                    <a:lnTo>
                      <a:pt x="37" y="109"/>
                    </a:lnTo>
                    <a:lnTo>
                      <a:pt x="52" y="115"/>
                    </a:lnTo>
                    <a:lnTo>
                      <a:pt x="62" y="119"/>
                    </a:lnTo>
                    <a:lnTo>
                      <a:pt x="66" y="124"/>
                    </a:lnTo>
                    <a:lnTo>
                      <a:pt x="82" y="124"/>
                    </a:lnTo>
                    <a:lnTo>
                      <a:pt x="85" y="113"/>
                    </a:lnTo>
                    <a:lnTo>
                      <a:pt x="93" y="108"/>
                    </a:lnTo>
                    <a:lnTo>
                      <a:pt x="92" y="87"/>
                    </a:lnTo>
                    <a:lnTo>
                      <a:pt x="102" y="82"/>
                    </a:lnTo>
                    <a:lnTo>
                      <a:pt x="107" y="75"/>
                    </a:lnTo>
                    <a:lnTo>
                      <a:pt x="101" y="61"/>
                    </a:lnTo>
                    <a:lnTo>
                      <a:pt x="100" y="51"/>
                    </a:lnTo>
                    <a:lnTo>
                      <a:pt x="105" y="31"/>
                    </a:lnTo>
                    <a:lnTo>
                      <a:pt x="98" y="16"/>
                    </a:lnTo>
                    <a:lnTo>
                      <a:pt x="77" y="13"/>
                    </a:lnTo>
                    <a:lnTo>
                      <a:pt x="70" y="1"/>
                    </a:lnTo>
                    <a:lnTo>
                      <a:pt x="6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58" name="Freeform 132"/>
              <p:cNvSpPr>
                <a:spLocks/>
              </p:cNvSpPr>
              <p:nvPr/>
            </p:nvSpPr>
            <p:spPr bwMode="auto">
              <a:xfrm>
                <a:off x="6116442" y="4751711"/>
                <a:ext cx="250025" cy="374363"/>
              </a:xfrm>
              <a:custGeom>
                <a:avLst/>
                <a:gdLst>
                  <a:gd name="T0" fmla="*/ 1 w 141"/>
                  <a:gd name="T1" fmla="*/ 6 h 212"/>
                  <a:gd name="T2" fmla="*/ 15 w 141"/>
                  <a:gd name="T3" fmla="*/ 0 h 212"/>
                  <a:gd name="T4" fmla="*/ 31 w 141"/>
                  <a:gd name="T5" fmla="*/ 7 h 212"/>
                  <a:gd name="T6" fmla="*/ 56 w 141"/>
                  <a:gd name="T7" fmla="*/ 9 h 212"/>
                  <a:gd name="T8" fmla="*/ 93 w 141"/>
                  <a:gd name="T9" fmla="*/ 8 h 212"/>
                  <a:gd name="T10" fmla="*/ 98 w 141"/>
                  <a:gd name="T11" fmla="*/ 16 h 212"/>
                  <a:gd name="T12" fmla="*/ 129 w 141"/>
                  <a:gd name="T13" fmla="*/ 20 h 212"/>
                  <a:gd name="T14" fmla="*/ 140 w 141"/>
                  <a:gd name="T15" fmla="*/ 22 h 212"/>
                  <a:gd name="T16" fmla="*/ 133 w 141"/>
                  <a:gd name="T17" fmla="*/ 35 h 212"/>
                  <a:gd name="T18" fmla="*/ 132 w 141"/>
                  <a:gd name="T19" fmla="*/ 87 h 212"/>
                  <a:gd name="T20" fmla="*/ 126 w 141"/>
                  <a:gd name="T21" fmla="*/ 91 h 212"/>
                  <a:gd name="T22" fmla="*/ 118 w 141"/>
                  <a:gd name="T23" fmla="*/ 95 h 212"/>
                  <a:gd name="T24" fmla="*/ 119 w 141"/>
                  <a:gd name="T25" fmla="*/ 146 h 212"/>
                  <a:gd name="T26" fmla="*/ 115 w 141"/>
                  <a:gd name="T27" fmla="*/ 202 h 212"/>
                  <a:gd name="T28" fmla="*/ 107 w 141"/>
                  <a:gd name="T29" fmla="*/ 211 h 212"/>
                  <a:gd name="T30" fmla="*/ 87 w 141"/>
                  <a:gd name="T31" fmla="*/ 208 h 212"/>
                  <a:gd name="T32" fmla="*/ 81 w 141"/>
                  <a:gd name="T33" fmla="*/ 197 h 212"/>
                  <a:gd name="T34" fmla="*/ 77 w 141"/>
                  <a:gd name="T35" fmla="*/ 202 h 212"/>
                  <a:gd name="T36" fmla="*/ 67 w 141"/>
                  <a:gd name="T37" fmla="*/ 203 h 212"/>
                  <a:gd name="T38" fmla="*/ 63 w 141"/>
                  <a:gd name="T39" fmla="*/ 190 h 212"/>
                  <a:gd name="T40" fmla="*/ 55 w 141"/>
                  <a:gd name="T41" fmla="*/ 181 h 212"/>
                  <a:gd name="T42" fmla="*/ 45 w 141"/>
                  <a:gd name="T43" fmla="*/ 179 h 212"/>
                  <a:gd name="T44" fmla="*/ 46 w 141"/>
                  <a:gd name="T45" fmla="*/ 160 h 212"/>
                  <a:gd name="T46" fmla="*/ 42 w 141"/>
                  <a:gd name="T47" fmla="*/ 138 h 212"/>
                  <a:gd name="T48" fmla="*/ 41 w 141"/>
                  <a:gd name="T49" fmla="*/ 123 h 212"/>
                  <a:gd name="T50" fmla="*/ 40 w 141"/>
                  <a:gd name="T51" fmla="*/ 103 h 212"/>
                  <a:gd name="T52" fmla="*/ 35 w 141"/>
                  <a:gd name="T53" fmla="*/ 89 h 212"/>
                  <a:gd name="T54" fmla="*/ 30 w 141"/>
                  <a:gd name="T55" fmla="*/ 78 h 212"/>
                  <a:gd name="T56" fmla="*/ 25 w 141"/>
                  <a:gd name="T57" fmla="*/ 68 h 212"/>
                  <a:gd name="T58" fmla="*/ 16 w 141"/>
                  <a:gd name="T59" fmla="*/ 50 h 212"/>
                  <a:gd name="T60" fmla="*/ 11 w 141"/>
                  <a:gd name="T61" fmla="*/ 40 h 212"/>
                  <a:gd name="T62" fmla="*/ 0 w 141"/>
                  <a:gd name="T63" fmla="*/ 25 h 212"/>
                  <a:gd name="T64" fmla="*/ 1 w 141"/>
                  <a:gd name="T65"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212">
                    <a:moveTo>
                      <a:pt x="1" y="6"/>
                    </a:moveTo>
                    <a:lnTo>
                      <a:pt x="15" y="0"/>
                    </a:lnTo>
                    <a:lnTo>
                      <a:pt x="31" y="7"/>
                    </a:lnTo>
                    <a:lnTo>
                      <a:pt x="56" y="9"/>
                    </a:lnTo>
                    <a:lnTo>
                      <a:pt x="93" y="8"/>
                    </a:lnTo>
                    <a:lnTo>
                      <a:pt x="98" y="16"/>
                    </a:lnTo>
                    <a:lnTo>
                      <a:pt x="129" y="20"/>
                    </a:lnTo>
                    <a:lnTo>
                      <a:pt x="140" y="22"/>
                    </a:lnTo>
                    <a:lnTo>
                      <a:pt x="133" y="35"/>
                    </a:lnTo>
                    <a:lnTo>
                      <a:pt x="132" y="87"/>
                    </a:lnTo>
                    <a:lnTo>
                      <a:pt x="126" y="91"/>
                    </a:lnTo>
                    <a:lnTo>
                      <a:pt x="118" y="95"/>
                    </a:lnTo>
                    <a:lnTo>
                      <a:pt x="119" y="146"/>
                    </a:lnTo>
                    <a:lnTo>
                      <a:pt x="115" y="202"/>
                    </a:lnTo>
                    <a:lnTo>
                      <a:pt x="107" y="211"/>
                    </a:lnTo>
                    <a:lnTo>
                      <a:pt x="87" y="208"/>
                    </a:lnTo>
                    <a:lnTo>
                      <a:pt x="81" y="197"/>
                    </a:lnTo>
                    <a:lnTo>
                      <a:pt x="77" y="202"/>
                    </a:lnTo>
                    <a:lnTo>
                      <a:pt x="67" y="203"/>
                    </a:lnTo>
                    <a:lnTo>
                      <a:pt x="63" y="190"/>
                    </a:lnTo>
                    <a:lnTo>
                      <a:pt x="55" y="181"/>
                    </a:lnTo>
                    <a:lnTo>
                      <a:pt x="45" y="179"/>
                    </a:lnTo>
                    <a:lnTo>
                      <a:pt x="46" y="160"/>
                    </a:lnTo>
                    <a:lnTo>
                      <a:pt x="42" y="138"/>
                    </a:lnTo>
                    <a:lnTo>
                      <a:pt x="41" y="123"/>
                    </a:lnTo>
                    <a:lnTo>
                      <a:pt x="40" y="103"/>
                    </a:lnTo>
                    <a:lnTo>
                      <a:pt x="35" y="89"/>
                    </a:lnTo>
                    <a:lnTo>
                      <a:pt x="30" y="78"/>
                    </a:lnTo>
                    <a:lnTo>
                      <a:pt x="25" y="68"/>
                    </a:lnTo>
                    <a:lnTo>
                      <a:pt x="16" y="50"/>
                    </a:lnTo>
                    <a:lnTo>
                      <a:pt x="11" y="40"/>
                    </a:lnTo>
                    <a:lnTo>
                      <a:pt x="0" y="25"/>
                    </a:lnTo>
                    <a:lnTo>
                      <a:pt x="1"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59" name="Freeform 133"/>
              <p:cNvSpPr>
                <a:spLocks/>
              </p:cNvSpPr>
              <p:nvPr/>
            </p:nvSpPr>
            <p:spPr bwMode="auto">
              <a:xfrm>
                <a:off x="6902684" y="4600707"/>
                <a:ext cx="204423" cy="421552"/>
              </a:xfrm>
              <a:custGeom>
                <a:avLst/>
                <a:gdLst>
                  <a:gd name="T0" fmla="*/ 88 w 116"/>
                  <a:gd name="T1" fmla="*/ 3 h 238"/>
                  <a:gd name="T2" fmla="*/ 87 w 116"/>
                  <a:gd name="T3" fmla="*/ 23 h 238"/>
                  <a:gd name="T4" fmla="*/ 81 w 116"/>
                  <a:gd name="T5" fmla="*/ 26 h 238"/>
                  <a:gd name="T6" fmla="*/ 79 w 116"/>
                  <a:gd name="T7" fmla="*/ 41 h 238"/>
                  <a:gd name="T8" fmla="*/ 70 w 116"/>
                  <a:gd name="T9" fmla="*/ 41 h 238"/>
                  <a:gd name="T10" fmla="*/ 66 w 116"/>
                  <a:gd name="T11" fmla="*/ 47 h 238"/>
                  <a:gd name="T12" fmla="*/ 64 w 116"/>
                  <a:gd name="T13" fmla="*/ 55 h 238"/>
                  <a:gd name="T14" fmla="*/ 56 w 116"/>
                  <a:gd name="T15" fmla="*/ 62 h 238"/>
                  <a:gd name="T16" fmla="*/ 53 w 116"/>
                  <a:gd name="T17" fmla="*/ 70 h 238"/>
                  <a:gd name="T18" fmla="*/ 48 w 116"/>
                  <a:gd name="T19" fmla="*/ 69 h 238"/>
                  <a:gd name="T20" fmla="*/ 46 w 116"/>
                  <a:gd name="T21" fmla="*/ 61 h 238"/>
                  <a:gd name="T22" fmla="*/ 37 w 116"/>
                  <a:gd name="T23" fmla="*/ 61 h 238"/>
                  <a:gd name="T24" fmla="*/ 35 w 116"/>
                  <a:gd name="T25" fmla="*/ 67 h 238"/>
                  <a:gd name="T26" fmla="*/ 26 w 116"/>
                  <a:gd name="T27" fmla="*/ 71 h 238"/>
                  <a:gd name="T28" fmla="*/ 23 w 116"/>
                  <a:gd name="T29" fmla="*/ 84 h 238"/>
                  <a:gd name="T30" fmla="*/ 17 w 116"/>
                  <a:gd name="T31" fmla="*/ 85 h 238"/>
                  <a:gd name="T32" fmla="*/ 20 w 116"/>
                  <a:gd name="T33" fmla="*/ 127 h 238"/>
                  <a:gd name="T34" fmla="*/ 24 w 116"/>
                  <a:gd name="T35" fmla="*/ 128 h 238"/>
                  <a:gd name="T36" fmla="*/ 26 w 116"/>
                  <a:gd name="T37" fmla="*/ 139 h 238"/>
                  <a:gd name="T38" fmla="*/ 20 w 116"/>
                  <a:gd name="T39" fmla="*/ 143 h 238"/>
                  <a:gd name="T40" fmla="*/ 17 w 116"/>
                  <a:gd name="T41" fmla="*/ 157 h 238"/>
                  <a:gd name="T42" fmla="*/ 10 w 116"/>
                  <a:gd name="T43" fmla="*/ 160 h 238"/>
                  <a:gd name="T44" fmla="*/ 9 w 116"/>
                  <a:gd name="T45" fmla="*/ 167 h 238"/>
                  <a:gd name="T46" fmla="*/ 0 w 116"/>
                  <a:gd name="T47" fmla="*/ 170 h 238"/>
                  <a:gd name="T48" fmla="*/ 1 w 116"/>
                  <a:gd name="T49" fmla="*/ 189 h 238"/>
                  <a:gd name="T50" fmla="*/ 11 w 116"/>
                  <a:gd name="T51" fmla="*/ 189 h 238"/>
                  <a:gd name="T52" fmla="*/ 11 w 116"/>
                  <a:gd name="T53" fmla="*/ 228 h 238"/>
                  <a:gd name="T54" fmla="*/ 20 w 116"/>
                  <a:gd name="T55" fmla="*/ 228 h 238"/>
                  <a:gd name="T56" fmla="*/ 26 w 116"/>
                  <a:gd name="T57" fmla="*/ 234 h 238"/>
                  <a:gd name="T58" fmla="*/ 33 w 116"/>
                  <a:gd name="T59" fmla="*/ 237 h 238"/>
                  <a:gd name="T60" fmla="*/ 42 w 116"/>
                  <a:gd name="T61" fmla="*/ 228 h 238"/>
                  <a:gd name="T62" fmla="*/ 52 w 116"/>
                  <a:gd name="T63" fmla="*/ 227 h 238"/>
                  <a:gd name="T64" fmla="*/ 59 w 116"/>
                  <a:gd name="T65" fmla="*/ 222 h 238"/>
                  <a:gd name="T66" fmla="*/ 66 w 116"/>
                  <a:gd name="T67" fmla="*/ 217 h 238"/>
                  <a:gd name="T68" fmla="*/ 70 w 116"/>
                  <a:gd name="T69" fmla="*/ 198 h 238"/>
                  <a:gd name="T70" fmla="*/ 78 w 116"/>
                  <a:gd name="T71" fmla="*/ 195 h 238"/>
                  <a:gd name="T72" fmla="*/ 78 w 116"/>
                  <a:gd name="T73" fmla="*/ 170 h 238"/>
                  <a:gd name="T74" fmla="*/ 83 w 116"/>
                  <a:gd name="T75" fmla="*/ 167 h 238"/>
                  <a:gd name="T76" fmla="*/ 82 w 116"/>
                  <a:gd name="T77" fmla="*/ 132 h 238"/>
                  <a:gd name="T78" fmla="*/ 92 w 116"/>
                  <a:gd name="T79" fmla="*/ 125 h 238"/>
                  <a:gd name="T80" fmla="*/ 98 w 116"/>
                  <a:gd name="T81" fmla="*/ 119 h 238"/>
                  <a:gd name="T82" fmla="*/ 98 w 116"/>
                  <a:gd name="T83" fmla="*/ 91 h 238"/>
                  <a:gd name="T84" fmla="*/ 106 w 116"/>
                  <a:gd name="T85" fmla="*/ 86 h 238"/>
                  <a:gd name="T86" fmla="*/ 107 w 116"/>
                  <a:gd name="T87" fmla="*/ 64 h 238"/>
                  <a:gd name="T88" fmla="*/ 114 w 116"/>
                  <a:gd name="T89" fmla="*/ 64 h 238"/>
                  <a:gd name="T90" fmla="*/ 115 w 116"/>
                  <a:gd name="T91" fmla="*/ 28 h 238"/>
                  <a:gd name="T92" fmla="*/ 106 w 116"/>
                  <a:gd name="T93" fmla="*/ 23 h 238"/>
                  <a:gd name="T94" fmla="*/ 105 w 116"/>
                  <a:gd name="T95" fmla="*/ 6 h 238"/>
                  <a:gd name="T96" fmla="*/ 96 w 116"/>
                  <a:gd name="T97" fmla="*/ 0 h 238"/>
                  <a:gd name="T98" fmla="*/ 88 w 116"/>
                  <a:gd name="T99" fmla="*/ 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38">
                    <a:moveTo>
                      <a:pt x="88" y="3"/>
                    </a:moveTo>
                    <a:lnTo>
                      <a:pt x="87" y="23"/>
                    </a:lnTo>
                    <a:lnTo>
                      <a:pt x="81" y="26"/>
                    </a:lnTo>
                    <a:lnTo>
                      <a:pt x="79" y="41"/>
                    </a:lnTo>
                    <a:lnTo>
                      <a:pt x="70" y="41"/>
                    </a:lnTo>
                    <a:lnTo>
                      <a:pt x="66" y="47"/>
                    </a:lnTo>
                    <a:lnTo>
                      <a:pt x="64" y="55"/>
                    </a:lnTo>
                    <a:lnTo>
                      <a:pt x="56" y="62"/>
                    </a:lnTo>
                    <a:lnTo>
                      <a:pt x="53" y="70"/>
                    </a:lnTo>
                    <a:lnTo>
                      <a:pt x="48" y="69"/>
                    </a:lnTo>
                    <a:lnTo>
                      <a:pt x="46" y="61"/>
                    </a:lnTo>
                    <a:lnTo>
                      <a:pt x="37" y="61"/>
                    </a:lnTo>
                    <a:lnTo>
                      <a:pt x="35" y="67"/>
                    </a:lnTo>
                    <a:lnTo>
                      <a:pt x="26" y="71"/>
                    </a:lnTo>
                    <a:lnTo>
                      <a:pt x="23" y="84"/>
                    </a:lnTo>
                    <a:lnTo>
                      <a:pt x="17" y="85"/>
                    </a:lnTo>
                    <a:lnTo>
                      <a:pt x="20" y="127"/>
                    </a:lnTo>
                    <a:lnTo>
                      <a:pt x="24" y="128"/>
                    </a:lnTo>
                    <a:lnTo>
                      <a:pt x="26" y="139"/>
                    </a:lnTo>
                    <a:lnTo>
                      <a:pt x="20" y="143"/>
                    </a:lnTo>
                    <a:lnTo>
                      <a:pt x="17" y="157"/>
                    </a:lnTo>
                    <a:lnTo>
                      <a:pt x="10" y="160"/>
                    </a:lnTo>
                    <a:lnTo>
                      <a:pt x="9" y="167"/>
                    </a:lnTo>
                    <a:lnTo>
                      <a:pt x="0" y="170"/>
                    </a:lnTo>
                    <a:lnTo>
                      <a:pt x="1" y="189"/>
                    </a:lnTo>
                    <a:lnTo>
                      <a:pt x="11" y="189"/>
                    </a:lnTo>
                    <a:lnTo>
                      <a:pt x="11" y="228"/>
                    </a:lnTo>
                    <a:lnTo>
                      <a:pt x="20" y="228"/>
                    </a:lnTo>
                    <a:lnTo>
                      <a:pt x="26" y="234"/>
                    </a:lnTo>
                    <a:lnTo>
                      <a:pt x="33" y="237"/>
                    </a:lnTo>
                    <a:lnTo>
                      <a:pt x="42" y="228"/>
                    </a:lnTo>
                    <a:lnTo>
                      <a:pt x="52" y="227"/>
                    </a:lnTo>
                    <a:lnTo>
                      <a:pt x="59" y="222"/>
                    </a:lnTo>
                    <a:lnTo>
                      <a:pt x="66" y="217"/>
                    </a:lnTo>
                    <a:lnTo>
                      <a:pt x="70" y="198"/>
                    </a:lnTo>
                    <a:lnTo>
                      <a:pt x="78" y="195"/>
                    </a:lnTo>
                    <a:lnTo>
                      <a:pt x="78" y="170"/>
                    </a:lnTo>
                    <a:lnTo>
                      <a:pt x="83" y="167"/>
                    </a:lnTo>
                    <a:lnTo>
                      <a:pt x="82" y="132"/>
                    </a:lnTo>
                    <a:lnTo>
                      <a:pt x="92" y="125"/>
                    </a:lnTo>
                    <a:lnTo>
                      <a:pt x="98" y="119"/>
                    </a:lnTo>
                    <a:lnTo>
                      <a:pt x="98" y="91"/>
                    </a:lnTo>
                    <a:lnTo>
                      <a:pt x="106" y="86"/>
                    </a:lnTo>
                    <a:lnTo>
                      <a:pt x="107" y="64"/>
                    </a:lnTo>
                    <a:lnTo>
                      <a:pt x="114" y="64"/>
                    </a:lnTo>
                    <a:lnTo>
                      <a:pt x="115" y="28"/>
                    </a:lnTo>
                    <a:lnTo>
                      <a:pt x="106" y="23"/>
                    </a:lnTo>
                    <a:lnTo>
                      <a:pt x="105" y="6"/>
                    </a:lnTo>
                    <a:lnTo>
                      <a:pt x="96" y="0"/>
                    </a:lnTo>
                    <a:lnTo>
                      <a:pt x="8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0" name="Freeform 134"/>
              <p:cNvSpPr>
                <a:spLocks/>
              </p:cNvSpPr>
              <p:nvPr/>
            </p:nvSpPr>
            <p:spPr bwMode="auto">
              <a:xfrm>
                <a:off x="6324010" y="4778451"/>
                <a:ext cx="243735" cy="279986"/>
              </a:xfrm>
              <a:custGeom>
                <a:avLst/>
                <a:gdLst>
                  <a:gd name="T0" fmla="*/ 47 w 139"/>
                  <a:gd name="T1" fmla="*/ 3 h 159"/>
                  <a:gd name="T2" fmla="*/ 86 w 139"/>
                  <a:gd name="T3" fmla="*/ 4 h 159"/>
                  <a:gd name="T4" fmla="*/ 92 w 139"/>
                  <a:gd name="T5" fmla="*/ 26 h 159"/>
                  <a:gd name="T6" fmla="*/ 93 w 139"/>
                  <a:gd name="T7" fmla="*/ 37 h 159"/>
                  <a:gd name="T8" fmla="*/ 101 w 139"/>
                  <a:gd name="T9" fmla="*/ 42 h 159"/>
                  <a:gd name="T10" fmla="*/ 105 w 139"/>
                  <a:gd name="T11" fmla="*/ 54 h 159"/>
                  <a:gd name="T12" fmla="*/ 113 w 139"/>
                  <a:gd name="T13" fmla="*/ 54 h 159"/>
                  <a:gd name="T14" fmla="*/ 117 w 139"/>
                  <a:gd name="T15" fmla="*/ 70 h 159"/>
                  <a:gd name="T16" fmla="*/ 123 w 139"/>
                  <a:gd name="T17" fmla="*/ 71 h 159"/>
                  <a:gd name="T18" fmla="*/ 138 w 139"/>
                  <a:gd name="T19" fmla="*/ 77 h 159"/>
                  <a:gd name="T20" fmla="*/ 135 w 139"/>
                  <a:gd name="T21" fmla="*/ 86 h 159"/>
                  <a:gd name="T22" fmla="*/ 126 w 139"/>
                  <a:gd name="T23" fmla="*/ 93 h 159"/>
                  <a:gd name="T24" fmla="*/ 117 w 139"/>
                  <a:gd name="T25" fmla="*/ 102 h 159"/>
                  <a:gd name="T26" fmla="*/ 106 w 139"/>
                  <a:gd name="T27" fmla="*/ 107 h 159"/>
                  <a:gd name="T28" fmla="*/ 102 w 139"/>
                  <a:gd name="T29" fmla="*/ 121 h 159"/>
                  <a:gd name="T30" fmla="*/ 93 w 139"/>
                  <a:gd name="T31" fmla="*/ 124 h 159"/>
                  <a:gd name="T32" fmla="*/ 87 w 139"/>
                  <a:gd name="T33" fmla="*/ 133 h 159"/>
                  <a:gd name="T34" fmla="*/ 78 w 139"/>
                  <a:gd name="T35" fmla="*/ 142 h 159"/>
                  <a:gd name="T36" fmla="*/ 64 w 139"/>
                  <a:gd name="T37" fmla="*/ 142 h 159"/>
                  <a:gd name="T38" fmla="*/ 55 w 139"/>
                  <a:gd name="T39" fmla="*/ 136 h 159"/>
                  <a:gd name="T40" fmla="*/ 46 w 139"/>
                  <a:gd name="T41" fmla="*/ 136 h 159"/>
                  <a:gd name="T42" fmla="*/ 41 w 139"/>
                  <a:gd name="T43" fmla="*/ 144 h 159"/>
                  <a:gd name="T44" fmla="*/ 38 w 139"/>
                  <a:gd name="T45" fmla="*/ 153 h 159"/>
                  <a:gd name="T46" fmla="*/ 30 w 139"/>
                  <a:gd name="T47" fmla="*/ 158 h 159"/>
                  <a:gd name="T48" fmla="*/ 10 w 139"/>
                  <a:gd name="T49" fmla="*/ 153 h 159"/>
                  <a:gd name="T50" fmla="*/ 6 w 139"/>
                  <a:gd name="T51" fmla="*/ 138 h 159"/>
                  <a:gd name="T52" fmla="*/ 1 w 139"/>
                  <a:gd name="T53" fmla="*/ 132 h 159"/>
                  <a:gd name="T54" fmla="*/ 0 w 139"/>
                  <a:gd name="T55" fmla="*/ 80 h 159"/>
                  <a:gd name="T56" fmla="*/ 8 w 139"/>
                  <a:gd name="T57" fmla="*/ 76 h 159"/>
                  <a:gd name="T58" fmla="*/ 15 w 139"/>
                  <a:gd name="T59" fmla="*/ 72 h 159"/>
                  <a:gd name="T60" fmla="*/ 15 w 139"/>
                  <a:gd name="T61" fmla="*/ 20 h 159"/>
                  <a:gd name="T62" fmla="*/ 22 w 139"/>
                  <a:gd name="T63" fmla="*/ 7 h 159"/>
                  <a:gd name="T64" fmla="*/ 40 w 139"/>
                  <a:gd name="T65" fmla="*/ 0 h 159"/>
                  <a:gd name="T66" fmla="*/ 47 w 139"/>
                  <a:gd name="T67"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59">
                    <a:moveTo>
                      <a:pt x="47" y="3"/>
                    </a:moveTo>
                    <a:lnTo>
                      <a:pt x="86" y="4"/>
                    </a:lnTo>
                    <a:lnTo>
                      <a:pt x="92" y="26"/>
                    </a:lnTo>
                    <a:lnTo>
                      <a:pt x="93" y="37"/>
                    </a:lnTo>
                    <a:lnTo>
                      <a:pt x="101" y="42"/>
                    </a:lnTo>
                    <a:lnTo>
                      <a:pt x="105" y="54"/>
                    </a:lnTo>
                    <a:lnTo>
                      <a:pt x="113" y="54"/>
                    </a:lnTo>
                    <a:lnTo>
                      <a:pt x="117" y="70"/>
                    </a:lnTo>
                    <a:lnTo>
                      <a:pt x="123" y="71"/>
                    </a:lnTo>
                    <a:lnTo>
                      <a:pt x="138" y="77"/>
                    </a:lnTo>
                    <a:lnTo>
                      <a:pt x="135" y="86"/>
                    </a:lnTo>
                    <a:lnTo>
                      <a:pt x="126" y="93"/>
                    </a:lnTo>
                    <a:lnTo>
                      <a:pt x="117" y="102"/>
                    </a:lnTo>
                    <a:lnTo>
                      <a:pt x="106" y="107"/>
                    </a:lnTo>
                    <a:lnTo>
                      <a:pt x="102" y="121"/>
                    </a:lnTo>
                    <a:lnTo>
                      <a:pt x="93" y="124"/>
                    </a:lnTo>
                    <a:lnTo>
                      <a:pt x="87" y="133"/>
                    </a:lnTo>
                    <a:lnTo>
                      <a:pt x="78" y="142"/>
                    </a:lnTo>
                    <a:lnTo>
                      <a:pt x="64" y="142"/>
                    </a:lnTo>
                    <a:lnTo>
                      <a:pt x="55" y="136"/>
                    </a:lnTo>
                    <a:lnTo>
                      <a:pt x="46" y="136"/>
                    </a:lnTo>
                    <a:lnTo>
                      <a:pt x="41" y="144"/>
                    </a:lnTo>
                    <a:lnTo>
                      <a:pt x="38" y="153"/>
                    </a:lnTo>
                    <a:lnTo>
                      <a:pt x="30" y="158"/>
                    </a:lnTo>
                    <a:lnTo>
                      <a:pt x="10" y="153"/>
                    </a:lnTo>
                    <a:lnTo>
                      <a:pt x="6" y="138"/>
                    </a:lnTo>
                    <a:lnTo>
                      <a:pt x="1" y="132"/>
                    </a:lnTo>
                    <a:lnTo>
                      <a:pt x="0" y="80"/>
                    </a:lnTo>
                    <a:lnTo>
                      <a:pt x="8" y="76"/>
                    </a:lnTo>
                    <a:lnTo>
                      <a:pt x="15" y="72"/>
                    </a:lnTo>
                    <a:lnTo>
                      <a:pt x="15" y="20"/>
                    </a:lnTo>
                    <a:lnTo>
                      <a:pt x="22" y="7"/>
                    </a:lnTo>
                    <a:lnTo>
                      <a:pt x="40" y="0"/>
                    </a:lnTo>
                    <a:lnTo>
                      <a:pt x="47"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1" name="Freeform 152"/>
              <p:cNvSpPr>
                <a:spLocks/>
              </p:cNvSpPr>
              <p:nvPr/>
            </p:nvSpPr>
            <p:spPr bwMode="auto">
              <a:xfrm>
                <a:off x="6235951" y="4913725"/>
                <a:ext cx="418281" cy="391665"/>
              </a:xfrm>
              <a:custGeom>
                <a:avLst/>
                <a:gdLst>
                  <a:gd name="T0" fmla="*/ 217 w 237"/>
                  <a:gd name="T1" fmla="*/ 9 h 221"/>
                  <a:gd name="T2" fmla="*/ 201 w 237"/>
                  <a:gd name="T3" fmla="*/ 9 h 221"/>
                  <a:gd name="T4" fmla="*/ 197 w 237"/>
                  <a:gd name="T5" fmla="*/ 4 h 221"/>
                  <a:gd name="T6" fmla="*/ 187 w 237"/>
                  <a:gd name="T7" fmla="*/ 0 h 221"/>
                  <a:gd name="T8" fmla="*/ 184 w 237"/>
                  <a:gd name="T9" fmla="*/ 8 h 221"/>
                  <a:gd name="T10" fmla="*/ 175 w 237"/>
                  <a:gd name="T11" fmla="*/ 15 h 221"/>
                  <a:gd name="T12" fmla="*/ 167 w 237"/>
                  <a:gd name="T13" fmla="*/ 25 h 221"/>
                  <a:gd name="T14" fmla="*/ 156 w 237"/>
                  <a:gd name="T15" fmla="*/ 30 h 221"/>
                  <a:gd name="T16" fmla="*/ 151 w 237"/>
                  <a:gd name="T17" fmla="*/ 44 h 221"/>
                  <a:gd name="T18" fmla="*/ 143 w 237"/>
                  <a:gd name="T19" fmla="*/ 47 h 221"/>
                  <a:gd name="T20" fmla="*/ 137 w 237"/>
                  <a:gd name="T21" fmla="*/ 55 h 221"/>
                  <a:gd name="T22" fmla="*/ 128 w 237"/>
                  <a:gd name="T23" fmla="*/ 65 h 221"/>
                  <a:gd name="T24" fmla="*/ 114 w 237"/>
                  <a:gd name="T25" fmla="*/ 65 h 221"/>
                  <a:gd name="T26" fmla="*/ 105 w 237"/>
                  <a:gd name="T27" fmla="*/ 59 h 221"/>
                  <a:gd name="T28" fmla="*/ 96 w 237"/>
                  <a:gd name="T29" fmla="*/ 59 h 221"/>
                  <a:gd name="T30" fmla="*/ 91 w 237"/>
                  <a:gd name="T31" fmla="*/ 66 h 221"/>
                  <a:gd name="T32" fmla="*/ 88 w 237"/>
                  <a:gd name="T33" fmla="*/ 76 h 221"/>
                  <a:gd name="T34" fmla="*/ 80 w 237"/>
                  <a:gd name="T35" fmla="*/ 81 h 221"/>
                  <a:gd name="T36" fmla="*/ 61 w 237"/>
                  <a:gd name="T37" fmla="*/ 76 h 221"/>
                  <a:gd name="T38" fmla="*/ 57 w 237"/>
                  <a:gd name="T39" fmla="*/ 61 h 221"/>
                  <a:gd name="T40" fmla="*/ 52 w 237"/>
                  <a:gd name="T41" fmla="*/ 54 h 221"/>
                  <a:gd name="T42" fmla="*/ 47 w 237"/>
                  <a:gd name="T43" fmla="*/ 110 h 221"/>
                  <a:gd name="T44" fmla="*/ 40 w 237"/>
                  <a:gd name="T45" fmla="*/ 120 h 221"/>
                  <a:gd name="T46" fmla="*/ 20 w 237"/>
                  <a:gd name="T47" fmla="*/ 117 h 221"/>
                  <a:gd name="T48" fmla="*/ 14 w 237"/>
                  <a:gd name="T49" fmla="*/ 105 h 221"/>
                  <a:gd name="T50" fmla="*/ 10 w 237"/>
                  <a:gd name="T51" fmla="*/ 110 h 221"/>
                  <a:gd name="T52" fmla="*/ 0 w 237"/>
                  <a:gd name="T53" fmla="*/ 111 h 221"/>
                  <a:gd name="T54" fmla="*/ 3 w 237"/>
                  <a:gd name="T55" fmla="*/ 118 h 221"/>
                  <a:gd name="T56" fmla="*/ 3 w 237"/>
                  <a:gd name="T57" fmla="*/ 134 h 221"/>
                  <a:gd name="T58" fmla="*/ 13 w 237"/>
                  <a:gd name="T59" fmla="*/ 138 h 221"/>
                  <a:gd name="T60" fmla="*/ 14 w 237"/>
                  <a:gd name="T61" fmla="*/ 157 h 221"/>
                  <a:gd name="T62" fmla="*/ 20 w 237"/>
                  <a:gd name="T63" fmla="*/ 160 h 221"/>
                  <a:gd name="T64" fmla="*/ 20 w 237"/>
                  <a:gd name="T65" fmla="*/ 166 h 221"/>
                  <a:gd name="T66" fmla="*/ 27 w 237"/>
                  <a:gd name="T67" fmla="*/ 166 h 221"/>
                  <a:gd name="T68" fmla="*/ 25 w 237"/>
                  <a:gd name="T69" fmla="*/ 178 h 221"/>
                  <a:gd name="T70" fmla="*/ 17 w 237"/>
                  <a:gd name="T71" fmla="*/ 184 h 221"/>
                  <a:gd name="T72" fmla="*/ 43 w 237"/>
                  <a:gd name="T73" fmla="*/ 218 h 221"/>
                  <a:gd name="T74" fmla="*/ 61 w 237"/>
                  <a:gd name="T75" fmla="*/ 220 h 221"/>
                  <a:gd name="T76" fmla="*/ 70 w 237"/>
                  <a:gd name="T77" fmla="*/ 214 h 221"/>
                  <a:gd name="T78" fmla="*/ 78 w 237"/>
                  <a:gd name="T79" fmla="*/ 203 h 221"/>
                  <a:gd name="T80" fmla="*/ 108 w 237"/>
                  <a:gd name="T81" fmla="*/ 204 h 221"/>
                  <a:gd name="T82" fmla="*/ 111 w 237"/>
                  <a:gd name="T83" fmla="*/ 209 h 221"/>
                  <a:gd name="T84" fmla="*/ 128 w 237"/>
                  <a:gd name="T85" fmla="*/ 202 h 221"/>
                  <a:gd name="T86" fmla="*/ 135 w 237"/>
                  <a:gd name="T87" fmla="*/ 196 h 221"/>
                  <a:gd name="T88" fmla="*/ 156 w 237"/>
                  <a:gd name="T89" fmla="*/ 193 h 221"/>
                  <a:gd name="T90" fmla="*/ 167 w 237"/>
                  <a:gd name="T91" fmla="*/ 186 h 221"/>
                  <a:gd name="T92" fmla="*/ 178 w 237"/>
                  <a:gd name="T93" fmla="*/ 167 h 221"/>
                  <a:gd name="T94" fmla="*/ 190 w 237"/>
                  <a:gd name="T95" fmla="*/ 158 h 221"/>
                  <a:gd name="T96" fmla="*/ 209 w 237"/>
                  <a:gd name="T97" fmla="*/ 142 h 221"/>
                  <a:gd name="T98" fmla="*/ 212 w 237"/>
                  <a:gd name="T99" fmla="*/ 125 h 221"/>
                  <a:gd name="T100" fmla="*/ 217 w 237"/>
                  <a:gd name="T101" fmla="*/ 110 h 221"/>
                  <a:gd name="T102" fmla="*/ 228 w 237"/>
                  <a:gd name="T103" fmla="*/ 109 h 221"/>
                  <a:gd name="T104" fmla="*/ 236 w 237"/>
                  <a:gd name="T105" fmla="*/ 93 h 221"/>
                  <a:gd name="T106" fmla="*/ 224 w 237"/>
                  <a:gd name="T107" fmla="*/ 88 h 221"/>
                  <a:gd name="T108" fmla="*/ 222 w 237"/>
                  <a:gd name="T109" fmla="*/ 76 h 221"/>
                  <a:gd name="T110" fmla="*/ 216 w 237"/>
                  <a:gd name="T111" fmla="*/ 66 h 221"/>
                  <a:gd name="T112" fmla="*/ 217 w 237"/>
                  <a:gd name="T113" fmla="*/ 52 h 221"/>
                  <a:gd name="T114" fmla="*/ 217 w 237"/>
                  <a:gd name="T115" fmla="*/ 34 h 221"/>
                  <a:gd name="T116" fmla="*/ 217 w 237"/>
                  <a:gd name="T117" fmla="*/ 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221">
                    <a:moveTo>
                      <a:pt x="217" y="9"/>
                    </a:moveTo>
                    <a:lnTo>
                      <a:pt x="201" y="9"/>
                    </a:lnTo>
                    <a:lnTo>
                      <a:pt x="197" y="4"/>
                    </a:lnTo>
                    <a:lnTo>
                      <a:pt x="187" y="0"/>
                    </a:lnTo>
                    <a:lnTo>
                      <a:pt x="184" y="8"/>
                    </a:lnTo>
                    <a:lnTo>
                      <a:pt x="175" y="15"/>
                    </a:lnTo>
                    <a:lnTo>
                      <a:pt x="167" y="25"/>
                    </a:lnTo>
                    <a:lnTo>
                      <a:pt x="156" y="30"/>
                    </a:lnTo>
                    <a:lnTo>
                      <a:pt x="151" y="44"/>
                    </a:lnTo>
                    <a:lnTo>
                      <a:pt x="143" y="47"/>
                    </a:lnTo>
                    <a:lnTo>
                      <a:pt x="137" y="55"/>
                    </a:lnTo>
                    <a:lnTo>
                      <a:pt x="128" y="65"/>
                    </a:lnTo>
                    <a:lnTo>
                      <a:pt x="114" y="65"/>
                    </a:lnTo>
                    <a:lnTo>
                      <a:pt x="105" y="59"/>
                    </a:lnTo>
                    <a:lnTo>
                      <a:pt x="96" y="59"/>
                    </a:lnTo>
                    <a:lnTo>
                      <a:pt x="91" y="66"/>
                    </a:lnTo>
                    <a:lnTo>
                      <a:pt x="88" y="76"/>
                    </a:lnTo>
                    <a:lnTo>
                      <a:pt x="80" y="81"/>
                    </a:lnTo>
                    <a:lnTo>
                      <a:pt x="61" y="76"/>
                    </a:lnTo>
                    <a:lnTo>
                      <a:pt x="57" y="61"/>
                    </a:lnTo>
                    <a:lnTo>
                      <a:pt x="52" y="54"/>
                    </a:lnTo>
                    <a:lnTo>
                      <a:pt x="47" y="110"/>
                    </a:lnTo>
                    <a:lnTo>
                      <a:pt x="40" y="120"/>
                    </a:lnTo>
                    <a:lnTo>
                      <a:pt x="20" y="117"/>
                    </a:lnTo>
                    <a:lnTo>
                      <a:pt x="14" y="105"/>
                    </a:lnTo>
                    <a:lnTo>
                      <a:pt x="10" y="110"/>
                    </a:lnTo>
                    <a:lnTo>
                      <a:pt x="0" y="111"/>
                    </a:lnTo>
                    <a:lnTo>
                      <a:pt x="3" y="118"/>
                    </a:lnTo>
                    <a:lnTo>
                      <a:pt x="3" y="134"/>
                    </a:lnTo>
                    <a:lnTo>
                      <a:pt x="13" y="138"/>
                    </a:lnTo>
                    <a:lnTo>
                      <a:pt x="14" y="157"/>
                    </a:lnTo>
                    <a:lnTo>
                      <a:pt x="20" y="160"/>
                    </a:lnTo>
                    <a:lnTo>
                      <a:pt x="20" y="166"/>
                    </a:lnTo>
                    <a:lnTo>
                      <a:pt x="27" y="166"/>
                    </a:lnTo>
                    <a:lnTo>
                      <a:pt x="25" y="178"/>
                    </a:lnTo>
                    <a:lnTo>
                      <a:pt x="17" y="184"/>
                    </a:lnTo>
                    <a:lnTo>
                      <a:pt x="43" y="218"/>
                    </a:lnTo>
                    <a:lnTo>
                      <a:pt x="61" y="220"/>
                    </a:lnTo>
                    <a:lnTo>
                      <a:pt x="70" y="214"/>
                    </a:lnTo>
                    <a:lnTo>
                      <a:pt x="78" y="203"/>
                    </a:lnTo>
                    <a:lnTo>
                      <a:pt x="108" y="204"/>
                    </a:lnTo>
                    <a:lnTo>
                      <a:pt x="111" y="209"/>
                    </a:lnTo>
                    <a:lnTo>
                      <a:pt x="128" y="202"/>
                    </a:lnTo>
                    <a:lnTo>
                      <a:pt x="135" y="196"/>
                    </a:lnTo>
                    <a:lnTo>
                      <a:pt x="156" y="193"/>
                    </a:lnTo>
                    <a:lnTo>
                      <a:pt x="167" y="186"/>
                    </a:lnTo>
                    <a:lnTo>
                      <a:pt x="178" y="167"/>
                    </a:lnTo>
                    <a:lnTo>
                      <a:pt x="190" y="158"/>
                    </a:lnTo>
                    <a:lnTo>
                      <a:pt x="209" y="142"/>
                    </a:lnTo>
                    <a:lnTo>
                      <a:pt x="212" y="125"/>
                    </a:lnTo>
                    <a:lnTo>
                      <a:pt x="217" y="110"/>
                    </a:lnTo>
                    <a:lnTo>
                      <a:pt x="228" y="109"/>
                    </a:lnTo>
                    <a:lnTo>
                      <a:pt x="236" y="93"/>
                    </a:lnTo>
                    <a:lnTo>
                      <a:pt x="224" y="88"/>
                    </a:lnTo>
                    <a:lnTo>
                      <a:pt x="222" y="76"/>
                    </a:lnTo>
                    <a:lnTo>
                      <a:pt x="216" y="66"/>
                    </a:lnTo>
                    <a:lnTo>
                      <a:pt x="217" y="52"/>
                    </a:lnTo>
                    <a:lnTo>
                      <a:pt x="217" y="34"/>
                    </a:lnTo>
                    <a:lnTo>
                      <a:pt x="217"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2" name="Freeform 153"/>
              <p:cNvSpPr>
                <a:spLocks/>
              </p:cNvSpPr>
              <p:nvPr/>
            </p:nvSpPr>
            <p:spPr bwMode="auto">
              <a:xfrm>
                <a:off x="6589760" y="4570821"/>
                <a:ext cx="264177" cy="509637"/>
              </a:xfrm>
              <a:custGeom>
                <a:avLst/>
                <a:gdLst>
                  <a:gd name="T0" fmla="*/ 24 w 150"/>
                  <a:gd name="T1" fmla="*/ 284 h 289"/>
                  <a:gd name="T2" fmla="*/ 15 w 150"/>
                  <a:gd name="T3" fmla="*/ 262 h 289"/>
                  <a:gd name="T4" fmla="*/ 16 w 150"/>
                  <a:gd name="T5" fmla="*/ 229 h 289"/>
                  <a:gd name="T6" fmla="*/ 19 w 150"/>
                  <a:gd name="T7" fmla="*/ 194 h 289"/>
                  <a:gd name="T8" fmla="*/ 26 w 150"/>
                  <a:gd name="T9" fmla="*/ 168 h 289"/>
                  <a:gd name="T10" fmla="*/ 41 w 150"/>
                  <a:gd name="T11" fmla="*/ 155 h 289"/>
                  <a:gd name="T12" fmla="*/ 35 w 150"/>
                  <a:gd name="T13" fmla="*/ 132 h 289"/>
                  <a:gd name="T14" fmla="*/ 32 w 150"/>
                  <a:gd name="T15" fmla="*/ 97 h 289"/>
                  <a:gd name="T16" fmla="*/ 5 w 150"/>
                  <a:gd name="T17" fmla="*/ 82 h 289"/>
                  <a:gd name="T18" fmla="*/ 23 w 150"/>
                  <a:gd name="T19" fmla="*/ 75 h 289"/>
                  <a:gd name="T20" fmla="*/ 38 w 150"/>
                  <a:gd name="T21" fmla="*/ 60 h 289"/>
                  <a:gd name="T22" fmla="*/ 60 w 150"/>
                  <a:gd name="T23" fmla="*/ 68 h 289"/>
                  <a:gd name="T24" fmla="*/ 55 w 150"/>
                  <a:gd name="T25" fmla="*/ 94 h 289"/>
                  <a:gd name="T26" fmla="*/ 71 w 150"/>
                  <a:gd name="T27" fmla="*/ 99 h 289"/>
                  <a:gd name="T28" fmla="*/ 85 w 150"/>
                  <a:gd name="T29" fmla="*/ 81 h 289"/>
                  <a:gd name="T30" fmla="*/ 78 w 150"/>
                  <a:gd name="T31" fmla="*/ 59 h 289"/>
                  <a:gd name="T32" fmla="*/ 69 w 150"/>
                  <a:gd name="T33" fmla="*/ 44 h 289"/>
                  <a:gd name="T34" fmla="*/ 64 w 150"/>
                  <a:gd name="T35" fmla="*/ 26 h 289"/>
                  <a:gd name="T36" fmla="*/ 64 w 150"/>
                  <a:gd name="T37" fmla="*/ 0 h 289"/>
                  <a:gd name="T38" fmla="*/ 80 w 150"/>
                  <a:gd name="T39" fmla="*/ 18 h 289"/>
                  <a:gd name="T40" fmla="*/ 112 w 150"/>
                  <a:gd name="T41" fmla="*/ 11 h 289"/>
                  <a:gd name="T42" fmla="*/ 132 w 150"/>
                  <a:gd name="T43" fmla="*/ 4 h 289"/>
                  <a:gd name="T44" fmla="*/ 149 w 150"/>
                  <a:gd name="T45" fmla="*/ 30 h 289"/>
                  <a:gd name="T46" fmla="*/ 140 w 150"/>
                  <a:gd name="T47" fmla="*/ 93 h 289"/>
                  <a:gd name="T48" fmla="*/ 113 w 150"/>
                  <a:gd name="T49" fmla="*/ 106 h 289"/>
                  <a:gd name="T50" fmla="*/ 101 w 150"/>
                  <a:gd name="T51" fmla="*/ 117 h 289"/>
                  <a:gd name="T52" fmla="*/ 93 w 150"/>
                  <a:gd name="T53" fmla="*/ 139 h 289"/>
                  <a:gd name="T54" fmla="*/ 73 w 150"/>
                  <a:gd name="T55" fmla="*/ 149 h 289"/>
                  <a:gd name="T56" fmla="*/ 68 w 150"/>
                  <a:gd name="T57" fmla="*/ 189 h 289"/>
                  <a:gd name="T58" fmla="*/ 71 w 150"/>
                  <a:gd name="T59" fmla="*/ 220 h 289"/>
                  <a:gd name="T60" fmla="*/ 68 w 150"/>
                  <a:gd name="T61" fmla="*/ 234 h 289"/>
                  <a:gd name="T62" fmla="*/ 56 w 150"/>
                  <a:gd name="T63" fmla="*/ 242 h 289"/>
                  <a:gd name="T64" fmla="*/ 39 w 150"/>
                  <a:gd name="T65" fmla="*/ 248 h 289"/>
                  <a:gd name="T66" fmla="*/ 37 w 150"/>
                  <a:gd name="T67" fmla="*/ 269 h 289"/>
                  <a:gd name="T68" fmla="*/ 36 w 150"/>
                  <a:gd name="T69"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89">
                    <a:moveTo>
                      <a:pt x="36" y="288"/>
                    </a:moveTo>
                    <a:lnTo>
                      <a:pt x="24" y="284"/>
                    </a:lnTo>
                    <a:lnTo>
                      <a:pt x="21" y="272"/>
                    </a:lnTo>
                    <a:lnTo>
                      <a:pt x="15" y="262"/>
                    </a:lnTo>
                    <a:lnTo>
                      <a:pt x="16" y="247"/>
                    </a:lnTo>
                    <a:lnTo>
                      <a:pt x="16" y="229"/>
                    </a:lnTo>
                    <a:lnTo>
                      <a:pt x="16" y="205"/>
                    </a:lnTo>
                    <a:lnTo>
                      <a:pt x="19" y="194"/>
                    </a:lnTo>
                    <a:lnTo>
                      <a:pt x="27" y="189"/>
                    </a:lnTo>
                    <a:lnTo>
                      <a:pt x="26" y="168"/>
                    </a:lnTo>
                    <a:lnTo>
                      <a:pt x="36" y="162"/>
                    </a:lnTo>
                    <a:lnTo>
                      <a:pt x="41" y="155"/>
                    </a:lnTo>
                    <a:lnTo>
                      <a:pt x="36" y="142"/>
                    </a:lnTo>
                    <a:lnTo>
                      <a:pt x="35" y="132"/>
                    </a:lnTo>
                    <a:lnTo>
                      <a:pt x="40" y="111"/>
                    </a:lnTo>
                    <a:lnTo>
                      <a:pt x="32" y="97"/>
                    </a:lnTo>
                    <a:lnTo>
                      <a:pt x="12" y="93"/>
                    </a:lnTo>
                    <a:lnTo>
                      <a:pt x="5" y="82"/>
                    </a:lnTo>
                    <a:lnTo>
                      <a:pt x="0" y="81"/>
                    </a:lnTo>
                    <a:lnTo>
                      <a:pt x="23" y="75"/>
                    </a:lnTo>
                    <a:lnTo>
                      <a:pt x="26" y="66"/>
                    </a:lnTo>
                    <a:lnTo>
                      <a:pt x="38" y="60"/>
                    </a:lnTo>
                    <a:lnTo>
                      <a:pt x="49" y="65"/>
                    </a:lnTo>
                    <a:lnTo>
                      <a:pt x="60" y="68"/>
                    </a:lnTo>
                    <a:lnTo>
                      <a:pt x="59" y="80"/>
                    </a:lnTo>
                    <a:lnTo>
                      <a:pt x="55" y="94"/>
                    </a:lnTo>
                    <a:lnTo>
                      <a:pt x="61" y="101"/>
                    </a:lnTo>
                    <a:lnTo>
                      <a:pt x="71" y="99"/>
                    </a:lnTo>
                    <a:lnTo>
                      <a:pt x="75" y="88"/>
                    </a:lnTo>
                    <a:lnTo>
                      <a:pt x="85" y="81"/>
                    </a:lnTo>
                    <a:lnTo>
                      <a:pt x="82" y="68"/>
                    </a:lnTo>
                    <a:lnTo>
                      <a:pt x="78" y="59"/>
                    </a:lnTo>
                    <a:lnTo>
                      <a:pt x="72" y="49"/>
                    </a:lnTo>
                    <a:lnTo>
                      <a:pt x="69" y="44"/>
                    </a:lnTo>
                    <a:lnTo>
                      <a:pt x="63" y="37"/>
                    </a:lnTo>
                    <a:lnTo>
                      <a:pt x="64" y="26"/>
                    </a:lnTo>
                    <a:lnTo>
                      <a:pt x="67" y="14"/>
                    </a:lnTo>
                    <a:lnTo>
                      <a:pt x="64" y="0"/>
                    </a:lnTo>
                    <a:lnTo>
                      <a:pt x="77" y="9"/>
                    </a:lnTo>
                    <a:lnTo>
                      <a:pt x="80" y="18"/>
                    </a:lnTo>
                    <a:lnTo>
                      <a:pt x="109" y="20"/>
                    </a:lnTo>
                    <a:lnTo>
                      <a:pt x="112" y="11"/>
                    </a:lnTo>
                    <a:lnTo>
                      <a:pt x="129" y="11"/>
                    </a:lnTo>
                    <a:lnTo>
                      <a:pt x="132" y="4"/>
                    </a:lnTo>
                    <a:lnTo>
                      <a:pt x="149" y="0"/>
                    </a:lnTo>
                    <a:lnTo>
                      <a:pt x="149" y="30"/>
                    </a:lnTo>
                    <a:lnTo>
                      <a:pt x="149" y="83"/>
                    </a:lnTo>
                    <a:lnTo>
                      <a:pt x="140" y="93"/>
                    </a:lnTo>
                    <a:lnTo>
                      <a:pt x="136" y="103"/>
                    </a:lnTo>
                    <a:lnTo>
                      <a:pt x="113" y="106"/>
                    </a:lnTo>
                    <a:lnTo>
                      <a:pt x="111" y="114"/>
                    </a:lnTo>
                    <a:lnTo>
                      <a:pt x="101" y="117"/>
                    </a:lnTo>
                    <a:lnTo>
                      <a:pt x="97" y="121"/>
                    </a:lnTo>
                    <a:lnTo>
                      <a:pt x="93" y="139"/>
                    </a:lnTo>
                    <a:lnTo>
                      <a:pt x="81" y="143"/>
                    </a:lnTo>
                    <a:lnTo>
                      <a:pt x="73" y="149"/>
                    </a:lnTo>
                    <a:lnTo>
                      <a:pt x="69" y="157"/>
                    </a:lnTo>
                    <a:lnTo>
                      <a:pt x="68" y="189"/>
                    </a:lnTo>
                    <a:lnTo>
                      <a:pt x="71" y="190"/>
                    </a:lnTo>
                    <a:lnTo>
                      <a:pt x="71" y="220"/>
                    </a:lnTo>
                    <a:lnTo>
                      <a:pt x="73" y="233"/>
                    </a:lnTo>
                    <a:lnTo>
                      <a:pt x="68" y="234"/>
                    </a:lnTo>
                    <a:lnTo>
                      <a:pt x="67" y="242"/>
                    </a:lnTo>
                    <a:lnTo>
                      <a:pt x="56" y="242"/>
                    </a:lnTo>
                    <a:lnTo>
                      <a:pt x="52" y="246"/>
                    </a:lnTo>
                    <a:lnTo>
                      <a:pt x="39" y="248"/>
                    </a:lnTo>
                    <a:lnTo>
                      <a:pt x="37" y="259"/>
                    </a:lnTo>
                    <a:lnTo>
                      <a:pt x="37" y="269"/>
                    </a:lnTo>
                    <a:lnTo>
                      <a:pt x="37" y="280"/>
                    </a:lnTo>
                    <a:lnTo>
                      <a:pt x="36" y="28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3" name="Freeform 154"/>
              <p:cNvSpPr>
                <a:spLocks/>
              </p:cNvSpPr>
              <p:nvPr/>
            </p:nvSpPr>
            <p:spPr bwMode="auto">
              <a:xfrm>
                <a:off x="6492266" y="5111917"/>
                <a:ext cx="66044" cy="67637"/>
              </a:xfrm>
              <a:custGeom>
                <a:avLst/>
                <a:gdLst>
                  <a:gd name="T0" fmla="*/ 12 w 38"/>
                  <a:gd name="T1" fmla="*/ 2 h 38"/>
                  <a:gd name="T2" fmla="*/ 9 w 38"/>
                  <a:gd name="T3" fmla="*/ 9 h 38"/>
                  <a:gd name="T4" fmla="*/ 0 w 38"/>
                  <a:gd name="T5" fmla="*/ 11 h 38"/>
                  <a:gd name="T6" fmla="*/ 1 w 38"/>
                  <a:gd name="T7" fmla="*/ 34 h 38"/>
                  <a:gd name="T8" fmla="*/ 13 w 38"/>
                  <a:gd name="T9" fmla="*/ 33 h 38"/>
                  <a:gd name="T10" fmla="*/ 16 w 38"/>
                  <a:gd name="T11" fmla="*/ 37 h 38"/>
                  <a:gd name="T12" fmla="*/ 23 w 38"/>
                  <a:gd name="T13" fmla="*/ 36 h 38"/>
                  <a:gd name="T14" fmla="*/ 28 w 38"/>
                  <a:gd name="T15" fmla="*/ 30 h 38"/>
                  <a:gd name="T16" fmla="*/ 31 w 38"/>
                  <a:gd name="T17" fmla="*/ 22 h 38"/>
                  <a:gd name="T18" fmla="*/ 37 w 38"/>
                  <a:gd name="T19" fmla="*/ 22 h 38"/>
                  <a:gd name="T20" fmla="*/ 37 w 38"/>
                  <a:gd name="T21" fmla="*/ 1 h 38"/>
                  <a:gd name="T22" fmla="*/ 23 w 38"/>
                  <a:gd name="T23" fmla="*/ 0 h 38"/>
                  <a:gd name="T24" fmla="*/ 12 w 38"/>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2" y="2"/>
                    </a:moveTo>
                    <a:lnTo>
                      <a:pt x="9" y="9"/>
                    </a:lnTo>
                    <a:lnTo>
                      <a:pt x="0" y="11"/>
                    </a:lnTo>
                    <a:lnTo>
                      <a:pt x="1" y="34"/>
                    </a:lnTo>
                    <a:lnTo>
                      <a:pt x="13" y="33"/>
                    </a:lnTo>
                    <a:lnTo>
                      <a:pt x="16" y="37"/>
                    </a:lnTo>
                    <a:lnTo>
                      <a:pt x="23" y="36"/>
                    </a:lnTo>
                    <a:lnTo>
                      <a:pt x="28" y="30"/>
                    </a:lnTo>
                    <a:lnTo>
                      <a:pt x="31" y="22"/>
                    </a:lnTo>
                    <a:lnTo>
                      <a:pt x="37" y="22"/>
                    </a:lnTo>
                    <a:lnTo>
                      <a:pt x="37" y="1"/>
                    </a:lnTo>
                    <a:lnTo>
                      <a:pt x="23" y="0"/>
                    </a:lnTo>
                    <a:lnTo>
                      <a:pt x="12"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4" name="Freeform 155"/>
              <p:cNvSpPr>
                <a:spLocks/>
              </p:cNvSpPr>
              <p:nvPr/>
            </p:nvSpPr>
            <p:spPr bwMode="auto">
              <a:xfrm>
                <a:off x="6369612" y="4481163"/>
                <a:ext cx="306634" cy="305153"/>
              </a:xfrm>
              <a:custGeom>
                <a:avLst/>
                <a:gdLst>
                  <a:gd name="T0" fmla="*/ 59 w 174"/>
                  <a:gd name="T1" fmla="*/ 172 h 173"/>
                  <a:gd name="T2" fmla="*/ 68 w 174"/>
                  <a:gd name="T3" fmla="*/ 169 h 173"/>
                  <a:gd name="T4" fmla="*/ 81 w 174"/>
                  <a:gd name="T5" fmla="*/ 169 h 173"/>
                  <a:gd name="T6" fmla="*/ 89 w 174"/>
                  <a:gd name="T7" fmla="*/ 166 h 173"/>
                  <a:gd name="T8" fmla="*/ 92 w 174"/>
                  <a:gd name="T9" fmla="*/ 156 h 173"/>
                  <a:gd name="T10" fmla="*/ 99 w 174"/>
                  <a:gd name="T11" fmla="*/ 153 h 173"/>
                  <a:gd name="T12" fmla="*/ 104 w 174"/>
                  <a:gd name="T13" fmla="*/ 150 h 173"/>
                  <a:gd name="T14" fmla="*/ 106 w 174"/>
                  <a:gd name="T15" fmla="*/ 140 h 173"/>
                  <a:gd name="T16" fmla="*/ 119 w 174"/>
                  <a:gd name="T17" fmla="*/ 137 h 173"/>
                  <a:gd name="T18" fmla="*/ 125 w 174"/>
                  <a:gd name="T19" fmla="*/ 130 h 173"/>
                  <a:gd name="T20" fmla="*/ 148 w 174"/>
                  <a:gd name="T21" fmla="*/ 125 h 173"/>
                  <a:gd name="T22" fmla="*/ 151 w 174"/>
                  <a:gd name="T23" fmla="*/ 116 h 173"/>
                  <a:gd name="T24" fmla="*/ 163 w 174"/>
                  <a:gd name="T25" fmla="*/ 110 h 173"/>
                  <a:gd name="T26" fmla="*/ 165 w 174"/>
                  <a:gd name="T27" fmla="*/ 83 h 173"/>
                  <a:gd name="T28" fmla="*/ 173 w 174"/>
                  <a:gd name="T29" fmla="*/ 76 h 173"/>
                  <a:gd name="T30" fmla="*/ 170 w 174"/>
                  <a:gd name="T31" fmla="*/ 59 h 173"/>
                  <a:gd name="T32" fmla="*/ 170 w 174"/>
                  <a:gd name="T33" fmla="*/ 39 h 173"/>
                  <a:gd name="T34" fmla="*/ 162 w 174"/>
                  <a:gd name="T35" fmla="*/ 25 h 173"/>
                  <a:gd name="T36" fmla="*/ 148 w 174"/>
                  <a:gd name="T37" fmla="*/ 19 h 173"/>
                  <a:gd name="T38" fmla="*/ 139 w 174"/>
                  <a:gd name="T39" fmla="*/ 8 h 173"/>
                  <a:gd name="T40" fmla="*/ 137 w 174"/>
                  <a:gd name="T41" fmla="*/ 0 h 173"/>
                  <a:gd name="T42" fmla="*/ 126 w 174"/>
                  <a:gd name="T43" fmla="*/ 1 h 173"/>
                  <a:gd name="T44" fmla="*/ 123 w 174"/>
                  <a:gd name="T45" fmla="*/ 10 h 173"/>
                  <a:gd name="T46" fmla="*/ 112 w 174"/>
                  <a:gd name="T47" fmla="*/ 14 h 173"/>
                  <a:gd name="T48" fmla="*/ 107 w 174"/>
                  <a:gd name="T49" fmla="*/ 25 h 173"/>
                  <a:gd name="T50" fmla="*/ 103 w 174"/>
                  <a:gd name="T51" fmla="*/ 69 h 173"/>
                  <a:gd name="T52" fmla="*/ 109 w 174"/>
                  <a:gd name="T53" fmla="*/ 75 h 173"/>
                  <a:gd name="T54" fmla="*/ 119 w 174"/>
                  <a:gd name="T55" fmla="*/ 75 h 173"/>
                  <a:gd name="T56" fmla="*/ 122 w 174"/>
                  <a:gd name="T57" fmla="*/ 93 h 173"/>
                  <a:gd name="T58" fmla="*/ 118 w 174"/>
                  <a:gd name="T59" fmla="*/ 103 h 173"/>
                  <a:gd name="T60" fmla="*/ 102 w 174"/>
                  <a:gd name="T61" fmla="*/ 103 h 173"/>
                  <a:gd name="T62" fmla="*/ 96 w 174"/>
                  <a:gd name="T63" fmla="*/ 96 h 173"/>
                  <a:gd name="T64" fmla="*/ 92 w 174"/>
                  <a:gd name="T65" fmla="*/ 80 h 173"/>
                  <a:gd name="T66" fmla="*/ 81 w 174"/>
                  <a:gd name="T67" fmla="*/ 74 h 173"/>
                  <a:gd name="T68" fmla="*/ 80 w 174"/>
                  <a:gd name="T69" fmla="*/ 69 h 173"/>
                  <a:gd name="T70" fmla="*/ 68 w 174"/>
                  <a:gd name="T71" fmla="*/ 70 h 173"/>
                  <a:gd name="T72" fmla="*/ 64 w 174"/>
                  <a:gd name="T73" fmla="*/ 80 h 173"/>
                  <a:gd name="T74" fmla="*/ 57 w 174"/>
                  <a:gd name="T75" fmla="*/ 77 h 173"/>
                  <a:gd name="T76" fmla="*/ 53 w 174"/>
                  <a:gd name="T77" fmla="*/ 62 h 173"/>
                  <a:gd name="T78" fmla="*/ 37 w 174"/>
                  <a:gd name="T79" fmla="*/ 60 h 173"/>
                  <a:gd name="T80" fmla="*/ 35 w 174"/>
                  <a:gd name="T81" fmla="*/ 94 h 173"/>
                  <a:gd name="T82" fmla="*/ 22 w 174"/>
                  <a:gd name="T83" fmla="*/ 94 h 173"/>
                  <a:gd name="T84" fmla="*/ 17 w 174"/>
                  <a:gd name="T85" fmla="*/ 85 h 173"/>
                  <a:gd name="T86" fmla="*/ 11 w 174"/>
                  <a:gd name="T87" fmla="*/ 86 h 173"/>
                  <a:gd name="T88" fmla="*/ 11 w 174"/>
                  <a:gd name="T89" fmla="*/ 94 h 173"/>
                  <a:gd name="T90" fmla="*/ 1 w 174"/>
                  <a:gd name="T91" fmla="*/ 95 h 173"/>
                  <a:gd name="T92" fmla="*/ 0 w 174"/>
                  <a:gd name="T93" fmla="*/ 134 h 173"/>
                  <a:gd name="T94" fmla="*/ 2 w 174"/>
                  <a:gd name="T95" fmla="*/ 146 h 173"/>
                  <a:gd name="T96" fmla="*/ 14 w 174"/>
                  <a:gd name="T97" fmla="*/ 160 h 173"/>
                  <a:gd name="T98" fmla="*/ 14 w 174"/>
                  <a:gd name="T99" fmla="*/ 168 h 173"/>
                  <a:gd name="T100" fmla="*/ 21 w 174"/>
                  <a:gd name="T101" fmla="*/ 170 h 173"/>
                  <a:gd name="T102" fmla="*/ 59 w 174"/>
                  <a:gd name="T103"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3">
                    <a:moveTo>
                      <a:pt x="59" y="172"/>
                    </a:moveTo>
                    <a:lnTo>
                      <a:pt x="68" y="169"/>
                    </a:lnTo>
                    <a:lnTo>
                      <a:pt x="81" y="169"/>
                    </a:lnTo>
                    <a:lnTo>
                      <a:pt x="89" y="166"/>
                    </a:lnTo>
                    <a:lnTo>
                      <a:pt x="92" y="156"/>
                    </a:lnTo>
                    <a:lnTo>
                      <a:pt x="99" y="153"/>
                    </a:lnTo>
                    <a:lnTo>
                      <a:pt x="104" y="150"/>
                    </a:lnTo>
                    <a:lnTo>
                      <a:pt x="106" y="140"/>
                    </a:lnTo>
                    <a:lnTo>
                      <a:pt x="119" y="137"/>
                    </a:lnTo>
                    <a:lnTo>
                      <a:pt x="125" y="130"/>
                    </a:lnTo>
                    <a:lnTo>
                      <a:pt x="148" y="125"/>
                    </a:lnTo>
                    <a:lnTo>
                      <a:pt x="151" y="116"/>
                    </a:lnTo>
                    <a:lnTo>
                      <a:pt x="163" y="110"/>
                    </a:lnTo>
                    <a:lnTo>
                      <a:pt x="165" y="83"/>
                    </a:lnTo>
                    <a:lnTo>
                      <a:pt x="173" y="76"/>
                    </a:lnTo>
                    <a:lnTo>
                      <a:pt x="170" y="59"/>
                    </a:lnTo>
                    <a:lnTo>
                      <a:pt x="170" y="39"/>
                    </a:lnTo>
                    <a:lnTo>
                      <a:pt x="162" y="25"/>
                    </a:lnTo>
                    <a:lnTo>
                      <a:pt x="148" y="19"/>
                    </a:lnTo>
                    <a:lnTo>
                      <a:pt x="139" y="8"/>
                    </a:lnTo>
                    <a:lnTo>
                      <a:pt x="137" y="0"/>
                    </a:lnTo>
                    <a:lnTo>
                      <a:pt x="126" y="1"/>
                    </a:lnTo>
                    <a:lnTo>
                      <a:pt x="123" y="10"/>
                    </a:lnTo>
                    <a:lnTo>
                      <a:pt x="112" y="14"/>
                    </a:lnTo>
                    <a:lnTo>
                      <a:pt x="107" y="25"/>
                    </a:lnTo>
                    <a:lnTo>
                      <a:pt x="103" y="69"/>
                    </a:lnTo>
                    <a:lnTo>
                      <a:pt x="109" y="75"/>
                    </a:lnTo>
                    <a:lnTo>
                      <a:pt x="119" y="75"/>
                    </a:lnTo>
                    <a:lnTo>
                      <a:pt x="122" y="93"/>
                    </a:lnTo>
                    <a:lnTo>
                      <a:pt x="118" y="103"/>
                    </a:lnTo>
                    <a:lnTo>
                      <a:pt x="102" y="103"/>
                    </a:lnTo>
                    <a:lnTo>
                      <a:pt x="96" y="96"/>
                    </a:lnTo>
                    <a:lnTo>
                      <a:pt x="92" y="80"/>
                    </a:lnTo>
                    <a:lnTo>
                      <a:pt x="81" y="74"/>
                    </a:lnTo>
                    <a:lnTo>
                      <a:pt x="80" y="69"/>
                    </a:lnTo>
                    <a:lnTo>
                      <a:pt x="68" y="70"/>
                    </a:lnTo>
                    <a:lnTo>
                      <a:pt x="64" y="80"/>
                    </a:lnTo>
                    <a:lnTo>
                      <a:pt x="57" y="77"/>
                    </a:lnTo>
                    <a:lnTo>
                      <a:pt x="53" y="62"/>
                    </a:lnTo>
                    <a:lnTo>
                      <a:pt x="37" y="60"/>
                    </a:lnTo>
                    <a:lnTo>
                      <a:pt x="35" y="94"/>
                    </a:lnTo>
                    <a:lnTo>
                      <a:pt x="22" y="94"/>
                    </a:lnTo>
                    <a:lnTo>
                      <a:pt x="17" y="85"/>
                    </a:lnTo>
                    <a:lnTo>
                      <a:pt x="11" y="86"/>
                    </a:lnTo>
                    <a:lnTo>
                      <a:pt x="11" y="94"/>
                    </a:lnTo>
                    <a:lnTo>
                      <a:pt x="1" y="95"/>
                    </a:lnTo>
                    <a:lnTo>
                      <a:pt x="0" y="134"/>
                    </a:lnTo>
                    <a:lnTo>
                      <a:pt x="2" y="146"/>
                    </a:lnTo>
                    <a:lnTo>
                      <a:pt x="14" y="160"/>
                    </a:lnTo>
                    <a:lnTo>
                      <a:pt x="14" y="168"/>
                    </a:lnTo>
                    <a:lnTo>
                      <a:pt x="21" y="170"/>
                    </a:lnTo>
                    <a:lnTo>
                      <a:pt x="59" y="1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5" name="Freeform 159"/>
              <p:cNvSpPr>
                <a:spLocks/>
              </p:cNvSpPr>
              <p:nvPr/>
            </p:nvSpPr>
            <p:spPr bwMode="auto">
              <a:xfrm>
                <a:off x="6871235" y="3910181"/>
                <a:ext cx="56609" cy="56626"/>
              </a:xfrm>
              <a:custGeom>
                <a:avLst/>
                <a:gdLst>
                  <a:gd name="T0" fmla="*/ 16 w 32"/>
                  <a:gd name="T1" fmla="*/ 30 h 31"/>
                  <a:gd name="T2" fmla="*/ 0 w 32"/>
                  <a:gd name="T3" fmla="*/ 27 h 31"/>
                  <a:gd name="T4" fmla="*/ 3 w 32"/>
                  <a:gd name="T5" fmla="*/ 0 h 31"/>
                  <a:gd name="T6" fmla="*/ 31 w 32"/>
                  <a:gd name="T7" fmla="*/ 17 h 31"/>
                  <a:gd name="T8" fmla="*/ 16 w 32"/>
                  <a:gd name="T9" fmla="*/ 30 h 31"/>
                </a:gdLst>
                <a:ahLst/>
                <a:cxnLst>
                  <a:cxn ang="0">
                    <a:pos x="T0" y="T1"/>
                  </a:cxn>
                  <a:cxn ang="0">
                    <a:pos x="T2" y="T3"/>
                  </a:cxn>
                  <a:cxn ang="0">
                    <a:pos x="T4" y="T5"/>
                  </a:cxn>
                  <a:cxn ang="0">
                    <a:pos x="T6" y="T7"/>
                  </a:cxn>
                  <a:cxn ang="0">
                    <a:pos x="T8" y="T9"/>
                  </a:cxn>
                </a:cxnLst>
                <a:rect l="0" t="0" r="r" b="b"/>
                <a:pathLst>
                  <a:path w="32" h="31">
                    <a:moveTo>
                      <a:pt x="16" y="30"/>
                    </a:moveTo>
                    <a:lnTo>
                      <a:pt x="0" y="27"/>
                    </a:lnTo>
                    <a:lnTo>
                      <a:pt x="3" y="0"/>
                    </a:lnTo>
                    <a:lnTo>
                      <a:pt x="31" y="17"/>
                    </a:lnTo>
                    <a:lnTo>
                      <a:pt x="16"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6" name="Freeform 160"/>
              <p:cNvSpPr>
                <a:spLocks/>
              </p:cNvSpPr>
              <p:nvPr/>
            </p:nvSpPr>
            <p:spPr bwMode="auto">
              <a:xfrm>
                <a:off x="5833395" y="3903889"/>
                <a:ext cx="84914" cy="184036"/>
              </a:xfrm>
              <a:custGeom>
                <a:avLst/>
                <a:gdLst>
                  <a:gd name="T0" fmla="*/ 0 w 48"/>
                  <a:gd name="T1" fmla="*/ 36 h 104"/>
                  <a:gd name="T2" fmla="*/ 7 w 48"/>
                  <a:gd name="T3" fmla="*/ 46 h 104"/>
                  <a:gd name="T4" fmla="*/ 10 w 48"/>
                  <a:gd name="T5" fmla="*/ 66 h 104"/>
                  <a:gd name="T6" fmla="*/ 11 w 48"/>
                  <a:gd name="T7" fmla="*/ 84 h 104"/>
                  <a:gd name="T8" fmla="*/ 16 w 48"/>
                  <a:gd name="T9" fmla="*/ 103 h 104"/>
                  <a:gd name="T10" fmla="*/ 34 w 48"/>
                  <a:gd name="T11" fmla="*/ 95 h 104"/>
                  <a:gd name="T12" fmla="*/ 31 w 48"/>
                  <a:gd name="T13" fmla="*/ 62 h 104"/>
                  <a:gd name="T14" fmla="*/ 39 w 48"/>
                  <a:gd name="T15" fmla="*/ 51 h 104"/>
                  <a:gd name="T16" fmla="*/ 47 w 48"/>
                  <a:gd name="T17" fmla="*/ 19 h 104"/>
                  <a:gd name="T18" fmla="*/ 44 w 48"/>
                  <a:gd name="T19" fmla="*/ 0 h 104"/>
                  <a:gd name="T20" fmla="*/ 31 w 48"/>
                  <a:gd name="T21" fmla="*/ 1 h 104"/>
                  <a:gd name="T22" fmla="*/ 27 w 48"/>
                  <a:gd name="T23" fmla="*/ 16 h 104"/>
                  <a:gd name="T24" fmla="*/ 11 w 48"/>
                  <a:gd name="T25" fmla="*/ 21 h 104"/>
                  <a:gd name="T26" fmla="*/ 0 w 48"/>
                  <a:gd name="T27"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4">
                    <a:moveTo>
                      <a:pt x="0" y="36"/>
                    </a:moveTo>
                    <a:lnTo>
                      <a:pt x="7" y="46"/>
                    </a:lnTo>
                    <a:lnTo>
                      <a:pt x="10" y="66"/>
                    </a:lnTo>
                    <a:lnTo>
                      <a:pt x="11" y="84"/>
                    </a:lnTo>
                    <a:lnTo>
                      <a:pt x="16" y="103"/>
                    </a:lnTo>
                    <a:lnTo>
                      <a:pt x="34" y="95"/>
                    </a:lnTo>
                    <a:lnTo>
                      <a:pt x="31" y="62"/>
                    </a:lnTo>
                    <a:lnTo>
                      <a:pt x="39" y="51"/>
                    </a:lnTo>
                    <a:lnTo>
                      <a:pt x="47" y="19"/>
                    </a:lnTo>
                    <a:lnTo>
                      <a:pt x="44" y="0"/>
                    </a:lnTo>
                    <a:lnTo>
                      <a:pt x="31" y="1"/>
                    </a:lnTo>
                    <a:lnTo>
                      <a:pt x="27" y="16"/>
                    </a:lnTo>
                    <a:lnTo>
                      <a:pt x="11" y="21"/>
                    </a:lnTo>
                    <a:lnTo>
                      <a:pt x="0" y="3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7" name="Freeform 161"/>
              <p:cNvSpPr>
                <a:spLocks/>
              </p:cNvSpPr>
              <p:nvPr/>
            </p:nvSpPr>
            <p:spPr bwMode="auto">
              <a:xfrm>
                <a:off x="5489021" y="3977818"/>
                <a:ext cx="88059" cy="94377"/>
              </a:xfrm>
              <a:custGeom>
                <a:avLst/>
                <a:gdLst>
                  <a:gd name="T0" fmla="*/ 48 w 49"/>
                  <a:gd name="T1" fmla="*/ 26 h 53"/>
                  <a:gd name="T2" fmla="*/ 44 w 49"/>
                  <a:gd name="T3" fmla="*/ 9 h 53"/>
                  <a:gd name="T4" fmla="*/ 27 w 49"/>
                  <a:gd name="T5" fmla="*/ 0 h 53"/>
                  <a:gd name="T6" fmla="*/ 15 w 49"/>
                  <a:gd name="T7" fmla="*/ 6 h 53"/>
                  <a:gd name="T8" fmla="*/ 0 w 49"/>
                  <a:gd name="T9" fmla="*/ 10 h 53"/>
                  <a:gd name="T10" fmla="*/ 3 w 49"/>
                  <a:gd name="T11" fmla="*/ 25 h 53"/>
                  <a:gd name="T12" fmla="*/ 14 w 49"/>
                  <a:gd name="T13" fmla="*/ 28 h 53"/>
                  <a:gd name="T14" fmla="*/ 16 w 49"/>
                  <a:gd name="T15" fmla="*/ 40 h 53"/>
                  <a:gd name="T16" fmla="*/ 29 w 49"/>
                  <a:gd name="T17" fmla="*/ 44 h 53"/>
                  <a:gd name="T18" fmla="*/ 33 w 49"/>
                  <a:gd name="T19" fmla="*/ 52 h 53"/>
                  <a:gd name="T20" fmla="*/ 48 w 49"/>
                  <a:gd name="T2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3">
                    <a:moveTo>
                      <a:pt x="48" y="26"/>
                    </a:moveTo>
                    <a:lnTo>
                      <a:pt x="44" y="9"/>
                    </a:lnTo>
                    <a:lnTo>
                      <a:pt x="27" y="0"/>
                    </a:lnTo>
                    <a:lnTo>
                      <a:pt x="15" y="6"/>
                    </a:lnTo>
                    <a:lnTo>
                      <a:pt x="0" y="10"/>
                    </a:lnTo>
                    <a:lnTo>
                      <a:pt x="3" y="25"/>
                    </a:lnTo>
                    <a:lnTo>
                      <a:pt x="14" y="28"/>
                    </a:lnTo>
                    <a:lnTo>
                      <a:pt x="16" y="40"/>
                    </a:lnTo>
                    <a:lnTo>
                      <a:pt x="29" y="44"/>
                    </a:lnTo>
                    <a:lnTo>
                      <a:pt x="33" y="52"/>
                    </a:lnTo>
                    <a:lnTo>
                      <a:pt x="48"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8" name="Freeform 163"/>
              <p:cNvSpPr>
                <a:spLocks/>
              </p:cNvSpPr>
              <p:nvPr/>
            </p:nvSpPr>
            <p:spPr bwMode="auto">
              <a:xfrm>
                <a:off x="6555165" y="4298700"/>
                <a:ext cx="48747" cy="48762"/>
              </a:xfrm>
              <a:custGeom>
                <a:avLst/>
                <a:gdLst>
                  <a:gd name="T0" fmla="*/ 13 w 28"/>
                  <a:gd name="T1" fmla="*/ 0 h 28"/>
                  <a:gd name="T2" fmla="*/ 3 w 28"/>
                  <a:gd name="T3" fmla="*/ 4 h 28"/>
                  <a:gd name="T4" fmla="*/ 6 w 28"/>
                  <a:gd name="T5" fmla="*/ 14 h 28"/>
                  <a:gd name="T6" fmla="*/ 0 w 28"/>
                  <a:gd name="T7" fmla="*/ 19 h 28"/>
                  <a:gd name="T8" fmla="*/ 1 w 28"/>
                  <a:gd name="T9" fmla="*/ 27 h 28"/>
                  <a:gd name="T10" fmla="*/ 10 w 28"/>
                  <a:gd name="T11" fmla="*/ 26 h 28"/>
                  <a:gd name="T12" fmla="*/ 22 w 28"/>
                  <a:gd name="T13" fmla="*/ 26 h 28"/>
                  <a:gd name="T14" fmla="*/ 27 w 28"/>
                  <a:gd name="T15" fmla="*/ 19 h 28"/>
                  <a:gd name="T16" fmla="*/ 24 w 28"/>
                  <a:gd name="T17" fmla="*/ 4 h 28"/>
                  <a:gd name="T18" fmla="*/ 13 w 28"/>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3" y="0"/>
                    </a:moveTo>
                    <a:lnTo>
                      <a:pt x="3" y="4"/>
                    </a:lnTo>
                    <a:lnTo>
                      <a:pt x="6" y="14"/>
                    </a:lnTo>
                    <a:lnTo>
                      <a:pt x="0" y="19"/>
                    </a:lnTo>
                    <a:lnTo>
                      <a:pt x="1" y="27"/>
                    </a:lnTo>
                    <a:lnTo>
                      <a:pt x="10" y="26"/>
                    </a:lnTo>
                    <a:lnTo>
                      <a:pt x="22" y="26"/>
                    </a:lnTo>
                    <a:lnTo>
                      <a:pt x="27" y="19"/>
                    </a:lnTo>
                    <a:lnTo>
                      <a:pt x="24" y="4"/>
                    </a:lnTo>
                    <a:lnTo>
                      <a:pt x="1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9" name="Freeform 164"/>
              <p:cNvSpPr>
                <a:spLocks/>
              </p:cNvSpPr>
              <p:nvPr/>
            </p:nvSpPr>
            <p:spPr bwMode="auto">
              <a:xfrm>
                <a:off x="6567745" y="4331732"/>
                <a:ext cx="42457" cy="51907"/>
              </a:xfrm>
              <a:custGeom>
                <a:avLst/>
                <a:gdLst>
                  <a:gd name="T0" fmla="*/ 13 w 25"/>
                  <a:gd name="T1" fmla="*/ 26 h 29"/>
                  <a:gd name="T2" fmla="*/ 24 w 25"/>
                  <a:gd name="T3" fmla="*/ 25 h 29"/>
                  <a:gd name="T4" fmla="*/ 23 w 25"/>
                  <a:gd name="T5" fmla="*/ 7 h 29"/>
                  <a:gd name="T6" fmla="*/ 19 w 25"/>
                  <a:gd name="T7" fmla="*/ 0 h 29"/>
                  <a:gd name="T8" fmla="*/ 14 w 25"/>
                  <a:gd name="T9" fmla="*/ 7 h 29"/>
                  <a:gd name="T10" fmla="*/ 2 w 25"/>
                  <a:gd name="T11" fmla="*/ 7 h 29"/>
                  <a:gd name="T12" fmla="*/ 0 w 25"/>
                  <a:gd name="T13" fmla="*/ 23 h 29"/>
                  <a:gd name="T14" fmla="*/ 6 w 25"/>
                  <a:gd name="T15" fmla="*/ 28 h 29"/>
                  <a:gd name="T16" fmla="*/ 13 w 25"/>
                  <a:gd name="T1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13" y="26"/>
                    </a:moveTo>
                    <a:lnTo>
                      <a:pt x="24" y="25"/>
                    </a:lnTo>
                    <a:lnTo>
                      <a:pt x="23" y="7"/>
                    </a:lnTo>
                    <a:lnTo>
                      <a:pt x="19" y="0"/>
                    </a:lnTo>
                    <a:lnTo>
                      <a:pt x="14" y="7"/>
                    </a:lnTo>
                    <a:lnTo>
                      <a:pt x="2" y="7"/>
                    </a:lnTo>
                    <a:lnTo>
                      <a:pt x="0" y="23"/>
                    </a:lnTo>
                    <a:lnTo>
                      <a:pt x="6" y="28"/>
                    </a:lnTo>
                    <a:lnTo>
                      <a:pt x="13"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0" name="Freeform 167"/>
              <p:cNvSpPr>
                <a:spLocks/>
              </p:cNvSpPr>
              <p:nvPr/>
            </p:nvSpPr>
            <p:spPr bwMode="auto">
              <a:xfrm>
                <a:off x="6042536" y="4199604"/>
                <a:ext cx="163538" cy="191900"/>
              </a:xfrm>
              <a:custGeom>
                <a:avLst/>
                <a:gdLst>
                  <a:gd name="T0" fmla="*/ 68 w 93"/>
                  <a:gd name="T1" fmla="*/ 0 h 109"/>
                  <a:gd name="T2" fmla="*/ 45 w 93"/>
                  <a:gd name="T3" fmla="*/ 2 h 109"/>
                  <a:gd name="T4" fmla="*/ 37 w 93"/>
                  <a:gd name="T5" fmla="*/ 8 h 109"/>
                  <a:gd name="T6" fmla="*/ 37 w 93"/>
                  <a:gd name="T7" fmla="*/ 16 h 109"/>
                  <a:gd name="T8" fmla="*/ 33 w 93"/>
                  <a:gd name="T9" fmla="*/ 27 h 109"/>
                  <a:gd name="T10" fmla="*/ 18 w 93"/>
                  <a:gd name="T11" fmla="*/ 28 h 109"/>
                  <a:gd name="T12" fmla="*/ 14 w 93"/>
                  <a:gd name="T13" fmla="*/ 23 h 109"/>
                  <a:gd name="T14" fmla="*/ 14 w 93"/>
                  <a:gd name="T15" fmla="*/ 42 h 109"/>
                  <a:gd name="T16" fmla="*/ 2 w 93"/>
                  <a:gd name="T17" fmla="*/ 48 h 109"/>
                  <a:gd name="T18" fmla="*/ 0 w 93"/>
                  <a:gd name="T19" fmla="*/ 52 h 109"/>
                  <a:gd name="T20" fmla="*/ 7 w 93"/>
                  <a:gd name="T21" fmla="*/ 56 h 109"/>
                  <a:gd name="T22" fmla="*/ 6 w 93"/>
                  <a:gd name="T23" fmla="*/ 69 h 109"/>
                  <a:gd name="T24" fmla="*/ 24 w 93"/>
                  <a:gd name="T25" fmla="*/ 85 h 109"/>
                  <a:gd name="T26" fmla="*/ 38 w 93"/>
                  <a:gd name="T27" fmla="*/ 102 h 109"/>
                  <a:gd name="T28" fmla="*/ 43 w 93"/>
                  <a:gd name="T29" fmla="*/ 108 h 109"/>
                  <a:gd name="T30" fmla="*/ 49 w 93"/>
                  <a:gd name="T31" fmla="*/ 100 h 109"/>
                  <a:gd name="T32" fmla="*/ 54 w 93"/>
                  <a:gd name="T33" fmla="*/ 89 h 109"/>
                  <a:gd name="T34" fmla="*/ 47 w 93"/>
                  <a:gd name="T35" fmla="*/ 84 h 109"/>
                  <a:gd name="T36" fmla="*/ 45 w 93"/>
                  <a:gd name="T37" fmla="*/ 76 h 109"/>
                  <a:gd name="T38" fmla="*/ 55 w 93"/>
                  <a:gd name="T39" fmla="*/ 71 h 109"/>
                  <a:gd name="T40" fmla="*/ 63 w 93"/>
                  <a:gd name="T41" fmla="*/ 69 h 109"/>
                  <a:gd name="T42" fmla="*/ 71 w 93"/>
                  <a:gd name="T43" fmla="*/ 79 h 109"/>
                  <a:gd name="T44" fmla="*/ 83 w 93"/>
                  <a:gd name="T45" fmla="*/ 74 h 109"/>
                  <a:gd name="T46" fmla="*/ 92 w 93"/>
                  <a:gd name="T47" fmla="*/ 61 h 109"/>
                  <a:gd name="T48" fmla="*/ 89 w 93"/>
                  <a:gd name="T49" fmla="*/ 47 h 109"/>
                  <a:gd name="T50" fmla="*/ 83 w 93"/>
                  <a:gd name="T51" fmla="*/ 41 h 109"/>
                  <a:gd name="T52" fmla="*/ 78 w 93"/>
                  <a:gd name="T53" fmla="*/ 30 h 109"/>
                  <a:gd name="T54" fmla="*/ 82 w 93"/>
                  <a:gd name="T55" fmla="*/ 23 h 109"/>
                  <a:gd name="T56" fmla="*/ 78 w 93"/>
                  <a:gd name="T57" fmla="*/ 14 h 109"/>
                  <a:gd name="T58" fmla="*/ 68 w 93"/>
                  <a:gd name="T59" fmla="*/ 13 h 109"/>
                  <a:gd name="T60" fmla="*/ 68 w 93"/>
                  <a:gd name="T6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09">
                    <a:moveTo>
                      <a:pt x="68" y="0"/>
                    </a:moveTo>
                    <a:lnTo>
                      <a:pt x="45" y="2"/>
                    </a:lnTo>
                    <a:lnTo>
                      <a:pt x="37" y="8"/>
                    </a:lnTo>
                    <a:lnTo>
                      <a:pt x="37" y="16"/>
                    </a:lnTo>
                    <a:lnTo>
                      <a:pt x="33" y="27"/>
                    </a:lnTo>
                    <a:lnTo>
                      <a:pt x="18" y="28"/>
                    </a:lnTo>
                    <a:lnTo>
                      <a:pt x="14" y="23"/>
                    </a:lnTo>
                    <a:lnTo>
                      <a:pt x="14" y="42"/>
                    </a:lnTo>
                    <a:lnTo>
                      <a:pt x="2" y="48"/>
                    </a:lnTo>
                    <a:lnTo>
                      <a:pt x="0" y="52"/>
                    </a:lnTo>
                    <a:lnTo>
                      <a:pt x="7" y="56"/>
                    </a:lnTo>
                    <a:lnTo>
                      <a:pt x="6" y="69"/>
                    </a:lnTo>
                    <a:lnTo>
                      <a:pt x="24" y="85"/>
                    </a:lnTo>
                    <a:lnTo>
                      <a:pt x="38" y="102"/>
                    </a:lnTo>
                    <a:lnTo>
                      <a:pt x="43" y="108"/>
                    </a:lnTo>
                    <a:lnTo>
                      <a:pt x="49" y="100"/>
                    </a:lnTo>
                    <a:lnTo>
                      <a:pt x="54" y="89"/>
                    </a:lnTo>
                    <a:lnTo>
                      <a:pt x="47" y="84"/>
                    </a:lnTo>
                    <a:lnTo>
                      <a:pt x="45" y="76"/>
                    </a:lnTo>
                    <a:lnTo>
                      <a:pt x="55" y="71"/>
                    </a:lnTo>
                    <a:lnTo>
                      <a:pt x="63" y="69"/>
                    </a:lnTo>
                    <a:lnTo>
                      <a:pt x="71" y="79"/>
                    </a:lnTo>
                    <a:lnTo>
                      <a:pt x="83" y="74"/>
                    </a:lnTo>
                    <a:lnTo>
                      <a:pt x="92" y="61"/>
                    </a:lnTo>
                    <a:lnTo>
                      <a:pt x="89" y="47"/>
                    </a:lnTo>
                    <a:lnTo>
                      <a:pt x="83" y="41"/>
                    </a:lnTo>
                    <a:lnTo>
                      <a:pt x="78" y="30"/>
                    </a:lnTo>
                    <a:lnTo>
                      <a:pt x="82" y="23"/>
                    </a:lnTo>
                    <a:lnTo>
                      <a:pt x="78" y="14"/>
                    </a:lnTo>
                    <a:lnTo>
                      <a:pt x="68" y="13"/>
                    </a:lnTo>
                    <a:lnTo>
                      <a:pt x="6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1" name="Freeform 168"/>
              <p:cNvSpPr>
                <a:spLocks/>
              </p:cNvSpPr>
              <p:nvPr/>
            </p:nvSpPr>
            <p:spPr bwMode="auto">
              <a:xfrm>
                <a:off x="5421404" y="3427284"/>
                <a:ext cx="202850" cy="224932"/>
              </a:xfrm>
              <a:custGeom>
                <a:avLst/>
                <a:gdLst>
                  <a:gd name="T0" fmla="*/ 112 w 115"/>
                  <a:gd name="T1" fmla="*/ 7 h 127"/>
                  <a:gd name="T2" fmla="*/ 114 w 115"/>
                  <a:gd name="T3" fmla="*/ 0 h 127"/>
                  <a:gd name="T4" fmla="*/ 104 w 115"/>
                  <a:gd name="T5" fmla="*/ 0 h 127"/>
                  <a:gd name="T6" fmla="*/ 67 w 115"/>
                  <a:gd name="T7" fmla="*/ 0 h 127"/>
                  <a:gd name="T8" fmla="*/ 61 w 115"/>
                  <a:gd name="T9" fmla="*/ 9 h 127"/>
                  <a:gd name="T10" fmla="*/ 44 w 115"/>
                  <a:gd name="T11" fmla="*/ 6 h 127"/>
                  <a:gd name="T12" fmla="*/ 41 w 115"/>
                  <a:gd name="T13" fmla="*/ 25 h 127"/>
                  <a:gd name="T14" fmla="*/ 35 w 115"/>
                  <a:gd name="T15" fmla="*/ 35 h 127"/>
                  <a:gd name="T16" fmla="*/ 23 w 115"/>
                  <a:gd name="T17" fmla="*/ 40 h 127"/>
                  <a:gd name="T18" fmla="*/ 16 w 115"/>
                  <a:gd name="T19" fmla="*/ 46 h 127"/>
                  <a:gd name="T20" fmla="*/ 18 w 115"/>
                  <a:gd name="T21" fmla="*/ 68 h 127"/>
                  <a:gd name="T22" fmla="*/ 8 w 115"/>
                  <a:gd name="T23" fmla="*/ 70 h 127"/>
                  <a:gd name="T24" fmla="*/ 12 w 115"/>
                  <a:gd name="T25" fmla="*/ 81 h 127"/>
                  <a:gd name="T26" fmla="*/ 5 w 115"/>
                  <a:gd name="T27" fmla="*/ 86 h 127"/>
                  <a:gd name="T28" fmla="*/ 0 w 115"/>
                  <a:gd name="T29" fmla="*/ 100 h 127"/>
                  <a:gd name="T30" fmla="*/ 1 w 115"/>
                  <a:gd name="T31" fmla="*/ 121 h 127"/>
                  <a:gd name="T32" fmla="*/ 7 w 115"/>
                  <a:gd name="T33" fmla="*/ 123 h 127"/>
                  <a:gd name="T34" fmla="*/ 27 w 115"/>
                  <a:gd name="T35" fmla="*/ 126 h 127"/>
                  <a:gd name="T36" fmla="*/ 41 w 115"/>
                  <a:gd name="T37" fmla="*/ 126 h 127"/>
                  <a:gd name="T38" fmla="*/ 41 w 115"/>
                  <a:gd name="T39" fmla="*/ 105 h 127"/>
                  <a:gd name="T40" fmla="*/ 45 w 115"/>
                  <a:gd name="T41" fmla="*/ 92 h 127"/>
                  <a:gd name="T42" fmla="*/ 53 w 115"/>
                  <a:gd name="T43" fmla="*/ 84 h 127"/>
                  <a:gd name="T44" fmla="*/ 67 w 115"/>
                  <a:gd name="T45" fmla="*/ 88 h 127"/>
                  <a:gd name="T46" fmla="*/ 67 w 115"/>
                  <a:gd name="T47" fmla="*/ 39 h 127"/>
                  <a:gd name="T48" fmla="*/ 100 w 115"/>
                  <a:gd name="T49" fmla="*/ 36 h 127"/>
                  <a:gd name="T50" fmla="*/ 107 w 115"/>
                  <a:gd name="T51" fmla="*/ 27 h 127"/>
                  <a:gd name="T52" fmla="*/ 112 w 115"/>
                  <a:gd name="T5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127">
                    <a:moveTo>
                      <a:pt x="112" y="7"/>
                    </a:moveTo>
                    <a:lnTo>
                      <a:pt x="114" y="0"/>
                    </a:lnTo>
                    <a:lnTo>
                      <a:pt x="104" y="0"/>
                    </a:lnTo>
                    <a:lnTo>
                      <a:pt x="67" y="0"/>
                    </a:lnTo>
                    <a:lnTo>
                      <a:pt x="61" y="9"/>
                    </a:lnTo>
                    <a:lnTo>
                      <a:pt x="44" y="6"/>
                    </a:lnTo>
                    <a:lnTo>
                      <a:pt x="41" y="25"/>
                    </a:lnTo>
                    <a:lnTo>
                      <a:pt x="35" y="35"/>
                    </a:lnTo>
                    <a:lnTo>
                      <a:pt x="23" y="40"/>
                    </a:lnTo>
                    <a:lnTo>
                      <a:pt x="16" y="46"/>
                    </a:lnTo>
                    <a:lnTo>
                      <a:pt x="18" y="68"/>
                    </a:lnTo>
                    <a:lnTo>
                      <a:pt x="8" y="70"/>
                    </a:lnTo>
                    <a:lnTo>
                      <a:pt x="12" y="81"/>
                    </a:lnTo>
                    <a:lnTo>
                      <a:pt x="5" y="86"/>
                    </a:lnTo>
                    <a:lnTo>
                      <a:pt x="0" y="100"/>
                    </a:lnTo>
                    <a:lnTo>
                      <a:pt x="1" y="121"/>
                    </a:lnTo>
                    <a:lnTo>
                      <a:pt x="7" y="123"/>
                    </a:lnTo>
                    <a:lnTo>
                      <a:pt x="27" y="126"/>
                    </a:lnTo>
                    <a:lnTo>
                      <a:pt x="41" y="126"/>
                    </a:lnTo>
                    <a:lnTo>
                      <a:pt x="41" y="105"/>
                    </a:lnTo>
                    <a:lnTo>
                      <a:pt x="45" y="92"/>
                    </a:lnTo>
                    <a:lnTo>
                      <a:pt x="53" y="84"/>
                    </a:lnTo>
                    <a:lnTo>
                      <a:pt x="67" y="88"/>
                    </a:lnTo>
                    <a:lnTo>
                      <a:pt x="67" y="39"/>
                    </a:lnTo>
                    <a:lnTo>
                      <a:pt x="100" y="36"/>
                    </a:lnTo>
                    <a:lnTo>
                      <a:pt x="107" y="27"/>
                    </a:lnTo>
                    <a:lnTo>
                      <a:pt x="112"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2" name="Freeform 169"/>
              <p:cNvSpPr>
                <a:spLocks/>
              </p:cNvSpPr>
              <p:nvPr/>
            </p:nvSpPr>
            <p:spPr bwMode="auto">
              <a:xfrm>
                <a:off x="5380520" y="3779625"/>
                <a:ext cx="174546" cy="147858"/>
              </a:xfrm>
              <a:custGeom>
                <a:avLst/>
                <a:gdLst>
                  <a:gd name="T0" fmla="*/ 17 w 99"/>
                  <a:gd name="T1" fmla="*/ 66 h 84"/>
                  <a:gd name="T2" fmla="*/ 18 w 99"/>
                  <a:gd name="T3" fmla="*/ 77 h 84"/>
                  <a:gd name="T4" fmla="*/ 31 w 99"/>
                  <a:gd name="T5" fmla="*/ 77 h 84"/>
                  <a:gd name="T6" fmla="*/ 36 w 99"/>
                  <a:gd name="T7" fmla="*/ 83 h 84"/>
                  <a:gd name="T8" fmla="*/ 43 w 99"/>
                  <a:gd name="T9" fmla="*/ 74 h 84"/>
                  <a:gd name="T10" fmla="*/ 61 w 99"/>
                  <a:gd name="T11" fmla="*/ 68 h 84"/>
                  <a:gd name="T12" fmla="*/ 81 w 99"/>
                  <a:gd name="T13" fmla="*/ 71 h 84"/>
                  <a:gd name="T14" fmla="*/ 98 w 99"/>
                  <a:gd name="T15" fmla="*/ 71 h 84"/>
                  <a:gd name="T16" fmla="*/ 90 w 99"/>
                  <a:gd name="T17" fmla="*/ 54 h 84"/>
                  <a:gd name="T18" fmla="*/ 82 w 99"/>
                  <a:gd name="T19" fmla="*/ 48 h 84"/>
                  <a:gd name="T20" fmla="*/ 79 w 99"/>
                  <a:gd name="T21" fmla="*/ 36 h 84"/>
                  <a:gd name="T22" fmla="*/ 68 w 99"/>
                  <a:gd name="T23" fmla="*/ 28 h 84"/>
                  <a:gd name="T24" fmla="*/ 57 w 99"/>
                  <a:gd name="T25" fmla="*/ 13 h 84"/>
                  <a:gd name="T26" fmla="*/ 47 w 99"/>
                  <a:gd name="T27" fmla="*/ 8 h 84"/>
                  <a:gd name="T28" fmla="*/ 41 w 99"/>
                  <a:gd name="T29" fmla="*/ 0 h 84"/>
                  <a:gd name="T30" fmla="*/ 28 w 99"/>
                  <a:gd name="T31" fmla="*/ 3 h 84"/>
                  <a:gd name="T32" fmla="*/ 10 w 99"/>
                  <a:gd name="T33" fmla="*/ 24 h 84"/>
                  <a:gd name="T34" fmla="*/ 0 w 99"/>
                  <a:gd name="T35" fmla="*/ 28 h 84"/>
                  <a:gd name="T36" fmla="*/ 11 w 99"/>
                  <a:gd name="T37" fmla="*/ 32 h 84"/>
                  <a:gd name="T38" fmla="*/ 21 w 99"/>
                  <a:gd name="T39" fmla="*/ 44 h 84"/>
                  <a:gd name="T40" fmla="*/ 28 w 99"/>
                  <a:gd name="T41" fmla="*/ 50 h 84"/>
                  <a:gd name="T42" fmla="*/ 19 w 99"/>
                  <a:gd name="T43" fmla="*/ 56 h 84"/>
                  <a:gd name="T44" fmla="*/ 17 w 99"/>
                  <a:gd name="T45"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84">
                    <a:moveTo>
                      <a:pt x="17" y="66"/>
                    </a:moveTo>
                    <a:lnTo>
                      <a:pt x="18" y="77"/>
                    </a:lnTo>
                    <a:lnTo>
                      <a:pt x="31" y="77"/>
                    </a:lnTo>
                    <a:lnTo>
                      <a:pt x="36" y="83"/>
                    </a:lnTo>
                    <a:lnTo>
                      <a:pt x="43" y="74"/>
                    </a:lnTo>
                    <a:lnTo>
                      <a:pt x="61" y="68"/>
                    </a:lnTo>
                    <a:lnTo>
                      <a:pt x="81" y="71"/>
                    </a:lnTo>
                    <a:lnTo>
                      <a:pt x="98" y="71"/>
                    </a:lnTo>
                    <a:lnTo>
                      <a:pt x="90" y="54"/>
                    </a:lnTo>
                    <a:lnTo>
                      <a:pt x="82" y="48"/>
                    </a:lnTo>
                    <a:lnTo>
                      <a:pt x="79" y="36"/>
                    </a:lnTo>
                    <a:lnTo>
                      <a:pt x="68" y="28"/>
                    </a:lnTo>
                    <a:lnTo>
                      <a:pt x="57" y="13"/>
                    </a:lnTo>
                    <a:lnTo>
                      <a:pt x="47" y="8"/>
                    </a:lnTo>
                    <a:lnTo>
                      <a:pt x="41" y="0"/>
                    </a:lnTo>
                    <a:lnTo>
                      <a:pt x="28" y="3"/>
                    </a:lnTo>
                    <a:lnTo>
                      <a:pt x="10" y="24"/>
                    </a:lnTo>
                    <a:lnTo>
                      <a:pt x="0" y="28"/>
                    </a:lnTo>
                    <a:lnTo>
                      <a:pt x="11" y="32"/>
                    </a:lnTo>
                    <a:lnTo>
                      <a:pt x="21" y="44"/>
                    </a:lnTo>
                    <a:lnTo>
                      <a:pt x="28" y="50"/>
                    </a:lnTo>
                    <a:lnTo>
                      <a:pt x="19" y="56"/>
                    </a:lnTo>
                    <a:lnTo>
                      <a:pt x="17" y="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3" name="Freeform 170"/>
              <p:cNvSpPr>
                <a:spLocks/>
              </p:cNvSpPr>
              <p:nvPr/>
            </p:nvSpPr>
            <p:spPr bwMode="auto">
              <a:xfrm>
                <a:off x="6015803" y="3142579"/>
                <a:ext cx="95922" cy="188754"/>
              </a:xfrm>
              <a:custGeom>
                <a:avLst/>
                <a:gdLst>
                  <a:gd name="T0" fmla="*/ 29 w 55"/>
                  <a:gd name="T1" fmla="*/ 106 h 107"/>
                  <a:gd name="T2" fmla="*/ 22 w 55"/>
                  <a:gd name="T3" fmla="*/ 105 h 107"/>
                  <a:gd name="T4" fmla="*/ 18 w 55"/>
                  <a:gd name="T5" fmla="*/ 89 h 107"/>
                  <a:gd name="T6" fmla="*/ 5 w 55"/>
                  <a:gd name="T7" fmla="*/ 85 h 107"/>
                  <a:gd name="T8" fmla="*/ 0 w 55"/>
                  <a:gd name="T9" fmla="*/ 68 h 107"/>
                  <a:gd name="T10" fmla="*/ 3 w 55"/>
                  <a:gd name="T11" fmla="*/ 53 h 107"/>
                  <a:gd name="T12" fmla="*/ 17 w 55"/>
                  <a:gd name="T13" fmla="*/ 48 h 107"/>
                  <a:gd name="T14" fmla="*/ 9 w 55"/>
                  <a:gd name="T15" fmla="*/ 37 h 107"/>
                  <a:gd name="T16" fmla="*/ 11 w 55"/>
                  <a:gd name="T17" fmla="*/ 25 h 107"/>
                  <a:gd name="T18" fmla="*/ 18 w 55"/>
                  <a:gd name="T19" fmla="*/ 25 h 107"/>
                  <a:gd name="T20" fmla="*/ 15 w 55"/>
                  <a:gd name="T21" fmla="*/ 7 h 107"/>
                  <a:gd name="T22" fmla="*/ 25 w 55"/>
                  <a:gd name="T23" fmla="*/ 1 h 107"/>
                  <a:gd name="T24" fmla="*/ 32 w 55"/>
                  <a:gd name="T25" fmla="*/ 0 h 107"/>
                  <a:gd name="T26" fmla="*/ 39 w 55"/>
                  <a:gd name="T27" fmla="*/ 5 h 107"/>
                  <a:gd name="T28" fmla="*/ 51 w 55"/>
                  <a:gd name="T29" fmla="*/ 9 h 107"/>
                  <a:gd name="T30" fmla="*/ 47 w 55"/>
                  <a:gd name="T31" fmla="*/ 21 h 107"/>
                  <a:gd name="T32" fmla="*/ 52 w 55"/>
                  <a:gd name="T33" fmla="*/ 30 h 107"/>
                  <a:gd name="T34" fmla="*/ 51 w 55"/>
                  <a:gd name="T35" fmla="*/ 47 h 107"/>
                  <a:gd name="T36" fmla="*/ 40 w 55"/>
                  <a:gd name="T37" fmla="*/ 50 h 107"/>
                  <a:gd name="T38" fmla="*/ 40 w 55"/>
                  <a:gd name="T39" fmla="*/ 64 h 107"/>
                  <a:gd name="T40" fmla="*/ 47 w 55"/>
                  <a:gd name="T41" fmla="*/ 67 h 107"/>
                  <a:gd name="T42" fmla="*/ 54 w 55"/>
                  <a:gd name="T43" fmla="*/ 75 h 107"/>
                  <a:gd name="T44" fmla="*/ 51 w 55"/>
                  <a:gd name="T45" fmla="*/ 97 h 107"/>
                  <a:gd name="T46" fmla="*/ 43 w 55"/>
                  <a:gd name="T47" fmla="*/ 99 h 107"/>
                  <a:gd name="T48" fmla="*/ 29 w 55"/>
                  <a:gd name="T4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07">
                    <a:moveTo>
                      <a:pt x="29" y="106"/>
                    </a:moveTo>
                    <a:lnTo>
                      <a:pt x="22" y="105"/>
                    </a:lnTo>
                    <a:lnTo>
                      <a:pt x="18" y="89"/>
                    </a:lnTo>
                    <a:lnTo>
                      <a:pt x="5" y="85"/>
                    </a:lnTo>
                    <a:lnTo>
                      <a:pt x="0" y="68"/>
                    </a:lnTo>
                    <a:lnTo>
                      <a:pt x="3" y="53"/>
                    </a:lnTo>
                    <a:lnTo>
                      <a:pt x="17" y="48"/>
                    </a:lnTo>
                    <a:lnTo>
                      <a:pt x="9" y="37"/>
                    </a:lnTo>
                    <a:lnTo>
                      <a:pt x="11" y="25"/>
                    </a:lnTo>
                    <a:lnTo>
                      <a:pt x="18" y="25"/>
                    </a:lnTo>
                    <a:lnTo>
                      <a:pt x="15" y="7"/>
                    </a:lnTo>
                    <a:lnTo>
                      <a:pt x="25" y="1"/>
                    </a:lnTo>
                    <a:lnTo>
                      <a:pt x="32" y="0"/>
                    </a:lnTo>
                    <a:lnTo>
                      <a:pt x="39" y="5"/>
                    </a:lnTo>
                    <a:lnTo>
                      <a:pt x="51" y="9"/>
                    </a:lnTo>
                    <a:lnTo>
                      <a:pt x="47" y="21"/>
                    </a:lnTo>
                    <a:lnTo>
                      <a:pt x="52" y="30"/>
                    </a:lnTo>
                    <a:lnTo>
                      <a:pt x="51" y="47"/>
                    </a:lnTo>
                    <a:lnTo>
                      <a:pt x="40" y="50"/>
                    </a:lnTo>
                    <a:lnTo>
                      <a:pt x="40" y="64"/>
                    </a:lnTo>
                    <a:lnTo>
                      <a:pt x="47" y="67"/>
                    </a:lnTo>
                    <a:lnTo>
                      <a:pt x="54" y="75"/>
                    </a:lnTo>
                    <a:lnTo>
                      <a:pt x="51" y="97"/>
                    </a:lnTo>
                    <a:lnTo>
                      <a:pt x="43" y="99"/>
                    </a:lnTo>
                    <a:lnTo>
                      <a:pt x="29" y="10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4" name="Freeform 180"/>
              <p:cNvSpPr>
                <a:spLocks/>
              </p:cNvSpPr>
              <p:nvPr/>
            </p:nvSpPr>
            <p:spPr bwMode="auto">
              <a:xfrm>
                <a:off x="5518898" y="3502786"/>
                <a:ext cx="418281" cy="470313"/>
              </a:xfrm>
              <a:custGeom>
                <a:avLst/>
                <a:gdLst>
                  <a:gd name="T0" fmla="*/ 0 w 237"/>
                  <a:gd name="T1" fmla="*/ 191 h 266"/>
                  <a:gd name="T2" fmla="*/ 14 w 237"/>
                  <a:gd name="T3" fmla="*/ 173 h 266"/>
                  <a:gd name="T4" fmla="*/ 26 w 237"/>
                  <a:gd name="T5" fmla="*/ 179 h 266"/>
                  <a:gd name="T6" fmla="*/ 78 w 237"/>
                  <a:gd name="T7" fmla="*/ 182 h 266"/>
                  <a:gd name="T8" fmla="*/ 96 w 237"/>
                  <a:gd name="T9" fmla="*/ 180 h 266"/>
                  <a:gd name="T10" fmla="*/ 95 w 237"/>
                  <a:gd name="T11" fmla="*/ 162 h 266"/>
                  <a:gd name="T12" fmla="*/ 83 w 237"/>
                  <a:gd name="T13" fmla="*/ 158 h 266"/>
                  <a:gd name="T14" fmla="*/ 85 w 237"/>
                  <a:gd name="T15" fmla="*/ 47 h 266"/>
                  <a:gd name="T16" fmla="*/ 78 w 237"/>
                  <a:gd name="T17" fmla="*/ 38 h 266"/>
                  <a:gd name="T18" fmla="*/ 78 w 237"/>
                  <a:gd name="T19" fmla="*/ 16 h 266"/>
                  <a:gd name="T20" fmla="*/ 87 w 237"/>
                  <a:gd name="T21" fmla="*/ 14 h 266"/>
                  <a:gd name="T22" fmla="*/ 88 w 237"/>
                  <a:gd name="T23" fmla="*/ 0 h 266"/>
                  <a:gd name="T24" fmla="*/ 103 w 237"/>
                  <a:gd name="T25" fmla="*/ 9 h 266"/>
                  <a:gd name="T26" fmla="*/ 204 w 237"/>
                  <a:gd name="T27" fmla="*/ 89 h 266"/>
                  <a:gd name="T28" fmla="*/ 217 w 237"/>
                  <a:gd name="T29" fmla="*/ 96 h 266"/>
                  <a:gd name="T30" fmla="*/ 221 w 237"/>
                  <a:gd name="T31" fmla="*/ 119 h 266"/>
                  <a:gd name="T32" fmla="*/ 233 w 237"/>
                  <a:gd name="T33" fmla="*/ 117 h 266"/>
                  <a:gd name="T34" fmla="*/ 236 w 237"/>
                  <a:gd name="T35" fmla="*/ 164 h 266"/>
                  <a:gd name="T36" fmla="*/ 226 w 237"/>
                  <a:gd name="T37" fmla="*/ 166 h 266"/>
                  <a:gd name="T38" fmla="*/ 226 w 237"/>
                  <a:gd name="T39" fmla="*/ 174 h 266"/>
                  <a:gd name="T40" fmla="*/ 188 w 237"/>
                  <a:gd name="T41" fmla="*/ 179 h 266"/>
                  <a:gd name="T42" fmla="*/ 177 w 237"/>
                  <a:gd name="T43" fmla="*/ 187 h 266"/>
                  <a:gd name="T44" fmla="*/ 153 w 237"/>
                  <a:gd name="T45" fmla="*/ 186 h 266"/>
                  <a:gd name="T46" fmla="*/ 145 w 237"/>
                  <a:gd name="T47" fmla="*/ 196 h 266"/>
                  <a:gd name="T48" fmla="*/ 137 w 237"/>
                  <a:gd name="T49" fmla="*/ 203 h 266"/>
                  <a:gd name="T50" fmla="*/ 118 w 237"/>
                  <a:gd name="T51" fmla="*/ 209 h 266"/>
                  <a:gd name="T52" fmla="*/ 115 w 237"/>
                  <a:gd name="T53" fmla="*/ 217 h 266"/>
                  <a:gd name="T54" fmla="*/ 110 w 237"/>
                  <a:gd name="T55" fmla="*/ 228 h 266"/>
                  <a:gd name="T56" fmla="*/ 100 w 237"/>
                  <a:gd name="T57" fmla="*/ 242 h 266"/>
                  <a:gd name="T58" fmla="*/ 95 w 237"/>
                  <a:gd name="T59" fmla="*/ 262 h 266"/>
                  <a:gd name="T60" fmla="*/ 78 w 237"/>
                  <a:gd name="T61" fmla="*/ 264 h 266"/>
                  <a:gd name="T62" fmla="*/ 65 w 237"/>
                  <a:gd name="T63" fmla="*/ 265 h 266"/>
                  <a:gd name="T64" fmla="*/ 60 w 237"/>
                  <a:gd name="T65" fmla="*/ 246 h 266"/>
                  <a:gd name="T66" fmla="*/ 49 w 237"/>
                  <a:gd name="T67" fmla="*/ 235 h 266"/>
                  <a:gd name="T68" fmla="*/ 33 w 237"/>
                  <a:gd name="T69" fmla="*/ 231 h 266"/>
                  <a:gd name="T70" fmla="*/ 19 w 237"/>
                  <a:gd name="T71" fmla="*/ 227 h 266"/>
                  <a:gd name="T72" fmla="*/ 11 w 237"/>
                  <a:gd name="T73" fmla="*/ 210 h 266"/>
                  <a:gd name="T74" fmla="*/ 3 w 237"/>
                  <a:gd name="T75" fmla="*/ 204 h 266"/>
                  <a:gd name="T76" fmla="*/ 0 w 237"/>
                  <a:gd name="T77" fmla="*/ 19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66">
                    <a:moveTo>
                      <a:pt x="0" y="191"/>
                    </a:moveTo>
                    <a:lnTo>
                      <a:pt x="14" y="173"/>
                    </a:lnTo>
                    <a:lnTo>
                      <a:pt x="26" y="179"/>
                    </a:lnTo>
                    <a:lnTo>
                      <a:pt x="78" y="182"/>
                    </a:lnTo>
                    <a:lnTo>
                      <a:pt x="96" y="180"/>
                    </a:lnTo>
                    <a:lnTo>
                      <a:pt x="95" y="162"/>
                    </a:lnTo>
                    <a:lnTo>
                      <a:pt x="83" y="158"/>
                    </a:lnTo>
                    <a:lnTo>
                      <a:pt x="85" y="47"/>
                    </a:lnTo>
                    <a:lnTo>
                      <a:pt x="78" y="38"/>
                    </a:lnTo>
                    <a:lnTo>
                      <a:pt x="78" y="16"/>
                    </a:lnTo>
                    <a:lnTo>
                      <a:pt x="87" y="14"/>
                    </a:lnTo>
                    <a:lnTo>
                      <a:pt x="88" y="0"/>
                    </a:lnTo>
                    <a:lnTo>
                      <a:pt x="103" y="9"/>
                    </a:lnTo>
                    <a:lnTo>
                      <a:pt x="204" y="89"/>
                    </a:lnTo>
                    <a:lnTo>
                      <a:pt x="217" y="96"/>
                    </a:lnTo>
                    <a:lnTo>
                      <a:pt x="221" y="119"/>
                    </a:lnTo>
                    <a:lnTo>
                      <a:pt x="233" y="117"/>
                    </a:lnTo>
                    <a:lnTo>
                      <a:pt x="236" y="164"/>
                    </a:lnTo>
                    <a:lnTo>
                      <a:pt x="226" y="166"/>
                    </a:lnTo>
                    <a:lnTo>
                      <a:pt x="226" y="174"/>
                    </a:lnTo>
                    <a:lnTo>
                      <a:pt x="188" y="179"/>
                    </a:lnTo>
                    <a:lnTo>
                      <a:pt x="177" y="187"/>
                    </a:lnTo>
                    <a:lnTo>
                      <a:pt x="153" y="186"/>
                    </a:lnTo>
                    <a:lnTo>
                      <a:pt x="145" y="196"/>
                    </a:lnTo>
                    <a:lnTo>
                      <a:pt x="137" y="203"/>
                    </a:lnTo>
                    <a:lnTo>
                      <a:pt x="118" y="209"/>
                    </a:lnTo>
                    <a:lnTo>
                      <a:pt x="115" y="217"/>
                    </a:lnTo>
                    <a:lnTo>
                      <a:pt x="110" y="228"/>
                    </a:lnTo>
                    <a:lnTo>
                      <a:pt x="100" y="242"/>
                    </a:lnTo>
                    <a:lnTo>
                      <a:pt x="95" y="262"/>
                    </a:lnTo>
                    <a:lnTo>
                      <a:pt x="78" y="264"/>
                    </a:lnTo>
                    <a:lnTo>
                      <a:pt x="65" y="265"/>
                    </a:lnTo>
                    <a:lnTo>
                      <a:pt x="60" y="246"/>
                    </a:lnTo>
                    <a:lnTo>
                      <a:pt x="49" y="235"/>
                    </a:lnTo>
                    <a:lnTo>
                      <a:pt x="33" y="231"/>
                    </a:lnTo>
                    <a:lnTo>
                      <a:pt x="19" y="227"/>
                    </a:lnTo>
                    <a:lnTo>
                      <a:pt x="11" y="210"/>
                    </a:lnTo>
                    <a:lnTo>
                      <a:pt x="3" y="204"/>
                    </a:lnTo>
                    <a:lnTo>
                      <a:pt x="0" y="1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5" name="Freeform 181"/>
              <p:cNvSpPr>
                <a:spLocks/>
              </p:cNvSpPr>
              <p:nvPr/>
            </p:nvSpPr>
            <p:spPr bwMode="auto">
              <a:xfrm>
                <a:off x="5888432" y="3862992"/>
                <a:ext cx="278330" cy="276840"/>
              </a:xfrm>
              <a:custGeom>
                <a:avLst/>
                <a:gdLst>
                  <a:gd name="T0" fmla="*/ 126 w 158"/>
                  <a:gd name="T1" fmla="*/ 101 h 156"/>
                  <a:gd name="T2" fmla="*/ 135 w 158"/>
                  <a:gd name="T3" fmla="*/ 84 h 156"/>
                  <a:gd name="T4" fmla="*/ 142 w 158"/>
                  <a:gd name="T5" fmla="*/ 57 h 156"/>
                  <a:gd name="T6" fmla="*/ 146 w 158"/>
                  <a:gd name="T7" fmla="*/ 49 h 156"/>
                  <a:gd name="T8" fmla="*/ 154 w 158"/>
                  <a:gd name="T9" fmla="*/ 44 h 156"/>
                  <a:gd name="T10" fmla="*/ 157 w 158"/>
                  <a:gd name="T11" fmla="*/ 24 h 156"/>
                  <a:gd name="T12" fmla="*/ 154 w 158"/>
                  <a:gd name="T13" fmla="*/ 0 h 156"/>
                  <a:gd name="T14" fmla="*/ 143 w 158"/>
                  <a:gd name="T15" fmla="*/ 6 h 156"/>
                  <a:gd name="T16" fmla="*/ 137 w 158"/>
                  <a:gd name="T17" fmla="*/ 13 h 156"/>
                  <a:gd name="T18" fmla="*/ 129 w 158"/>
                  <a:gd name="T19" fmla="*/ 6 h 156"/>
                  <a:gd name="T20" fmla="*/ 111 w 158"/>
                  <a:gd name="T21" fmla="*/ 6 h 156"/>
                  <a:gd name="T22" fmla="*/ 109 w 158"/>
                  <a:gd name="T23" fmla="*/ 13 h 156"/>
                  <a:gd name="T24" fmla="*/ 96 w 158"/>
                  <a:gd name="T25" fmla="*/ 13 h 156"/>
                  <a:gd name="T26" fmla="*/ 89 w 158"/>
                  <a:gd name="T27" fmla="*/ 4 h 156"/>
                  <a:gd name="T28" fmla="*/ 78 w 158"/>
                  <a:gd name="T29" fmla="*/ 6 h 156"/>
                  <a:gd name="T30" fmla="*/ 60 w 158"/>
                  <a:gd name="T31" fmla="*/ 7 h 156"/>
                  <a:gd name="T32" fmla="*/ 59 w 158"/>
                  <a:gd name="T33" fmla="*/ 13 h 156"/>
                  <a:gd name="T34" fmla="*/ 52 w 158"/>
                  <a:gd name="T35" fmla="*/ 3 h 156"/>
                  <a:gd name="T36" fmla="*/ 41 w 158"/>
                  <a:gd name="T37" fmla="*/ 2 h 156"/>
                  <a:gd name="T38" fmla="*/ 28 w 158"/>
                  <a:gd name="T39" fmla="*/ 6 h 156"/>
                  <a:gd name="T40" fmla="*/ 23 w 158"/>
                  <a:gd name="T41" fmla="*/ 16 h 156"/>
                  <a:gd name="T42" fmla="*/ 18 w 158"/>
                  <a:gd name="T43" fmla="*/ 23 h 156"/>
                  <a:gd name="T44" fmla="*/ 14 w 158"/>
                  <a:gd name="T45" fmla="*/ 23 h 156"/>
                  <a:gd name="T46" fmla="*/ 16 w 158"/>
                  <a:gd name="T47" fmla="*/ 42 h 156"/>
                  <a:gd name="T48" fmla="*/ 8 w 158"/>
                  <a:gd name="T49" fmla="*/ 74 h 156"/>
                  <a:gd name="T50" fmla="*/ 0 w 158"/>
                  <a:gd name="T51" fmla="*/ 85 h 156"/>
                  <a:gd name="T52" fmla="*/ 3 w 158"/>
                  <a:gd name="T53" fmla="*/ 117 h 156"/>
                  <a:gd name="T54" fmla="*/ 15 w 158"/>
                  <a:gd name="T55" fmla="*/ 119 h 156"/>
                  <a:gd name="T56" fmla="*/ 28 w 158"/>
                  <a:gd name="T57" fmla="*/ 117 h 156"/>
                  <a:gd name="T58" fmla="*/ 34 w 158"/>
                  <a:gd name="T59" fmla="*/ 124 h 156"/>
                  <a:gd name="T60" fmla="*/ 40 w 158"/>
                  <a:gd name="T61" fmla="*/ 132 h 156"/>
                  <a:gd name="T62" fmla="*/ 39 w 158"/>
                  <a:gd name="T63" fmla="*/ 147 h 156"/>
                  <a:gd name="T64" fmla="*/ 50 w 158"/>
                  <a:gd name="T65" fmla="*/ 154 h 156"/>
                  <a:gd name="T66" fmla="*/ 63 w 158"/>
                  <a:gd name="T67" fmla="*/ 155 h 156"/>
                  <a:gd name="T68" fmla="*/ 89 w 158"/>
                  <a:gd name="T69" fmla="*/ 133 h 156"/>
                  <a:gd name="T70" fmla="*/ 98 w 158"/>
                  <a:gd name="T71" fmla="*/ 122 h 156"/>
                  <a:gd name="T72" fmla="*/ 110 w 158"/>
                  <a:gd name="T73" fmla="*/ 111 h 156"/>
                  <a:gd name="T74" fmla="*/ 126 w 158"/>
                  <a:gd name="T75"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6">
                    <a:moveTo>
                      <a:pt x="126" y="101"/>
                    </a:moveTo>
                    <a:lnTo>
                      <a:pt x="135" y="84"/>
                    </a:lnTo>
                    <a:lnTo>
                      <a:pt x="142" y="57"/>
                    </a:lnTo>
                    <a:lnTo>
                      <a:pt x="146" y="49"/>
                    </a:lnTo>
                    <a:lnTo>
                      <a:pt x="154" y="44"/>
                    </a:lnTo>
                    <a:lnTo>
                      <a:pt x="157" y="24"/>
                    </a:lnTo>
                    <a:lnTo>
                      <a:pt x="154" y="0"/>
                    </a:lnTo>
                    <a:lnTo>
                      <a:pt x="143" y="6"/>
                    </a:lnTo>
                    <a:lnTo>
                      <a:pt x="137" y="13"/>
                    </a:lnTo>
                    <a:lnTo>
                      <a:pt x="129" y="6"/>
                    </a:lnTo>
                    <a:lnTo>
                      <a:pt x="111" y="6"/>
                    </a:lnTo>
                    <a:lnTo>
                      <a:pt x="109" y="13"/>
                    </a:lnTo>
                    <a:lnTo>
                      <a:pt x="96" y="13"/>
                    </a:lnTo>
                    <a:lnTo>
                      <a:pt x="89" y="4"/>
                    </a:lnTo>
                    <a:lnTo>
                      <a:pt x="78" y="6"/>
                    </a:lnTo>
                    <a:lnTo>
                      <a:pt x="60" y="7"/>
                    </a:lnTo>
                    <a:lnTo>
                      <a:pt x="59" y="13"/>
                    </a:lnTo>
                    <a:lnTo>
                      <a:pt x="52" y="3"/>
                    </a:lnTo>
                    <a:lnTo>
                      <a:pt x="41" y="2"/>
                    </a:lnTo>
                    <a:lnTo>
                      <a:pt x="28" y="6"/>
                    </a:lnTo>
                    <a:lnTo>
                      <a:pt x="23" y="16"/>
                    </a:lnTo>
                    <a:lnTo>
                      <a:pt x="18" y="23"/>
                    </a:lnTo>
                    <a:lnTo>
                      <a:pt x="14" y="23"/>
                    </a:lnTo>
                    <a:lnTo>
                      <a:pt x="16" y="42"/>
                    </a:lnTo>
                    <a:lnTo>
                      <a:pt x="8" y="74"/>
                    </a:lnTo>
                    <a:lnTo>
                      <a:pt x="0" y="85"/>
                    </a:lnTo>
                    <a:lnTo>
                      <a:pt x="3" y="117"/>
                    </a:lnTo>
                    <a:lnTo>
                      <a:pt x="15" y="119"/>
                    </a:lnTo>
                    <a:lnTo>
                      <a:pt x="28" y="117"/>
                    </a:lnTo>
                    <a:lnTo>
                      <a:pt x="34" y="124"/>
                    </a:lnTo>
                    <a:lnTo>
                      <a:pt x="40" y="132"/>
                    </a:lnTo>
                    <a:lnTo>
                      <a:pt x="39" y="147"/>
                    </a:lnTo>
                    <a:lnTo>
                      <a:pt x="50" y="154"/>
                    </a:lnTo>
                    <a:lnTo>
                      <a:pt x="63" y="155"/>
                    </a:lnTo>
                    <a:lnTo>
                      <a:pt x="89" y="133"/>
                    </a:lnTo>
                    <a:lnTo>
                      <a:pt x="98" y="122"/>
                    </a:lnTo>
                    <a:lnTo>
                      <a:pt x="110" y="111"/>
                    </a:lnTo>
                    <a:lnTo>
                      <a:pt x="126"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6" name="Freeform 182"/>
              <p:cNvSpPr>
                <a:spLocks/>
              </p:cNvSpPr>
              <p:nvPr/>
            </p:nvSpPr>
            <p:spPr bwMode="auto">
              <a:xfrm>
                <a:off x="6202929" y="3941640"/>
                <a:ext cx="311352" cy="251673"/>
              </a:xfrm>
              <a:custGeom>
                <a:avLst/>
                <a:gdLst>
                  <a:gd name="T0" fmla="*/ 174 w 177"/>
                  <a:gd name="T1" fmla="*/ 101 h 142"/>
                  <a:gd name="T2" fmla="*/ 166 w 177"/>
                  <a:gd name="T3" fmla="*/ 100 h 142"/>
                  <a:gd name="T4" fmla="*/ 150 w 177"/>
                  <a:gd name="T5" fmla="*/ 103 h 142"/>
                  <a:gd name="T6" fmla="*/ 136 w 177"/>
                  <a:gd name="T7" fmla="*/ 101 h 142"/>
                  <a:gd name="T8" fmla="*/ 135 w 177"/>
                  <a:gd name="T9" fmla="*/ 108 h 142"/>
                  <a:gd name="T10" fmla="*/ 106 w 177"/>
                  <a:gd name="T11" fmla="*/ 110 h 142"/>
                  <a:gd name="T12" fmla="*/ 103 w 177"/>
                  <a:gd name="T13" fmla="*/ 116 h 142"/>
                  <a:gd name="T14" fmla="*/ 79 w 177"/>
                  <a:gd name="T15" fmla="*/ 120 h 142"/>
                  <a:gd name="T16" fmla="*/ 74 w 177"/>
                  <a:gd name="T17" fmla="*/ 109 h 142"/>
                  <a:gd name="T18" fmla="*/ 64 w 177"/>
                  <a:gd name="T19" fmla="*/ 105 h 142"/>
                  <a:gd name="T20" fmla="*/ 58 w 177"/>
                  <a:gd name="T21" fmla="*/ 114 h 142"/>
                  <a:gd name="T22" fmla="*/ 51 w 177"/>
                  <a:gd name="T23" fmla="*/ 117 h 142"/>
                  <a:gd name="T24" fmla="*/ 46 w 177"/>
                  <a:gd name="T25" fmla="*/ 121 h 142"/>
                  <a:gd name="T26" fmla="*/ 35 w 177"/>
                  <a:gd name="T27" fmla="*/ 123 h 142"/>
                  <a:gd name="T28" fmla="*/ 28 w 177"/>
                  <a:gd name="T29" fmla="*/ 132 h 142"/>
                  <a:gd name="T30" fmla="*/ 22 w 177"/>
                  <a:gd name="T31" fmla="*/ 141 h 142"/>
                  <a:gd name="T32" fmla="*/ 17 w 177"/>
                  <a:gd name="T33" fmla="*/ 132 h 142"/>
                  <a:gd name="T34" fmla="*/ 10 w 177"/>
                  <a:gd name="T35" fmla="*/ 111 h 142"/>
                  <a:gd name="T36" fmla="*/ 0 w 177"/>
                  <a:gd name="T37" fmla="*/ 94 h 142"/>
                  <a:gd name="T38" fmla="*/ 6 w 177"/>
                  <a:gd name="T39" fmla="*/ 75 h 142"/>
                  <a:gd name="T40" fmla="*/ 13 w 177"/>
                  <a:gd name="T41" fmla="*/ 66 h 142"/>
                  <a:gd name="T42" fmla="*/ 21 w 177"/>
                  <a:gd name="T43" fmla="*/ 61 h 142"/>
                  <a:gd name="T44" fmla="*/ 35 w 177"/>
                  <a:gd name="T45" fmla="*/ 62 h 142"/>
                  <a:gd name="T46" fmla="*/ 39 w 177"/>
                  <a:gd name="T47" fmla="*/ 53 h 142"/>
                  <a:gd name="T48" fmla="*/ 55 w 177"/>
                  <a:gd name="T49" fmla="*/ 52 h 142"/>
                  <a:gd name="T50" fmla="*/ 62 w 177"/>
                  <a:gd name="T51" fmla="*/ 42 h 142"/>
                  <a:gd name="T52" fmla="*/ 75 w 177"/>
                  <a:gd name="T53" fmla="*/ 38 h 142"/>
                  <a:gd name="T54" fmla="*/ 80 w 177"/>
                  <a:gd name="T55" fmla="*/ 27 h 142"/>
                  <a:gd name="T56" fmla="*/ 90 w 177"/>
                  <a:gd name="T57" fmla="*/ 24 h 142"/>
                  <a:gd name="T58" fmla="*/ 96 w 177"/>
                  <a:gd name="T59" fmla="*/ 12 h 142"/>
                  <a:gd name="T60" fmla="*/ 106 w 177"/>
                  <a:gd name="T61" fmla="*/ 3 h 142"/>
                  <a:gd name="T62" fmla="*/ 113 w 177"/>
                  <a:gd name="T63" fmla="*/ 0 h 142"/>
                  <a:gd name="T64" fmla="*/ 119 w 177"/>
                  <a:gd name="T65" fmla="*/ 11 h 142"/>
                  <a:gd name="T66" fmla="*/ 126 w 177"/>
                  <a:gd name="T67" fmla="*/ 26 h 142"/>
                  <a:gd name="T68" fmla="*/ 124 w 177"/>
                  <a:gd name="T69" fmla="*/ 38 h 142"/>
                  <a:gd name="T70" fmla="*/ 131 w 177"/>
                  <a:gd name="T71" fmla="*/ 41 h 142"/>
                  <a:gd name="T72" fmla="*/ 132 w 177"/>
                  <a:gd name="T73" fmla="*/ 50 h 142"/>
                  <a:gd name="T74" fmla="*/ 143 w 177"/>
                  <a:gd name="T75" fmla="*/ 47 h 142"/>
                  <a:gd name="T76" fmla="*/ 146 w 177"/>
                  <a:gd name="T77" fmla="*/ 61 h 142"/>
                  <a:gd name="T78" fmla="*/ 159 w 177"/>
                  <a:gd name="T79" fmla="*/ 64 h 142"/>
                  <a:gd name="T80" fmla="*/ 162 w 177"/>
                  <a:gd name="T81" fmla="*/ 80 h 142"/>
                  <a:gd name="T82" fmla="*/ 169 w 177"/>
                  <a:gd name="T83" fmla="*/ 83 h 142"/>
                  <a:gd name="T84" fmla="*/ 173 w 177"/>
                  <a:gd name="T85" fmla="*/ 89 h 142"/>
                  <a:gd name="T86" fmla="*/ 176 w 177"/>
                  <a:gd name="T87" fmla="*/ 94 h 142"/>
                  <a:gd name="T88" fmla="*/ 174 w 177"/>
                  <a:gd name="T8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142">
                    <a:moveTo>
                      <a:pt x="174" y="101"/>
                    </a:moveTo>
                    <a:lnTo>
                      <a:pt x="166" y="100"/>
                    </a:lnTo>
                    <a:lnTo>
                      <a:pt x="150" y="103"/>
                    </a:lnTo>
                    <a:lnTo>
                      <a:pt x="136" y="101"/>
                    </a:lnTo>
                    <a:lnTo>
                      <a:pt x="135" y="108"/>
                    </a:lnTo>
                    <a:lnTo>
                      <a:pt x="106" y="110"/>
                    </a:lnTo>
                    <a:lnTo>
                      <a:pt x="103" y="116"/>
                    </a:lnTo>
                    <a:lnTo>
                      <a:pt x="79" y="120"/>
                    </a:lnTo>
                    <a:lnTo>
                      <a:pt x="74" y="109"/>
                    </a:lnTo>
                    <a:lnTo>
                      <a:pt x="64" y="105"/>
                    </a:lnTo>
                    <a:lnTo>
                      <a:pt x="58" y="114"/>
                    </a:lnTo>
                    <a:lnTo>
                      <a:pt x="51" y="117"/>
                    </a:lnTo>
                    <a:lnTo>
                      <a:pt x="46" y="121"/>
                    </a:lnTo>
                    <a:lnTo>
                      <a:pt x="35" y="123"/>
                    </a:lnTo>
                    <a:lnTo>
                      <a:pt x="28" y="132"/>
                    </a:lnTo>
                    <a:lnTo>
                      <a:pt x="22" y="141"/>
                    </a:lnTo>
                    <a:lnTo>
                      <a:pt x="17" y="132"/>
                    </a:lnTo>
                    <a:lnTo>
                      <a:pt x="10" y="111"/>
                    </a:lnTo>
                    <a:lnTo>
                      <a:pt x="0" y="94"/>
                    </a:lnTo>
                    <a:lnTo>
                      <a:pt x="6" y="75"/>
                    </a:lnTo>
                    <a:lnTo>
                      <a:pt x="13" y="66"/>
                    </a:lnTo>
                    <a:lnTo>
                      <a:pt x="21" y="61"/>
                    </a:lnTo>
                    <a:lnTo>
                      <a:pt x="35" y="62"/>
                    </a:lnTo>
                    <a:lnTo>
                      <a:pt x="39" y="53"/>
                    </a:lnTo>
                    <a:lnTo>
                      <a:pt x="55" y="52"/>
                    </a:lnTo>
                    <a:lnTo>
                      <a:pt x="62" y="42"/>
                    </a:lnTo>
                    <a:lnTo>
                      <a:pt x="75" y="38"/>
                    </a:lnTo>
                    <a:lnTo>
                      <a:pt x="80" y="27"/>
                    </a:lnTo>
                    <a:lnTo>
                      <a:pt x="90" y="24"/>
                    </a:lnTo>
                    <a:lnTo>
                      <a:pt x="96" y="12"/>
                    </a:lnTo>
                    <a:lnTo>
                      <a:pt x="106" y="3"/>
                    </a:lnTo>
                    <a:lnTo>
                      <a:pt x="113" y="0"/>
                    </a:lnTo>
                    <a:lnTo>
                      <a:pt x="119" y="11"/>
                    </a:lnTo>
                    <a:lnTo>
                      <a:pt x="126" y="26"/>
                    </a:lnTo>
                    <a:lnTo>
                      <a:pt x="124" y="38"/>
                    </a:lnTo>
                    <a:lnTo>
                      <a:pt x="131" y="41"/>
                    </a:lnTo>
                    <a:lnTo>
                      <a:pt x="132" y="50"/>
                    </a:lnTo>
                    <a:lnTo>
                      <a:pt x="143" y="47"/>
                    </a:lnTo>
                    <a:lnTo>
                      <a:pt x="146" y="61"/>
                    </a:lnTo>
                    <a:lnTo>
                      <a:pt x="159" y="64"/>
                    </a:lnTo>
                    <a:lnTo>
                      <a:pt x="162" y="80"/>
                    </a:lnTo>
                    <a:lnTo>
                      <a:pt x="169" y="83"/>
                    </a:lnTo>
                    <a:lnTo>
                      <a:pt x="173" y="89"/>
                    </a:lnTo>
                    <a:lnTo>
                      <a:pt x="176" y="94"/>
                    </a:lnTo>
                    <a:lnTo>
                      <a:pt x="174"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7" name="Freeform 183"/>
              <p:cNvSpPr>
                <a:spLocks/>
              </p:cNvSpPr>
              <p:nvPr/>
            </p:nvSpPr>
            <p:spPr bwMode="auto">
              <a:xfrm>
                <a:off x="6446664" y="3325042"/>
                <a:ext cx="270467" cy="316164"/>
              </a:xfrm>
              <a:custGeom>
                <a:avLst/>
                <a:gdLst>
                  <a:gd name="T0" fmla="*/ 0 w 172"/>
                  <a:gd name="T1" fmla="*/ 2 h 201"/>
                  <a:gd name="T2" fmla="*/ 0 w 172"/>
                  <a:gd name="T3" fmla="*/ 201 h 201"/>
                  <a:gd name="T4" fmla="*/ 10 w 172"/>
                  <a:gd name="T5" fmla="*/ 195 h 201"/>
                  <a:gd name="T6" fmla="*/ 22 w 172"/>
                  <a:gd name="T7" fmla="*/ 186 h 201"/>
                  <a:gd name="T8" fmla="*/ 129 w 172"/>
                  <a:gd name="T9" fmla="*/ 186 h 201"/>
                  <a:gd name="T10" fmla="*/ 138 w 172"/>
                  <a:gd name="T11" fmla="*/ 195 h 201"/>
                  <a:gd name="T12" fmla="*/ 166 w 172"/>
                  <a:gd name="T13" fmla="*/ 172 h 201"/>
                  <a:gd name="T14" fmla="*/ 166 w 172"/>
                  <a:gd name="T15" fmla="*/ 149 h 201"/>
                  <a:gd name="T16" fmla="*/ 172 w 172"/>
                  <a:gd name="T17" fmla="*/ 146 h 201"/>
                  <a:gd name="T18" fmla="*/ 134 w 172"/>
                  <a:gd name="T19" fmla="*/ 85 h 201"/>
                  <a:gd name="T20" fmla="*/ 112 w 172"/>
                  <a:gd name="T21" fmla="*/ 48 h 201"/>
                  <a:gd name="T22" fmla="*/ 112 w 172"/>
                  <a:gd name="T23" fmla="*/ 32 h 201"/>
                  <a:gd name="T24" fmla="*/ 125 w 172"/>
                  <a:gd name="T25" fmla="*/ 45 h 201"/>
                  <a:gd name="T26" fmla="*/ 143 w 172"/>
                  <a:gd name="T27" fmla="*/ 65 h 201"/>
                  <a:gd name="T28" fmla="*/ 151 w 172"/>
                  <a:gd name="T29" fmla="*/ 48 h 201"/>
                  <a:gd name="T30" fmla="*/ 151 w 172"/>
                  <a:gd name="T31" fmla="*/ 28 h 201"/>
                  <a:gd name="T32" fmla="*/ 136 w 172"/>
                  <a:gd name="T33" fmla="*/ 5 h 201"/>
                  <a:gd name="T34" fmla="*/ 112 w 172"/>
                  <a:gd name="T35" fmla="*/ 2 h 201"/>
                  <a:gd name="T36" fmla="*/ 91 w 172"/>
                  <a:gd name="T37" fmla="*/ 3 h 201"/>
                  <a:gd name="T38" fmla="*/ 67 w 172"/>
                  <a:gd name="T39" fmla="*/ 19 h 201"/>
                  <a:gd name="T40" fmla="*/ 55 w 172"/>
                  <a:gd name="T41" fmla="*/ 12 h 201"/>
                  <a:gd name="T42" fmla="*/ 44 w 172"/>
                  <a:gd name="T43" fmla="*/ 0 h 201"/>
                  <a:gd name="T44" fmla="*/ 0 w 172"/>
                  <a:gd name="T45"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201">
                    <a:moveTo>
                      <a:pt x="0" y="2"/>
                    </a:moveTo>
                    <a:lnTo>
                      <a:pt x="0" y="201"/>
                    </a:lnTo>
                    <a:lnTo>
                      <a:pt x="10" y="195"/>
                    </a:lnTo>
                    <a:lnTo>
                      <a:pt x="22" y="186"/>
                    </a:lnTo>
                    <a:lnTo>
                      <a:pt x="129" y="186"/>
                    </a:lnTo>
                    <a:lnTo>
                      <a:pt x="138" y="195"/>
                    </a:lnTo>
                    <a:lnTo>
                      <a:pt x="166" y="172"/>
                    </a:lnTo>
                    <a:lnTo>
                      <a:pt x="166" y="149"/>
                    </a:lnTo>
                    <a:lnTo>
                      <a:pt x="172" y="146"/>
                    </a:lnTo>
                    <a:lnTo>
                      <a:pt x="134" y="85"/>
                    </a:lnTo>
                    <a:lnTo>
                      <a:pt x="112" y="48"/>
                    </a:lnTo>
                    <a:lnTo>
                      <a:pt x="112" y="32"/>
                    </a:lnTo>
                    <a:lnTo>
                      <a:pt x="125" y="45"/>
                    </a:lnTo>
                    <a:lnTo>
                      <a:pt x="143" y="65"/>
                    </a:lnTo>
                    <a:lnTo>
                      <a:pt x="151" y="48"/>
                    </a:lnTo>
                    <a:lnTo>
                      <a:pt x="151" y="28"/>
                    </a:lnTo>
                    <a:lnTo>
                      <a:pt x="136" y="5"/>
                    </a:lnTo>
                    <a:lnTo>
                      <a:pt x="112" y="2"/>
                    </a:lnTo>
                    <a:lnTo>
                      <a:pt x="91" y="3"/>
                    </a:lnTo>
                    <a:lnTo>
                      <a:pt x="67" y="19"/>
                    </a:lnTo>
                    <a:lnTo>
                      <a:pt x="55" y="12"/>
                    </a:lnTo>
                    <a:lnTo>
                      <a:pt x="44" y="0"/>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8" name="Freeform 189"/>
              <p:cNvSpPr>
                <a:spLocks/>
              </p:cNvSpPr>
              <p:nvPr/>
            </p:nvSpPr>
            <p:spPr bwMode="auto">
              <a:xfrm>
                <a:off x="5537768" y="3192914"/>
                <a:ext cx="264177" cy="246954"/>
              </a:xfrm>
              <a:custGeom>
                <a:avLst/>
                <a:gdLst>
                  <a:gd name="T0" fmla="*/ 118 w 149"/>
                  <a:gd name="T1" fmla="*/ 19 h 140"/>
                  <a:gd name="T2" fmla="*/ 135 w 149"/>
                  <a:gd name="T3" fmla="*/ 16 h 140"/>
                  <a:gd name="T4" fmla="*/ 146 w 149"/>
                  <a:gd name="T5" fmla="*/ 27 h 140"/>
                  <a:gd name="T6" fmla="*/ 139 w 149"/>
                  <a:gd name="T7" fmla="*/ 41 h 140"/>
                  <a:gd name="T8" fmla="*/ 148 w 149"/>
                  <a:gd name="T9" fmla="*/ 46 h 140"/>
                  <a:gd name="T10" fmla="*/ 141 w 149"/>
                  <a:gd name="T11" fmla="*/ 70 h 140"/>
                  <a:gd name="T12" fmla="*/ 126 w 149"/>
                  <a:gd name="T13" fmla="*/ 71 h 140"/>
                  <a:gd name="T14" fmla="*/ 122 w 149"/>
                  <a:gd name="T15" fmla="*/ 82 h 140"/>
                  <a:gd name="T16" fmla="*/ 130 w 149"/>
                  <a:gd name="T17" fmla="*/ 89 h 140"/>
                  <a:gd name="T18" fmla="*/ 111 w 149"/>
                  <a:gd name="T19" fmla="*/ 105 h 140"/>
                  <a:gd name="T20" fmla="*/ 100 w 149"/>
                  <a:gd name="T21" fmla="*/ 118 h 140"/>
                  <a:gd name="T22" fmla="*/ 88 w 149"/>
                  <a:gd name="T23" fmla="*/ 124 h 140"/>
                  <a:gd name="T24" fmla="*/ 77 w 149"/>
                  <a:gd name="T25" fmla="*/ 124 h 140"/>
                  <a:gd name="T26" fmla="*/ 74 w 149"/>
                  <a:gd name="T27" fmla="*/ 131 h 140"/>
                  <a:gd name="T28" fmla="*/ 63 w 149"/>
                  <a:gd name="T29" fmla="*/ 130 h 140"/>
                  <a:gd name="T30" fmla="*/ 61 w 149"/>
                  <a:gd name="T31" fmla="*/ 139 h 140"/>
                  <a:gd name="T32" fmla="*/ 46 w 149"/>
                  <a:gd name="T33" fmla="*/ 139 h 140"/>
                  <a:gd name="T34" fmla="*/ 48 w 149"/>
                  <a:gd name="T35" fmla="*/ 132 h 140"/>
                  <a:gd name="T36" fmla="*/ 37 w 149"/>
                  <a:gd name="T37" fmla="*/ 132 h 140"/>
                  <a:gd name="T38" fmla="*/ 0 w 149"/>
                  <a:gd name="T39" fmla="*/ 132 h 140"/>
                  <a:gd name="T40" fmla="*/ 9 w 149"/>
                  <a:gd name="T41" fmla="*/ 120 h 140"/>
                  <a:gd name="T42" fmla="*/ 17 w 149"/>
                  <a:gd name="T43" fmla="*/ 115 h 140"/>
                  <a:gd name="T44" fmla="*/ 25 w 149"/>
                  <a:gd name="T45" fmla="*/ 108 h 140"/>
                  <a:gd name="T46" fmla="*/ 31 w 149"/>
                  <a:gd name="T47" fmla="*/ 64 h 140"/>
                  <a:gd name="T48" fmla="*/ 36 w 149"/>
                  <a:gd name="T49" fmla="*/ 49 h 140"/>
                  <a:gd name="T50" fmla="*/ 42 w 149"/>
                  <a:gd name="T51" fmla="*/ 51 h 140"/>
                  <a:gd name="T52" fmla="*/ 43 w 149"/>
                  <a:gd name="T53" fmla="*/ 41 h 140"/>
                  <a:gd name="T54" fmla="*/ 67 w 149"/>
                  <a:gd name="T55" fmla="*/ 40 h 140"/>
                  <a:gd name="T56" fmla="*/ 67 w 149"/>
                  <a:gd name="T57" fmla="*/ 28 h 140"/>
                  <a:gd name="T58" fmla="*/ 76 w 149"/>
                  <a:gd name="T59" fmla="*/ 19 h 140"/>
                  <a:gd name="T60" fmla="*/ 82 w 149"/>
                  <a:gd name="T61" fmla="*/ 9 h 140"/>
                  <a:gd name="T62" fmla="*/ 85 w 149"/>
                  <a:gd name="T63" fmla="*/ 0 h 140"/>
                  <a:gd name="T64" fmla="*/ 96 w 149"/>
                  <a:gd name="T65" fmla="*/ 7 h 140"/>
                  <a:gd name="T66" fmla="*/ 108 w 149"/>
                  <a:gd name="T67" fmla="*/ 8 h 140"/>
                  <a:gd name="T68" fmla="*/ 118 w 149"/>
                  <a:gd name="T69" fmla="*/ 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40">
                    <a:moveTo>
                      <a:pt x="118" y="19"/>
                    </a:moveTo>
                    <a:lnTo>
                      <a:pt x="135" y="16"/>
                    </a:lnTo>
                    <a:lnTo>
                      <a:pt x="146" y="27"/>
                    </a:lnTo>
                    <a:lnTo>
                      <a:pt x="139" y="41"/>
                    </a:lnTo>
                    <a:lnTo>
                      <a:pt x="148" y="46"/>
                    </a:lnTo>
                    <a:lnTo>
                      <a:pt x="141" y="70"/>
                    </a:lnTo>
                    <a:lnTo>
                      <a:pt x="126" y="71"/>
                    </a:lnTo>
                    <a:lnTo>
                      <a:pt x="122" y="82"/>
                    </a:lnTo>
                    <a:lnTo>
                      <a:pt x="130" y="89"/>
                    </a:lnTo>
                    <a:lnTo>
                      <a:pt x="111" y="105"/>
                    </a:lnTo>
                    <a:lnTo>
                      <a:pt x="100" y="118"/>
                    </a:lnTo>
                    <a:lnTo>
                      <a:pt x="88" y="124"/>
                    </a:lnTo>
                    <a:lnTo>
                      <a:pt x="77" y="124"/>
                    </a:lnTo>
                    <a:lnTo>
                      <a:pt x="74" y="131"/>
                    </a:lnTo>
                    <a:lnTo>
                      <a:pt x="63" y="130"/>
                    </a:lnTo>
                    <a:lnTo>
                      <a:pt x="61" y="139"/>
                    </a:lnTo>
                    <a:lnTo>
                      <a:pt x="46" y="139"/>
                    </a:lnTo>
                    <a:lnTo>
                      <a:pt x="48" y="132"/>
                    </a:lnTo>
                    <a:lnTo>
                      <a:pt x="37" y="132"/>
                    </a:lnTo>
                    <a:lnTo>
                      <a:pt x="0" y="132"/>
                    </a:lnTo>
                    <a:lnTo>
                      <a:pt x="9" y="120"/>
                    </a:lnTo>
                    <a:lnTo>
                      <a:pt x="17" y="115"/>
                    </a:lnTo>
                    <a:lnTo>
                      <a:pt x="25" y="108"/>
                    </a:lnTo>
                    <a:lnTo>
                      <a:pt x="31" y="64"/>
                    </a:lnTo>
                    <a:lnTo>
                      <a:pt x="36" y="49"/>
                    </a:lnTo>
                    <a:lnTo>
                      <a:pt x="42" y="51"/>
                    </a:lnTo>
                    <a:lnTo>
                      <a:pt x="43" y="41"/>
                    </a:lnTo>
                    <a:lnTo>
                      <a:pt x="67" y="40"/>
                    </a:lnTo>
                    <a:lnTo>
                      <a:pt x="67" y="28"/>
                    </a:lnTo>
                    <a:lnTo>
                      <a:pt x="76" y="19"/>
                    </a:lnTo>
                    <a:lnTo>
                      <a:pt x="82" y="9"/>
                    </a:lnTo>
                    <a:lnTo>
                      <a:pt x="85" y="0"/>
                    </a:lnTo>
                    <a:lnTo>
                      <a:pt x="96" y="7"/>
                    </a:lnTo>
                    <a:lnTo>
                      <a:pt x="108" y="8"/>
                    </a:lnTo>
                    <a:lnTo>
                      <a:pt x="118"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9" name="Freeform 190"/>
              <p:cNvSpPr>
                <a:spLocks/>
              </p:cNvSpPr>
              <p:nvPr/>
            </p:nvSpPr>
            <p:spPr bwMode="auto">
              <a:xfrm>
                <a:off x="5619537" y="3152017"/>
                <a:ext cx="503195" cy="564690"/>
              </a:xfrm>
              <a:custGeom>
                <a:avLst/>
                <a:gdLst>
                  <a:gd name="T0" fmla="*/ 89 w 285"/>
                  <a:gd name="T1" fmla="*/ 41 h 320"/>
                  <a:gd name="T2" fmla="*/ 100 w 285"/>
                  <a:gd name="T3" fmla="*/ 52 h 320"/>
                  <a:gd name="T4" fmla="*/ 94 w 285"/>
                  <a:gd name="T5" fmla="*/ 65 h 320"/>
                  <a:gd name="T6" fmla="*/ 102 w 285"/>
                  <a:gd name="T7" fmla="*/ 70 h 320"/>
                  <a:gd name="T8" fmla="*/ 95 w 285"/>
                  <a:gd name="T9" fmla="*/ 95 h 320"/>
                  <a:gd name="T10" fmla="*/ 80 w 285"/>
                  <a:gd name="T11" fmla="*/ 96 h 320"/>
                  <a:gd name="T12" fmla="*/ 77 w 285"/>
                  <a:gd name="T13" fmla="*/ 107 h 320"/>
                  <a:gd name="T14" fmla="*/ 84 w 285"/>
                  <a:gd name="T15" fmla="*/ 113 h 320"/>
                  <a:gd name="T16" fmla="*/ 65 w 285"/>
                  <a:gd name="T17" fmla="*/ 129 h 320"/>
                  <a:gd name="T18" fmla="*/ 54 w 285"/>
                  <a:gd name="T19" fmla="*/ 142 h 320"/>
                  <a:gd name="T20" fmla="*/ 42 w 285"/>
                  <a:gd name="T21" fmla="*/ 148 h 320"/>
                  <a:gd name="T22" fmla="*/ 31 w 285"/>
                  <a:gd name="T23" fmla="*/ 148 h 320"/>
                  <a:gd name="T24" fmla="*/ 28 w 285"/>
                  <a:gd name="T25" fmla="*/ 156 h 320"/>
                  <a:gd name="T26" fmla="*/ 17 w 285"/>
                  <a:gd name="T27" fmla="*/ 154 h 320"/>
                  <a:gd name="T28" fmla="*/ 15 w 285"/>
                  <a:gd name="T29" fmla="*/ 163 h 320"/>
                  <a:gd name="T30" fmla="*/ 0 w 285"/>
                  <a:gd name="T31" fmla="*/ 163 h 320"/>
                  <a:gd name="T32" fmla="*/ 31 w 285"/>
                  <a:gd name="T33" fmla="*/ 200 h 320"/>
                  <a:gd name="T34" fmla="*/ 46 w 285"/>
                  <a:gd name="T35" fmla="*/ 209 h 320"/>
                  <a:gd name="T36" fmla="*/ 146 w 285"/>
                  <a:gd name="T37" fmla="*/ 289 h 320"/>
                  <a:gd name="T38" fmla="*/ 160 w 285"/>
                  <a:gd name="T39" fmla="*/ 295 h 320"/>
                  <a:gd name="T40" fmla="*/ 163 w 285"/>
                  <a:gd name="T41" fmla="*/ 319 h 320"/>
                  <a:gd name="T42" fmla="*/ 176 w 285"/>
                  <a:gd name="T43" fmla="*/ 316 h 320"/>
                  <a:gd name="T44" fmla="*/ 178 w 285"/>
                  <a:gd name="T45" fmla="*/ 309 h 320"/>
                  <a:gd name="T46" fmla="*/ 202 w 285"/>
                  <a:gd name="T47" fmla="*/ 307 h 320"/>
                  <a:gd name="T48" fmla="*/ 212 w 285"/>
                  <a:gd name="T49" fmla="*/ 296 h 320"/>
                  <a:gd name="T50" fmla="*/ 220 w 285"/>
                  <a:gd name="T51" fmla="*/ 291 h 320"/>
                  <a:gd name="T52" fmla="*/ 223 w 285"/>
                  <a:gd name="T53" fmla="*/ 282 h 320"/>
                  <a:gd name="T54" fmla="*/ 246 w 285"/>
                  <a:gd name="T55" fmla="*/ 274 h 320"/>
                  <a:gd name="T56" fmla="*/ 253 w 285"/>
                  <a:gd name="T57" fmla="*/ 264 h 320"/>
                  <a:gd name="T58" fmla="*/ 264 w 285"/>
                  <a:gd name="T59" fmla="*/ 254 h 320"/>
                  <a:gd name="T60" fmla="*/ 279 w 285"/>
                  <a:gd name="T61" fmla="*/ 248 h 320"/>
                  <a:gd name="T62" fmla="*/ 284 w 285"/>
                  <a:gd name="T63" fmla="*/ 241 h 320"/>
                  <a:gd name="T64" fmla="*/ 282 w 285"/>
                  <a:gd name="T65" fmla="*/ 227 h 320"/>
                  <a:gd name="T66" fmla="*/ 259 w 285"/>
                  <a:gd name="T67" fmla="*/ 223 h 320"/>
                  <a:gd name="T68" fmla="*/ 252 w 285"/>
                  <a:gd name="T69" fmla="*/ 216 h 320"/>
                  <a:gd name="T70" fmla="*/ 250 w 285"/>
                  <a:gd name="T71" fmla="*/ 198 h 320"/>
                  <a:gd name="T72" fmla="*/ 253 w 285"/>
                  <a:gd name="T73" fmla="*/ 102 h 320"/>
                  <a:gd name="T74" fmla="*/ 246 w 285"/>
                  <a:gd name="T75" fmla="*/ 101 h 320"/>
                  <a:gd name="T76" fmla="*/ 242 w 285"/>
                  <a:gd name="T77" fmla="*/ 85 h 320"/>
                  <a:gd name="T78" fmla="*/ 229 w 285"/>
                  <a:gd name="T79" fmla="*/ 80 h 320"/>
                  <a:gd name="T80" fmla="*/ 224 w 285"/>
                  <a:gd name="T81" fmla="*/ 63 h 320"/>
                  <a:gd name="T82" fmla="*/ 227 w 285"/>
                  <a:gd name="T83" fmla="*/ 48 h 320"/>
                  <a:gd name="T84" fmla="*/ 241 w 285"/>
                  <a:gd name="T85" fmla="*/ 44 h 320"/>
                  <a:gd name="T86" fmla="*/ 233 w 285"/>
                  <a:gd name="T87" fmla="*/ 33 h 320"/>
                  <a:gd name="T88" fmla="*/ 235 w 285"/>
                  <a:gd name="T89" fmla="*/ 21 h 320"/>
                  <a:gd name="T90" fmla="*/ 242 w 285"/>
                  <a:gd name="T91" fmla="*/ 21 h 320"/>
                  <a:gd name="T92" fmla="*/ 239 w 285"/>
                  <a:gd name="T93" fmla="*/ 3 h 320"/>
                  <a:gd name="T94" fmla="*/ 196 w 285"/>
                  <a:gd name="T95" fmla="*/ 0 h 320"/>
                  <a:gd name="T96" fmla="*/ 176 w 285"/>
                  <a:gd name="T97" fmla="*/ 3 h 320"/>
                  <a:gd name="T98" fmla="*/ 160 w 285"/>
                  <a:gd name="T99" fmla="*/ 8 h 320"/>
                  <a:gd name="T100" fmla="*/ 128 w 285"/>
                  <a:gd name="T101" fmla="*/ 11 h 320"/>
                  <a:gd name="T102" fmla="*/ 117 w 285"/>
                  <a:gd name="T103" fmla="*/ 21 h 320"/>
                  <a:gd name="T104" fmla="*/ 96 w 285"/>
                  <a:gd name="T105" fmla="*/ 25 h 320"/>
                  <a:gd name="T106" fmla="*/ 89 w 285"/>
                  <a:gd name="T107" fmla="*/ 4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320">
                    <a:moveTo>
                      <a:pt x="89" y="41"/>
                    </a:moveTo>
                    <a:lnTo>
                      <a:pt x="100" y="52"/>
                    </a:lnTo>
                    <a:lnTo>
                      <a:pt x="94" y="65"/>
                    </a:lnTo>
                    <a:lnTo>
                      <a:pt x="102" y="70"/>
                    </a:lnTo>
                    <a:lnTo>
                      <a:pt x="95" y="95"/>
                    </a:lnTo>
                    <a:lnTo>
                      <a:pt x="80" y="96"/>
                    </a:lnTo>
                    <a:lnTo>
                      <a:pt x="77" y="107"/>
                    </a:lnTo>
                    <a:lnTo>
                      <a:pt x="84" y="113"/>
                    </a:lnTo>
                    <a:lnTo>
                      <a:pt x="65" y="129"/>
                    </a:lnTo>
                    <a:lnTo>
                      <a:pt x="54" y="142"/>
                    </a:lnTo>
                    <a:lnTo>
                      <a:pt x="42" y="148"/>
                    </a:lnTo>
                    <a:lnTo>
                      <a:pt x="31" y="148"/>
                    </a:lnTo>
                    <a:lnTo>
                      <a:pt x="28" y="156"/>
                    </a:lnTo>
                    <a:lnTo>
                      <a:pt x="17" y="154"/>
                    </a:lnTo>
                    <a:lnTo>
                      <a:pt x="15" y="163"/>
                    </a:lnTo>
                    <a:lnTo>
                      <a:pt x="0" y="163"/>
                    </a:lnTo>
                    <a:lnTo>
                      <a:pt x="31" y="200"/>
                    </a:lnTo>
                    <a:lnTo>
                      <a:pt x="46" y="209"/>
                    </a:lnTo>
                    <a:lnTo>
                      <a:pt x="146" y="289"/>
                    </a:lnTo>
                    <a:lnTo>
                      <a:pt x="160" y="295"/>
                    </a:lnTo>
                    <a:lnTo>
                      <a:pt x="163" y="319"/>
                    </a:lnTo>
                    <a:lnTo>
                      <a:pt x="176" y="316"/>
                    </a:lnTo>
                    <a:lnTo>
                      <a:pt x="178" y="309"/>
                    </a:lnTo>
                    <a:lnTo>
                      <a:pt x="202" y="307"/>
                    </a:lnTo>
                    <a:lnTo>
                      <a:pt x="212" y="296"/>
                    </a:lnTo>
                    <a:lnTo>
                      <a:pt x="220" y="291"/>
                    </a:lnTo>
                    <a:lnTo>
                      <a:pt x="223" y="282"/>
                    </a:lnTo>
                    <a:lnTo>
                      <a:pt x="246" y="274"/>
                    </a:lnTo>
                    <a:lnTo>
                      <a:pt x="253" y="264"/>
                    </a:lnTo>
                    <a:lnTo>
                      <a:pt x="264" y="254"/>
                    </a:lnTo>
                    <a:lnTo>
                      <a:pt x="279" y="248"/>
                    </a:lnTo>
                    <a:lnTo>
                      <a:pt x="284" y="241"/>
                    </a:lnTo>
                    <a:lnTo>
                      <a:pt x="282" y="227"/>
                    </a:lnTo>
                    <a:lnTo>
                      <a:pt x="259" y="223"/>
                    </a:lnTo>
                    <a:lnTo>
                      <a:pt x="252" y="216"/>
                    </a:lnTo>
                    <a:lnTo>
                      <a:pt x="250" y="198"/>
                    </a:lnTo>
                    <a:lnTo>
                      <a:pt x="253" y="102"/>
                    </a:lnTo>
                    <a:lnTo>
                      <a:pt x="246" y="101"/>
                    </a:lnTo>
                    <a:lnTo>
                      <a:pt x="242" y="85"/>
                    </a:lnTo>
                    <a:lnTo>
                      <a:pt x="229" y="80"/>
                    </a:lnTo>
                    <a:lnTo>
                      <a:pt x="224" y="63"/>
                    </a:lnTo>
                    <a:lnTo>
                      <a:pt x="227" y="48"/>
                    </a:lnTo>
                    <a:lnTo>
                      <a:pt x="241" y="44"/>
                    </a:lnTo>
                    <a:lnTo>
                      <a:pt x="233" y="33"/>
                    </a:lnTo>
                    <a:lnTo>
                      <a:pt x="235" y="21"/>
                    </a:lnTo>
                    <a:lnTo>
                      <a:pt x="242" y="21"/>
                    </a:lnTo>
                    <a:lnTo>
                      <a:pt x="239" y="3"/>
                    </a:lnTo>
                    <a:lnTo>
                      <a:pt x="196" y="0"/>
                    </a:lnTo>
                    <a:lnTo>
                      <a:pt x="176" y="3"/>
                    </a:lnTo>
                    <a:lnTo>
                      <a:pt x="160" y="8"/>
                    </a:lnTo>
                    <a:lnTo>
                      <a:pt x="128" y="11"/>
                    </a:lnTo>
                    <a:lnTo>
                      <a:pt x="117" y="21"/>
                    </a:lnTo>
                    <a:lnTo>
                      <a:pt x="96" y="25"/>
                    </a:lnTo>
                    <a:lnTo>
                      <a:pt x="89" y="4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0" name="Freeform 191"/>
              <p:cNvSpPr>
                <a:spLocks/>
              </p:cNvSpPr>
              <p:nvPr/>
            </p:nvSpPr>
            <p:spPr bwMode="auto">
              <a:xfrm>
                <a:off x="6000078" y="3862992"/>
                <a:ext cx="242163" cy="369644"/>
              </a:xfrm>
              <a:custGeom>
                <a:avLst/>
                <a:gdLst>
                  <a:gd name="T0" fmla="*/ 0 w 138"/>
                  <a:gd name="T1" fmla="*/ 157 h 209"/>
                  <a:gd name="T2" fmla="*/ 26 w 138"/>
                  <a:gd name="T3" fmla="*/ 135 h 209"/>
                  <a:gd name="T4" fmla="*/ 35 w 138"/>
                  <a:gd name="T5" fmla="*/ 124 h 209"/>
                  <a:gd name="T6" fmla="*/ 47 w 138"/>
                  <a:gd name="T7" fmla="*/ 113 h 209"/>
                  <a:gd name="T8" fmla="*/ 63 w 138"/>
                  <a:gd name="T9" fmla="*/ 102 h 209"/>
                  <a:gd name="T10" fmla="*/ 72 w 138"/>
                  <a:gd name="T11" fmla="*/ 85 h 209"/>
                  <a:gd name="T12" fmla="*/ 79 w 138"/>
                  <a:gd name="T13" fmla="*/ 58 h 209"/>
                  <a:gd name="T14" fmla="*/ 83 w 138"/>
                  <a:gd name="T15" fmla="*/ 51 h 209"/>
                  <a:gd name="T16" fmla="*/ 92 w 138"/>
                  <a:gd name="T17" fmla="*/ 45 h 209"/>
                  <a:gd name="T18" fmla="*/ 94 w 138"/>
                  <a:gd name="T19" fmla="*/ 25 h 209"/>
                  <a:gd name="T20" fmla="*/ 91 w 138"/>
                  <a:gd name="T21" fmla="*/ 1 h 209"/>
                  <a:gd name="T22" fmla="*/ 97 w 138"/>
                  <a:gd name="T23" fmla="*/ 0 h 209"/>
                  <a:gd name="T24" fmla="*/ 100 w 138"/>
                  <a:gd name="T25" fmla="*/ 10 h 209"/>
                  <a:gd name="T26" fmla="*/ 104 w 138"/>
                  <a:gd name="T27" fmla="*/ 18 h 209"/>
                  <a:gd name="T28" fmla="*/ 111 w 138"/>
                  <a:gd name="T29" fmla="*/ 32 h 209"/>
                  <a:gd name="T30" fmla="*/ 111 w 138"/>
                  <a:gd name="T31" fmla="*/ 40 h 209"/>
                  <a:gd name="T32" fmla="*/ 105 w 138"/>
                  <a:gd name="T33" fmla="*/ 43 h 209"/>
                  <a:gd name="T34" fmla="*/ 108 w 138"/>
                  <a:gd name="T35" fmla="*/ 46 h 209"/>
                  <a:gd name="T36" fmla="*/ 111 w 138"/>
                  <a:gd name="T37" fmla="*/ 54 h 209"/>
                  <a:gd name="T38" fmla="*/ 116 w 138"/>
                  <a:gd name="T39" fmla="*/ 62 h 209"/>
                  <a:gd name="T40" fmla="*/ 115 w 138"/>
                  <a:gd name="T41" fmla="*/ 69 h 209"/>
                  <a:gd name="T42" fmla="*/ 108 w 138"/>
                  <a:gd name="T43" fmla="*/ 73 h 209"/>
                  <a:gd name="T44" fmla="*/ 109 w 138"/>
                  <a:gd name="T45" fmla="*/ 81 h 209"/>
                  <a:gd name="T46" fmla="*/ 120 w 138"/>
                  <a:gd name="T47" fmla="*/ 95 h 209"/>
                  <a:gd name="T48" fmla="*/ 128 w 138"/>
                  <a:gd name="T49" fmla="*/ 111 h 209"/>
                  <a:gd name="T50" fmla="*/ 121 w 138"/>
                  <a:gd name="T51" fmla="*/ 120 h 209"/>
                  <a:gd name="T52" fmla="*/ 115 w 138"/>
                  <a:gd name="T53" fmla="*/ 139 h 209"/>
                  <a:gd name="T54" fmla="*/ 125 w 138"/>
                  <a:gd name="T55" fmla="*/ 156 h 209"/>
                  <a:gd name="T56" fmla="*/ 132 w 138"/>
                  <a:gd name="T57" fmla="*/ 176 h 209"/>
                  <a:gd name="T58" fmla="*/ 137 w 138"/>
                  <a:gd name="T59" fmla="*/ 185 h 209"/>
                  <a:gd name="T60" fmla="*/ 92 w 138"/>
                  <a:gd name="T61" fmla="*/ 190 h 209"/>
                  <a:gd name="T62" fmla="*/ 69 w 138"/>
                  <a:gd name="T63" fmla="*/ 193 h 209"/>
                  <a:gd name="T64" fmla="*/ 60 w 138"/>
                  <a:gd name="T65" fmla="*/ 200 h 209"/>
                  <a:gd name="T66" fmla="*/ 60 w 138"/>
                  <a:gd name="T67" fmla="*/ 206 h 209"/>
                  <a:gd name="T68" fmla="*/ 40 w 138"/>
                  <a:gd name="T69" fmla="*/ 208 h 209"/>
                  <a:gd name="T70" fmla="*/ 37 w 138"/>
                  <a:gd name="T71" fmla="*/ 193 h 209"/>
                  <a:gd name="T72" fmla="*/ 44 w 138"/>
                  <a:gd name="T73" fmla="*/ 178 h 209"/>
                  <a:gd name="T74" fmla="*/ 37 w 138"/>
                  <a:gd name="T75" fmla="*/ 170 h 209"/>
                  <a:gd name="T76" fmla="*/ 22 w 138"/>
                  <a:gd name="T77" fmla="*/ 164 h 209"/>
                  <a:gd name="T78" fmla="*/ 0 w 138"/>
                  <a:gd name="T79" fmla="*/ 15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209">
                    <a:moveTo>
                      <a:pt x="0" y="157"/>
                    </a:moveTo>
                    <a:lnTo>
                      <a:pt x="26" y="135"/>
                    </a:lnTo>
                    <a:lnTo>
                      <a:pt x="35" y="124"/>
                    </a:lnTo>
                    <a:lnTo>
                      <a:pt x="47" y="113"/>
                    </a:lnTo>
                    <a:lnTo>
                      <a:pt x="63" y="102"/>
                    </a:lnTo>
                    <a:lnTo>
                      <a:pt x="72" y="85"/>
                    </a:lnTo>
                    <a:lnTo>
                      <a:pt x="79" y="58"/>
                    </a:lnTo>
                    <a:lnTo>
                      <a:pt x="83" y="51"/>
                    </a:lnTo>
                    <a:lnTo>
                      <a:pt x="92" y="45"/>
                    </a:lnTo>
                    <a:lnTo>
                      <a:pt x="94" y="25"/>
                    </a:lnTo>
                    <a:lnTo>
                      <a:pt x="91" y="1"/>
                    </a:lnTo>
                    <a:lnTo>
                      <a:pt x="97" y="0"/>
                    </a:lnTo>
                    <a:lnTo>
                      <a:pt x="100" y="10"/>
                    </a:lnTo>
                    <a:lnTo>
                      <a:pt x="104" y="18"/>
                    </a:lnTo>
                    <a:lnTo>
                      <a:pt x="111" y="32"/>
                    </a:lnTo>
                    <a:lnTo>
                      <a:pt x="111" y="40"/>
                    </a:lnTo>
                    <a:lnTo>
                      <a:pt x="105" y="43"/>
                    </a:lnTo>
                    <a:lnTo>
                      <a:pt x="108" y="46"/>
                    </a:lnTo>
                    <a:lnTo>
                      <a:pt x="111" y="54"/>
                    </a:lnTo>
                    <a:lnTo>
                      <a:pt x="116" y="62"/>
                    </a:lnTo>
                    <a:lnTo>
                      <a:pt x="115" y="69"/>
                    </a:lnTo>
                    <a:lnTo>
                      <a:pt x="108" y="73"/>
                    </a:lnTo>
                    <a:lnTo>
                      <a:pt x="109" y="81"/>
                    </a:lnTo>
                    <a:lnTo>
                      <a:pt x="120" y="95"/>
                    </a:lnTo>
                    <a:lnTo>
                      <a:pt x="128" y="111"/>
                    </a:lnTo>
                    <a:lnTo>
                      <a:pt x="121" y="120"/>
                    </a:lnTo>
                    <a:lnTo>
                      <a:pt x="115" y="139"/>
                    </a:lnTo>
                    <a:lnTo>
                      <a:pt x="125" y="156"/>
                    </a:lnTo>
                    <a:lnTo>
                      <a:pt x="132" y="176"/>
                    </a:lnTo>
                    <a:lnTo>
                      <a:pt x="137" y="185"/>
                    </a:lnTo>
                    <a:lnTo>
                      <a:pt x="92" y="190"/>
                    </a:lnTo>
                    <a:lnTo>
                      <a:pt x="69" y="193"/>
                    </a:lnTo>
                    <a:lnTo>
                      <a:pt x="60" y="200"/>
                    </a:lnTo>
                    <a:lnTo>
                      <a:pt x="60" y="206"/>
                    </a:lnTo>
                    <a:lnTo>
                      <a:pt x="40" y="208"/>
                    </a:lnTo>
                    <a:lnTo>
                      <a:pt x="37" y="193"/>
                    </a:lnTo>
                    <a:lnTo>
                      <a:pt x="44" y="178"/>
                    </a:lnTo>
                    <a:lnTo>
                      <a:pt x="37" y="170"/>
                    </a:lnTo>
                    <a:lnTo>
                      <a:pt x="22" y="164"/>
                    </a:lnTo>
                    <a:lnTo>
                      <a:pt x="0" y="15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1" name="Freeform 210"/>
              <p:cNvSpPr>
                <a:spLocks/>
              </p:cNvSpPr>
              <p:nvPr/>
            </p:nvSpPr>
            <p:spPr bwMode="auto">
              <a:xfrm>
                <a:off x="5547203" y="4025006"/>
                <a:ext cx="117936" cy="128982"/>
              </a:xfrm>
              <a:custGeom>
                <a:avLst/>
                <a:gdLst>
                  <a:gd name="T0" fmla="*/ 0 w 67"/>
                  <a:gd name="T1" fmla="*/ 26 h 74"/>
                  <a:gd name="T2" fmla="*/ 14 w 67"/>
                  <a:gd name="T3" fmla="*/ 0 h 74"/>
                  <a:gd name="T4" fmla="*/ 23 w 67"/>
                  <a:gd name="T5" fmla="*/ 17 h 74"/>
                  <a:gd name="T6" fmla="*/ 34 w 67"/>
                  <a:gd name="T7" fmla="*/ 20 h 74"/>
                  <a:gd name="T8" fmla="*/ 38 w 67"/>
                  <a:gd name="T9" fmla="*/ 34 h 74"/>
                  <a:gd name="T10" fmla="*/ 47 w 67"/>
                  <a:gd name="T11" fmla="*/ 36 h 74"/>
                  <a:gd name="T12" fmla="*/ 49 w 67"/>
                  <a:gd name="T13" fmla="*/ 53 h 74"/>
                  <a:gd name="T14" fmla="*/ 66 w 67"/>
                  <a:gd name="T15" fmla="*/ 59 h 74"/>
                  <a:gd name="T16" fmla="*/ 63 w 67"/>
                  <a:gd name="T17" fmla="*/ 67 h 74"/>
                  <a:gd name="T18" fmla="*/ 54 w 67"/>
                  <a:gd name="T19" fmla="*/ 73 h 74"/>
                  <a:gd name="T20" fmla="*/ 36 w 67"/>
                  <a:gd name="T21" fmla="*/ 68 h 74"/>
                  <a:gd name="T22" fmla="*/ 0 w 67"/>
                  <a:gd name="T23"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4">
                    <a:moveTo>
                      <a:pt x="0" y="26"/>
                    </a:moveTo>
                    <a:lnTo>
                      <a:pt x="14" y="0"/>
                    </a:lnTo>
                    <a:lnTo>
                      <a:pt x="23" y="17"/>
                    </a:lnTo>
                    <a:lnTo>
                      <a:pt x="34" y="20"/>
                    </a:lnTo>
                    <a:lnTo>
                      <a:pt x="38" y="34"/>
                    </a:lnTo>
                    <a:lnTo>
                      <a:pt x="47" y="36"/>
                    </a:lnTo>
                    <a:lnTo>
                      <a:pt x="49" y="53"/>
                    </a:lnTo>
                    <a:lnTo>
                      <a:pt x="66" y="59"/>
                    </a:lnTo>
                    <a:lnTo>
                      <a:pt x="63" y="67"/>
                    </a:lnTo>
                    <a:lnTo>
                      <a:pt x="54" y="73"/>
                    </a:lnTo>
                    <a:lnTo>
                      <a:pt x="36" y="68"/>
                    </a:lnTo>
                    <a:lnTo>
                      <a:pt x="0"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2" name="Freeform 211"/>
              <p:cNvSpPr>
                <a:spLocks/>
              </p:cNvSpPr>
              <p:nvPr/>
            </p:nvSpPr>
            <p:spPr bwMode="auto">
              <a:xfrm>
                <a:off x="5422977" y="3438295"/>
                <a:ext cx="268895" cy="405822"/>
              </a:xfrm>
              <a:custGeom>
                <a:avLst/>
                <a:gdLst>
                  <a:gd name="T0" fmla="*/ 112 w 152"/>
                  <a:gd name="T1" fmla="*/ 0 h 229"/>
                  <a:gd name="T2" fmla="*/ 107 w 152"/>
                  <a:gd name="T3" fmla="*/ 20 h 229"/>
                  <a:gd name="T4" fmla="*/ 100 w 152"/>
                  <a:gd name="T5" fmla="*/ 29 h 229"/>
                  <a:gd name="T6" fmla="*/ 66 w 152"/>
                  <a:gd name="T7" fmla="*/ 31 h 229"/>
                  <a:gd name="T8" fmla="*/ 66 w 152"/>
                  <a:gd name="T9" fmla="*/ 81 h 229"/>
                  <a:gd name="T10" fmla="*/ 53 w 152"/>
                  <a:gd name="T11" fmla="*/ 76 h 229"/>
                  <a:gd name="T12" fmla="*/ 44 w 152"/>
                  <a:gd name="T13" fmla="*/ 84 h 229"/>
                  <a:gd name="T14" fmla="*/ 41 w 152"/>
                  <a:gd name="T15" fmla="*/ 97 h 229"/>
                  <a:gd name="T16" fmla="*/ 40 w 152"/>
                  <a:gd name="T17" fmla="*/ 118 h 229"/>
                  <a:gd name="T18" fmla="*/ 26 w 152"/>
                  <a:gd name="T19" fmla="*/ 118 h 229"/>
                  <a:gd name="T20" fmla="*/ 6 w 152"/>
                  <a:gd name="T21" fmla="*/ 115 h 229"/>
                  <a:gd name="T22" fmla="*/ 0 w 152"/>
                  <a:gd name="T23" fmla="*/ 113 h 229"/>
                  <a:gd name="T24" fmla="*/ 0 w 152"/>
                  <a:gd name="T25" fmla="*/ 156 h 229"/>
                  <a:gd name="T26" fmla="*/ 4 w 152"/>
                  <a:gd name="T27" fmla="*/ 162 h 229"/>
                  <a:gd name="T28" fmla="*/ 4 w 152"/>
                  <a:gd name="T29" fmla="*/ 195 h 229"/>
                  <a:gd name="T30" fmla="*/ 17 w 152"/>
                  <a:gd name="T31" fmla="*/ 192 h 229"/>
                  <a:gd name="T32" fmla="*/ 23 w 152"/>
                  <a:gd name="T33" fmla="*/ 201 h 229"/>
                  <a:gd name="T34" fmla="*/ 33 w 152"/>
                  <a:gd name="T35" fmla="*/ 205 h 229"/>
                  <a:gd name="T36" fmla="*/ 44 w 152"/>
                  <a:gd name="T37" fmla="*/ 220 h 229"/>
                  <a:gd name="T38" fmla="*/ 55 w 152"/>
                  <a:gd name="T39" fmla="*/ 228 h 229"/>
                  <a:gd name="T40" fmla="*/ 70 w 152"/>
                  <a:gd name="T41" fmla="*/ 209 h 229"/>
                  <a:gd name="T42" fmla="*/ 81 w 152"/>
                  <a:gd name="T43" fmla="*/ 215 h 229"/>
                  <a:gd name="T44" fmla="*/ 132 w 152"/>
                  <a:gd name="T45" fmla="*/ 219 h 229"/>
                  <a:gd name="T46" fmla="*/ 151 w 152"/>
                  <a:gd name="T47" fmla="*/ 217 h 229"/>
                  <a:gd name="T48" fmla="*/ 149 w 152"/>
                  <a:gd name="T49" fmla="*/ 198 h 229"/>
                  <a:gd name="T50" fmla="*/ 138 w 152"/>
                  <a:gd name="T51" fmla="*/ 195 h 229"/>
                  <a:gd name="T52" fmla="*/ 140 w 152"/>
                  <a:gd name="T53" fmla="*/ 84 h 229"/>
                  <a:gd name="T54" fmla="*/ 132 w 152"/>
                  <a:gd name="T55" fmla="*/ 75 h 229"/>
                  <a:gd name="T56" fmla="*/ 132 w 152"/>
                  <a:gd name="T57" fmla="*/ 53 h 229"/>
                  <a:gd name="T58" fmla="*/ 142 w 152"/>
                  <a:gd name="T59" fmla="*/ 50 h 229"/>
                  <a:gd name="T60" fmla="*/ 143 w 152"/>
                  <a:gd name="T61" fmla="*/ 36 h 229"/>
                  <a:gd name="T62" fmla="*/ 112 w 152"/>
                  <a:gd name="T6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29">
                    <a:moveTo>
                      <a:pt x="112" y="0"/>
                    </a:moveTo>
                    <a:lnTo>
                      <a:pt x="107" y="20"/>
                    </a:lnTo>
                    <a:lnTo>
                      <a:pt x="100" y="29"/>
                    </a:lnTo>
                    <a:lnTo>
                      <a:pt x="66" y="31"/>
                    </a:lnTo>
                    <a:lnTo>
                      <a:pt x="66" y="81"/>
                    </a:lnTo>
                    <a:lnTo>
                      <a:pt x="53" y="76"/>
                    </a:lnTo>
                    <a:lnTo>
                      <a:pt x="44" y="84"/>
                    </a:lnTo>
                    <a:lnTo>
                      <a:pt x="41" y="97"/>
                    </a:lnTo>
                    <a:lnTo>
                      <a:pt x="40" y="118"/>
                    </a:lnTo>
                    <a:lnTo>
                      <a:pt x="26" y="118"/>
                    </a:lnTo>
                    <a:lnTo>
                      <a:pt x="6" y="115"/>
                    </a:lnTo>
                    <a:lnTo>
                      <a:pt x="0" y="113"/>
                    </a:lnTo>
                    <a:lnTo>
                      <a:pt x="0" y="156"/>
                    </a:lnTo>
                    <a:lnTo>
                      <a:pt x="4" y="162"/>
                    </a:lnTo>
                    <a:lnTo>
                      <a:pt x="4" y="195"/>
                    </a:lnTo>
                    <a:lnTo>
                      <a:pt x="17" y="192"/>
                    </a:lnTo>
                    <a:lnTo>
                      <a:pt x="23" y="201"/>
                    </a:lnTo>
                    <a:lnTo>
                      <a:pt x="33" y="205"/>
                    </a:lnTo>
                    <a:lnTo>
                      <a:pt x="44" y="220"/>
                    </a:lnTo>
                    <a:lnTo>
                      <a:pt x="55" y="228"/>
                    </a:lnTo>
                    <a:lnTo>
                      <a:pt x="70" y="209"/>
                    </a:lnTo>
                    <a:lnTo>
                      <a:pt x="81" y="215"/>
                    </a:lnTo>
                    <a:lnTo>
                      <a:pt x="132" y="219"/>
                    </a:lnTo>
                    <a:lnTo>
                      <a:pt x="151" y="217"/>
                    </a:lnTo>
                    <a:lnTo>
                      <a:pt x="149" y="198"/>
                    </a:lnTo>
                    <a:lnTo>
                      <a:pt x="138" y="195"/>
                    </a:lnTo>
                    <a:lnTo>
                      <a:pt x="140" y="84"/>
                    </a:lnTo>
                    <a:lnTo>
                      <a:pt x="132" y="75"/>
                    </a:lnTo>
                    <a:lnTo>
                      <a:pt x="132" y="53"/>
                    </a:lnTo>
                    <a:lnTo>
                      <a:pt x="142" y="50"/>
                    </a:lnTo>
                    <a:lnTo>
                      <a:pt x="143" y="36"/>
                    </a:lnTo>
                    <a:lnTo>
                      <a:pt x="1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3" name="Freeform 212"/>
              <p:cNvSpPr>
                <a:spLocks/>
              </p:cNvSpPr>
              <p:nvPr/>
            </p:nvSpPr>
            <p:spPr bwMode="auto">
              <a:xfrm>
                <a:off x="6118015" y="4153988"/>
                <a:ext cx="182408" cy="254818"/>
              </a:xfrm>
              <a:custGeom>
                <a:avLst/>
                <a:gdLst>
                  <a:gd name="T0" fmla="*/ 0 w 103"/>
                  <a:gd name="T1" fmla="*/ 133 h 145"/>
                  <a:gd name="T2" fmla="*/ 5 w 103"/>
                  <a:gd name="T3" fmla="*/ 126 h 145"/>
                  <a:gd name="T4" fmla="*/ 10 w 103"/>
                  <a:gd name="T5" fmla="*/ 114 h 145"/>
                  <a:gd name="T6" fmla="*/ 3 w 103"/>
                  <a:gd name="T7" fmla="*/ 108 h 145"/>
                  <a:gd name="T8" fmla="*/ 2 w 103"/>
                  <a:gd name="T9" fmla="*/ 101 h 145"/>
                  <a:gd name="T10" fmla="*/ 12 w 103"/>
                  <a:gd name="T11" fmla="*/ 97 h 145"/>
                  <a:gd name="T12" fmla="*/ 19 w 103"/>
                  <a:gd name="T13" fmla="*/ 95 h 145"/>
                  <a:gd name="T14" fmla="*/ 27 w 103"/>
                  <a:gd name="T15" fmla="*/ 104 h 145"/>
                  <a:gd name="T16" fmla="*/ 39 w 103"/>
                  <a:gd name="T17" fmla="*/ 100 h 145"/>
                  <a:gd name="T18" fmla="*/ 48 w 103"/>
                  <a:gd name="T19" fmla="*/ 86 h 145"/>
                  <a:gd name="T20" fmla="*/ 46 w 103"/>
                  <a:gd name="T21" fmla="*/ 72 h 145"/>
                  <a:gd name="T22" fmla="*/ 38 w 103"/>
                  <a:gd name="T23" fmla="*/ 65 h 145"/>
                  <a:gd name="T24" fmla="*/ 34 w 103"/>
                  <a:gd name="T25" fmla="*/ 55 h 145"/>
                  <a:gd name="T26" fmla="*/ 37 w 103"/>
                  <a:gd name="T27" fmla="*/ 47 h 145"/>
                  <a:gd name="T28" fmla="*/ 35 w 103"/>
                  <a:gd name="T29" fmla="*/ 38 h 145"/>
                  <a:gd name="T30" fmla="*/ 24 w 103"/>
                  <a:gd name="T31" fmla="*/ 38 h 145"/>
                  <a:gd name="T32" fmla="*/ 24 w 103"/>
                  <a:gd name="T33" fmla="*/ 25 h 145"/>
                  <a:gd name="T34" fmla="*/ 69 w 103"/>
                  <a:gd name="T35" fmla="*/ 19 h 145"/>
                  <a:gd name="T36" fmla="*/ 75 w 103"/>
                  <a:gd name="T37" fmla="*/ 10 h 145"/>
                  <a:gd name="T38" fmla="*/ 82 w 103"/>
                  <a:gd name="T39" fmla="*/ 2 h 145"/>
                  <a:gd name="T40" fmla="*/ 93 w 103"/>
                  <a:gd name="T41" fmla="*/ 0 h 145"/>
                  <a:gd name="T42" fmla="*/ 102 w 103"/>
                  <a:gd name="T43" fmla="*/ 3 h 145"/>
                  <a:gd name="T44" fmla="*/ 98 w 103"/>
                  <a:gd name="T45" fmla="*/ 22 h 145"/>
                  <a:gd name="T46" fmla="*/ 94 w 103"/>
                  <a:gd name="T47" fmla="*/ 26 h 145"/>
                  <a:gd name="T48" fmla="*/ 93 w 103"/>
                  <a:gd name="T49" fmla="*/ 71 h 145"/>
                  <a:gd name="T50" fmla="*/ 89 w 103"/>
                  <a:gd name="T51" fmla="*/ 77 h 145"/>
                  <a:gd name="T52" fmla="*/ 83 w 103"/>
                  <a:gd name="T53" fmla="*/ 84 h 145"/>
                  <a:gd name="T54" fmla="*/ 82 w 103"/>
                  <a:gd name="T55" fmla="*/ 103 h 145"/>
                  <a:gd name="T56" fmla="*/ 70 w 103"/>
                  <a:gd name="T57" fmla="*/ 104 h 145"/>
                  <a:gd name="T58" fmla="*/ 69 w 103"/>
                  <a:gd name="T59" fmla="*/ 128 h 145"/>
                  <a:gd name="T60" fmla="*/ 54 w 103"/>
                  <a:gd name="T61" fmla="*/ 134 h 145"/>
                  <a:gd name="T62" fmla="*/ 51 w 103"/>
                  <a:gd name="T63" fmla="*/ 139 h 145"/>
                  <a:gd name="T64" fmla="*/ 39 w 103"/>
                  <a:gd name="T65" fmla="*/ 139 h 145"/>
                  <a:gd name="T66" fmla="*/ 32 w 103"/>
                  <a:gd name="T67" fmla="*/ 135 h 145"/>
                  <a:gd name="T68" fmla="*/ 22 w 103"/>
                  <a:gd name="T69" fmla="*/ 139 h 145"/>
                  <a:gd name="T70" fmla="*/ 14 w 103"/>
                  <a:gd name="T71" fmla="*/ 142 h 145"/>
                  <a:gd name="T72" fmla="*/ 8 w 103"/>
                  <a:gd name="T73" fmla="*/ 144 h 145"/>
                  <a:gd name="T74" fmla="*/ 8 w 103"/>
                  <a:gd name="T75" fmla="*/ 137 h 145"/>
                  <a:gd name="T76" fmla="*/ 0 w 103"/>
                  <a:gd name="T77" fmla="*/ 1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145">
                    <a:moveTo>
                      <a:pt x="0" y="133"/>
                    </a:moveTo>
                    <a:lnTo>
                      <a:pt x="5" y="126"/>
                    </a:lnTo>
                    <a:lnTo>
                      <a:pt x="10" y="114"/>
                    </a:lnTo>
                    <a:lnTo>
                      <a:pt x="3" y="108"/>
                    </a:lnTo>
                    <a:lnTo>
                      <a:pt x="2" y="101"/>
                    </a:lnTo>
                    <a:lnTo>
                      <a:pt x="12" y="97"/>
                    </a:lnTo>
                    <a:lnTo>
                      <a:pt x="19" y="95"/>
                    </a:lnTo>
                    <a:lnTo>
                      <a:pt x="27" y="104"/>
                    </a:lnTo>
                    <a:lnTo>
                      <a:pt x="39" y="100"/>
                    </a:lnTo>
                    <a:lnTo>
                      <a:pt x="48" y="86"/>
                    </a:lnTo>
                    <a:lnTo>
                      <a:pt x="46" y="72"/>
                    </a:lnTo>
                    <a:lnTo>
                      <a:pt x="38" y="65"/>
                    </a:lnTo>
                    <a:lnTo>
                      <a:pt x="34" y="55"/>
                    </a:lnTo>
                    <a:lnTo>
                      <a:pt x="37" y="47"/>
                    </a:lnTo>
                    <a:lnTo>
                      <a:pt x="35" y="38"/>
                    </a:lnTo>
                    <a:lnTo>
                      <a:pt x="24" y="38"/>
                    </a:lnTo>
                    <a:lnTo>
                      <a:pt x="24" y="25"/>
                    </a:lnTo>
                    <a:lnTo>
                      <a:pt x="69" y="19"/>
                    </a:lnTo>
                    <a:lnTo>
                      <a:pt x="75" y="10"/>
                    </a:lnTo>
                    <a:lnTo>
                      <a:pt x="82" y="2"/>
                    </a:lnTo>
                    <a:lnTo>
                      <a:pt x="93" y="0"/>
                    </a:lnTo>
                    <a:lnTo>
                      <a:pt x="102" y="3"/>
                    </a:lnTo>
                    <a:lnTo>
                      <a:pt x="98" y="22"/>
                    </a:lnTo>
                    <a:lnTo>
                      <a:pt x="94" y="26"/>
                    </a:lnTo>
                    <a:lnTo>
                      <a:pt x="93" y="71"/>
                    </a:lnTo>
                    <a:lnTo>
                      <a:pt x="89" y="77"/>
                    </a:lnTo>
                    <a:lnTo>
                      <a:pt x="83" y="84"/>
                    </a:lnTo>
                    <a:lnTo>
                      <a:pt x="82" y="103"/>
                    </a:lnTo>
                    <a:lnTo>
                      <a:pt x="70" y="104"/>
                    </a:lnTo>
                    <a:lnTo>
                      <a:pt x="69" y="128"/>
                    </a:lnTo>
                    <a:lnTo>
                      <a:pt x="54" y="134"/>
                    </a:lnTo>
                    <a:lnTo>
                      <a:pt x="51" y="139"/>
                    </a:lnTo>
                    <a:lnTo>
                      <a:pt x="39" y="139"/>
                    </a:lnTo>
                    <a:lnTo>
                      <a:pt x="32" y="135"/>
                    </a:lnTo>
                    <a:lnTo>
                      <a:pt x="22" y="139"/>
                    </a:lnTo>
                    <a:lnTo>
                      <a:pt x="14" y="142"/>
                    </a:lnTo>
                    <a:lnTo>
                      <a:pt x="8" y="144"/>
                    </a:lnTo>
                    <a:lnTo>
                      <a:pt x="8" y="137"/>
                    </a:lnTo>
                    <a:lnTo>
                      <a:pt x="0" y="1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4" name="Freeform 213"/>
              <p:cNvSpPr>
                <a:spLocks/>
              </p:cNvSpPr>
              <p:nvPr/>
            </p:nvSpPr>
            <p:spPr bwMode="auto">
              <a:xfrm>
                <a:off x="6132167" y="4116237"/>
                <a:ext cx="495332" cy="550534"/>
              </a:xfrm>
              <a:custGeom>
                <a:avLst/>
                <a:gdLst>
                  <a:gd name="T0" fmla="*/ 1 w 282"/>
                  <a:gd name="T1" fmla="*/ 174 h 311"/>
                  <a:gd name="T2" fmla="*/ 7 w 282"/>
                  <a:gd name="T3" fmla="*/ 183 h 311"/>
                  <a:gd name="T4" fmla="*/ 42 w 282"/>
                  <a:gd name="T5" fmla="*/ 178 h 311"/>
                  <a:gd name="T6" fmla="*/ 75 w 282"/>
                  <a:gd name="T7" fmla="*/ 206 h 311"/>
                  <a:gd name="T8" fmla="*/ 82 w 282"/>
                  <a:gd name="T9" fmla="*/ 217 h 311"/>
                  <a:gd name="T10" fmla="*/ 110 w 282"/>
                  <a:gd name="T11" fmla="*/ 201 h 311"/>
                  <a:gd name="T12" fmla="*/ 124 w 282"/>
                  <a:gd name="T13" fmla="*/ 213 h 311"/>
                  <a:gd name="T14" fmla="*/ 139 w 282"/>
                  <a:gd name="T15" fmla="*/ 206 h 311"/>
                  <a:gd name="T16" fmla="*/ 146 w 282"/>
                  <a:gd name="T17" fmla="*/ 247 h 311"/>
                  <a:gd name="T18" fmla="*/ 155 w 282"/>
                  <a:gd name="T19" fmla="*/ 267 h 311"/>
                  <a:gd name="T20" fmla="*/ 188 w 282"/>
                  <a:gd name="T21" fmla="*/ 268 h 311"/>
                  <a:gd name="T22" fmla="*/ 199 w 282"/>
                  <a:gd name="T23" fmla="*/ 286 h 311"/>
                  <a:gd name="T24" fmla="*/ 215 w 282"/>
                  <a:gd name="T25" fmla="*/ 275 h 311"/>
                  <a:gd name="T26" fmla="*/ 228 w 282"/>
                  <a:gd name="T27" fmla="*/ 286 h 311"/>
                  <a:gd name="T28" fmla="*/ 237 w 282"/>
                  <a:gd name="T29" fmla="*/ 310 h 311"/>
                  <a:gd name="T30" fmla="*/ 257 w 282"/>
                  <a:gd name="T31" fmla="*/ 300 h 311"/>
                  <a:gd name="T32" fmla="*/ 244 w 282"/>
                  <a:gd name="T33" fmla="*/ 281 h 311"/>
                  <a:gd name="T34" fmla="*/ 242 w 282"/>
                  <a:gd name="T35" fmla="*/ 231 h 311"/>
                  <a:gd name="T36" fmla="*/ 258 w 282"/>
                  <a:gd name="T37" fmla="*/ 217 h 311"/>
                  <a:gd name="T38" fmla="*/ 262 w 282"/>
                  <a:gd name="T39" fmla="*/ 200 h 311"/>
                  <a:gd name="T40" fmla="*/ 257 w 282"/>
                  <a:gd name="T41" fmla="*/ 180 h 311"/>
                  <a:gd name="T42" fmla="*/ 257 w 282"/>
                  <a:gd name="T43" fmla="*/ 159 h 311"/>
                  <a:gd name="T44" fmla="*/ 247 w 282"/>
                  <a:gd name="T45" fmla="*/ 144 h 311"/>
                  <a:gd name="T46" fmla="*/ 241 w 282"/>
                  <a:gd name="T47" fmla="*/ 130 h 311"/>
                  <a:gd name="T48" fmla="*/ 246 w 282"/>
                  <a:gd name="T49" fmla="*/ 116 h 311"/>
                  <a:gd name="T50" fmla="*/ 253 w 282"/>
                  <a:gd name="T51" fmla="*/ 102 h 311"/>
                  <a:gd name="T52" fmla="*/ 272 w 282"/>
                  <a:gd name="T53" fmla="*/ 62 h 311"/>
                  <a:gd name="T54" fmla="*/ 281 w 282"/>
                  <a:gd name="T55" fmla="*/ 48 h 311"/>
                  <a:gd name="T56" fmla="*/ 272 w 282"/>
                  <a:gd name="T57" fmla="*/ 42 h 311"/>
                  <a:gd name="T58" fmla="*/ 268 w 282"/>
                  <a:gd name="T59" fmla="*/ 21 h 311"/>
                  <a:gd name="T60" fmla="*/ 253 w 282"/>
                  <a:gd name="T61" fmla="*/ 11 h 311"/>
                  <a:gd name="T62" fmla="*/ 215 w 282"/>
                  <a:gd name="T63" fmla="*/ 1 h 311"/>
                  <a:gd name="T64" fmla="*/ 190 w 282"/>
                  <a:gd name="T65" fmla="*/ 3 h 311"/>
                  <a:gd name="T66" fmla="*/ 176 w 282"/>
                  <a:gd name="T67" fmla="*/ 8 h 311"/>
                  <a:gd name="T68" fmla="*/ 143 w 282"/>
                  <a:gd name="T69" fmla="*/ 16 h 311"/>
                  <a:gd name="T70" fmla="*/ 114 w 282"/>
                  <a:gd name="T71" fmla="*/ 8 h 311"/>
                  <a:gd name="T72" fmla="*/ 98 w 282"/>
                  <a:gd name="T73" fmla="*/ 14 h 311"/>
                  <a:gd name="T74" fmla="*/ 86 w 282"/>
                  <a:gd name="T75" fmla="*/ 21 h 311"/>
                  <a:gd name="T76" fmla="*/ 91 w 282"/>
                  <a:gd name="T77" fmla="*/ 43 h 311"/>
                  <a:gd name="T78" fmla="*/ 86 w 282"/>
                  <a:gd name="T79" fmla="*/ 92 h 311"/>
                  <a:gd name="T80" fmla="*/ 76 w 282"/>
                  <a:gd name="T81" fmla="*/ 105 h 311"/>
                  <a:gd name="T82" fmla="*/ 63 w 282"/>
                  <a:gd name="T83" fmla="*/ 125 h 311"/>
                  <a:gd name="T84" fmla="*/ 47 w 282"/>
                  <a:gd name="T85" fmla="*/ 155 h 311"/>
                  <a:gd name="T86" fmla="*/ 31 w 282"/>
                  <a:gd name="T87" fmla="*/ 160 h 311"/>
                  <a:gd name="T88" fmla="*/ 14 w 282"/>
                  <a:gd name="T89" fmla="*/ 160 h 311"/>
                  <a:gd name="T90" fmla="*/ 1 w 282"/>
                  <a:gd name="T91" fmla="*/ 16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311">
                    <a:moveTo>
                      <a:pt x="7" y="171"/>
                    </a:moveTo>
                    <a:lnTo>
                      <a:pt x="1" y="174"/>
                    </a:lnTo>
                    <a:lnTo>
                      <a:pt x="0" y="180"/>
                    </a:lnTo>
                    <a:lnTo>
                      <a:pt x="7" y="183"/>
                    </a:lnTo>
                    <a:lnTo>
                      <a:pt x="28" y="184"/>
                    </a:lnTo>
                    <a:lnTo>
                      <a:pt x="42" y="178"/>
                    </a:lnTo>
                    <a:lnTo>
                      <a:pt x="69" y="181"/>
                    </a:lnTo>
                    <a:lnTo>
                      <a:pt x="75" y="206"/>
                    </a:lnTo>
                    <a:lnTo>
                      <a:pt x="81" y="208"/>
                    </a:lnTo>
                    <a:lnTo>
                      <a:pt x="82" y="217"/>
                    </a:lnTo>
                    <a:lnTo>
                      <a:pt x="109" y="217"/>
                    </a:lnTo>
                    <a:lnTo>
                      <a:pt x="110" y="201"/>
                    </a:lnTo>
                    <a:lnTo>
                      <a:pt x="116" y="195"/>
                    </a:lnTo>
                    <a:lnTo>
                      <a:pt x="124" y="213"/>
                    </a:lnTo>
                    <a:lnTo>
                      <a:pt x="130" y="208"/>
                    </a:lnTo>
                    <a:lnTo>
                      <a:pt x="139" y="206"/>
                    </a:lnTo>
                    <a:lnTo>
                      <a:pt x="145" y="215"/>
                    </a:lnTo>
                    <a:lnTo>
                      <a:pt x="146" y="247"/>
                    </a:lnTo>
                    <a:lnTo>
                      <a:pt x="146" y="259"/>
                    </a:lnTo>
                    <a:lnTo>
                      <a:pt x="155" y="267"/>
                    </a:lnTo>
                    <a:lnTo>
                      <a:pt x="172" y="267"/>
                    </a:lnTo>
                    <a:lnTo>
                      <a:pt x="188" y="268"/>
                    </a:lnTo>
                    <a:lnTo>
                      <a:pt x="192" y="284"/>
                    </a:lnTo>
                    <a:lnTo>
                      <a:pt x="199" y="286"/>
                    </a:lnTo>
                    <a:lnTo>
                      <a:pt x="203" y="277"/>
                    </a:lnTo>
                    <a:lnTo>
                      <a:pt x="215" y="275"/>
                    </a:lnTo>
                    <a:lnTo>
                      <a:pt x="216" y="280"/>
                    </a:lnTo>
                    <a:lnTo>
                      <a:pt x="228" y="286"/>
                    </a:lnTo>
                    <a:lnTo>
                      <a:pt x="231" y="302"/>
                    </a:lnTo>
                    <a:lnTo>
                      <a:pt x="237" y="310"/>
                    </a:lnTo>
                    <a:lnTo>
                      <a:pt x="253" y="309"/>
                    </a:lnTo>
                    <a:lnTo>
                      <a:pt x="257" y="300"/>
                    </a:lnTo>
                    <a:lnTo>
                      <a:pt x="254" y="282"/>
                    </a:lnTo>
                    <a:lnTo>
                      <a:pt x="244" y="281"/>
                    </a:lnTo>
                    <a:lnTo>
                      <a:pt x="238" y="275"/>
                    </a:lnTo>
                    <a:lnTo>
                      <a:pt x="242" y="231"/>
                    </a:lnTo>
                    <a:lnTo>
                      <a:pt x="247" y="221"/>
                    </a:lnTo>
                    <a:lnTo>
                      <a:pt x="258" y="217"/>
                    </a:lnTo>
                    <a:lnTo>
                      <a:pt x="261" y="208"/>
                    </a:lnTo>
                    <a:lnTo>
                      <a:pt x="262" y="200"/>
                    </a:lnTo>
                    <a:lnTo>
                      <a:pt x="261" y="190"/>
                    </a:lnTo>
                    <a:lnTo>
                      <a:pt x="257" y="180"/>
                    </a:lnTo>
                    <a:lnTo>
                      <a:pt x="256" y="173"/>
                    </a:lnTo>
                    <a:lnTo>
                      <a:pt x="257" y="159"/>
                    </a:lnTo>
                    <a:lnTo>
                      <a:pt x="253" y="149"/>
                    </a:lnTo>
                    <a:lnTo>
                      <a:pt x="247" y="144"/>
                    </a:lnTo>
                    <a:lnTo>
                      <a:pt x="250" y="129"/>
                    </a:lnTo>
                    <a:lnTo>
                      <a:pt x="241" y="130"/>
                    </a:lnTo>
                    <a:lnTo>
                      <a:pt x="240" y="122"/>
                    </a:lnTo>
                    <a:lnTo>
                      <a:pt x="246" y="116"/>
                    </a:lnTo>
                    <a:lnTo>
                      <a:pt x="244" y="107"/>
                    </a:lnTo>
                    <a:lnTo>
                      <a:pt x="253" y="102"/>
                    </a:lnTo>
                    <a:lnTo>
                      <a:pt x="257" y="68"/>
                    </a:lnTo>
                    <a:lnTo>
                      <a:pt x="272" y="62"/>
                    </a:lnTo>
                    <a:lnTo>
                      <a:pt x="280" y="58"/>
                    </a:lnTo>
                    <a:lnTo>
                      <a:pt x="281" y="48"/>
                    </a:lnTo>
                    <a:lnTo>
                      <a:pt x="272" y="48"/>
                    </a:lnTo>
                    <a:lnTo>
                      <a:pt x="272" y="42"/>
                    </a:lnTo>
                    <a:lnTo>
                      <a:pt x="268" y="23"/>
                    </a:lnTo>
                    <a:lnTo>
                      <a:pt x="268" y="21"/>
                    </a:lnTo>
                    <a:lnTo>
                      <a:pt x="258" y="19"/>
                    </a:lnTo>
                    <a:lnTo>
                      <a:pt x="253" y="11"/>
                    </a:lnTo>
                    <a:lnTo>
                      <a:pt x="220" y="8"/>
                    </a:lnTo>
                    <a:lnTo>
                      <a:pt x="215" y="1"/>
                    </a:lnTo>
                    <a:lnTo>
                      <a:pt x="206" y="0"/>
                    </a:lnTo>
                    <a:lnTo>
                      <a:pt x="190" y="3"/>
                    </a:lnTo>
                    <a:lnTo>
                      <a:pt x="177" y="1"/>
                    </a:lnTo>
                    <a:lnTo>
                      <a:pt x="176" y="8"/>
                    </a:lnTo>
                    <a:lnTo>
                      <a:pt x="146" y="10"/>
                    </a:lnTo>
                    <a:lnTo>
                      <a:pt x="143" y="16"/>
                    </a:lnTo>
                    <a:lnTo>
                      <a:pt x="119" y="19"/>
                    </a:lnTo>
                    <a:lnTo>
                      <a:pt x="114" y="8"/>
                    </a:lnTo>
                    <a:lnTo>
                      <a:pt x="104" y="5"/>
                    </a:lnTo>
                    <a:lnTo>
                      <a:pt x="98" y="14"/>
                    </a:lnTo>
                    <a:lnTo>
                      <a:pt x="91" y="17"/>
                    </a:lnTo>
                    <a:lnTo>
                      <a:pt x="86" y="21"/>
                    </a:lnTo>
                    <a:lnTo>
                      <a:pt x="95" y="25"/>
                    </a:lnTo>
                    <a:lnTo>
                      <a:pt x="91" y="43"/>
                    </a:lnTo>
                    <a:lnTo>
                      <a:pt x="87" y="47"/>
                    </a:lnTo>
                    <a:lnTo>
                      <a:pt x="86" y="92"/>
                    </a:lnTo>
                    <a:lnTo>
                      <a:pt x="82" y="98"/>
                    </a:lnTo>
                    <a:lnTo>
                      <a:pt x="76" y="105"/>
                    </a:lnTo>
                    <a:lnTo>
                      <a:pt x="75" y="125"/>
                    </a:lnTo>
                    <a:lnTo>
                      <a:pt x="63" y="125"/>
                    </a:lnTo>
                    <a:lnTo>
                      <a:pt x="62" y="149"/>
                    </a:lnTo>
                    <a:lnTo>
                      <a:pt x="47" y="155"/>
                    </a:lnTo>
                    <a:lnTo>
                      <a:pt x="43" y="160"/>
                    </a:lnTo>
                    <a:lnTo>
                      <a:pt x="31" y="160"/>
                    </a:lnTo>
                    <a:lnTo>
                      <a:pt x="25" y="156"/>
                    </a:lnTo>
                    <a:lnTo>
                      <a:pt x="14" y="160"/>
                    </a:lnTo>
                    <a:lnTo>
                      <a:pt x="7" y="163"/>
                    </a:lnTo>
                    <a:lnTo>
                      <a:pt x="1" y="165"/>
                    </a:lnTo>
                    <a:lnTo>
                      <a:pt x="4" y="1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5" name="Freeform 214"/>
              <p:cNvSpPr>
                <a:spLocks/>
              </p:cNvSpPr>
              <p:nvPr/>
            </p:nvSpPr>
            <p:spPr bwMode="auto">
              <a:xfrm>
                <a:off x="6118015" y="4432401"/>
                <a:ext cx="317642" cy="358633"/>
              </a:xfrm>
              <a:custGeom>
                <a:avLst/>
                <a:gdLst>
                  <a:gd name="T0" fmla="*/ 8 w 180"/>
                  <a:gd name="T1" fmla="*/ 3 h 203"/>
                  <a:gd name="T2" fmla="*/ 14 w 180"/>
                  <a:gd name="T3" fmla="*/ 5 h 203"/>
                  <a:gd name="T4" fmla="*/ 35 w 180"/>
                  <a:gd name="T5" fmla="*/ 6 h 203"/>
                  <a:gd name="T6" fmla="*/ 50 w 180"/>
                  <a:gd name="T7" fmla="*/ 0 h 203"/>
                  <a:gd name="T8" fmla="*/ 76 w 180"/>
                  <a:gd name="T9" fmla="*/ 3 h 203"/>
                  <a:gd name="T10" fmla="*/ 82 w 180"/>
                  <a:gd name="T11" fmla="*/ 28 h 203"/>
                  <a:gd name="T12" fmla="*/ 89 w 180"/>
                  <a:gd name="T13" fmla="*/ 30 h 203"/>
                  <a:gd name="T14" fmla="*/ 90 w 180"/>
                  <a:gd name="T15" fmla="*/ 39 h 203"/>
                  <a:gd name="T16" fmla="*/ 116 w 180"/>
                  <a:gd name="T17" fmla="*/ 39 h 203"/>
                  <a:gd name="T18" fmla="*/ 117 w 180"/>
                  <a:gd name="T19" fmla="*/ 23 h 203"/>
                  <a:gd name="T20" fmla="*/ 123 w 180"/>
                  <a:gd name="T21" fmla="*/ 17 h 203"/>
                  <a:gd name="T22" fmla="*/ 131 w 180"/>
                  <a:gd name="T23" fmla="*/ 35 h 203"/>
                  <a:gd name="T24" fmla="*/ 137 w 180"/>
                  <a:gd name="T25" fmla="*/ 30 h 203"/>
                  <a:gd name="T26" fmla="*/ 146 w 180"/>
                  <a:gd name="T27" fmla="*/ 28 h 203"/>
                  <a:gd name="T28" fmla="*/ 152 w 180"/>
                  <a:gd name="T29" fmla="*/ 37 h 203"/>
                  <a:gd name="T30" fmla="*/ 153 w 180"/>
                  <a:gd name="T31" fmla="*/ 69 h 203"/>
                  <a:gd name="T32" fmla="*/ 153 w 180"/>
                  <a:gd name="T33" fmla="*/ 81 h 203"/>
                  <a:gd name="T34" fmla="*/ 162 w 180"/>
                  <a:gd name="T35" fmla="*/ 88 h 203"/>
                  <a:gd name="T36" fmla="*/ 179 w 180"/>
                  <a:gd name="T37" fmla="*/ 88 h 203"/>
                  <a:gd name="T38" fmla="*/ 176 w 180"/>
                  <a:gd name="T39" fmla="*/ 122 h 203"/>
                  <a:gd name="T40" fmla="*/ 164 w 180"/>
                  <a:gd name="T41" fmla="*/ 122 h 203"/>
                  <a:gd name="T42" fmla="*/ 159 w 180"/>
                  <a:gd name="T43" fmla="*/ 113 h 203"/>
                  <a:gd name="T44" fmla="*/ 153 w 180"/>
                  <a:gd name="T45" fmla="*/ 114 h 203"/>
                  <a:gd name="T46" fmla="*/ 153 w 180"/>
                  <a:gd name="T47" fmla="*/ 122 h 203"/>
                  <a:gd name="T48" fmla="*/ 143 w 180"/>
                  <a:gd name="T49" fmla="*/ 123 h 203"/>
                  <a:gd name="T50" fmla="*/ 142 w 180"/>
                  <a:gd name="T51" fmla="*/ 162 h 203"/>
                  <a:gd name="T52" fmla="*/ 144 w 180"/>
                  <a:gd name="T53" fmla="*/ 173 h 203"/>
                  <a:gd name="T54" fmla="*/ 155 w 180"/>
                  <a:gd name="T55" fmla="*/ 188 h 203"/>
                  <a:gd name="T56" fmla="*/ 156 w 180"/>
                  <a:gd name="T57" fmla="*/ 195 h 203"/>
                  <a:gd name="T58" fmla="*/ 138 w 180"/>
                  <a:gd name="T59" fmla="*/ 202 h 203"/>
                  <a:gd name="T60" fmla="*/ 127 w 180"/>
                  <a:gd name="T61" fmla="*/ 200 h 203"/>
                  <a:gd name="T62" fmla="*/ 97 w 180"/>
                  <a:gd name="T63" fmla="*/ 196 h 203"/>
                  <a:gd name="T64" fmla="*/ 92 w 180"/>
                  <a:gd name="T65" fmla="*/ 188 h 203"/>
                  <a:gd name="T66" fmla="*/ 55 w 180"/>
                  <a:gd name="T67" fmla="*/ 189 h 203"/>
                  <a:gd name="T68" fmla="*/ 30 w 180"/>
                  <a:gd name="T69" fmla="*/ 187 h 203"/>
                  <a:gd name="T70" fmla="*/ 14 w 180"/>
                  <a:gd name="T71" fmla="*/ 180 h 203"/>
                  <a:gd name="T72" fmla="*/ 0 w 180"/>
                  <a:gd name="T73" fmla="*/ 186 h 203"/>
                  <a:gd name="T74" fmla="*/ 0 w 180"/>
                  <a:gd name="T75" fmla="*/ 162 h 203"/>
                  <a:gd name="T76" fmla="*/ 16 w 180"/>
                  <a:gd name="T77" fmla="*/ 133 h 203"/>
                  <a:gd name="T78" fmla="*/ 24 w 180"/>
                  <a:gd name="T79" fmla="*/ 114 h 203"/>
                  <a:gd name="T80" fmla="*/ 25 w 180"/>
                  <a:gd name="T81" fmla="*/ 110 h 203"/>
                  <a:gd name="T82" fmla="*/ 32 w 180"/>
                  <a:gd name="T83" fmla="*/ 108 h 203"/>
                  <a:gd name="T84" fmla="*/ 35 w 180"/>
                  <a:gd name="T85" fmla="*/ 93 h 203"/>
                  <a:gd name="T86" fmla="*/ 26 w 180"/>
                  <a:gd name="T87" fmla="*/ 78 h 203"/>
                  <a:gd name="T88" fmla="*/ 23 w 180"/>
                  <a:gd name="T89" fmla="*/ 59 h 203"/>
                  <a:gd name="T90" fmla="*/ 21 w 180"/>
                  <a:gd name="T91" fmla="*/ 39 h 203"/>
                  <a:gd name="T92" fmla="*/ 14 w 180"/>
                  <a:gd name="T93" fmla="*/ 34 h 203"/>
                  <a:gd name="T94" fmla="*/ 14 w 180"/>
                  <a:gd name="T95" fmla="*/ 12 h 203"/>
                  <a:gd name="T96" fmla="*/ 5 w 180"/>
                  <a:gd name="T97" fmla="*/ 12 h 203"/>
                  <a:gd name="T98" fmla="*/ 8 w 180"/>
                  <a:gd name="T99" fmla="*/ 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203">
                    <a:moveTo>
                      <a:pt x="8" y="3"/>
                    </a:moveTo>
                    <a:lnTo>
                      <a:pt x="14" y="5"/>
                    </a:lnTo>
                    <a:lnTo>
                      <a:pt x="35" y="6"/>
                    </a:lnTo>
                    <a:lnTo>
                      <a:pt x="50" y="0"/>
                    </a:lnTo>
                    <a:lnTo>
                      <a:pt x="76" y="3"/>
                    </a:lnTo>
                    <a:lnTo>
                      <a:pt x="82" y="28"/>
                    </a:lnTo>
                    <a:lnTo>
                      <a:pt x="89" y="30"/>
                    </a:lnTo>
                    <a:lnTo>
                      <a:pt x="90" y="39"/>
                    </a:lnTo>
                    <a:lnTo>
                      <a:pt x="116" y="39"/>
                    </a:lnTo>
                    <a:lnTo>
                      <a:pt x="117" y="23"/>
                    </a:lnTo>
                    <a:lnTo>
                      <a:pt x="123" y="17"/>
                    </a:lnTo>
                    <a:lnTo>
                      <a:pt x="131" y="35"/>
                    </a:lnTo>
                    <a:lnTo>
                      <a:pt x="137" y="30"/>
                    </a:lnTo>
                    <a:lnTo>
                      <a:pt x="146" y="28"/>
                    </a:lnTo>
                    <a:lnTo>
                      <a:pt x="152" y="37"/>
                    </a:lnTo>
                    <a:lnTo>
                      <a:pt x="153" y="69"/>
                    </a:lnTo>
                    <a:lnTo>
                      <a:pt x="153" y="81"/>
                    </a:lnTo>
                    <a:lnTo>
                      <a:pt x="162" y="88"/>
                    </a:lnTo>
                    <a:lnTo>
                      <a:pt x="179" y="88"/>
                    </a:lnTo>
                    <a:lnTo>
                      <a:pt x="176" y="122"/>
                    </a:lnTo>
                    <a:lnTo>
                      <a:pt x="164" y="122"/>
                    </a:lnTo>
                    <a:lnTo>
                      <a:pt x="159" y="113"/>
                    </a:lnTo>
                    <a:lnTo>
                      <a:pt x="153" y="114"/>
                    </a:lnTo>
                    <a:lnTo>
                      <a:pt x="153" y="122"/>
                    </a:lnTo>
                    <a:lnTo>
                      <a:pt x="143" y="123"/>
                    </a:lnTo>
                    <a:lnTo>
                      <a:pt x="142" y="162"/>
                    </a:lnTo>
                    <a:lnTo>
                      <a:pt x="144" y="173"/>
                    </a:lnTo>
                    <a:lnTo>
                      <a:pt x="155" y="188"/>
                    </a:lnTo>
                    <a:lnTo>
                      <a:pt x="156" y="195"/>
                    </a:lnTo>
                    <a:lnTo>
                      <a:pt x="138" y="202"/>
                    </a:lnTo>
                    <a:lnTo>
                      <a:pt x="127" y="200"/>
                    </a:lnTo>
                    <a:lnTo>
                      <a:pt x="97" y="196"/>
                    </a:lnTo>
                    <a:lnTo>
                      <a:pt x="92" y="188"/>
                    </a:lnTo>
                    <a:lnTo>
                      <a:pt x="55" y="189"/>
                    </a:lnTo>
                    <a:lnTo>
                      <a:pt x="30" y="187"/>
                    </a:lnTo>
                    <a:lnTo>
                      <a:pt x="14" y="180"/>
                    </a:lnTo>
                    <a:lnTo>
                      <a:pt x="0" y="186"/>
                    </a:lnTo>
                    <a:lnTo>
                      <a:pt x="0" y="162"/>
                    </a:lnTo>
                    <a:lnTo>
                      <a:pt x="16" y="133"/>
                    </a:lnTo>
                    <a:lnTo>
                      <a:pt x="24" y="114"/>
                    </a:lnTo>
                    <a:lnTo>
                      <a:pt x="25" y="110"/>
                    </a:lnTo>
                    <a:lnTo>
                      <a:pt x="32" y="108"/>
                    </a:lnTo>
                    <a:lnTo>
                      <a:pt x="35" y="93"/>
                    </a:lnTo>
                    <a:lnTo>
                      <a:pt x="26" y="78"/>
                    </a:lnTo>
                    <a:lnTo>
                      <a:pt x="23" y="59"/>
                    </a:lnTo>
                    <a:lnTo>
                      <a:pt x="21" y="39"/>
                    </a:lnTo>
                    <a:lnTo>
                      <a:pt x="14" y="34"/>
                    </a:lnTo>
                    <a:lnTo>
                      <a:pt x="14" y="12"/>
                    </a:lnTo>
                    <a:lnTo>
                      <a:pt x="5" y="12"/>
                    </a:lnTo>
                    <a:lnTo>
                      <a:pt x="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6" name="Freeform 215"/>
              <p:cNvSpPr>
                <a:spLocks/>
              </p:cNvSpPr>
              <p:nvPr/>
            </p:nvSpPr>
            <p:spPr bwMode="auto">
              <a:xfrm>
                <a:off x="6679391" y="4127248"/>
                <a:ext cx="205995" cy="264256"/>
              </a:xfrm>
              <a:custGeom>
                <a:avLst/>
                <a:gdLst>
                  <a:gd name="T0" fmla="*/ 83 w 116"/>
                  <a:gd name="T1" fmla="*/ 150 h 151"/>
                  <a:gd name="T2" fmla="*/ 60 w 116"/>
                  <a:gd name="T3" fmla="*/ 138 h 151"/>
                  <a:gd name="T4" fmla="*/ 60 w 116"/>
                  <a:gd name="T5" fmla="*/ 126 h 151"/>
                  <a:gd name="T6" fmla="*/ 44 w 116"/>
                  <a:gd name="T7" fmla="*/ 121 h 151"/>
                  <a:gd name="T8" fmla="*/ 15 w 116"/>
                  <a:gd name="T9" fmla="*/ 98 h 151"/>
                  <a:gd name="T10" fmla="*/ 4 w 116"/>
                  <a:gd name="T11" fmla="*/ 98 h 151"/>
                  <a:gd name="T12" fmla="*/ 0 w 116"/>
                  <a:gd name="T13" fmla="*/ 88 h 151"/>
                  <a:gd name="T14" fmla="*/ 3 w 116"/>
                  <a:gd name="T15" fmla="*/ 72 h 151"/>
                  <a:gd name="T16" fmla="*/ 11 w 116"/>
                  <a:gd name="T17" fmla="*/ 56 h 151"/>
                  <a:gd name="T18" fmla="*/ 11 w 116"/>
                  <a:gd name="T19" fmla="*/ 29 h 151"/>
                  <a:gd name="T20" fmla="*/ 3 w 116"/>
                  <a:gd name="T21" fmla="*/ 14 h 151"/>
                  <a:gd name="T22" fmla="*/ 23 w 116"/>
                  <a:gd name="T23" fmla="*/ 0 h 151"/>
                  <a:gd name="T24" fmla="*/ 37 w 116"/>
                  <a:gd name="T25" fmla="*/ 3 h 151"/>
                  <a:gd name="T26" fmla="*/ 51 w 116"/>
                  <a:gd name="T27" fmla="*/ 13 h 151"/>
                  <a:gd name="T28" fmla="*/ 53 w 116"/>
                  <a:gd name="T29" fmla="*/ 23 h 151"/>
                  <a:gd name="T30" fmla="*/ 84 w 116"/>
                  <a:gd name="T31" fmla="*/ 20 h 151"/>
                  <a:gd name="T32" fmla="*/ 84 w 116"/>
                  <a:gd name="T33" fmla="*/ 14 h 151"/>
                  <a:gd name="T34" fmla="*/ 104 w 116"/>
                  <a:gd name="T35" fmla="*/ 13 h 151"/>
                  <a:gd name="T36" fmla="*/ 108 w 116"/>
                  <a:gd name="T37" fmla="*/ 19 h 151"/>
                  <a:gd name="T38" fmla="*/ 115 w 116"/>
                  <a:gd name="T39" fmla="*/ 23 h 151"/>
                  <a:gd name="T40" fmla="*/ 107 w 116"/>
                  <a:gd name="T41" fmla="*/ 29 h 151"/>
                  <a:gd name="T42" fmla="*/ 103 w 116"/>
                  <a:gd name="T43" fmla="*/ 39 h 151"/>
                  <a:gd name="T44" fmla="*/ 106 w 116"/>
                  <a:gd name="T45" fmla="*/ 102 h 151"/>
                  <a:gd name="T46" fmla="*/ 112 w 116"/>
                  <a:gd name="T47" fmla="*/ 105 h 151"/>
                  <a:gd name="T48" fmla="*/ 106 w 116"/>
                  <a:gd name="T49" fmla="*/ 111 h 151"/>
                  <a:gd name="T50" fmla="*/ 101 w 116"/>
                  <a:gd name="T51" fmla="*/ 121 h 151"/>
                  <a:gd name="T52" fmla="*/ 90 w 116"/>
                  <a:gd name="T53" fmla="*/ 131 h 151"/>
                  <a:gd name="T54" fmla="*/ 88 w 116"/>
                  <a:gd name="T55" fmla="*/ 140 h 151"/>
                  <a:gd name="T56" fmla="*/ 83 w 116"/>
                  <a:gd name="T57"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1">
                    <a:moveTo>
                      <a:pt x="83" y="150"/>
                    </a:moveTo>
                    <a:lnTo>
                      <a:pt x="60" y="138"/>
                    </a:lnTo>
                    <a:lnTo>
                      <a:pt x="60" y="126"/>
                    </a:lnTo>
                    <a:lnTo>
                      <a:pt x="44" y="121"/>
                    </a:lnTo>
                    <a:lnTo>
                      <a:pt x="15" y="98"/>
                    </a:lnTo>
                    <a:lnTo>
                      <a:pt x="4" y="98"/>
                    </a:lnTo>
                    <a:lnTo>
                      <a:pt x="0" y="88"/>
                    </a:lnTo>
                    <a:lnTo>
                      <a:pt x="3" y="72"/>
                    </a:lnTo>
                    <a:lnTo>
                      <a:pt x="11" y="56"/>
                    </a:lnTo>
                    <a:lnTo>
                      <a:pt x="11" y="29"/>
                    </a:lnTo>
                    <a:lnTo>
                      <a:pt x="3" y="14"/>
                    </a:lnTo>
                    <a:lnTo>
                      <a:pt x="23" y="0"/>
                    </a:lnTo>
                    <a:lnTo>
                      <a:pt x="37" y="3"/>
                    </a:lnTo>
                    <a:lnTo>
                      <a:pt x="51" y="13"/>
                    </a:lnTo>
                    <a:lnTo>
                      <a:pt x="53" y="23"/>
                    </a:lnTo>
                    <a:lnTo>
                      <a:pt x="84" y="20"/>
                    </a:lnTo>
                    <a:lnTo>
                      <a:pt x="84" y="14"/>
                    </a:lnTo>
                    <a:lnTo>
                      <a:pt x="104" y="13"/>
                    </a:lnTo>
                    <a:lnTo>
                      <a:pt x="108" y="19"/>
                    </a:lnTo>
                    <a:lnTo>
                      <a:pt x="115" y="23"/>
                    </a:lnTo>
                    <a:lnTo>
                      <a:pt x="107" y="29"/>
                    </a:lnTo>
                    <a:lnTo>
                      <a:pt x="103" y="39"/>
                    </a:lnTo>
                    <a:lnTo>
                      <a:pt x="106" y="102"/>
                    </a:lnTo>
                    <a:lnTo>
                      <a:pt x="112" y="105"/>
                    </a:lnTo>
                    <a:lnTo>
                      <a:pt x="106" y="111"/>
                    </a:lnTo>
                    <a:lnTo>
                      <a:pt x="101" y="121"/>
                    </a:lnTo>
                    <a:lnTo>
                      <a:pt x="90" y="131"/>
                    </a:lnTo>
                    <a:lnTo>
                      <a:pt x="88" y="140"/>
                    </a:lnTo>
                    <a:lnTo>
                      <a:pt x="83" y="15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7" name="Freeform 216"/>
              <p:cNvSpPr>
                <a:spLocks/>
              </p:cNvSpPr>
              <p:nvPr/>
            </p:nvSpPr>
            <p:spPr bwMode="auto">
              <a:xfrm>
                <a:off x="6660522" y="3680529"/>
                <a:ext cx="360099" cy="484470"/>
              </a:xfrm>
              <a:custGeom>
                <a:avLst/>
                <a:gdLst>
                  <a:gd name="T0" fmla="*/ 126 w 204"/>
                  <a:gd name="T1" fmla="*/ 275 h 276"/>
                  <a:gd name="T2" fmla="*/ 119 w 204"/>
                  <a:gd name="T3" fmla="*/ 271 h 276"/>
                  <a:gd name="T4" fmla="*/ 115 w 204"/>
                  <a:gd name="T5" fmla="*/ 265 h 276"/>
                  <a:gd name="T6" fmla="*/ 96 w 204"/>
                  <a:gd name="T7" fmla="*/ 267 h 276"/>
                  <a:gd name="T8" fmla="*/ 96 w 204"/>
                  <a:gd name="T9" fmla="*/ 272 h 276"/>
                  <a:gd name="T10" fmla="*/ 64 w 204"/>
                  <a:gd name="T11" fmla="*/ 275 h 276"/>
                  <a:gd name="T12" fmla="*/ 63 w 204"/>
                  <a:gd name="T13" fmla="*/ 265 h 276"/>
                  <a:gd name="T14" fmla="*/ 49 w 204"/>
                  <a:gd name="T15" fmla="*/ 256 h 276"/>
                  <a:gd name="T16" fmla="*/ 35 w 204"/>
                  <a:gd name="T17" fmla="*/ 252 h 276"/>
                  <a:gd name="T18" fmla="*/ 35 w 204"/>
                  <a:gd name="T19" fmla="*/ 243 h 276"/>
                  <a:gd name="T20" fmla="*/ 28 w 204"/>
                  <a:gd name="T21" fmla="*/ 231 h 276"/>
                  <a:gd name="T22" fmla="*/ 24 w 204"/>
                  <a:gd name="T23" fmla="*/ 228 h 276"/>
                  <a:gd name="T24" fmla="*/ 16 w 204"/>
                  <a:gd name="T25" fmla="*/ 223 h 276"/>
                  <a:gd name="T26" fmla="*/ 16 w 204"/>
                  <a:gd name="T27" fmla="*/ 211 h 276"/>
                  <a:gd name="T28" fmla="*/ 8 w 204"/>
                  <a:gd name="T29" fmla="*/ 209 h 276"/>
                  <a:gd name="T30" fmla="*/ 0 w 204"/>
                  <a:gd name="T31" fmla="*/ 195 h 276"/>
                  <a:gd name="T32" fmla="*/ 15 w 204"/>
                  <a:gd name="T33" fmla="*/ 194 h 276"/>
                  <a:gd name="T34" fmla="*/ 19 w 204"/>
                  <a:gd name="T35" fmla="*/ 162 h 276"/>
                  <a:gd name="T36" fmla="*/ 30 w 204"/>
                  <a:gd name="T37" fmla="*/ 161 h 276"/>
                  <a:gd name="T38" fmla="*/ 33 w 204"/>
                  <a:gd name="T39" fmla="*/ 128 h 276"/>
                  <a:gd name="T40" fmla="*/ 52 w 204"/>
                  <a:gd name="T41" fmla="*/ 124 h 276"/>
                  <a:gd name="T42" fmla="*/ 49 w 204"/>
                  <a:gd name="T43" fmla="*/ 85 h 276"/>
                  <a:gd name="T44" fmla="*/ 39 w 204"/>
                  <a:gd name="T45" fmla="*/ 82 h 276"/>
                  <a:gd name="T46" fmla="*/ 40 w 204"/>
                  <a:gd name="T47" fmla="*/ 71 h 276"/>
                  <a:gd name="T48" fmla="*/ 52 w 204"/>
                  <a:gd name="T49" fmla="*/ 72 h 276"/>
                  <a:gd name="T50" fmla="*/ 52 w 204"/>
                  <a:gd name="T51" fmla="*/ 60 h 276"/>
                  <a:gd name="T52" fmla="*/ 46 w 204"/>
                  <a:gd name="T53" fmla="*/ 46 h 276"/>
                  <a:gd name="T54" fmla="*/ 45 w 204"/>
                  <a:gd name="T55" fmla="*/ 27 h 276"/>
                  <a:gd name="T56" fmla="*/ 55 w 204"/>
                  <a:gd name="T57" fmla="*/ 0 h 276"/>
                  <a:gd name="T58" fmla="*/ 60 w 204"/>
                  <a:gd name="T59" fmla="*/ 12 h 276"/>
                  <a:gd name="T60" fmla="*/ 68 w 204"/>
                  <a:gd name="T61" fmla="*/ 25 h 276"/>
                  <a:gd name="T62" fmla="*/ 74 w 204"/>
                  <a:gd name="T63" fmla="*/ 34 h 276"/>
                  <a:gd name="T64" fmla="*/ 84 w 204"/>
                  <a:gd name="T65" fmla="*/ 52 h 276"/>
                  <a:gd name="T66" fmla="*/ 90 w 204"/>
                  <a:gd name="T67" fmla="*/ 63 h 276"/>
                  <a:gd name="T68" fmla="*/ 91 w 204"/>
                  <a:gd name="T69" fmla="*/ 76 h 276"/>
                  <a:gd name="T70" fmla="*/ 108 w 204"/>
                  <a:gd name="T71" fmla="*/ 81 h 276"/>
                  <a:gd name="T72" fmla="*/ 116 w 204"/>
                  <a:gd name="T73" fmla="*/ 100 h 276"/>
                  <a:gd name="T74" fmla="*/ 127 w 204"/>
                  <a:gd name="T75" fmla="*/ 121 h 276"/>
                  <a:gd name="T76" fmla="*/ 123 w 204"/>
                  <a:gd name="T77" fmla="*/ 132 h 276"/>
                  <a:gd name="T78" fmla="*/ 121 w 204"/>
                  <a:gd name="T79" fmla="*/ 159 h 276"/>
                  <a:gd name="T80" fmla="*/ 137 w 204"/>
                  <a:gd name="T81" fmla="*/ 162 h 276"/>
                  <a:gd name="T82" fmla="*/ 148 w 204"/>
                  <a:gd name="T83" fmla="*/ 172 h 276"/>
                  <a:gd name="T84" fmla="*/ 173 w 204"/>
                  <a:gd name="T85" fmla="*/ 195 h 276"/>
                  <a:gd name="T86" fmla="*/ 189 w 204"/>
                  <a:gd name="T87" fmla="*/ 195 h 276"/>
                  <a:gd name="T88" fmla="*/ 203 w 204"/>
                  <a:gd name="T89" fmla="*/ 208 h 276"/>
                  <a:gd name="T90" fmla="*/ 189 w 204"/>
                  <a:gd name="T91" fmla="*/ 220 h 276"/>
                  <a:gd name="T92" fmla="*/ 185 w 204"/>
                  <a:gd name="T93" fmla="*/ 240 h 276"/>
                  <a:gd name="T94" fmla="*/ 171 w 204"/>
                  <a:gd name="T95" fmla="*/ 256 h 276"/>
                  <a:gd name="T96" fmla="*/ 151 w 204"/>
                  <a:gd name="T97" fmla="*/ 260 h 276"/>
                  <a:gd name="T98" fmla="*/ 137 w 204"/>
                  <a:gd name="T99" fmla="*/ 260 h 276"/>
                  <a:gd name="T100" fmla="*/ 126 w 204"/>
                  <a:gd name="T101"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76">
                    <a:moveTo>
                      <a:pt x="126" y="275"/>
                    </a:moveTo>
                    <a:lnTo>
                      <a:pt x="119" y="271"/>
                    </a:lnTo>
                    <a:lnTo>
                      <a:pt x="115" y="265"/>
                    </a:lnTo>
                    <a:lnTo>
                      <a:pt x="96" y="267"/>
                    </a:lnTo>
                    <a:lnTo>
                      <a:pt x="96" y="272"/>
                    </a:lnTo>
                    <a:lnTo>
                      <a:pt x="64" y="275"/>
                    </a:lnTo>
                    <a:lnTo>
                      <a:pt x="63" y="265"/>
                    </a:lnTo>
                    <a:lnTo>
                      <a:pt x="49" y="256"/>
                    </a:lnTo>
                    <a:lnTo>
                      <a:pt x="35" y="252"/>
                    </a:lnTo>
                    <a:lnTo>
                      <a:pt x="35" y="243"/>
                    </a:lnTo>
                    <a:lnTo>
                      <a:pt x="28" y="231"/>
                    </a:lnTo>
                    <a:lnTo>
                      <a:pt x="24" y="228"/>
                    </a:lnTo>
                    <a:lnTo>
                      <a:pt x="16" y="223"/>
                    </a:lnTo>
                    <a:lnTo>
                      <a:pt x="16" y="211"/>
                    </a:lnTo>
                    <a:lnTo>
                      <a:pt x="8" y="209"/>
                    </a:lnTo>
                    <a:lnTo>
                      <a:pt x="0" y="195"/>
                    </a:lnTo>
                    <a:lnTo>
                      <a:pt x="15" y="194"/>
                    </a:lnTo>
                    <a:lnTo>
                      <a:pt x="19" y="162"/>
                    </a:lnTo>
                    <a:lnTo>
                      <a:pt x="30" y="161"/>
                    </a:lnTo>
                    <a:lnTo>
                      <a:pt x="33" y="128"/>
                    </a:lnTo>
                    <a:lnTo>
                      <a:pt x="52" y="124"/>
                    </a:lnTo>
                    <a:lnTo>
                      <a:pt x="49" y="85"/>
                    </a:lnTo>
                    <a:lnTo>
                      <a:pt x="39" y="82"/>
                    </a:lnTo>
                    <a:lnTo>
                      <a:pt x="40" y="71"/>
                    </a:lnTo>
                    <a:lnTo>
                      <a:pt x="52" y="72"/>
                    </a:lnTo>
                    <a:lnTo>
                      <a:pt x="52" y="60"/>
                    </a:lnTo>
                    <a:lnTo>
                      <a:pt x="46" y="46"/>
                    </a:lnTo>
                    <a:lnTo>
                      <a:pt x="45" y="27"/>
                    </a:lnTo>
                    <a:lnTo>
                      <a:pt x="55" y="0"/>
                    </a:lnTo>
                    <a:lnTo>
                      <a:pt x="60" y="12"/>
                    </a:lnTo>
                    <a:lnTo>
                      <a:pt x="68" y="25"/>
                    </a:lnTo>
                    <a:lnTo>
                      <a:pt x="74" y="34"/>
                    </a:lnTo>
                    <a:lnTo>
                      <a:pt x="84" y="52"/>
                    </a:lnTo>
                    <a:lnTo>
                      <a:pt x="90" y="63"/>
                    </a:lnTo>
                    <a:lnTo>
                      <a:pt x="91" y="76"/>
                    </a:lnTo>
                    <a:lnTo>
                      <a:pt x="108" y="81"/>
                    </a:lnTo>
                    <a:lnTo>
                      <a:pt x="116" y="100"/>
                    </a:lnTo>
                    <a:lnTo>
                      <a:pt x="127" y="121"/>
                    </a:lnTo>
                    <a:lnTo>
                      <a:pt x="123" y="132"/>
                    </a:lnTo>
                    <a:lnTo>
                      <a:pt x="121" y="159"/>
                    </a:lnTo>
                    <a:lnTo>
                      <a:pt x="137" y="162"/>
                    </a:lnTo>
                    <a:lnTo>
                      <a:pt x="148" y="172"/>
                    </a:lnTo>
                    <a:lnTo>
                      <a:pt x="173" y="195"/>
                    </a:lnTo>
                    <a:lnTo>
                      <a:pt x="189" y="195"/>
                    </a:lnTo>
                    <a:lnTo>
                      <a:pt x="203" y="208"/>
                    </a:lnTo>
                    <a:lnTo>
                      <a:pt x="189" y="220"/>
                    </a:lnTo>
                    <a:lnTo>
                      <a:pt x="185" y="240"/>
                    </a:lnTo>
                    <a:lnTo>
                      <a:pt x="171" y="256"/>
                    </a:lnTo>
                    <a:lnTo>
                      <a:pt x="151" y="260"/>
                    </a:lnTo>
                    <a:lnTo>
                      <a:pt x="137" y="260"/>
                    </a:lnTo>
                    <a:lnTo>
                      <a:pt x="126" y="27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8" name="Freeform 217"/>
              <p:cNvSpPr>
                <a:spLocks/>
              </p:cNvSpPr>
              <p:nvPr/>
            </p:nvSpPr>
            <p:spPr bwMode="auto">
              <a:xfrm>
                <a:off x="6861800" y="3907035"/>
                <a:ext cx="273612" cy="407395"/>
              </a:xfrm>
              <a:custGeom>
                <a:avLst/>
                <a:gdLst>
                  <a:gd name="T0" fmla="*/ 23 w 155"/>
                  <a:gd name="T1" fmla="*/ 33 h 231"/>
                  <a:gd name="T2" fmla="*/ 34 w 155"/>
                  <a:gd name="T3" fmla="*/ 43 h 231"/>
                  <a:gd name="T4" fmla="*/ 58 w 155"/>
                  <a:gd name="T5" fmla="*/ 67 h 231"/>
                  <a:gd name="T6" fmla="*/ 75 w 155"/>
                  <a:gd name="T7" fmla="*/ 66 h 231"/>
                  <a:gd name="T8" fmla="*/ 89 w 155"/>
                  <a:gd name="T9" fmla="*/ 80 h 231"/>
                  <a:gd name="T10" fmla="*/ 74 w 155"/>
                  <a:gd name="T11" fmla="*/ 92 h 231"/>
                  <a:gd name="T12" fmla="*/ 71 w 155"/>
                  <a:gd name="T13" fmla="*/ 112 h 231"/>
                  <a:gd name="T14" fmla="*/ 57 w 155"/>
                  <a:gd name="T15" fmla="*/ 127 h 231"/>
                  <a:gd name="T16" fmla="*/ 37 w 155"/>
                  <a:gd name="T17" fmla="*/ 132 h 231"/>
                  <a:gd name="T18" fmla="*/ 23 w 155"/>
                  <a:gd name="T19" fmla="*/ 132 h 231"/>
                  <a:gd name="T20" fmla="*/ 12 w 155"/>
                  <a:gd name="T21" fmla="*/ 147 h 231"/>
                  <a:gd name="T22" fmla="*/ 4 w 155"/>
                  <a:gd name="T23" fmla="*/ 154 h 231"/>
                  <a:gd name="T24" fmla="*/ 0 w 155"/>
                  <a:gd name="T25" fmla="*/ 163 h 231"/>
                  <a:gd name="T26" fmla="*/ 3 w 155"/>
                  <a:gd name="T27" fmla="*/ 227 h 231"/>
                  <a:gd name="T28" fmla="*/ 8 w 155"/>
                  <a:gd name="T29" fmla="*/ 230 h 231"/>
                  <a:gd name="T30" fmla="*/ 19 w 155"/>
                  <a:gd name="T31" fmla="*/ 216 h 231"/>
                  <a:gd name="T32" fmla="*/ 28 w 155"/>
                  <a:gd name="T33" fmla="*/ 201 h 231"/>
                  <a:gd name="T34" fmla="*/ 45 w 155"/>
                  <a:gd name="T35" fmla="*/ 189 h 231"/>
                  <a:gd name="T36" fmla="*/ 72 w 155"/>
                  <a:gd name="T37" fmla="*/ 165 h 231"/>
                  <a:gd name="T38" fmla="*/ 98 w 155"/>
                  <a:gd name="T39" fmla="*/ 138 h 231"/>
                  <a:gd name="T40" fmla="*/ 114 w 155"/>
                  <a:gd name="T41" fmla="*/ 115 h 231"/>
                  <a:gd name="T42" fmla="*/ 120 w 155"/>
                  <a:gd name="T43" fmla="*/ 87 h 231"/>
                  <a:gd name="T44" fmla="*/ 129 w 155"/>
                  <a:gd name="T45" fmla="*/ 67 h 231"/>
                  <a:gd name="T46" fmla="*/ 141 w 155"/>
                  <a:gd name="T47" fmla="*/ 51 h 231"/>
                  <a:gd name="T48" fmla="*/ 146 w 155"/>
                  <a:gd name="T49" fmla="*/ 33 h 231"/>
                  <a:gd name="T50" fmla="*/ 154 w 155"/>
                  <a:gd name="T51" fmla="*/ 25 h 231"/>
                  <a:gd name="T52" fmla="*/ 146 w 155"/>
                  <a:gd name="T53" fmla="*/ 15 h 231"/>
                  <a:gd name="T54" fmla="*/ 134 w 155"/>
                  <a:gd name="T55" fmla="*/ 0 h 231"/>
                  <a:gd name="T56" fmla="*/ 118 w 155"/>
                  <a:gd name="T57" fmla="*/ 14 h 231"/>
                  <a:gd name="T58" fmla="*/ 103 w 155"/>
                  <a:gd name="T59" fmla="*/ 17 h 231"/>
                  <a:gd name="T60" fmla="*/ 93 w 155"/>
                  <a:gd name="T61" fmla="*/ 22 h 231"/>
                  <a:gd name="T62" fmla="*/ 84 w 155"/>
                  <a:gd name="T63" fmla="*/ 29 h 231"/>
                  <a:gd name="T64" fmla="*/ 54 w 155"/>
                  <a:gd name="T65" fmla="*/ 26 h 231"/>
                  <a:gd name="T66" fmla="*/ 37 w 155"/>
                  <a:gd name="T67" fmla="*/ 20 h 231"/>
                  <a:gd name="T68" fmla="*/ 23 w 155"/>
                  <a:gd name="T69" fmla="*/ 3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231">
                    <a:moveTo>
                      <a:pt x="23" y="33"/>
                    </a:moveTo>
                    <a:lnTo>
                      <a:pt x="34" y="43"/>
                    </a:lnTo>
                    <a:lnTo>
                      <a:pt x="58" y="67"/>
                    </a:lnTo>
                    <a:lnTo>
                      <a:pt x="75" y="66"/>
                    </a:lnTo>
                    <a:lnTo>
                      <a:pt x="89" y="80"/>
                    </a:lnTo>
                    <a:lnTo>
                      <a:pt x="74" y="92"/>
                    </a:lnTo>
                    <a:lnTo>
                      <a:pt x="71" y="112"/>
                    </a:lnTo>
                    <a:lnTo>
                      <a:pt x="57" y="127"/>
                    </a:lnTo>
                    <a:lnTo>
                      <a:pt x="37" y="132"/>
                    </a:lnTo>
                    <a:lnTo>
                      <a:pt x="23" y="132"/>
                    </a:lnTo>
                    <a:lnTo>
                      <a:pt x="12" y="147"/>
                    </a:lnTo>
                    <a:lnTo>
                      <a:pt x="4" y="154"/>
                    </a:lnTo>
                    <a:lnTo>
                      <a:pt x="0" y="163"/>
                    </a:lnTo>
                    <a:lnTo>
                      <a:pt x="3" y="227"/>
                    </a:lnTo>
                    <a:lnTo>
                      <a:pt x="8" y="230"/>
                    </a:lnTo>
                    <a:lnTo>
                      <a:pt x="19" y="216"/>
                    </a:lnTo>
                    <a:lnTo>
                      <a:pt x="28" y="201"/>
                    </a:lnTo>
                    <a:lnTo>
                      <a:pt x="45" y="189"/>
                    </a:lnTo>
                    <a:lnTo>
                      <a:pt x="72" y="165"/>
                    </a:lnTo>
                    <a:lnTo>
                      <a:pt x="98" y="138"/>
                    </a:lnTo>
                    <a:lnTo>
                      <a:pt x="114" y="115"/>
                    </a:lnTo>
                    <a:lnTo>
                      <a:pt x="120" y="87"/>
                    </a:lnTo>
                    <a:lnTo>
                      <a:pt x="129" y="67"/>
                    </a:lnTo>
                    <a:lnTo>
                      <a:pt x="141" y="51"/>
                    </a:lnTo>
                    <a:lnTo>
                      <a:pt x="146" y="33"/>
                    </a:lnTo>
                    <a:lnTo>
                      <a:pt x="154" y="25"/>
                    </a:lnTo>
                    <a:lnTo>
                      <a:pt x="146" y="15"/>
                    </a:lnTo>
                    <a:lnTo>
                      <a:pt x="134" y="0"/>
                    </a:lnTo>
                    <a:lnTo>
                      <a:pt x="118" y="14"/>
                    </a:lnTo>
                    <a:lnTo>
                      <a:pt x="103" y="17"/>
                    </a:lnTo>
                    <a:lnTo>
                      <a:pt x="93" y="22"/>
                    </a:lnTo>
                    <a:lnTo>
                      <a:pt x="84" y="29"/>
                    </a:lnTo>
                    <a:lnTo>
                      <a:pt x="54" y="26"/>
                    </a:lnTo>
                    <a:lnTo>
                      <a:pt x="37" y="20"/>
                    </a:lnTo>
                    <a:lnTo>
                      <a:pt x="23" y="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9" name="Freeform 218"/>
              <p:cNvSpPr>
                <a:spLocks/>
              </p:cNvSpPr>
              <p:nvPr/>
            </p:nvSpPr>
            <p:spPr bwMode="auto">
              <a:xfrm>
                <a:off x="6059833" y="3271561"/>
                <a:ext cx="391548" cy="467167"/>
              </a:xfrm>
              <a:custGeom>
                <a:avLst/>
                <a:gdLst>
                  <a:gd name="T0" fmla="*/ 28 w 221"/>
                  <a:gd name="T1" fmla="*/ 2 h 264"/>
                  <a:gd name="T2" fmla="*/ 40 w 221"/>
                  <a:gd name="T3" fmla="*/ 8 h 264"/>
                  <a:gd name="T4" fmla="*/ 48 w 221"/>
                  <a:gd name="T5" fmla="*/ 9 h 264"/>
                  <a:gd name="T6" fmla="*/ 81 w 221"/>
                  <a:gd name="T7" fmla="*/ 15 h 264"/>
                  <a:gd name="T8" fmla="*/ 85 w 221"/>
                  <a:gd name="T9" fmla="*/ 27 h 264"/>
                  <a:gd name="T10" fmla="*/ 108 w 221"/>
                  <a:gd name="T11" fmla="*/ 31 h 264"/>
                  <a:gd name="T12" fmla="*/ 109 w 221"/>
                  <a:gd name="T13" fmla="*/ 38 h 264"/>
                  <a:gd name="T14" fmla="*/ 129 w 221"/>
                  <a:gd name="T15" fmla="*/ 42 h 264"/>
                  <a:gd name="T16" fmla="*/ 142 w 221"/>
                  <a:gd name="T17" fmla="*/ 48 h 264"/>
                  <a:gd name="T18" fmla="*/ 146 w 221"/>
                  <a:gd name="T19" fmla="*/ 41 h 264"/>
                  <a:gd name="T20" fmla="*/ 146 w 221"/>
                  <a:gd name="T21" fmla="*/ 20 h 264"/>
                  <a:gd name="T22" fmla="*/ 152 w 221"/>
                  <a:gd name="T23" fmla="*/ 14 h 264"/>
                  <a:gd name="T24" fmla="*/ 158 w 221"/>
                  <a:gd name="T25" fmla="*/ 5 h 264"/>
                  <a:gd name="T26" fmla="*/ 164 w 221"/>
                  <a:gd name="T27" fmla="*/ 0 h 264"/>
                  <a:gd name="T28" fmla="*/ 179 w 221"/>
                  <a:gd name="T29" fmla="*/ 1 h 264"/>
                  <a:gd name="T30" fmla="*/ 187 w 221"/>
                  <a:gd name="T31" fmla="*/ 9 h 264"/>
                  <a:gd name="T32" fmla="*/ 195 w 221"/>
                  <a:gd name="T33" fmla="*/ 16 h 264"/>
                  <a:gd name="T34" fmla="*/ 208 w 221"/>
                  <a:gd name="T35" fmla="*/ 16 h 264"/>
                  <a:gd name="T36" fmla="*/ 220 w 221"/>
                  <a:gd name="T37" fmla="*/ 20 h 264"/>
                  <a:gd name="T38" fmla="*/ 219 w 221"/>
                  <a:gd name="T39" fmla="*/ 34 h 264"/>
                  <a:gd name="T40" fmla="*/ 219 w 221"/>
                  <a:gd name="T41" fmla="*/ 210 h 264"/>
                  <a:gd name="T42" fmla="*/ 218 w 221"/>
                  <a:gd name="T43" fmla="*/ 234 h 264"/>
                  <a:gd name="T44" fmla="*/ 208 w 221"/>
                  <a:gd name="T45" fmla="*/ 237 h 264"/>
                  <a:gd name="T46" fmla="*/ 211 w 221"/>
                  <a:gd name="T47" fmla="*/ 263 h 264"/>
                  <a:gd name="T48" fmla="*/ 201 w 221"/>
                  <a:gd name="T49" fmla="*/ 261 h 264"/>
                  <a:gd name="T50" fmla="*/ 177 w 221"/>
                  <a:gd name="T51" fmla="*/ 243 h 264"/>
                  <a:gd name="T52" fmla="*/ 168 w 221"/>
                  <a:gd name="T53" fmla="*/ 238 h 264"/>
                  <a:gd name="T54" fmla="*/ 146 w 221"/>
                  <a:gd name="T55" fmla="*/ 227 h 264"/>
                  <a:gd name="T56" fmla="*/ 138 w 221"/>
                  <a:gd name="T57" fmla="*/ 214 h 264"/>
                  <a:gd name="T58" fmla="*/ 113 w 221"/>
                  <a:gd name="T59" fmla="*/ 210 h 264"/>
                  <a:gd name="T60" fmla="*/ 108 w 221"/>
                  <a:gd name="T61" fmla="*/ 198 h 264"/>
                  <a:gd name="T62" fmla="*/ 95 w 221"/>
                  <a:gd name="T63" fmla="*/ 193 h 264"/>
                  <a:gd name="T64" fmla="*/ 95 w 221"/>
                  <a:gd name="T65" fmla="*/ 187 h 264"/>
                  <a:gd name="T66" fmla="*/ 80 w 221"/>
                  <a:gd name="T67" fmla="*/ 186 h 264"/>
                  <a:gd name="T68" fmla="*/ 72 w 221"/>
                  <a:gd name="T69" fmla="*/ 182 h 264"/>
                  <a:gd name="T70" fmla="*/ 54 w 221"/>
                  <a:gd name="T71" fmla="*/ 181 h 264"/>
                  <a:gd name="T72" fmla="*/ 52 w 221"/>
                  <a:gd name="T73" fmla="*/ 173 h 264"/>
                  <a:gd name="T74" fmla="*/ 34 w 221"/>
                  <a:gd name="T75" fmla="*/ 173 h 264"/>
                  <a:gd name="T76" fmla="*/ 32 w 221"/>
                  <a:gd name="T77" fmla="*/ 159 h 264"/>
                  <a:gd name="T78" fmla="*/ 9 w 221"/>
                  <a:gd name="T79" fmla="*/ 155 h 264"/>
                  <a:gd name="T80" fmla="*/ 2 w 221"/>
                  <a:gd name="T81" fmla="*/ 148 h 264"/>
                  <a:gd name="T82" fmla="*/ 0 w 221"/>
                  <a:gd name="T83" fmla="*/ 130 h 264"/>
                  <a:gd name="T84" fmla="*/ 3 w 221"/>
                  <a:gd name="T85" fmla="*/ 33 h 264"/>
                  <a:gd name="T86" fmla="*/ 18 w 221"/>
                  <a:gd name="T87" fmla="*/ 26 h 264"/>
                  <a:gd name="T88" fmla="*/ 25 w 221"/>
                  <a:gd name="T89" fmla="*/ 24 h 264"/>
                  <a:gd name="T90" fmla="*/ 28 w 221"/>
                  <a:gd name="T91" fmla="*/ 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64">
                    <a:moveTo>
                      <a:pt x="28" y="2"/>
                    </a:moveTo>
                    <a:lnTo>
                      <a:pt x="40" y="8"/>
                    </a:lnTo>
                    <a:lnTo>
                      <a:pt x="48" y="9"/>
                    </a:lnTo>
                    <a:lnTo>
                      <a:pt x="81" y="15"/>
                    </a:lnTo>
                    <a:lnTo>
                      <a:pt x="85" y="27"/>
                    </a:lnTo>
                    <a:lnTo>
                      <a:pt x="108" y="31"/>
                    </a:lnTo>
                    <a:lnTo>
                      <a:pt x="109" y="38"/>
                    </a:lnTo>
                    <a:lnTo>
                      <a:pt x="129" y="42"/>
                    </a:lnTo>
                    <a:lnTo>
                      <a:pt x="142" y="48"/>
                    </a:lnTo>
                    <a:lnTo>
                      <a:pt x="146" y="41"/>
                    </a:lnTo>
                    <a:lnTo>
                      <a:pt x="146" y="20"/>
                    </a:lnTo>
                    <a:lnTo>
                      <a:pt x="152" y="14"/>
                    </a:lnTo>
                    <a:lnTo>
                      <a:pt x="158" y="5"/>
                    </a:lnTo>
                    <a:lnTo>
                      <a:pt x="164" y="0"/>
                    </a:lnTo>
                    <a:lnTo>
                      <a:pt x="179" y="1"/>
                    </a:lnTo>
                    <a:lnTo>
                      <a:pt x="187" y="9"/>
                    </a:lnTo>
                    <a:lnTo>
                      <a:pt x="195" y="16"/>
                    </a:lnTo>
                    <a:lnTo>
                      <a:pt x="208" y="16"/>
                    </a:lnTo>
                    <a:lnTo>
                      <a:pt x="220" y="20"/>
                    </a:lnTo>
                    <a:lnTo>
                      <a:pt x="219" y="34"/>
                    </a:lnTo>
                    <a:lnTo>
                      <a:pt x="219" y="210"/>
                    </a:lnTo>
                    <a:lnTo>
                      <a:pt x="218" y="234"/>
                    </a:lnTo>
                    <a:lnTo>
                      <a:pt x="208" y="237"/>
                    </a:lnTo>
                    <a:lnTo>
                      <a:pt x="211" y="263"/>
                    </a:lnTo>
                    <a:lnTo>
                      <a:pt x="201" y="261"/>
                    </a:lnTo>
                    <a:lnTo>
                      <a:pt x="177" y="243"/>
                    </a:lnTo>
                    <a:lnTo>
                      <a:pt x="168" y="238"/>
                    </a:lnTo>
                    <a:lnTo>
                      <a:pt x="146" y="227"/>
                    </a:lnTo>
                    <a:lnTo>
                      <a:pt x="138" y="214"/>
                    </a:lnTo>
                    <a:lnTo>
                      <a:pt x="113" y="210"/>
                    </a:lnTo>
                    <a:lnTo>
                      <a:pt x="108" y="198"/>
                    </a:lnTo>
                    <a:lnTo>
                      <a:pt x="95" y="193"/>
                    </a:lnTo>
                    <a:lnTo>
                      <a:pt x="95" y="187"/>
                    </a:lnTo>
                    <a:lnTo>
                      <a:pt x="80" y="186"/>
                    </a:lnTo>
                    <a:lnTo>
                      <a:pt x="72" y="182"/>
                    </a:lnTo>
                    <a:lnTo>
                      <a:pt x="54" y="181"/>
                    </a:lnTo>
                    <a:lnTo>
                      <a:pt x="52" y="173"/>
                    </a:lnTo>
                    <a:lnTo>
                      <a:pt x="34" y="173"/>
                    </a:lnTo>
                    <a:lnTo>
                      <a:pt x="32" y="159"/>
                    </a:lnTo>
                    <a:lnTo>
                      <a:pt x="9" y="155"/>
                    </a:lnTo>
                    <a:lnTo>
                      <a:pt x="2" y="148"/>
                    </a:lnTo>
                    <a:lnTo>
                      <a:pt x="0" y="130"/>
                    </a:lnTo>
                    <a:lnTo>
                      <a:pt x="3" y="33"/>
                    </a:lnTo>
                    <a:lnTo>
                      <a:pt x="18" y="26"/>
                    </a:lnTo>
                    <a:lnTo>
                      <a:pt x="25" y="24"/>
                    </a:lnTo>
                    <a:lnTo>
                      <a:pt x="28"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0" name="Freeform 219"/>
              <p:cNvSpPr>
                <a:spLocks/>
              </p:cNvSpPr>
              <p:nvPr/>
            </p:nvSpPr>
            <p:spPr bwMode="auto">
              <a:xfrm>
                <a:off x="6369612" y="3595590"/>
                <a:ext cx="388404" cy="566263"/>
              </a:xfrm>
              <a:custGeom>
                <a:avLst/>
                <a:gdLst>
                  <a:gd name="T0" fmla="*/ 34 w 220"/>
                  <a:gd name="T1" fmla="*/ 121 h 320"/>
                  <a:gd name="T2" fmla="*/ 16 w 220"/>
                  <a:gd name="T3" fmla="*/ 141 h 320"/>
                  <a:gd name="T4" fmla="*/ 2 w 220"/>
                  <a:gd name="T5" fmla="*/ 156 h 320"/>
                  <a:gd name="T6" fmla="*/ 11 w 220"/>
                  <a:gd name="T7" fmla="*/ 170 h 320"/>
                  <a:gd name="T8" fmla="*/ 20 w 220"/>
                  <a:gd name="T9" fmla="*/ 184 h 320"/>
                  <a:gd name="T10" fmla="*/ 18 w 220"/>
                  <a:gd name="T11" fmla="*/ 196 h 320"/>
                  <a:gd name="T12" fmla="*/ 31 w 220"/>
                  <a:gd name="T13" fmla="*/ 221 h 320"/>
                  <a:gd name="T14" fmla="*/ 36 w 220"/>
                  <a:gd name="T15" fmla="*/ 237 h 320"/>
                  <a:gd name="T16" fmla="*/ 48 w 220"/>
                  <a:gd name="T17" fmla="*/ 243 h 320"/>
                  <a:gd name="T18" fmla="*/ 64 w 220"/>
                  <a:gd name="T19" fmla="*/ 260 h 320"/>
                  <a:gd name="T20" fmla="*/ 74 w 220"/>
                  <a:gd name="T21" fmla="*/ 278 h 320"/>
                  <a:gd name="T22" fmla="*/ 81 w 220"/>
                  <a:gd name="T23" fmla="*/ 289 h 320"/>
                  <a:gd name="T24" fmla="*/ 85 w 220"/>
                  <a:gd name="T25" fmla="*/ 304 h 320"/>
                  <a:gd name="T26" fmla="*/ 123 w 220"/>
                  <a:gd name="T27" fmla="*/ 314 h 320"/>
                  <a:gd name="T28" fmla="*/ 133 w 220"/>
                  <a:gd name="T29" fmla="*/ 318 h 320"/>
                  <a:gd name="T30" fmla="*/ 162 w 220"/>
                  <a:gd name="T31" fmla="*/ 319 h 320"/>
                  <a:gd name="T32" fmla="*/ 199 w 220"/>
                  <a:gd name="T33" fmla="*/ 299 h 320"/>
                  <a:gd name="T34" fmla="*/ 192 w 220"/>
                  <a:gd name="T35" fmla="*/ 278 h 320"/>
                  <a:gd name="T36" fmla="*/ 180 w 220"/>
                  <a:gd name="T37" fmla="*/ 270 h 320"/>
                  <a:gd name="T38" fmla="*/ 172 w 220"/>
                  <a:gd name="T39" fmla="*/ 256 h 320"/>
                  <a:gd name="T40" fmla="*/ 179 w 220"/>
                  <a:gd name="T41" fmla="*/ 241 h 320"/>
                  <a:gd name="T42" fmla="*/ 194 w 220"/>
                  <a:gd name="T43" fmla="*/ 208 h 320"/>
                  <a:gd name="T44" fmla="*/ 216 w 220"/>
                  <a:gd name="T45" fmla="*/ 171 h 320"/>
                  <a:gd name="T46" fmla="*/ 203 w 220"/>
                  <a:gd name="T47" fmla="*/ 129 h 320"/>
                  <a:gd name="T48" fmla="*/ 216 w 220"/>
                  <a:gd name="T49" fmla="*/ 119 h 320"/>
                  <a:gd name="T50" fmla="*/ 210 w 220"/>
                  <a:gd name="T51" fmla="*/ 92 h 320"/>
                  <a:gd name="T52" fmla="*/ 219 w 220"/>
                  <a:gd name="T53" fmla="*/ 47 h 320"/>
                  <a:gd name="T54" fmla="*/ 210 w 220"/>
                  <a:gd name="T55" fmla="*/ 14 h 320"/>
                  <a:gd name="T56" fmla="*/ 167 w 220"/>
                  <a:gd name="T57" fmla="*/ 20 h 320"/>
                  <a:gd name="T58" fmla="*/ 64 w 220"/>
                  <a:gd name="T59" fmla="*/ 13 h 320"/>
                  <a:gd name="T60" fmla="*/ 44 w 220"/>
                  <a:gd name="T61" fmla="*/ 25 h 320"/>
                  <a:gd name="T62" fmla="*/ 33 w 220"/>
                  <a:gd name="T63" fmla="*/ 5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20">
                    <a:moveTo>
                      <a:pt x="36" y="79"/>
                    </a:moveTo>
                    <a:lnTo>
                      <a:pt x="34" y="121"/>
                    </a:lnTo>
                    <a:lnTo>
                      <a:pt x="25" y="125"/>
                    </a:lnTo>
                    <a:lnTo>
                      <a:pt x="16" y="141"/>
                    </a:lnTo>
                    <a:lnTo>
                      <a:pt x="13" y="155"/>
                    </a:lnTo>
                    <a:lnTo>
                      <a:pt x="2" y="156"/>
                    </a:lnTo>
                    <a:lnTo>
                      <a:pt x="0" y="165"/>
                    </a:lnTo>
                    <a:lnTo>
                      <a:pt x="11" y="170"/>
                    </a:lnTo>
                    <a:lnTo>
                      <a:pt x="14" y="182"/>
                    </a:lnTo>
                    <a:lnTo>
                      <a:pt x="20" y="184"/>
                    </a:lnTo>
                    <a:lnTo>
                      <a:pt x="20" y="191"/>
                    </a:lnTo>
                    <a:lnTo>
                      <a:pt x="18" y="196"/>
                    </a:lnTo>
                    <a:lnTo>
                      <a:pt x="25" y="207"/>
                    </a:lnTo>
                    <a:lnTo>
                      <a:pt x="31" y="221"/>
                    </a:lnTo>
                    <a:lnTo>
                      <a:pt x="30" y="234"/>
                    </a:lnTo>
                    <a:lnTo>
                      <a:pt x="36" y="237"/>
                    </a:lnTo>
                    <a:lnTo>
                      <a:pt x="37" y="245"/>
                    </a:lnTo>
                    <a:lnTo>
                      <a:pt x="48" y="243"/>
                    </a:lnTo>
                    <a:lnTo>
                      <a:pt x="52" y="256"/>
                    </a:lnTo>
                    <a:lnTo>
                      <a:pt x="64" y="260"/>
                    </a:lnTo>
                    <a:lnTo>
                      <a:pt x="67" y="276"/>
                    </a:lnTo>
                    <a:lnTo>
                      <a:pt x="74" y="278"/>
                    </a:lnTo>
                    <a:lnTo>
                      <a:pt x="79" y="284"/>
                    </a:lnTo>
                    <a:lnTo>
                      <a:pt x="81" y="289"/>
                    </a:lnTo>
                    <a:lnTo>
                      <a:pt x="79" y="296"/>
                    </a:lnTo>
                    <a:lnTo>
                      <a:pt x="85" y="304"/>
                    </a:lnTo>
                    <a:lnTo>
                      <a:pt x="118" y="306"/>
                    </a:lnTo>
                    <a:lnTo>
                      <a:pt x="123" y="314"/>
                    </a:lnTo>
                    <a:lnTo>
                      <a:pt x="133" y="316"/>
                    </a:lnTo>
                    <a:lnTo>
                      <a:pt x="133" y="318"/>
                    </a:lnTo>
                    <a:lnTo>
                      <a:pt x="148" y="318"/>
                    </a:lnTo>
                    <a:lnTo>
                      <a:pt x="162" y="319"/>
                    </a:lnTo>
                    <a:lnTo>
                      <a:pt x="178" y="314"/>
                    </a:lnTo>
                    <a:lnTo>
                      <a:pt x="199" y="299"/>
                    </a:lnTo>
                    <a:lnTo>
                      <a:pt x="199" y="290"/>
                    </a:lnTo>
                    <a:lnTo>
                      <a:pt x="192" y="278"/>
                    </a:lnTo>
                    <a:lnTo>
                      <a:pt x="188" y="275"/>
                    </a:lnTo>
                    <a:lnTo>
                      <a:pt x="180" y="270"/>
                    </a:lnTo>
                    <a:lnTo>
                      <a:pt x="180" y="258"/>
                    </a:lnTo>
                    <a:lnTo>
                      <a:pt x="172" y="256"/>
                    </a:lnTo>
                    <a:lnTo>
                      <a:pt x="164" y="242"/>
                    </a:lnTo>
                    <a:lnTo>
                      <a:pt x="179" y="241"/>
                    </a:lnTo>
                    <a:lnTo>
                      <a:pt x="183" y="209"/>
                    </a:lnTo>
                    <a:lnTo>
                      <a:pt x="194" y="208"/>
                    </a:lnTo>
                    <a:lnTo>
                      <a:pt x="197" y="175"/>
                    </a:lnTo>
                    <a:lnTo>
                      <a:pt x="216" y="171"/>
                    </a:lnTo>
                    <a:lnTo>
                      <a:pt x="213" y="132"/>
                    </a:lnTo>
                    <a:lnTo>
                      <a:pt x="203" y="129"/>
                    </a:lnTo>
                    <a:lnTo>
                      <a:pt x="204" y="118"/>
                    </a:lnTo>
                    <a:lnTo>
                      <a:pt x="216" y="119"/>
                    </a:lnTo>
                    <a:lnTo>
                      <a:pt x="216" y="107"/>
                    </a:lnTo>
                    <a:lnTo>
                      <a:pt x="210" y="92"/>
                    </a:lnTo>
                    <a:lnTo>
                      <a:pt x="209" y="74"/>
                    </a:lnTo>
                    <a:lnTo>
                      <a:pt x="219" y="47"/>
                    </a:lnTo>
                    <a:lnTo>
                      <a:pt x="217" y="33"/>
                    </a:lnTo>
                    <a:lnTo>
                      <a:pt x="210" y="14"/>
                    </a:lnTo>
                    <a:lnTo>
                      <a:pt x="191" y="0"/>
                    </a:lnTo>
                    <a:lnTo>
                      <a:pt x="167" y="20"/>
                    </a:lnTo>
                    <a:lnTo>
                      <a:pt x="158" y="13"/>
                    </a:lnTo>
                    <a:lnTo>
                      <a:pt x="64" y="13"/>
                    </a:lnTo>
                    <a:lnTo>
                      <a:pt x="53" y="20"/>
                    </a:lnTo>
                    <a:lnTo>
                      <a:pt x="44" y="25"/>
                    </a:lnTo>
                    <a:lnTo>
                      <a:pt x="43" y="50"/>
                    </a:lnTo>
                    <a:lnTo>
                      <a:pt x="33" y="53"/>
                    </a:lnTo>
                    <a:lnTo>
                      <a:pt x="36" y="7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1" name="Freeform 223"/>
              <p:cNvSpPr>
                <a:spLocks/>
              </p:cNvSpPr>
              <p:nvPr/>
            </p:nvSpPr>
            <p:spPr bwMode="auto">
              <a:xfrm>
                <a:off x="5606958" y="3966807"/>
                <a:ext cx="166683" cy="163587"/>
              </a:xfrm>
              <a:custGeom>
                <a:avLst/>
                <a:gdLst>
                  <a:gd name="T0" fmla="*/ 32 w 94"/>
                  <a:gd name="T1" fmla="*/ 92 h 93"/>
                  <a:gd name="T2" fmla="*/ 15 w 94"/>
                  <a:gd name="T3" fmla="*/ 86 h 93"/>
                  <a:gd name="T4" fmla="*/ 14 w 94"/>
                  <a:gd name="T5" fmla="*/ 69 h 93"/>
                  <a:gd name="T6" fmla="*/ 4 w 94"/>
                  <a:gd name="T7" fmla="*/ 68 h 93"/>
                  <a:gd name="T8" fmla="*/ 0 w 94"/>
                  <a:gd name="T9" fmla="*/ 53 h 93"/>
                  <a:gd name="T10" fmla="*/ 4 w 94"/>
                  <a:gd name="T11" fmla="*/ 35 h 93"/>
                  <a:gd name="T12" fmla="*/ 20 w 94"/>
                  <a:gd name="T13" fmla="*/ 24 h 93"/>
                  <a:gd name="T14" fmla="*/ 10 w 94"/>
                  <a:gd name="T15" fmla="*/ 15 h 93"/>
                  <a:gd name="T16" fmla="*/ 15 w 94"/>
                  <a:gd name="T17" fmla="*/ 3 h 93"/>
                  <a:gd name="T18" fmla="*/ 28 w 94"/>
                  <a:gd name="T19" fmla="*/ 3 h 93"/>
                  <a:gd name="T20" fmla="*/ 46 w 94"/>
                  <a:gd name="T21" fmla="*/ 0 h 93"/>
                  <a:gd name="T22" fmla="*/ 54 w 94"/>
                  <a:gd name="T23" fmla="*/ 6 h 93"/>
                  <a:gd name="T24" fmla="*/ 83 w 94"/>
                  <a:gd name="T25" fmla="*/ 8 h 93"/>
                  <a:gd name="T26" fmla="*/ 84 w 94"/>
                  <a:gd name="T27" fmla="*/ 21 h 93"/>
                  <a:gd name="T28" fmla="*/ 93 w 94"/>
                  <a:gd name="T29" fmla="*/ 26 h 93"/>
                  <a:gd name="T30" fmla="*/ 91 w 94"/>
                  <a:gd name="T31" fmla="*/ 37 h 93"/>
                  <a:gd name="T32" fmla="*/ 84 w 94"/>
                  <a:gd name="T33" fmla="*/ 39 h 93"/>
                  <a:gd name="T34" fmla="*/ 81 w 94"/>
                  <a:gd name="T35" fmla="*/ 61 h 93"/>
                  <a:gd name="T36" fmla="*/ 84 w 94"/>
                  <a:gd name="T37" fmla="*/ 84 h 93"/>
                  <a:gd name="T38" fmla="*/ 48 w 94"/>
                  <a:gd name="T39" fmla="*/ 85 h 93"/>
                  <a:gd name="T40" fmla="*/ 32 w 94"/>
                  <a:gd name="T4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3">
                    <a:moveTo>
                      <a:pt x="32" y="92"/>
                    </a:moveTo>
                    <a:lnTo>
                      <a:pt x="15" y="86"/>
                    </a:lnTo>
                    <a:lnTo>
                      <a:pt x="14" y="69"/>
                    </a:lnTo>
                    <a:lnTo>
                      <a:pt x="4" y="68"/>
                    </a:lnTo>
                    <a:lnTo>
                      <a:pt x="0" y="53"/>
                    </a:lnTo>
                    <a:lnTo>
                      <a:pt x="4" y="35"/>
                    </a:lnTo>
                    <a:lnTo>
                      <a:pt x="20" y="24"/>
                    </a:lnTo>
                    <a:lnTo>
                      <a:pt x="10" y="15"/>
                    </a:lnTo>
                    <a:lnTo>
                      <a:pt x="15" y="3"/>
                    </a:lnTo>
                    <a:lnTo>
                      <a:pt x="28" y="3"/>
                    </a:lnTo>
                    <a:lnTo>
                      <a:pt x="46" y="0"/>
                    </a:lnTo>
                    <a:lnTo>
                      <a:pt x="54" y="6"/>
                    </a:lnTo>
                    <a:lnTo>
                      <a:pt x="83" y="8"/>
                    </a:lnTo>
                    <a:lnTo>
                      <a:pt x="84" y="21"/>
                    </a:lnTo>
                    <a:lnTo>
                      <a:pt x="93" y="26"/>
                    </a:lnTo>
                    <a:lnTo>
                      <a:pt x="91" y="37"/>
                    </a:lnTo>
                    <a:lnTo>
                      <a:pt x="84" y="39"/>
                    </a:lnTo>
                    <a:lnTo>
                      <a:pt x="81" y="61"/>
                    </a:lnTo>
                    <a:lnTo>
                      <a:pt x="84" y="84"/>
                    </a:lnTo>
                    <a:lnTo>
                      <a:pt x="48" y="85"/>
                    </a:lnTo>
                    <a:lnTo>
                      <a:pt x="32" y="9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2" name="Freeform 226"/>
              <p:cNvSpPr>
                <a:spLocks/>
              </p:cNvSpPr>
              <p:nvPr/>
            </p:nvSpPr>
            <p:spPr bwMode="auto">
              <a:xfrm>
                <a:off x="5688727" y="3833106"/>
                <a:ext cx="201278" cy="149431"/>
              </a:xfrm>
              <a:custGeom>
                <a:avLst/>
                <a:gdLst>
                  <a:gd name="T0" fmla="*/ 113 w 114"/>
                  <a:gd name="T1" fmla="*/ 42 h 84"/>
                  <a:gd name="T2" fmla="*/ 109 w 114"/>
                  <a:gd name="T3" fmla="*/ 57 h 84"/>
                  <a:gd name="T4" fmla="*/ 93 w 114"/>
                  <a:gd name="T5" fmla="*/ 62 h 84"/>
                  <a:gd name="T6" fmla="*/ 82 w 114"/>
                  <a:gd name="T7" fmla="*/ 77 h 84"/>
                  <a:gd name="T8" fmla="*/ 75 w 114"/>
                  <a:gd name="T9" fmla="*/ 78 h 84"/>
                  <a:gd name="T10" fmla="*/ 63 w 114"/>
                  <a:gd name="T11" fmla="*/ 75 h 84"/>
                  <a:gd name="T12" fmla="*/ 52 w 114"/>
                  <a:gd name="T13" fmla="*/ 69 h 84"/>
                  <a:gd name="T14" fmla="*/ 45 w 114"/>
                  <a:gd name="T15" fmla="*/ 69 h 84"/>
                  <a:gd name="T16" fmla="*/ 37 w 114"/>
                  <a:gd name="T17" fmla="*/ 83 h 84"/>
                  <a:gd name="T18" fmla="*/ 8 w 114"/>
                  <a:gd name="T19" fmla="*/ 81 h 84"/>
                  <a:gd name="T20" fmla="*/ 0 w 114"/>
                  <a:gd name="T21" fmla="*/ 75 h 84"/>
                  <a:gd name="T22" fmla="*/ 4 w 114"/>
                  <a:gd name="T23" fmla="*/ 56 h 84"/>
                  <a:gd name="T24" fmla="*/ 14 w 114"/>
                  <a:gd name="T25" fmla="*/ 42 h 84"/>
                  <a:gd name="T26" fmla="*/ 19 w 114"/>
                  <a:gd name="T27" fmla="*/ 30 h 84"/>
                  <a:gd name="T28" fmla="*/ 23 w 114"/>
                  <a:gd name="T29" fmla="*/ 23 h 84"/>
                  <a:gd name="T30" fmla="*/ 41 w 114"/>
                  <a:gd name="T31" fmla="*/ 17 h 84"/>
                  <a:gd name="T32" fmla="*/ 49 w 114"/>
                  <a:gd name="T33" fmla="*/ 9 h 84"/>
                  <a:gd name="T34" fmla="*/ 57 w 114"/>
                  <a:gd name="T35" fmla="*/ 0 h 84"/>
                  <a:gd name="T36" fmla="*/ 81 w 114"/>
                  <a:gd name="T37" fmla="*/ 1 h 84"/>
                  <a:gd name="T38" fmla="*/ 85 w 114"/>
                  <a:gd name="T39" fmla="*/ 9 h 84"/>
                  <a:gd name="T40" fmla="*/ 94 w 114"/>
                  <a:gd name="T41" fmla="*/ 14 h 84"/>
                  <a:gd name="T42" fmla="*/ 95 w 114"/>
                  <a:gd name="T43" fmla="*/ 30 h 84"/>
                  <a:gd name="T44" fmla="*/ 105 w 114"/>
                  <a:gd name="T45" fmla="*/ 30 h 84"/>
                  <a:gd name="T46" fmla="*/ 113 w 114"/>
                  <a:gd name="T4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84">
                    <a:moveTo>
                      <a:pt x="113" y="42"/>
                    </a:moveTo>
                    <a:lnTo>
                      <a:pt x="109" y="57"/>
                    </a:lnTo>
                    <a:lnTo>
                      <a:pt x="93" y="62"/>
                    </a:lnTo>
                    <a:lnTo>
                      <a:pt x="82" y="77"/>
                    </a:lnTo>
                    <a:lnTo>
                      <a:pt x="75" y="78"/>
                    </a:lnTo>
                    <a:lnTo>
                      <a:pt x="63" y="75"/>
                    </a:lnTo>
                    <a:lnTo>
                      <a:pt x="52" y="69"/>
                    </a:lnTo>
                    <a:lnTo>
                      <a:pt x="45" y="69"/>
                    </a:lnTo>
                    <a:lnTo>
                      <a:pt x="37" y="83"/>
                    </a:lnTo>
                    <a:lnTo>
                      <a:pt x="8" y="81"/>
                    </a:lnTo>
                    <a:lnTo>
                      <a:pt x="0" y="75"/>
                    </a:lnTo>
                    <a:lnTo>
                      <a:pt x="4" y="56"/>
                    </a:lnTo>
                    <a:lnTo>
                      <a:pt x="14" y="42"/>
                    </a:lnTo>
                    <a:lnTo>
                      <a:pt x="19" y="30"/>
                    </a:lnTo>
                    <a:lnTo>
                      <a:pt x="23" y="23"/>
                    </a:lnTo>
                    <a:lnTo>
                      <a:pt x="41" y="17"/>
                    </a:lnTo>
                    <a:lnTo>
                      <a:pt x="49" y="9"/>
                    </a:lnTo>
                    <a:lnTo>
                      <a:pt x="57" y="0"/>
                    </a:lnTo>
                    <a:lnTo>
                      <a:pt x="81" y="1"/>
                    </a:lnTo>
                    <a:lnTo>
                      <a:pt x="85" y="9"/>
                    </a:lnTo>
                    <a:lnTo>
                      <a:pt x="94" y="14"/>
                    </a:lnTo>
                    <a:lnTo>
                      <a:pt x="95" y="30"/>
                    </a:lnTo>
                    <a:lnTo>
                      <a:pt x="105" y="30"/>
                    </a:lnTo>
                    <a:lnTo>
                      <a:pt x="11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3" name="Freeform 227"/>
              <p:cNvSpPr>
                <a:spLocks/>
              </p:cNvSpPr>
              <p:nvPr/>
            </p:nvSpPr>
            <p:spPr bwMode="auto">
              <a:xfrm>
                <a:off x="5444992" y="3897597"/>
                <a:ext cx="198133" cy="163587"/>
              </a:xfrm>
              <a:custGeom>
                <a:avLst/>
                <a:gdLst>
                  <a:gd name="T0" fmla="*/ 0 w 113"/>
                  <a:gd name="T1" fmla="*/ 15 h 93"/>
                  <a:gd name="T2" fmla="*/ 8 w 113"/>
                  <a:gd name="T3" fmla="*/ 6 h 93"/>
                  <a:gd name="T4" fmla="*/ 25 w 113"/>
                  <a:gd name="T5" fmla="*/ 0 h 93"/>
                  <a:gd name="T6" fmla="*/ 45 w 113"/>
                  <a:gd name="T7" fmla="*/ 3 h 93"/>
                  <a:gd name="T8" fmla="*/ 61 w 113"/>
                  <a:gd name="T9" fmla="*/ 3 h 93"/>
                  <a:gd name="T10" fmla="*/ 76 w 113"/>
                  <a:gd name="T11" fmla="*/ 8 h 93"/>
                  <a:gd name="T12" fmla="*/ 92 w 113"/>
                  <a:gd name="T13" fmla="*/ 11 h 93"/>
                  <a:gd name="T14" fmla="*/ 103 w 113"/>
                  <a:gd name="T15" fmla="*/ 23 h 93"/>
                  <a:gd name="T16" fmla="*/ 107 w 113"/>
                  <a:gd name="T17" fmla="*/ 42 h 93"/>
                  <a:gd name="T18" fmla="*/ 102 w 113"/>
                  <a:gd name="T19" fmla="*/ 54 h 93"/>
                  <a:gd name="T20" fmla="*/ 112 w 113"/>
                  <a:gd name="T21" fmla="*/ 62 h 93"/>
                  <a:gd name="T22" fmla="*/ 96 w 113"/>
                  <a:gd name="T23" fmla="*/ 74 h 93"/>
                  <a:gd name="T24" fmla="*/ 92 w 113"/>
                  <a:gd name="T25" fmla="*/ 92 h 93"/>
                  <a:gd name="T26" fmla="*/ 81 w 113"/>
                  <a:gd name="T27" fmla="*/ 89 h 93"/>
                  <a:gd name="T28" fmla="*/ 72 w 113"/>
                  <a:gd name="T29" fmla="*/ 72 h 93"/>
                  <a:gd name="T30" fmla="*/ 68 w 113"/>
                  <a:gd name="T31" fmla="*/ 55 h 93"/>
                  <a:gd name="T32" fmla="*/ 52 w 113"/>
                  <a:gd name="T33" fmla="*/ 46 h 93"/>
                  <a:gd name="T34" fmla="*/ 40 w 113"/>
                  <a:gd name="T35" fmla="*/ 52 h 93"/>
                  <a:gd name="T36" fmla="*/ 25 w 113"/>
                  <a:gd name="T37" fmla="*/ 56 h 93"/>
                  <a:gd name="T38" fmla="*/ 7 w 113"/>
                  <a:gd name="T39" fmla="*/ 37 h 93"/>
                  <a:gd name="T40" fmla="*/ 0 w 113"/>
                  <a:gd name="T41"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93">
                    <a:moveTo>
                      <a:pt x="0" y="15"/>
                    </a:moveTo>
                    <a:lnTo>
                      <a:pt x="8" y="6"/>
                    </a:lnTo>
                    <a:lnTo>
                      <a:pt x="25" y="0"/>
                    </a:lnTo>
                    <a:lnTo>
                      <a:pt x="45" y="3"/>
                    </a:lnTo>
                    <a:lnTo>
                      <a:pt x="61" y="3"/>
                    </a:lnTo>
                    <a:lnTo>
                      <a:pt x="76" y="8"/>
                    </a:lnTo>
                    <a:lnTo>
                      <a:pt x="92" y="11"/>
                    </a:lnTo>
                    <a:lnTo>
                      <a:pt x="103" y="23"/>
                    </a:lnTo>
                    <a:lnTo>
                      <a:pt x="107" y="42"/>
                    </a:lnTo>
                    <a:lnTo>
                      <a:pt x="102" y="54"/>
                    </a:lnTo>
                    <a:lnTo>
                      <a:pt x="112" y="62"/>
                    </a:lnTo>
                    <a:lnTo>
                      <a:pt x="96" y="74"/>
                    </a:lnTo>
                    <a:lnTo>
                      <a:pt x="92" y="92"/>
                    </a:lnTo>
                    <a:lnTo>
                      <a:pt x="81" y="89"/>
                    </a:lnTo>
                    <a:lnTo>
                      <a:pt x="72" y="72"/>
                    </a:lnTo>
                    <a:lnTo>
                      <a:pt x="68" y="55"/>
                    </a:lnTo>
                    <a:lnTo>
                      <a:pt x="52" y="46"/>
                    </a:lnTo>
                    <a:lnTo>
                      <a:pt x="40" y="52"/>
                    </a:lnTo>
                    <a:lnTo>
                      <a:pt x="25" y="56"/>
                    </a:lnTo>
                    <a:lnTo>
                      <a:pt x="7" y="37"/>
                    </a:lnTo>
                    <a:lnTo>
                      <a:pt x="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4" name="Freeform 228"/>
              <p:cNvSpPr>
                <a:spLocks/>
              </p:cNvSpPr>
              <p:nvPr/>
            </p:nvSpPr>
            <p:spPr bwMode="auto">
              <a:xfrm>
                <a:off x="5751626" y="3954223"/>
                <a:ext cx="92777" cy="168306"/>
              </a:xfrm>
              <a:custGeom>
                <a:avLst/>
                <a:gdLst>
                  <a:gd name="T0" fmla="*/ 2 w 53"/>
                  <a:gd name="T1" fmla="*/ 91 h 95"/>
                  <a:gd name="T2" fmla="*/ 0 w 53"/>
                  <a:gd name="T3" fmla="*/ 68 h 95"/>
                  <a:gd name="T4" fmla="*/ 2 w 53"/>
                  <a:gd name="T5" fmla="*/ 45 h 95"/>
                  <a:gd name="T6" fmla="*/ 10 w 53"/>
                  <a:gd name="T7" fmla="*/ 44 h 95"/>
                  <a:gd name="T8" fmla="*/ 12 w 53"/>
                  <a:gd name="T9" fmla="*/ 32 h 95"/>
                  <a:gd name="T10" fmla="*/ 2 w 53"/>
                  <a:gd name="T11" fmla="*/ 27 h 95"/>
                  <a:gd name="T12" fmla="*/ 2 w 53"/>
                  <a:gd name="T13" fmla="*/ 14 h 95"/>
                  <a:gd name="T14" fmla="*/ 9 w 53"/>
                  <a:gd name="T15" fmla="*/ 0 h 95"/>
                  <a:gd name="T16" fmla="*/ 17 w 53"/>
                  <a:gd name="T17" fmla="*/ 0 h 95"/>
                  <a:gd name="T18" fmla="*/ 27 w 53"/>
                  <a:gd name="T19" fmla="*/ 6 h 95"/>
                  <a:gd name="T20" fmla="*/ 39 w 53"/>
                  <a:gd name="T21" fmla="*/ 9 h 95"/>
                  <a:gd name="T22" fmla="*/ 40 w 53"/>
                  <a:gd name="T23" fmla="*/ 23 h 95"/>
                  <a:gd name="T24" fmla="*/ 46 w 53"/>
                  <a:gd name="T25" fmla="*/ 26 h 95"/>
                  <a:gd name="T26" fmla="*/ 45 w 53"/>
                  <a:gd name="T27" fmla="*/ 39 h 95"/>
                  <a:gd name="T28" fmla="*/ 48 w 53"/>
                  <a:gd name="T29" fmla="*/ 60 h 95"/>
                  <a:gd name="T30" fmla="*/ 52 w 53"/>
                  <a:gd name="T31" fmla="*/ 79 h 95"/>
                  <a:gd name="T32" fmla="*/ 46 w 53"/>
                  <a:gd name="T33" fmla="*/ 86 h 95"/>
                  <a:gd name="T34" fmla="*/ 35 w 53"/>
                  <a:gd name="T35" fmla="*/ 86 h 95"/>
                  <a:gd name="T36" fmla="*/ 29 w 53"/>
                  <a:gd name="T37" fmla="*/ 93 h 95"/>
                  <a:gd name="T38" fmla="*/ 18 w 53"/>
                  <a:gd name="T39" fmla="*/ 94 h 95"/>
                  <a:gd name="T40" fmla="*/ 2 w 53"/>
                  <a:gd name="T41" fmla="*/ 9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95">
                    <a:moveTo>
                      <a:pt x="2" y="91"/>
                    </a:moveTo>
                    <a:lnTo>
                      <a:pt x="0" y="68"/>
                    </a:lnTo>
                    <a:lnTo>
                      <a:pt x="2" y="45"/>
                    </a:lnTo>
                    <a:lnTo>
                      <a:pt x="10" y="44"/>
                    </a:lnTo>
                    <a:lnTo>
                      <a:pt x="12" y="32"/>
                    </a:lnTo>
                    <a:lnTo>
                      <a:pt x="2" y="27"/>
                    </a:lnTo>
                    <a:lnTo>
                      <a:pt x="2" y="14"/>
                    </a:lnTo>
                    <a:lnTo>
                      <a:pt x="9" y="0"/>
                    </a:lnTo>
                    <a:lnTo>
                      <a:pt x="17" y="0"/>
                    </a:lnTo>
                    <a:lnTo>
                      <a:pt x="27" y="6"/>
                    </a:lnTo>
                    <a:lnTo>
                      <a:pt x="39" y="9"/>
                    </a:lnTo>
                    <a:lnTo>
                      <a:pt x="40" y="23"/>
                    </a:lnTo>
                    <a:lnTo>
                      <a:pt x="46" y="26"/>
                    </a:lnTo>
                    <a:lnTo>
                      <a:pt x="45" y="39"/>
                    </a:lnTo>
                    <a:lnTo>
                      <a:pt x="48" y="60"/>
                    </a:lnTo>
                    <a:lnTo>
                      <a:pt x="52" y="79"/>
                    </a:lnTo>
                    <a:lnTo>
                      <a:pt x="46" y="86"/>
                    </a:lnTo>
                    <a:lnTo>
                      <a:pt x="35" y="86"/>
                    </a:lnTo>
                    <a:lnTo>
                      <a:pt x="29" y="93"/>
                    </a:lnTo>
                    <a:lnTo>
                      <a:pt x="18" y="94"/>
                    </a:lnTo>
                    <a:lnTo>
                      <a:pt x="2" y="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5" name="Freeform 229"/>
              <p:cNvSpPr>
                <a:spLocks/>
              </p:cNvSpPr>
              <p:nvPr/>
            </p:nvSpPr>
            <p:spPr bwMode="auto">
              <a:xfrm>
                <a:off x="6575608" y="4298700"/>
                <a:ext cx="278330" cy="308299"/>
              </a:xfrm>
              <a:custGeom>
                <a:avLst/>
                <a:gdLst>
                  <a:gd name="T0" fmla="*/ 156 w 157"/>
                  <a:gd name="T1" fmla="*/ 154 h 175"/>
                  <a:gd name="T2" fmla="*/ 139 w 157"/>
                  <a:gd name="T3" fmla="*/ 158 h 175"/>
                  <a:gd name="T4" fmla="*/ 136 w 157"/>
                  <a:gd name="T5" fmla="*/ 165 h 175"/>
                  <a:gd name="T6" fmla="*/ 119 w 157"/>
                  <a:gd name="T7" fmla="*/ 165 h 175"/>
                  <a:gd name="T8" fmla="*/ 116 w 157"/>
                  <a:gd name="T9" fmla="*/ 174 h 175"/>
                  <a:gd name="T10" fmla="*/ 86 w 157"/>
                  <a:gd name="T11" fmla="*/ 171 h 175"/>
                  <a:gd name="T12" fmla="*/ 84 w 157"/>
                  <a:gd name="T13" fmla="*/ 163 h 175"/>
                  <a:gd name="T14" fmla="*/ 71 w 157"/>
                  <a:gd name="T15" fmla="*/ 154 h 175"/>
                  <a:gd name="T16" fmla="*/ 60 w 157"/>
                  <a:gd name="T17" fmla="*/ 146 h 175"/>
                  <a:gd name="T18" fmla="*/ 53 w 157"/>
                  <a:gd name="T19" fmla="*/ 143 h 175"/>
                  <a:gd name="T20" fmla="*/ 44 w 157"/>
                  <a:gd name="T21" fmla="*/ 129 h 175"/>
                  <a:gd name="T22" fmla="*/ 31 w 157"/>
                  <a:gd name="T23" fmla="*/ 122 h 175"/>
                  <a:gd name="T24" fmla="*/ 21 w 157"/>
                  <a:gd name="T25" fmla="*/ 112 h 175"/>
                  <a:gd name="T26" fmla="*/ 19 w 157"/>
                  <a:gd name="T27" fmla="*/ 104 h 175"/>
                  <a:gd name="T28" fmla="*/ 8 w 157"/>
                  <a:gd name="T29" fmla="*/ 105 h 175"/>
                  <a:gd name="T30" fmla="*/ 9 w 157"/>
                  <a:gd name="T31" fmla="*/ 97 h 175"/>
                  <a:gd name="T32" fmla="*/ 8 w 157"/>
                  <a:gd name="T33" fmla="*/ 87 h 175"/>
                  <a:gd name="T34" fmla="*/ 4 w 157"/>
                  <a:gd name="T35" fmla="*/ 78 h 175"/>
                  <a:gd name="T36" fmla="*/ 3 w 157"/>
                  <a:gd name="T37" fmla="*/ 70 h 175"/>
                  <a:gd name="T38" fmla="*/ 4 w 157"/>
                  <a:gd name="T39" fmla="*/ 57 h 175"/>
                  <a:gd name="T40" fmla="*/ 0 w 157"/>
                  <a:gd name="T41" fmla="*/ 46 h 175"/>
                  <a:gd name="T42" fmla="*/ 8 w 157"/>
                  <a:gd name="T43" fmla="*/ 45 h 175"/>
                  <a:gd name="T44" fmla="*/ 19 w 157"/>
                  <a:gd name="T45" fmla="*/ 43 h 175"/>
                  <a:gd name="T46" fmla="*/ 18 w 157"/>
                  <a:gd name="T47" fmla="*/ 26 h 175"/>
                  <a:gd name="T48" fmla="*/ 14 w 157"/>
                  <a:gd name="T49" fmla="*/ 19 h 175"/>
                  <a:gd name="T50" fmla="*/ 11 w 157"/>
                  <a:gd name="T51" fmla="*/ 4 h 175"/>
                  <a:gd name="T52" fmla="*/ 18 w 157"/>
                  <a:gd name="T53" fmla="*/ 0 h 175"/>
                  <a:gd name="T54" fmla="*/ 33 w 157"/>
                  <a:gd name="T55" fmla="*/ 1 h 175"/>
                  <a:gd name="T56" fmla="*/ 63 w 157"/>
                  <a:gd name="T57" fmla="*/ 0 h 175"/>
                  <a:gd name="T58" fmla="*/ 74 w 157"/>
                  <a:gd name="T59" fmla="*/ 0 h 175"/>
                  <a:gd name="T60" fmla="*/ 103 w 157"/>
                  <a:gd name="T61" fmla="*/ 24 h 175"/>
                  <a:gd name="T62" fmla="*/ 118 w 157"/>
                  <a:gd name="T63" fmla="*/ 28 h 175"/>
                  <a:gd name="T64" fmla="*/ 119 w 157"/>
                  <a:gd name="T65" fmla="*/ 41 h 175"/>
                  <a:gd name="T66" fmla="*/ 141 w 157"/>
                  <a:gd name="T67" fmla="*/ 52 h 175"/>
                  <a:gd name="T68" fmla="*/ 142 w 157"/>
                  <a:gd name="T69" fmla="*/ 60 h 175"/>
                  <a:gd name="T70" fmla="*/ 142 w 157"/>
                  <a:gd name="T71" fmla="*/ 71 h 175"/>
                  <a:gd name="T72" fmla="*/ 137 w 157"/>
                  <a:gd name="T73" fmla="*/ 77 h 175"/>
                  <a:gd name="T74" fmla="*/ 135 w 157"/>
                  <a:gd name="T75" fmla="*/ 88 h 175"/>
                  <a:gd name="T76" fmla="*/ 143 w 157"/>
                  <a:gd name="T77" fmla="*/ 90 h 175"/>
                  <a:gd name="T78" fmla="*/ 142 w 157"/>
                  <a:gd name="T79" fmla="*/ 106 h 175"/>
                  <a:gd name="T80" fmla="*/ 145 w 157"/>
                  <a:gd name="T81" fmla="*/ 122 h 175"/>
                  <a:gd name="T82" fmla="*/ 146 w 157"/>
                  <a:gd name="T83" fmla="*/ 140 h 175"/>
                  <a:gd name="T84" fmla="*/ 152 w 157"/>
                  <a:gd name="T85" fmla="*/ 146 h 175"/>
                  <a:gd name="T86" fmla="*/ 156 w 157"/>
                  <a:gd name="T8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75">
                    <a:moveTo>
                      <a:pt x="156" y="154"/>
                    </a:moveTo>
                    <a:lnTo>
                      <a:pt x="139" y="158"/>
                    </a:lnTo>
                    <a:lnTo>
                      <a:pt x="136" y="165"/>
                    </a:lnTo>
                    <a:lnTo>
                      <a:pt x="119" y="165"/>
                    </a:lnTo>
                    <a:lnTo>
                      <a:pt x="116" y="174"/>
                    </a:lnTo>
                    <a:lnTo>
                      <a:pt x="86" y="171"/>
                    </a:lnTo>
                    <a:lnTo>
                      <a:pt x="84" y="163"/>
                    </a:lnTo>
                    <a:lnTo>
                      <a:pt x="71" y="154"/>
                    </a:lnTo>
                    <a:lnTo>
                      <a:pt x="60" y="146"/>
                    </a:lnTo>
                    <a:lnTo>
                      <a:pt x="53" y="143"/>
                    </a:lnTo>
                    <a:lnTo>
                      <a:pt x="44" y="129"/>
                    </a:lnTo>
                    <a:lnTo>
                      <a:pt x="31" y="122"/>
                    </a:lnTo>
                    <a:lnTo>
                      <a:pt x="21" y="112"/>
                    </a:lnTo>
                    <a:lnTo>
                      <a:pt x="19" y="104"/>
                    </a:lnTo>
                    <a:lnTo>
                      <a:pt x="8" y="105"/>
                    </a:lnTo>
                    <a:lnTo>
                      <a:pt x="9" y="97"/>
                    </a:lnTo>
                    <a:lnTo>
                      <a:pt x="8" y="87"/>
                    </a:lnTo>
                    <a:lnTo>
                      <a:pt x="4" y="78"/>
                    </a:lnTo>
                    <a:lnTo>
                      <a:pt x="3" y="70"/>
                    </a:lnTo>
                    <a:lnTo>
                      <a:pt x="4" y="57"/>
                    </a:lnTo>
                    <a:lnTo>
                      <a:pt x="0" y="46"/>
                    </a:lnTo>
                    <a:lnTo>
                      <a:pt x="8" y="45"/>
                    </a:lnTo>
                    <a:lnTo>
                      <a:pt x="19" y="43"/>
                    </a:lnTo>
                    <a:lnTo>
                      <a:pt x="18" y="26"/>
                    </a:lnTo>
                    <a:lnTo>
                      <a:pt x="14" y="19"/>
                    </a:lnTo>
                    <a:lnTo>
                      <a:pt x="11" y="4"/>
                    </a:lnTo>
                    <a:lnTo>
                      <a:pt x="18" y="0"/>
                    </a:lnTo>
                    <a:lnTo>
                      <a:pt x="33" y="1"/>
                    </a:lnTo>
                    <a:lnTo>
                      <a:pt x="63" y="0"/>
                    </a:lnTo>
                    <a:lnTo>
                      <a:pt x="74" y="0"/>
                    </a:lnTo>
                    <a:lnTo>
                      <a:pt x="103" y="24"/>
                    </a:lnTo>
                    <a:lnTo>
                      <a:pt x="118" y="28"/>
                    </a:lnTo>
                    <a:lnTo>
                      <a:pt x="119" y="41"/>
                    </a:lnTo>
                    <a:lnTo>
                      <a:pt x="141" y="52"/>
                    </a:lnTo>
                    <a:lnTo>
                      <a:pt x="142" y="60"/>
                    </a:lnTo>
                    <a:lnTo>
                      <a:pt x="142" y="71"/>
                    </a:lnTo>
                    <a:lnTo>
                      <a:pt x="137" y="77"/>
                    </a:lnTo>
                    <a:lnTo>
                      <a:pt x="135" y="88"/>
                    </a:lnTo>
                    <a:lnTo>
                      <a:pt x="143" y="90"/>
                    </a:lnTo>
                    <a:lnTo>
                      <a:pt x="142" y="106"/>
                    </a:lnTo>
                    <a:lnTo>
                      <a:pt x="145" y="122"/>
                    </a:lnTo>
                    <a:lnTo>
                      <a:pt x="146" y="140"/>
                    </a:lnTo>
                    <a:lnTo>
                      <a:pt x="152" y="146"/>
                    </a:lnTo>
                    <a:lnTo>
                      <a:pt x="156" y="15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6" name="Freeform 230"/>
              <p:cNvSpPr>
                <a:spLocks/>
              </p:cNvSpPr>
              <p:nvPr/>
            </p:nvSpPr>
            <p:spPr bwMode="auto">
              <a:xfrm>
                <a:off x="6575608" y="4150842"/>
                <a:ext cx="125799" cy="157295"/>
              </a:xfrm>
              <a:custGeom>
                <a:avLst/>
                <a:gdLst>
                  <a:gd name="T0" fmla="*/ 61 w 71"/>
                  <a:gd name="T1" fmla="*/ 0 h 89"/>
                  <a:gd name="T2" fmla="*/ 70 w 71"/>
                  <a:gd name="T3" fmla="*/ 14 h 89"/>
                  <a:gd name="T4" fmla="*/ 70 w 71"/>
                  <a:gd name="T5" fmla="*/ 41 h 89"/>
                  <a:gd name="T6" fmla="*/ 61 w 71"/>
                  <a:gd name="T7" fmla="*/ 58 h 89"/>
                  <a:gd name="T8" fmla="*/ 59 w 71"/>
                  <a:gd name="T9" fmla="*/ 74 h 89"/>
                  <a:gd name="T10" fmla="*/ 63 w 71"/>
                  <a:gd name="T11" fmla="*/ 84 h 89"/>
                  <a:gd name="T12" fmla="*/ 33 w 71"/>
                  <a:gd name="T13" fmla="*/ 85 h 89"/>
                  <a:gd name="T14" fmla="*/ 18 w 71"/>
                  <a:gd name="T15" fmla="*/ 84 h 89"/>
                  <a:gd name="T16" fmla="*/ 11 w 71"/>
                  <a:gd name="T17" fmla="*/ 88 h 89"/>
                  <a:gd name="T18" fmla="*/ 0 w 71"/>
                  <a:gd name="T19" fmla="*/ 84 h 89"/>
                  <a:gd name="T20" fmla="*/ 4 w 71"/>
                  <a:gd name="T21" fmla="*/ 49 h 89"/>
                  <a:gd name="T22" fmla="*/ 19 w 71"/>
                  <a:gd name="T23" fmla="*/ 43 h 89"/>
                  <a:gd name="T24" fmla="*/ 27 w 71"/>
                  <a:gd name="T25" fmla="*/ 39 h 89"/>
                  <a:gd name="T26" fmla="*/ 28 w 71"/>
                  <a:gd name="T27" fmla="*/ 30 h 89"/>
                  <a:gd name="T28" fmla="*/ 19 w 71"/>
                  <a:gd name="T29" fmla="*/ 30 h 89"/>
                  <a:gd name="T30" fmla="*/ 19 w 71"/>
                  <a:gd name="T31" fmla="*/ 23 h 89"/>
                  <a:gd name="T32" fmla="*/ 15 w 71"/>
                  <a:gd name="T33" fmla="*/ 4 h 89"/>
                  <a:gd name="T34" fmla="*/ 31 w 71"/>
                  <a:gd name="T35" fmla="*/ 4 h 89"/>
                  <a:gd name="T36" fmla="*/ 44 w 71"/>
                  <a:gd name="T37" fmla="*/ 5 h 89"/>
                  <a:gd name="T38" fmla="*/ 61 w 71"/>
                  <a:gd name="T3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9">
                    <a:moveTo>
                      <a:pt x="61" y="0"/>
                    </a:moveTo>
                    <a:lnTo>
                      <a:pt x="70" y="14"/>
                    </a:lnTo>
                    <a:lnTo>
                      <a:pt x="70" y="41"/>
                    </a:lnTo>
                    <a:lnTo>
                      <a:pt x="61" y="58"/>
                    </a:lnTo>
                    <a:lnTo>
                      <a:pt x="59" y="74"/>
                    </a:lnTo>
                    <a:lnTo>
                      <a:pt x="63" y="84"/>
                    </a:lnTo>
                    <a:lnTo>
                      <a:pt x="33" y="85"/>
                    </a:lnTo>
                    <a:lnTo>
                      <a:pt x="18" y="84"/>
                    </a:lnTo>
                    <a:lnTo>
                      <a:pt x="11" y="88"/>
                    </a:lnTo>
                    <a:lnTo>
                      <a:pt x="0" y="84"/>
                    </a:lnTo>
                    <a:lnTo>
                      <a:pt x="4" y="49"/>
                    </a:lnTo>
                    <a:lnTo>
                      <a:pt x="19" y="43"/>
                    </a:lnTo>
                    <a:lnTo>
                      <a:pt x="27" y="39"/>
                    </a:lnTo>
                    <a:lnTo>
                      <a:pt x="28" y="30"/>
                    </a:lnTo>
                    <a:lnTo>
                      <a:pt x="19" y="30"/>
                    </a:lnTo>
                    <a:lnTo>
                      <a:pt x="19" y="23"/>
                    </a:lnTo>
                    <a:lnTo>
                      <a:pt x="15" y="4"/>
                    </a:lnTo>
                    <a:lnTo>
                      <a:pt x="31" y="4"/>
                    </a:lnTo>
                    <a:lnTo>
                      <a:pt x="44" y="5"/>
                    </a:lnTo>
                    <a:lnTo>
                      <a:pt x="6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7" name="Freeform 232"/>
              <p:cNvSpPr>
                <a:spLocks/>
              </p:cNvSpPr>
              <p:nvPr/>
            </p:nvSpPr>
            <p:spPr bwMode="auto">
              <a:xfrm>
                <a:off x="6158899" y="3600309"/>
                <a:ext cx="275185" cy="457729"/>
              </a:xfrm>
              <a:custGeom>
                <a:avLst/>
                <a:gdLst>
                  <a:gd name="T0" fmla="*/ 24 w 155"/>
                  <a:gd name="T1" fmla="*/ 0 h 260"/>
                  <a:gd name="T2" fmla="*/ 26 w 155"/>
                  <a:gd name="T3" fmla="*/ 8 h 260"/>
                  <a:gd name="T4" fmla="*/ 29 w 155"/>
                  <a:gd name="T5" fmla="*/ 14 h 260"/>
                  <a:gd name="T6" fmla="*/ 36 w 155"/>
                  <a:gd name="T7" fmla="*/ 30 h 260"/>
                  <a:gd name="T8" fmla="*/ 30 w 155"/>
                  <a:gd name="T9" fmla="*/ 108 h 260"/>
                  <a:gd name="T10" fmla="*/ 20 w 155"/>
                  <a:gd name="T11" fmla="*/ 112 h 260"/>
                  <a:gd name="T12" fmla="*/ 15 w 155"/>
                  <a:gd name="T13" fmla="*/ 121 h 260"/>
                  <a:gd name="T14" fmla="*/ 5 w 155"/>
                  <a:gd name="T15" fmla="*/ 127 h 260"/>
                  <a:gd name="T16" fmla="*/ 0 w 155"/>
                  <a:gd name="T17" fmla="*/ 135 h 260"/>
                  <a:gd name="T18" fmla="*/ 0 w 155"/>
                  <a:gd name="T19" fmla="*/ 149 h 260"/>
                  <a:gd name="T20" fmla="*/ 6 w 155"/>
                  <a:gd name="T21" fmla="*/ 148 h 260"/>
                  <a:gd name="T22" fmla="*/ 8 w 155"/>
                  <a:gd name="T23" fmla="*/ 158 h 260"/>
                  <a:gd name="T24" fmla="*/ 13 w 155"/>
                  <a:gd name="T25" fmla="*/ 166 h 260"/>
                  <a:gd name="T26" fmla="*/ 19 w 155"/>
                  <a:gd name="T27" fmla="*/ 180 h 260"/>
                  <a:gd name="T28" fmla="*/ 19 w 155"/>
                  <a:gd name="T29" fmla="*/ 188 h 260"/>
                  <a:gd name="T30" fmla="*/ 14 w 155"/>
                  <a:gd name="T31" fmla="*/ 191 h 260"/>
                  <a:gd name="T32" fmla="*/ 17 w 155"/>
                  <a:gd name="T33" fmla="*/ 194 h 260"/>
                  <a:gd name="T34" fmla="*/ 19 w 155"/>
                  <a:gd name="T35" fmla="*/ 202 h 260"/>
                  <a:gd name="T36" fmla="*/ 25 w 155"/>
                  <a:gd name="T37" fmla="*/ 210 h 260"/>
                  <a:gd name="T38" fmla="*/ 24 w 155"/>
                  <a:gd name="T39" fmla="*/ 218 h 260"/>
                  <a:gd name="T40" fmla="*/ 17 w 155"/>
                  <a:gd name="T41" fmla="*/ 221 h 260"/>
                  <a:gd name="T42" fmla="*/ 18 w 155"/>
                  <a:gd name="T43" fmla="*/ 229 h 260"/>
                  <a:gd name="T44" fmla="*/ 29 w 155"/>
                  <a:gd name="T45" fmla="*/ 243 h 260"/>
                  <a:gd name="T46" fmla="*/ 36 w 155"/>
                  <a:gd name="T47" fmla="*/ 259 h 260"/>
                  <a:gd name="T48" fmla="*/ 45 w 155"/>
                  <a:gd name="T49" fmla="*/ 254 h 260"/>
                  <a:gd name="T50" fmla="*/ 58 w 155"/>
                  <a:gd name="T51" fmla="*/ 256 h 260"/>
                  <a:gd name="T52" fmla="*/ 63 w 155"/>
                  <a:gd name="T53" fmla="*/ 246 h 260"/>
                  <a:gd name="T54" fmla="*/ 79 w 155"/>
                  <a:gd name="T55" fmla="*/ 245 h 260"/>
                  <a:gd name="T56" fmla="*/ 85 w 155"/>
                  <a:gd name="T57" fmla="*/ 235 h 260"/>
                  <a:gd name="T58" fmla="*/ 99 w 155"/>
                  <a:gd name="T59" fmla="*/ 232 h 260"/>
                  <a:gd name="T60" fmla="*/ 104 w 155"/>
                  <a:gd name="T61" fmla="*/ 221 h 260"/>
                  <a:gd name="T62" fmla="*/ 113 w 155"/>
                  <a:gd name="T63" fmla="*/ 218 h 260"/>
                  <a:gd name="T64" fmla="*/ 119 w 155"/>
                  <a:gd name="T65" fmla="*/ 206 h 260"/>
                  <a:gd name="T66" fmla="*/ 129 w 155"/>
                  <a:gd name="T67" fmla="*/ 196 h 260"/>
                  <a:gd name="T68" fmla="*/ 136 w 155"/>
                  <a:gd name="T69" fmla="*/ 194 h 260"/>
                  <a:gd name="T70" fmla="*/ 139 w 155"/>
                  <a:gd name="T71" fmla="*/ 189 h 260"/>
                  <a:gd name="T72" fmla="*/ 139 w 155"/>
                  <a:gd name="T73" fmla="*/ 182 h 260"/>
                  <a:gd name="T74" fmla="*/ 133 w 155"/>
                  <a:gd name="T75" fmla="*/ 179 h 260"/>
                  <a:gd name="T76" fmla="*/ 129 w 155"/>
                  <a:gd name="T77" fmla="*/ 168 h 260"/>
                  <a:gd name="T78" fmla="*/ 118 w 155"/>
                  <a:gd name="T79" fmla="*/ 163 h 260"/>
                  <a:gd name="T80" fmla="*/ 120 w 155"/>
                  <a:gd name="T81" fmla="*/ 154 h 260"/>
                  <a:gd name="T82" fmla="*/ 131 w 155"/>
                  <a:gd name="T83" fmla="*/ 153 h 260"/>
                  <a:gd name="T84" fmla="*/ 135 w 155"/>
                  <a:gd name="T85" fmla="*/ 139 h 260"/>
                  <a:gd name="T86" fmla="*/ 144 w 155"/>
                  <a:gd name="T87" fmla="*/ 123 h 260"/>
                  <a:gd name="T88" fmla="*/ 152 w 155"/>
                  <a:gd name="T89" fmla="*/ 119 h 260"/>
                  <a:gd name="T90" fmla="*/ 154 w 155"/>
                  <a:gd name="T91" fmla="*/ 77 h 260"/>
                  <a:gd name="T92" fmla="*/ 145 w 155"/>
                  <a:gd name="T93" fmla="*/ 75 h 260"/>
                  <a:gd name="T94" fmla="*/ 120 w 155"/>
                  <a:gd name="T95" fmla="*/ 57 h 260"/>
                  <a:gd name="T96" fmla="*/ 111 w 155"/>
                  <a:gd name="T97" fmla="*/ 52 h 260"/>
                  <a:gd name="T98" fmla="*/ 89 w 155"/>
                  <a:gd name="T99" fmla="*/ 41 h 260"/>
                  <a:gd name="T100" fmla="*/ 81 w 155"/>
                  <a:gd name="T101" fmla="*/ 28 h 260"/>
                  <a:gd name="T102" fmla="*/ 57 w 155"/>
                  <a:gd name="T103" fmla="*/ 24 h 260"/>
                  <a:gd name="T104" fmla="*/ 52 w 155"/>
                  <a:gd name="T105" fmla="*/ 12 h 260"/>
                  <a:gd name="T106" fmla="*/ 38 w 155"/>
                  <a:gd name="T107" fmla="*/ 7 h 260"/>
                  <a:gd name="T108" fmla="*/ 38 w 155"/>
                  <a:gd name="T109" fmla="*/ 2 h 260"/>
                  <a:gd name="T110" fmla="*/ 24 w 155"/>
                  <a:gd name="T11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260">
                    <a:moveTo>
                      <a:pt x="24" y="0"/>
                    </a:moveTo>
                    <a:lnTo>
                      <a:pt x="26" y="8"/>
                    </a:lnTo>
                    <a:lnTo>
                      <a:pt x="29" y="14"/>
                    </a:lnTo>
                    <a:lnTo>
                      <a:pt x="36" y="30"/>
                    </a:lnTo>
                    <a:lnTo>
                      <a:pt x="30" y="108"/>
                    </a:lnTo>
                    <a:lnTo>
                      <a:pt x="20" y="112"/>
                    </a:lnTo>
                    <a:lnTo>
                      <a:pt x="15" y="121"/>
                    </a:lnTo>
                    <a:lnTo>
                      <a:pt x="5" y="127"/>
                    </a:lnTo>
                    <a:lnTo>
                      <a:pt x="0" y="135"/>
                    </a:lnTo>
                    <a:lnTo>
                      <a:pt x="0" y="149"/>
                    </a:lnTo>
                    <a:lnTo>
                      <a:pt x="6" y="148"/>
                    </a:lnTo>
                    <a:lnTo>
                      <a:pt x="8" y="158"/>
                    </a:lnTo>
                    <a:lnTo>
                      <a:pt x="13" y="166"/>
                    </a:lnTo>
                    <a:lnTo>
                      <a:pt x="19" y="180"/>
                    </a:lnTo>
                    <a:lnTo>
                      <a:pt x="19" y="188"/>
                    </a:lnTo>
                    <a:lnTo>
                      <a:pt x="14" y="191"/>
                    </a:lnTo>
                    <a:lnTo>
                      <a:pt x="17" y="194"/>
                    </a:lnTo>
                    <a:lnTo>
                      <a:pt x="19" y="202"/>
                    </a:lnTo>
                    <a:lnTo>
                      <a:pt x="25" y="210"/>
                    </a:lnTo>
                    <a:lnTo>
                      <a:pt x="24" y="218"/>
                    </a:lnTo>
                    <a:lnTo>
                      <a:pt x="17" y="221"/>
                    </a:lnTo>
                    <a:lnTo>
                      <a:pt x="18" y="229"/>
                    </a:lnTo>
                    <a:lnTo>
                      <a:pt x="29" y="243"/>
                    </a:lnTo>
                    <a:lnTo>
                      <a:pt x="36" y="259"/>
                    </a:lnTo>
                    <a:lnTo>
                      <a:pt x="45" y="254"/>
                    </a:lnTo>
                    <a:lnTo>
                      <a:pt x="58" y="256"/>
                    </a:lnTo>
                    <a:lnTo>
                      <a:pt x="63" y="246"/>
                    </a:lnTo>
                    <a:lnTo>
                      <a:pt x="79" y="245"/>
                    </a:lnTo>
                    <a:lnTo>
                      <a:pt x="85" y="235"/>
                    </a:lnTo>
                    <a:lnTo>
                      <a:pt x="99" y="232"/>
                    </a:lnTo>
                    <a:lnTo>
                      <a:pt x="104" y="221"/>
                    </a:lnTo>
                    <a:lnTo>
                      <a:pt x="113" y="218"/>
                    </a:lnTo>
                    <a:lnTo>
                      <a:pt x="119" y="206"/>
                    </a:lnTo>
                    <a:lnTo>
                      <a:pt x="129" y="196"/>
                    </a:lnTo>
                    <a:lnTo>
                      <a:pt x="136" y="194"/>
                    </a:lnTo>
                    <a:lnTo>
                      <a:pt x="139" y="189"/>
                    </a:lnTo>
                    <a:lnTo>
                      <a:pt x="139" y="182"/>
                    </a:lnTo>
                    <a:lnTo>
                      <a:pt x="133" y="179"/>
                    </a:lnTo>
                    <a:lnTo>
                      <a:pt x="129" y="168"/>
                    </a:lnTo>
                    <a:lnTo>
                      <a:pt x="118" y="163"/>
                    </a:lnTo>
                    <a:lnTo>
                      <a:pt x="120" y="154"/>
                    </a:lnTo>
                    <a:lnTo>
                      <a:pt x="131" y="153"/>
                    </a:lnTo>
                    <a:lnTo>
                      <a:pt x="135" y="139"/>
                    </a:lnTo>
                    <a:lnTo>
                      <a:pt x="144" y="123"/>
                    </a:lnTo>
                    <a:lnTo>
                      <a:pt x="152" y="119"/>
                    </a:lnTo>
                    <a:lnTo>
                      <a:pt x="154" y="77"/>
                    </a:lnTo>
                    <a:lnTo>
                      <a:pt x="145" y="75"/>
                    </a:lnTo>
                    <a:lnTo>
                      <a:pt x="120" y="57"/>
                    </a:lnTo>
                    <a:lnTo>
                      <a:pt x="111" y="52"/>
                    </a:lnTo>
                    <a:lnTo>
                      <a:pt x="89" y="41"/>
                    </a:lnTo>
                    <a:lnTo>
                      <a:pt x="81" y="28"/>
                    </a:lnTo>
                    <a:lnTo>
                      <a:pt x="57" y="24"/>
                    </a:lnTo>
                    <a:lnTo>
                      <a:pt x="52" y="12"/>
                    </a:lnTo>
                    <a:lnTo>
                      <a:pt x="38" y="7"/>
                    </a:lnTo>
                    <a:lnTo>
                      <a:pt x="38" y="2"/>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8" name="Freeform 233"/>
              <p:cNvSpPr>
                <a:spLocks/>
              </p:cNvSpPr>
              <p:nvPr/>
            </p:nvSpPr>
            <p:spPr bwMode="auto">
              <a:xfrm>
                <a:off x="5833395" y="3576714"/>
                <a:ext cx="388404" cy="331893"/>
              </a:xfrm>
              <a:custGeom>
                <a:avLst/>
                <a:gdLst>
                  <a:gd name="T0" fmla="*/ 50 w 221"/>
                  <a:gd name="T1" fmla="*/ 186 h 188"/>
                  <a:gd name="T2" fmla="*/ 55 w 221"/>
                  <a:gd name="T3" fmla="*/ 179 h 188"/>
                  <a:gd name="T4" fmla="*/ 60 w 221"/>
                  <a:gd name="T5" fmla="*/ 168 h 188"/>
                  <a:gd name="T6" fmla="*/ 73 w 221"/>
                  <a:gd name="T7" fmla="*/ 164 h 188"/>
                  <a:gd name="T8" fmla="*/ 84 w 221"/>
                  <a:gd name="T9" fmla="*/ 166 h 188"/>
                  <a:gd name="T10" fmla="*/ 91 w 221"/>
                  <a:gd name="T11" fmla="*/ 176 h 188"/>
                  <a:gd name="T12" fmla="*/ 92 w 221"/>
                  <a:gd name="T13" fmla="*/ 169 h 188"/>
                  <a:gd name="T14" fmla="*/ 109 w 221"/>
                  <a:gd name="T15" fmla="*/ 168 h 188"/>
                  <a:gd name="T16" fmla="*/ 120 w 221"/>
                  <a:gd name="T17" fmla="*/ 167 h 188"/>
                  <a:gd name="T18" fmla="*/ 128 w 221"/>
                  <a:gd name="T19" fmla="*/ 175 h 188"/>
                  <a:gd name="T20" fmla="*/ 140 w 221"/>
                  <a:gd name="T21" fmla="*/ 176 h 188"/>
                  <a:gd name="T22" fmla="*/ 142 w 221"/>
                  <a:gd name="T23" fmla="*/ 168 h 188"/>
                  <a:gd name="T24" fmla="*/ 160 w 221"/>
                  <a:gd name="T25" fmla="*/ 168 h 188"/>
                  <a:gd name="T26" fmla="*/ 168 w 221"/>
                  <a:gd name="T27" fmla="*/ 176 h 188"/>
                  <a:gd name="T28" fmla="*/ 175 w 221"/>
                  <a:gd name="T29" fmla="*/ 168 h 188"/>
                  <a:gd name="T30" fmla="*/ 185 w 221"/>
                  <a:gd name="T31" fmla="*/ 162 h 188"/>
                  <a:gd name="T32" fmla="*/ 185 w 221"/>
                  <a:gd name="T33" fmla="*/ 148 h 188"/>
                  <a:gd name="T34" fmla="*/ 190 w 221"/>
                  <a:gd name="T35" fmla="*/ 140 h 188"/>
                  <a:gd name="T36" fmla="*/ 200 w 221"/>
                  <a:gd name="T37" fmla="*/ 134 h 188"/>
                  <a:gd name="T38" fmla="*/ 205 w 221"/>
                  <a:gd name="T39" fmla="*/ 125 h 188"/>
                  <a:gd name="T40" fmla="*/ 215 w 221"/>
                  <a:gd name="T41" fmla="*/ 122 h 188"/>
                  <a:gd name="T42" fmla="*/ 220 w 221"/>
                  <a:gd name="T43" fmla="*/ 43 h 188"/>
                  <a:gd name="T44" fmla="*/ 213 w 221"/>
                  <a:gd name="T45" fmla="*/ 27 h 188"/>
                  <a:gd name="T46" fmla="*/ 211 w 221"/>
                  <a:gd name="T47" fmla="*/ 21 h 188"/>
                  <a:gd name="T48" fmla="*/ 208 w 221"/>
                  <a:gd name="T49" fmla="*/ 13 h 188"/>
                  <a:gd name="T50" fmla="*/ 200 w 221"/>
                  <a:gd name="T51" fmla="*/ 9 h 188"/>
                  <a:gd name="T52" fmla="*/ 182 w 221"/>
                  <a:gd name="T53" fmla="*/ 8 h 188"/>
                  <a:gd name="T54" fmla="*/ 181 w 221"/>
                  <a:gd name="T55" fmla="*/ 0 h 188"/>
                  <a:gd name="T56" fmla="*/ 162 w 221"/>
                  <a:gd name="T57" fmla="*/ 0 h 188"/>
                  <a:gd name="T58" fmla="*/ 157 w 221"/>
                  <a:gd name="T59" fmla="*/ 7 h 188"/>
                  <a:gd name="T60" fmla="*/ 143 w 221"/>
                  <a:gd name="T61" fmla="*/ 13 h 188"/>
                  <a:gd name="T62" fmla="*/ 131 w 221"/>
                  <a:gd name="T63" fmla="*/ 23 h 188"/>
                  <a:gd name="T64" fmla="*/ 124 w 221"/>
                  <a:gd name="T65" fmla="*/ 33 h 188"/>
                  <a:gd name="T66" fmla="*/ 102 w 221"/>
                  <a:gd name="T67" fmla="*/ 41 h 188"/>
                  <a:gd name="T68" fmla="*/ 99 w 221"/>
                  <a:gd name="T69" fmla="*/ 50 h 188"/>
                  <a:gd name="T70" fmla="*/ 91 w 221"/>
                  <a:gd name="T71" fmla="*/ 55 h 188"/>
                  <a:gd name="T72" fmla="*/ 81 w 221"/>
                  <a:gd name="T73" fmla="*/ 66 h 188"/>
                  <a:gd name="T74" fmla="*/ 57 w 221"/>
                  <a:gd name="T75" fmla="*/ 68 h 188"/>
                  <a:gd name="T76" fmla="*/ 55 w 221"/>
                  <a:gd name="T77" fmla="*/ 76 h 188"/>
                  <a:gd name="T78" fmla="*/ 58 w 221"/>
                  <a:gd name="T79" fmla="*/ 123 h 188"/>
                  <a:gd name="T80" fmla="*/ 48 w 221"/>
                  <a:gd name="T81" fmla="*/ 125 h 188"/>
                  <a:gd name="T82" fmla="*/ 48 w 221"/>
                  <a:gd name="T83" fmla="*/ 133 h 188"/>
                  <a:gd name="T84" fmla="*/ 11 w 221"/>
                  <a:gd name="T85" fmla="*/ 139 h 188"/>
                  <a:gd name="T86" fmla="*/ 0 w 221"/>
                  <a:gd name="T87" fmla="*/ 146 h 188"/>
                  <a:gd name="T88" fmla="*/ 4 w 221"/>
                  <a:gd name="T89" fmla="*/ 155 h 188"/>
                  <a:gd name="T90" fmla="*/ 13 w 221"/>
                  <a:gd name="T91" fmla="*/ 160 h 188"/>
                  <a:gd name="T92" fmla="*/ 14 w 221"/>
                  <a:gd name="T93" fmla="*/ 175 h 188"/>
                  <a:gd name="T94" fmla="*/ 24 w 221"/>
                  <a:gd name="T95" fmla="*/ 176 h 188"/>
                  <a:gd name="T96" fmla="*/ 32 w 221"/>
                  <a:gd name="T97" fmla="*/ 187 h 188"/>
                  <a:gd name="T98" fmla="*/ 45 w 221"/>
                  <a:gd name="T99" fmla="*/ 186 h 188"/>
                  <a:gd name="T100" fmla="*/ 50 w 221"/>
                  <a:gd name="T10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188">
                    <a:moveTo>
                      <a:pt x="50" y="186"/>
                    </a:moveTo>
                    <a:lnTo>
                      <a:pt x="55" y="179"/>
                    </a:lnTo>
                    <a:lnTo>
                      <a:pt x="60" y="168"/>
                    </a:lnTo>
                    <a:lnTo>
                      <a:pt x="73" y="164"/>
                    </a:lnTo>
                    <a:lnTo>
                      <a:pt x="84" y="166"/>
                    </a:lnTo>
                    <a:lnTo>
                      <a:pt x="91" y="176"/>
                    </a:lnTo>
                    <a:lnTo>
                      <a:pt x="92" y="169"/>
                    </a:lnTo>
                    <a:lnTo>
                      <a:pt x="109" y="168"/>
                    </a:lnTo>
                    <a:lnTo>
                      <a:pt x="120" y="167"/>
                    </a:lnTo>
                    <a:lnTo>
                      <a:pt x="128" y="175"/>
                    </a:lnTo>
                    <a:lnTo>
                      <a:pt x="140" y="176"/>
                    </a:lnTo>
                    <a:lnTo>
                      <a:pt x="142" y="168"/>
                    </a:lnTo>
                    <a:lnTo>
                      <a:pt x="160" y="168"/>
                    </a:lnTo>
                    <a:lnTo>
                      <a:pt x="168" y="176"/>
                    </a:lnTo>
                    <a:lnTo>
                      <a:pt x="175" y="168"/>
                    </a:lnTo>
                    <a:lnTo>
                      <a:pt x="185" y="162"/>
                    </a:lnTo>
                    <a:lnTo>
                      <a:pt x="185" y="148"/>
                    </a:lnTo>
                    <a:lnTo>
                      <a:pt x="190" y="140"/>
                    </a:lnTo>
                    <a:lnTo>
                      <a:pt x="200" y="134"/>
                    </a:lnTo>
                    <a:lnTo>
                      <a:pt x="205" y="125"/>
                    </a:lnTo>
                    <a:lnTo>
                      <a:pt x="215" y="122"/>
                    </a:lnTo>
                    <a:lnTo>
                      <a:pt x="220" y="43"/>
                    </a:lnTo>
                    <a:lnTo>
                      <a:pt x="213" y="27"/>
                    </a:lnTo>
                    <a:lnTo>
                      <a:pt x="211" y="21"/>
                    </a:lnTo>
                    <a:lnTo>
                      <a:pt x="208" y="13"/>
                    </a:lnTo>
                    <a:lnTo>
                      <a:pt x="200" y="9"/>
                    </a:lnTo>
                    <a:lnTo>
                      <a:pt x="182" y="8"/>
                    </a:lnTo>
                    <a:lnTo>
                      <a:pt x="181" y="0"/>
                    </a:lnTo>
                    <a:lnTo>
                      <a:pt x="162" y="0"/>
                    </a:lnTo>
                    <a:lnTo>
                      <a:pt x="157" y="7"/>
                    </a:lnTo>
                    <a:lnTo>
                      <a:pt x="143" y="13"/>
                    </a:lnTo>
                    <a:lnTo>
                      <a:pt x="131" y="23"/>
                    </a:lnTo>
                    <a:lnTo>
                      <a:pt x="124" y="33"/>
                    </a:lnTo>
                    <a:lnTo>
                      <a:pt x="102" y="41"/>
                    </a:lnTo>
                    <a:lnTo>
                      <a:pt x="99" y="50"/>
                    </a:lnTo>
                    <a:lnTo>
                      <a:pt x="91" y="55"/>
                    </a:lnTo>
                    <a:lnTo>
                      <a:pt x="81" y="66"/>
                    </a:lnTo>
                    <a:lnTo>
                      <a:pt x="57" y="68"/>
                    </a:lnTo>
                    <a:lnTo>
                      <a:pt x="55" y="76"/>
                    </a:lnTo>
                    <a:lnTo>
                      <a:pt x="58" y="123"/>
                    </a:lnTo>
                    <a:lnTo>
                      <a:pt x="48" y="125"/>
                    </a:lnTo>
                    <a:lnTo>
                      <a:pt x="48" y="133"/>
                    </a:lnTo>
                    <a:lnTo>
                      <a:pt x="11" y="139"/>
                    </a:lnTo>
                    <a:lnTo>
                      <a:pt x="0" y="146"/>
                    </a:lnTo>
                    <a:lnTo>
                      <a:pt x="4" y="155"/>
                    </a:lnTo>
                    <a:lnTo>
                      <a:pt x="13" y="160"/>
                    </a:lnTo>
                    <a:lnTo>
                      <a:pt x="14" y="175"/>
                    </a:lnTo>
                    <a:lnTo>
                      <a:pt x="24" y="176"/>
                    </a:lnTo>
                    <a:lnTo>
                      <a:pt x="32" y="187"/>
                    </a:lnTo>
                    <a:lnTo>
                      <a:pt x="45" y="186"/>
                    </a:lnTo>
                    <a:lnTo>
                      <a:pt x="50" y="18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9" name="Freeform 275"/>
              <p:cNvSpPr>
                <a:spLocks/>
              </p:cNvSpPr>
              <p:nvPr/>
            </p:nvSpPr>
            <p:spPr bwMode="auto">
              <a:xfrm>
                <a:off x="5816098" y="3968380"/>
                <a:ext cx="42457" cy="130555"/>
              </a:xfrm>
              <a:custGeom>
                <a:avLst/>
                <a:gdLst>
                  <a:gd name="T0" fmla="*/ 15 w 27"/>
                  <a:gd name="T1" fmla="*/ 83 h 83"/>
                  <a:gd name="T2" fmla="*/ 27 w 27"/>
                  <a:gd name="T3" fmla="*/ 72 h 83"/>
                  <a:gd name="T4" fmla="*/ 20 w 27"/>
                  <a:gd name="T5" fmla="*/ 48 h 83"/>
                  <a:gd name="T6" fmla="*/ 20 w 27"/>
                  <a:gd name="T7" fmla="*/ 26 h 83"/>
                  <a:gd name="T8" fmla="*/ 18 w 27"/>
                  <a:gd name="T9" fmla="*/ 11 h 83"/>
                  <a:gd name="T10" fmla="*/ 12 w 27"/>
                  <a:gd name="T11" fmla="*/ 2 h 83"/>
                  <a:gd name="T12" fmla="*/ 2 w 27"/>
                  <a:gd name="T13" fmla="*/ 0 h 83"/>
                  <a:gd name="T14" fmla="*/ 0 w 27"/>
                  <a:gd name="T15" fmla="*/ 14 h 83"/>
                  <a:gd name="T16" fmla="*/ 6 w 27"/>
                  <a:gd name="T17" fmla="*/ 24 h 83"/>
                  <a:gd name="T18" fmla="*/ 9 w 27"/>
                  <a:gd name="T19" fmla="*/ 48 h 83"/>
                  <a:gd name="T20" fmla="*/ 15 w 2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3">
                    <a:moveTo>
                      <a:pt x="15" y="83"/>
                    </a:moveTo>
                    <a:lnTo>
                      <a:pt x="27" y="72"/>
                    </a:lnTo>
                    <a:lnTo>
                      <a:pt x="20" y="48"/>
                    </a:lnTo>
                    <a:lnTo>
                      <a:pt x="20" y="26"/>
                    </a:lnTo>
                    <a:lnTo>
                      <a:pt x="18" y="11"/>
                    </a:lnTo>
                    <a:lnTo>
                      <a:pt x="12" y="2"/>
                    </a:lnTo>
                    <a:lnTo>
                      <a:pt x="2" y="0"/>
                    </a:lnTo>
                    <a:lnTo>
                      <a:pt x="0" y="14"/>
                    </a:lnTo>
                    <a:lnTo>
                      <a:pt x="6" y="24"/>
                    </a:lnTo>
                    <a:lnTo>
                      <a:pt x="9" y="48"/>
                    </a:lnTo>
                    <a:lnTo>
                      <a:pt x="15" y="83"/>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0" name="Freeform 278"/>
              <p:cNvSpPr>
                <a:spLocks/>
              </p:cNvSpPr>
              <p:nvPr/>
            </p:nvSpPr>
            <p:spPr bwMode="auto">
              <a:xfrm>
                <a:off x="6066123" y="4223198"/>
                <a:ext cx="45602" cy="26740"/>
              </a:xfrm>
              <a:custGeom>
                <a:avLst/>
                <a:gdLst>
                  <a:gd name="T0" fmla="*/ 0 w 29"/>
                  <a:gd name="T1" fmla="*/ 14 h 17"/>
                  <a:gd name="T2" fmla="*/ 2 w 29"/>
                  <a:gd name="T3" fmla="*/ 0 h 17"/>
                  <a:gd name="T4" fmla="*/ 29 w 29"/>
                  <a:gd name="T5" fmla="*/ 3 h 17"/>
                  <a:gd name="T6" fmla="*/ 18 w 29"/>
                  <a:gd name="T7" fmla="*/ 17 h 17"/>
                  <a:gd name="T8" fmla="*/ 0 w 29"/>
                  <a:gd name="T9" fmla="*/ 14 h 17"/>
                </a:gdLst>
                <a:ahLst/>
                <a:cxnLst>
                  <a:cxn ang="0">
                    <a:pos x="T0" y="T1"/>
                  </a:cxn>
                  <a:cxn ang="0">
                    <a:pos x="T2" y="T3"/>
                  </a:cxn>
                  <a:cxn ang="0">
                    <a:pos x="T4" y="T5"/>
                  </a:cxn>
                  <a:cxn ang="0">
                    <a:pos x="T6" y="T7"/>
                  </a:cxn>
                  <a:cxn ang="0">
                    <a:pos x="T8" y="T9"/>
                  </a:cxn>
                </a:cxnLst>
                <a:rect l="0" t="0" r="r" b="b"/>
                <a:pathLst>
                  <a:path w="29" h="17">
                    <a:moveTo>
                      <a:pt x="0" y="14"/>
                    </a:moveTo>
                    <a:lnTo>
                      <a:pt x="2" y="0"/>
                    </a:lnTo>
                    <a:lnTo>
                      <a:pt x="29" y="3"/>
                    </a:lnTo>
                    <a:lnTo>
                      <a:pt x="18" y="17"/>
                    </a:lnTo>
                    <a:lnTo>
                      <a:pt x="0" y="1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1" name="Freeform 279"/>
              <p:cNvSpPr>
                <a:spLocks/>
              </p:cNvSpPr>
              <p:nvPr/>
            </p:nvSpPr>
            <p:spPr bwMode="auto">
              <a:xfrm>
                <a:off x="6658949" y="4548800"/>
                <a:ext cx="81769" cy="206057"/>
              </a:xfrm>
              <a:custGeom>
                <a:avLst/>
                <a:gdLst>
                  <a:gd name="T0" fmla="*/ 16 w 52"/>
                  <a:gd name="T1" fmla="*/ 119 h 131"/>
                  <a:gd name="T2" fmla="*/ 24 w 52"/>
                  <a:gd name="T3" fmla="*/ 90 h 131"/>
                  <a:gd name="T4" fmla="*/ 0 w 52"/>
                  <a:gd name="T5" fmla="*/ 81 h 131"/>
                  <a:gd name="T6" fmla="*/ 0 w 52"/>
                  <a:gd name="T7" fmla="*/ 50 h 131"/>
                  <a:gd name="T8" fmla="*/ 10 w 52"/>
                  <a:gd name="T9" fmla="*/ 41 h 131"/>
                  <a:gd name="T10" fmla="*/ 4 w 52"/>
                  <a:gd name="T11" fmla="*/ 17 h 131"/>
                  <a:gd name="T12" fmla="*/ 7 w 52"/>
                  <a:gd name="T13" fmla="*/ 0 h 131"/>
                  <a:gd name="T14" fmla="*/ 30 w 52"/>
                  <a:gd name="T15" fmla="*/ 14 h 131"/>
                  <a:gd name="T16" fmla="*/ 33 w 52"/>
                  <a:gd name="T17" fmla="*/ 30 h 131"/>
                  <a:gd name="T18" fmla="*/ 28 w 52"/>
                  <a:gd name="T19" fmla="*/ 56 h 131"/>
                  <a:gd name="T20" fmla="*/ 45 w 52"/>
                  <a:gd name="T21" fmla="*/ 81 h 131"/>
                  <a:gd name="T22" fmla="*/ 52 w 52"/>
                  <a:gd name="T23" fmla="*/ 104 h 131"/>
                  <a:gd name="T24" fmla="*/ 40 w 52"/>
                  <a:gd name="T25" fmla="*/ 110 h 131"/>
                  <a:gd name="T26" fmla="*/ 39 w 52"/>
                  <a:gd name="T27" fmla="*/ 126 h 131"/>
                  <a:gd name="T28" fmla="*/ 24 w 52"/>
                  <a:gd name="T29" fmla="*/ 131 h 131"/>
                  <a:gd name="T30" fmla="*/ 16 w 52"/>
                  <a:gd name="T31"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31">
                    <a:moveTo>
                      <a:pt x="16" y="119"/>
                    </a:moveTo>
                    <a:lnTo>
                      <a:pt x="24" y="90"/>
                    </a:lnTo>
                    <a:lnTo>
                      <a:pt x="0" y="81"/>
                    </a:lnTo>
                    <a:lnTo>
                      <a:pt x="0" y="50"/>
                    </a:lnTo>
                    <a:lnTo>
                      <a:pt x="10" y="41"/>
                    </a:lnTo>
                    <a:lnTo>
                      <a:pt x="4" y="17"/>
                    </a:lnTo>
                    <a:lnTo>
                      <a:pt x="7" y="0"/>
                    </a:lnTo>
                    <a:lnTo>
                      <a:pt x="30" y="14"/>
                    </a:lnTo>
                    <a:lnTo>
                      <a:pt x="33" y="30"/>
                    </a:lnTo>
                    <a:lnTo>
                      <a:pt x="28" y="56"/>
                    </a:lnTo>
                    <a:lnTo>
                      <a:pt x="45" y="81"/>
                    </a:lnTo>
                    <a:lnTo>
                      <a:pt x="52" y="104"/>
                    </a:lnTo>
                    <a:lnTo>
                      <a:pt x="40" y="110"/>
                    </a:lnTo>
                    <a:lnTo>
                      <a:pt x="39" y="126"/>
                    </a:lnTo>
                    <a:lnTo>
                      <a:pt x="24" y="131"/>
                    </a:lnTo>
                    <a:lnTo>
                      <a:pt x="16" y="119"/>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sp>
        <p:nvSpPr>
          <p:cNvPr id="13" name="Text Placeholder 24"/>
          <p:cNvSpPr>
            <a:spLocks noGrp="1"/>
          </p:cNvSpPr>
          <p:nvPr>
            <p:ph type="body" sz="quarter" idx="36" hasCustomPrompt="1"/>
          </p:nvPr>
        </p:nvSpPr>
        <p:spPr>
          <a:xfrm>
            <a:off x="9042400" y="6346537"/>
            <a:ext cx="2890045" cy="47793"/>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042400" y="5855530"/>
            <a:ext cx="2890045" cy="493081"/>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042400" y="6117769"/>
            <a:ext cx="2890045" cy="183616"/>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314" name="Text Placeholder 15"/>
          <p:cNvSpPr>
            <a:spLocks noGrp="1"/>
          </p:cNvSpPr>
          <p:nvPr>
            <p:ph type="body" sz="quarter" idx="102" hasCustomPrompt="1"/>
          </p:nvPr>
        </p:nvSpPr>
        <p:spPr>
          <a:xfrm>
            <a:off x="195265" y="1619776"/>
            <a:ext cx="2531207" cy="277425"/>
          </a:xfrm>
        </p:spPr>
        <p:txBody>
          <a:bodyPr numCol="1" anchor="b"/>
          <a:lstStyle>
            <a:lvl1pPr>
              <a:defRPr sz="1400"/>
            </a:lvl1pPr>
            <a:lvl2pPr>
              <a:defRPr sz="1200"/>
            </a:lvl2pPr>
            <a:lvl3pPr>
              <a:defRPr sz="1100"/>
            </a:lvl3pPr>
            <a:lvl4pPr>
              <a:defRPr sz="1050"/>
            </a:lvl4pPr>
            <a:lvl5pPr>
              <a:defRPr sz="900"/>
            </a:lvl5pPr>
          </a:lstStyle>
          <a:p>
            <a:pPr lvl="0"/>
            <a:r>
              <a:rPr lang="en-US" dirty="0"/>
              <a:t>Enter text here</a:t>
            </a:r>
          </a:p>
        </p:txBody>
      </p:sp>
      <p:sp>
        <p:nvSpPr>
          <p:cNvPr id="315" name="Text Placeholder 7"/>
          <p:cNvSpPr>
            <a:spLocks noGrp="1"/>
          </p:cNvSpPr>
          <p:nvPr>
            <p:ph type="body" sz="quarter" idx="104" hasCustomPrompt="1"/>
          </p:nvPr>
        </p:nvSpPr>
        <p:spPr>
          <a:xfrm>
            <a:off x="195263" y="4538045"/>
            <a:ext cx="2721768" cy="1620709"/>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6" name="Text Placeholder 7"/>
          <p:cNvSpPr>
            <a:spLocks noGrp="1"/>
          </p:cNvSpPr>
          <p:nvPr>
            <p:ph type="body" sz="quarter" idx="105" hasCustomPrompt="1"/>
          </p:nvPr>
        </p:nvSpPr>
        <p:spPr>
          <a:xfrm>
            <a:off x="3317155" y="3355791"/>
            <a:ext cx="2721768" cy="2802963"/>
          </a:xfrm>
        </p:spPr>
        <p:txBody>
          <a:bodyPr rIns="108000" numCol="1"/>
          <a:lstStyle>
            <a:lvl1pPr marL="0" indent="0">
              <a:buFont typeface="Wingdings" panose="05000000000000000000" pitchFamily="2" charset="2"/>
              <a:buNone/>
              <a:tabLst>
                <a:tab pos="179388" algn="l"/>
              </a:tabLst>
              <a:defRPr sz="1100">
                <a:solidFill>
                  <a:schemeClr val="tx2"/>
                </a:solidFill>
              </a:defRPr>
            </a:lvl1pPr>
            <a:lvl2pPr marL="269875" indent="-176213">
              <a:defRPr sz="1050">
                <a:solidFill>
                  <a:schemeClr val="tx2"/>
                </a:solidFill>
              </a:defRPr>
            </a:lvl2pPr>
            <a:lvl3pPr>
              <a:defRPr sz="1000">
                <a:solidFill>
                  <a:schemeClr val="tx2"/>
                </a:solidFill>
              </a:defRPr>
            </a:lvl3pPr>
            <a:lvl4pPr>
              <a:defRPr sz="900">
                <a:solidFill>
                  <a:schemeClr val="tx2"/>
                </a:solidFill>
              </a:defRPr>
            </a:lvl4pPr>
            <a:lvl5pPr>
              <a:defRPr sz="7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7" name="Text Placeholder 15"/>
          <p:cNvSpPr>
            <a:spLocks noGrp="1"/>
          </p:cNvSpPr>
          <p:nvPr>
            <p:ph type="body" sz="quarter" idx="106" hasCustomPrompt="1"/>
          </p:nvPr>
        </p:nvSpPr>
        <p:spPr>
          <a:xfrm>
            <a:off x="195265" y="2971081"/>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Challenge</a:t>
            </a:r>
            <a:endParaRPr lang="en-GB" dirty="0"/>
          </a:p>
        </p:txBody>
      </p:sp>
      <p:sp>
        <p:nvSpPr>
          <p:cNvPr id="318" name="Text Placeholder 15"/>
          <p:cNvSpPr>
            <a:spLocks noGrp="1"/>
          </p:cNvSpPr>
          <p:nvPr>
            <p:ph type="body" sz="quarter" idx="107" hasCustomPrompt="1"/>
          </p:nvPr>
        </p:nvSpPr>
        <p:spPr>
          <a:xfrm>
            <a:off x="195265" y="4162572"/>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Solution</a:t>
            </a:r>
            <a:endParaRPr lang="en-GB" dirty="0"/>
          </a:p>
        </p:txBody>
      </p:sp>
      <p:sp>
        <p:nvSpPr>
          <p:cNvPr id="319" name="Text Placeholder 15"/>
          <p:cNvSpPr>
            <a:spLocks noGrp="1"/>
          </p:cNvSpPr>
          <p:nvPr>
            <p:ph type="body" sz="quarter" idx="108" hasCustomPrompt="1"/>
          </p:nvPr>
        </p:nvSpPr>
        <p:spPr>
          <a:xfrm>
            <a:off x="3317155" y="2971081"/>
            <a:ext cx="2720975" cy="311749"/>
          </a:xfrm>
        </p:spPr>
        <p:txBody>
          <a:bodyPr numCol="1"/>
          <a:lstStyle>
            <a:lvl1pPr>
              <a:defRPr sz="1400"/>
            </a:lvl1pPr>
            <a:lvl2pPr>
              <a:defRPr sz="1200"/>
            </a:lvl2pPr>
            <a:lvl3pPr>
              <a:defRPr sz="1100"/>
            </a:lvl3pPr>
            <a:lvl4pPr>
              <a:defRPr sz="1050"/>
            </a:lvl4pPr>
            <a:lvl5pPr>
              <a:defRPr sz="900"/>
            </a:lvl5pPr>
          </a:lstStyle>
          <a:p>
            <a:pPr lvl="0"/>
            <a:r>
              <a:rPr lang="en-US" dirty="0"/>
              <a:t>Results</a:t>
            </a:r>
            <a:endParaRPr lang="en-GB" dirty="0"/>
          </a:p>
        </p:txBody>
      </p:sp>
      <p:cxnSp>
        <p:nvCxnSpPr>
          <p:cNvPr id="325" name="Straight Connector 324"/>
          <p:cNvCxnSpPr/>
          <p:nvPr userDrawn="1"/>
        </p:nvCxnSpPr>
        <p:spPr>
          <a:xfrm>
            <a:off x="1" y="2685467"/>
            <a:ext cx="30353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7" name="Text Placeholder 20"/>
          <p:cNvSpPr>
            <a:spLocks noGrp="1"/>
          </p:cNvSpPr>
          <p:nvPr>
            <p:ph type="body" sz="quarter" idx="109" hasCustomPrompt="1"/>
          </p:nvPr>
        </p:nvSpPr>
        <p:spPr>
          <a:xfrm>
            <a:off x="195262" y="1905552"/>
            <a:ext cx="546329" cy="200599"/>
          </a:xfrm>
        </p:spPr>
        <p:txBody>
          <a:bodyPr/>
          <a:lstStyle>
            <a:lvl1pPr>
              <a:defRPr sz="1100"/>
            </a:lvl1pPr>
            <a:lvl2pPr>
              <a:defRPr sz="1000"/>
            </a:lvl2pPr>
            <a:lvl3pPr>
              <a:defRPr sz="900"/>
            </a:lvl3pPr>
            <a:lvl4pPr>
              <a:defRPr sz="800"/>
            </a:lvl4pPr>
            <a:lvl5pPr>
              <a:defRPr sz="600"/>
            </a:lvl5pPr>
          </a:lstStyle>
          <a:p>
            <a:pPr lvl="0"/>
            <a:r>
              <a:rPr lang="en-US" dirty="0"/>
              <a:t>Date:</a:t>
            </a:r>
            <a:endParaRPr lang="en-GB" dirty="0"/>
          </a:p>
        </p:txBody>
      </p:sp>
      <p:sp>
        <p:nvSpPr>
          <p:cNvPr id="348" name="Text Placeholder 20"/>
          <p:cNvSpPr>
            <a:spLocks noGrp="1"/>
          </p:cNvSpPr>
          <p:nvPr>
            <p:ph type="body" sz="quarter" idx="110" hasCustomPrompt="1"/>
          </p:nvPr>
        </p:nvSpPr>
        <p:spPr>
          <a:xfrm>
            <a:off x="195260" y="2134229"/>
            <a:ext cx="586915" cy="200599"/>
          </a:xfrm>
        </p:spPr>
        <p:txBody>
          <a:bodyPr/>
          <a:lstStyle>
            <a:lvl1pPr>
              <a:defRPr sz="1100"/>
            </a:lvl1pPr>
            <a:lvl2pPr>
              <a:defRPr sz="1000"/>
            </a:lvl2pPr>
            <a:lvl3pPr>
              <a:defRPr sz="900"/>
            </a:lvl3pPr>
            <a:lvl4pPr>
              <a:defRPr sz="800"/>
            </a:lvl4pPr>
            <a:lvl5pPr>
              <a:defRPr sz="600"/>
            </a:lvl5pPr>
          </a:lstStyle>
          <a:p>
            <a:pPr lvl="0"/>
            <a:r>
              <a:rPr lang="en-US" dirty="0"/>
              <a:t>Value:</a:t>
            </a:r>
            <a:endParaRPr lang="en-GB" dirty="0"/>
          </a:p>
        </p:txBody>
      </p:sp>
      <p:sp>
        <p:nvSpPr>
          <p:cNvPr id="349" name="Text Placeholder 20"/>
          <p:cNvSpPr>
            <a:spLocks noGrp="1"/>
          </p:cNvSpPr>
          <p:nvPr>
            <p:ph type="body" sz="quarter" idx="111" hasCustomPrompt="1"/>
          </p:nvPr>
        </p:nvSpPr>
        <p:spPr>
          <a:xfrm>
            <a:off x="618836" y="1905552"/>
            <a:ext cx="2107635" cy="200599"/>
          </a:xfrm>
        </p:spPr>
        <p:txBody>
          <a:bodyPr/>
          <a:lstStyle>
            <a:lvl1pPr>
              <a:defRPr sz="1100" baseline="0">
                <a:solidFill>
                  <a:schemeClr val="tx2"/>
                </a:solidFill>
              </a:defRPr>
            </a:lvl1pPr>
            <a:lvl2pPr>
              <a:defRPr sz="1000"/>
            </a:lvl2pPr>
            <a:lvl3pPr>
              <a:defRPr sz="900"/>
            </a:lvl3pPr>
            <a:lvl4pPr>
              <a:defRPr sz="800"/>
            </a:lvl4pPr>
            <a:lvl5pPr>
              <a:defRPr sz="600"/>
            </a:lvl5pPr>
          </a:lstStyle>
          <a:p>
            <a:pPr lvl="0"/>
            <a:r>
              <a:rPr lang="en-US" dirty="0"/>
              <a:t>Enter date here</a:t>
            </a:r>
            <a:endParaRPr lang="en-GB" dirty="0"/>
          </a:p>
        </p:txBody>
      </p:sp>
      <p:sp>
        <p:nvSpPr>
          <p:cNvPr id="350" name="Text Placeholder 20"/>
          <p:cNvSpPr>
            <a:spLocks noGrp="1"/>
          </p:cNvSpPr>
          <p:nvPr>
            <p:ph type="body" sz="quarter" idx="112" hasCustomPrompt="1"/>
          </p:nvPr>
        </p:nvSpPr>
        <p:spPr>
          <a:xfrm>
            <a:off x="616185" y="2134227"/>
            <a:ext cx="2363267" cy="257534"/>
          </a:xfrm>
        </p:spPr>
        <p:txBody>
          <a:bodyPr/>
          <a:lstStyle>
            <a:lvl1pPr>
              <a:defRPr sz="1100">
                <a:solidFill>
                  <a:schemeClr val="tx2"/>
                </a:solidFill>
              </a:defRPr>
            </a:lvl1pPr>
            <a:lvl2pPr>
              <a:defRPr sz="1000"/>
            </a:lvl2pPr>
            <a:lvl3pPr>
              <a:defRPr sz="900"/>
            </a:lvl3pPr>
            <a:lvl4pPr>
              <a:defRPr sz="800"/>
            </a:lvl4pPr>
            <a:lvl5pPr>
              <a:defRPr sz="600"/>
            </a:lvl5pPr>
          </a:lstStyle>
          <a:p>
            <a:pPr lvl="0"/>
            <a:r>
              <a:rPr lang="en-US" dirty="0"/>
              <a:t>Enter value here</a:t>
            </a:r>
            <a:endParaRPr lang="en-GB" dirty="0"/>
          </a:p>
        </p:txBody>
      </p:sp>
      <p:sp>
        <p:nvSpPr>
          <p:cNvPr id="352"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53" name="Picture Placeholder 16"/>
          <p:cNvSpPr>
            <a:spLocks noGrp="1"/>
          </p:cNvSpPr>
          <p:nvPr>
            <p:ph type="pic" sz="quarter" idx="103" hasCustomPrompt="1"/>
          </p:nvPr>
        </p:nvSpPr>
        <p:spPr>
          <a:xfrm>
            <a:off x="3317153" y="1130711"/>
            <a:ext cx="2707411" cy="1575977"/>
          </a:xfrm>
          <a:noFill/>
        </p:spPr>
        <p:txBody>
          <a:bodyPr/>
          <a:lstStyle>
            <a:lvl1pPr algn="ctr">
              <a:defRPr sz="1100" baseline="0"/>
            </a:lvl1pPr>
          </a:lstStyle>
          <a:p>
            <a:r>
              <a:rPr lang="en-GB" dirty="0"/>
              <a:t>Click on the icon to insert an image</a:t>
            </a:r>
          </a:p>
        </p:txBody>
      </p:sp>
      <p:grpSp>
        <p:nvGrpSpPr>
          <p:cNvPr id="354" name="Group 353"/>
          <p:cNvGrpSpPr/>
          <p:nvPr userDrawn="1"/>
        </p:nvGrpSpPr>
        <p:grpSpPr>
          <a:xfrm>
            <a:off x="-4350367" y="0"/>
            <a:ext cx="3909699" cy="5532582"/>
            <a:chOff x="-3999345" y="0"/>
            <a:chExt cx="3909698" cy="5532582"/>
          </a:xfrm>
        </p:grpSpPr>
        <p:sp>
          <p:nvSpPr>
            <p:cNvPr id="355" name="Rectangle 354"/>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56" name="Straight Connector 35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57" name="Picture 35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58" name="TextBox 357"/>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359" name="Group 358"/>
            <p:cNvGrpSpPr/>
            <p:nvPr userDrawn="1"/>
          </p:nvGrpSpPr>
          <p:grpSpPr>
            <a:xfrm>
              <a:off x="-3916219" y="2007734"/>
              <a:ext cx="3741159" cy="603077"/>
              <a:chOff x="-3953163" y="1928406"/>
              <a:chExt cx="3741159" cy="603077"/>
            </a:xfrm>
          </p:grpSpPr>
          <p:sp>
            <p:nvSpPr>
              <p:cNvPr id="372" name="TextBox 371"/>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73" name="TextBox 372"/>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360" name="Group 359"/>
            <p:cNvGrpSpPr/>
            <p:nvPr userDrawn="1"/>
          </p:nvGrpSpPr>
          <p:grpSpPr>
            <a:xfrm>
              <a:off x="-3916219" y="3804415"/>
              <a:ext cx="3741159" cy="649206"/>
              <a:chOff x="-3953163" y="3686663"/>
              <a:chExt cx="3741159" cy="649206"/>
            </a:xfrm>
          </p:grpSpPr>
          <p:sp>
            <p:nvSpPr>
              <p:cNvPr id="370" name="TextBox 369"/>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71" name="TextBox 370"/>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361" name="Group 360"/>
            <p:cNvGrpSpPr/>
            <p:nvPr userDrawn="1"/>
          </p:nvGrpSpPr>
          <p:grpSpPr>
            <a:xfrm>
              <a:off x="-3916219" y="2909062"/>
              <a:ext cx="3741159" cy="634370"/>
              <a:chOff x="-3953163" y="2815638"/>
              <a:chExt cx="3741159" cy="634370"/>
            </a:xfrm>
          </p:grpSpPr>
          <p:sp>
            <p:nvSpPr>
              <p:cNvPr id="368" name="TextBox 367"/>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69" name="TextBox 368"/>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362" name="Group 361"/>
            <p:cNvGrpSpPr/>
            <p:nvPr userDrawn="1"/>
          </p:nvGrpSpPr>
          <p:grpSpPr>
            <a:xfrm>
              <a:off x="-3916219" y="4693793"/>
              <a:ext cx="3470417" cy="603077"/>
              <a:chOff x="-3953163" y="4622237"/>
              <a:chExt cx="3470417" cy="603077"/>
            </a:xfrm>
          </p:grpSpPr>
          <p:sp>
            <p:nvSpPr>
              <p:cNvPr id="366" name="TextBox 365"/>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367" name="TextBox 366"/>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363" name="Group 362"/>
            <p:cNvGrpSpPr/>
            <p:nvPr userDrawn="1"/>
          </p:nvGrpSpPr>
          <p:grpSpPr>
            <a:xfrm>
              <a:off x="-3916219" y="1118356"/>
              <a:ext cx="3741159" cy="677414"/>
              <a:chOff x="-3953163" y="1118356"/>
              <a:chExt cx="3741159" cy="677414"/>
            </a:xfrm>
          </p:grpSpPr>
          <p:sp>
            <p:nvSpPr>
              <p:cNvPr id="364" name="TextBox 363"/>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65" name="TextBox 364"/>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74"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75" name="Text Placeholder 18"/>
          <p:cNvSpPr>
            <a:spLocks noGrp="1"/>
          </p:cNvSpPr>
          <p:nvPr>
            <p:ph type="body" sz="quarter" idx="38" hasCustomPrompt="1"/>
          </p:nvPr>
        </p:nvSpPr>
        <p:spPr>
          <a:xfrm>
            <a:off x="200605" y="1129946"/>
            <a:ext cx="286871" cy="486374"/>
          </a:xfrm>
        </p:spPr>
        <p:txBody>
          <a:bodyPr anchor="ctr"/>
          <a:lstStyle>
            <a:lvl1pPr algn="r">
              <a:defRPr sz="2800" b="0">
                <a:latin typeface="+mn-lt"/>
              </a:defRPr>
            </a:lvl1pPr>
          </a:lstStyle>
          <a:p>
            <a:pPr lvl="0"/>
            <a:r>
              <a:rPr lang="en-US" dirty="0"/>
              <a:t>1</a:t>
            </a:r>
            <a:endParaRPr lang="en-GB" dirty="0"/>
          </a:p>
        </p:txBody>
      </p:sp>
      <p:grpSp>
        <p:nvGrpSpPr>
          <p:cNvPr id="304" name="Group 303"/>
          <p:cNvGrpSpPr/>
          <p:nvPr userDrawn="1"/>
        </p:nvGrpSpPr>
        <p:grpSpPr>
          <a:xfrm>
            <a:off x="12630285" y="1"/>
            <a:ext cx="3909699" cy="3473285"/>
            <a:chOff x="-3999345" y="0"/>
            <a:chExt cx="3909698" cy="3473285"/>
          </a:xfrm>
        </p:grpSpPr>
        <p:sp>
          <p:nvSpPr>
            <p:cNvPr id="305" name="Rectangle 304"/>
            <p:cNvSpPr/>
            <p:nvPr userDrawn="1"/>
          </p:nvSpPr>
          <p:spPr>
            <a:xfrm>
              <a:off x="-3999345" y="0"/>
              <a:ext cx="3909698" cy="34732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06" name="Straight Connector 30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7" name="Picture 30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08" name="TextBox 307"/>
            <p:cNvSpPr txBox="1"/>
            <p:nvPr userDrawn="1"/>
          </p:nvSpPr>
          <p:spPr>
            <a:xfrm>
              <a:off x="-3916218" y="128588"/>
              <a:ext cx="2927928"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use your map</a:t>
              </a:r>
              <a:endParaRPr lang="en-GB" sz="2000" dirty="0">
                <a:solidFill>
                  <a:schemeClr val="tx1"/>
                </a:solidFill>
                <a:latin typeface="+mn-lt"/>
              </a:endParaRPr>
            </a:p>
          </p:txBody>
        </p:sp>
        <p:grpSp>
          <p:nvGrpSpPr>
            <p:cNvPr id="309" name="Group 308"/>
            <p:cNvGrpSpPr/>
            <p:nvPr userDrawn="1"/>
          </p:nvGrpSpPr>
          <p:grpSpPr>
            <a:xfrm>
              <a:off x="-3916219" y="2017411"/>
              <a:ext cx="3685743" cy="651346"/>
              <a:chOff x="-3953163" y="1938083"/>
              <a:chExt cx="3685743" cy="651346"/>
            </a:xfrm>
          </p:grpSpPr>
          <p:sp>
            <p:nvSpPr>
              <p:cNvPr id="322" name="TextBox 321"/>
              <p:cNvSpPr txBox="1"/>
              <p:nvPr userDrawn="1"/>
            </p:nvSpPr>
            <p:spPr>
              <a:xfrm>
                <a:off x="-3953163" y="193808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23" name="TextBox 322"/>
              <p:cNvSpPr txBox="1"/>
              <p:nvPr userDrawn="1"/>
            </p:nvSpPr>
            <p:spPr>
              <a:xfrm>
                <a:off x="-3565236" y="1986352"/>
                <a:ext cx="3297816"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Copy</a:t>
                </a:r>
                <a:r>
                  <a:rPr lang="en-GB" sz="1400" dirty="0">
                    <a:latin typeface="+mn-lt"/>
                  </a:rPr>
                  <a:t> them</a:t>
                </a:r>
                <a:r>
                  <a:rPr lang="en-GB" sz="1400" baseline="0" dirty="0">
                    <a:latin typeface="+mn-lt"/>
                  </a:rPr>
                  <a:t> from the Asset Library and </a:t>
                </a:r>
                <a:r>
                  <a:rPr lang="en-GB" sz="1400" b="1" baseline="0" dirty="0">
                    <a:latin typeface="+mn-lt"/>
                  </a:rPr>
                  <a:t>paste</a:t>
                </a:r>
                <a:r>
                  <a:rPr lang="en-GB" sz="1400" baseline="0" dirty="0">
                    <a:latin typeface="+mn-lt"/>
                  </a:rPr>
                  <a:t> them onto your presentation</a:t>
                </a:r>
                <a:endParaRPr lang="en-GB" sz="1400" dirty="0">
                  <a:latin typeface="+mn-lt"/>
                </a:endParaRPr>
              </a:p>
            </p:txBody>
          </p:sp>
        </p:grpSp>
        <p:grpSp>
          <p:nvGrpSpPr>
            <p:cNvPr id="310" name="Group 309"/>
            <p:cNvGrpSpPr/>
            <p:nvPr userDrawn="1"/>
          </p:nvGrpSpPr>
          <p:grpSpPr>
            <a:xfrm>
              <a:off x="-3916219" y="2751342"/>
              <a:ext cx="3741159" cy="690245"/>
              <a:chOff x="-3953163" y="2657918"/>
              <a:chExt cx="3741159" cy="690245"/>
            </a:xfrm>
          </p:grpSpPr>
          <p:sp>
            <p:nvSpPr>
              <p:cNvPr id="320" name="TextBox 319"/>
              <p:cNvSpPr txBox="1"/>
              <p:nvPr userDrawn="1"/>
            </p:nvSpPr>
            <p:spPr>
              <a:xfrm>
                <a:off x="-3953163" y="265791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21" name="TextBox 320"/>
              <p:cNvSpPr txBox="1"/>
              <p:nvPr userDrawn="1"/>
            </p:nvSpPr>
            <p:spPr>
              <a:xfrm>
                <a:off x="-3565237" y="2745086"/>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Fill in</a:t>
                </a:r>
                <a:r>
                  <a:rPr lang="en-GB" sz="1400" dirty="0">
                    <a:latin typeface="+mn-lt"/>
                  </a:rPr>
                  <a:t> the data and stats and </a:t>
                </a:r>
                <a:r>
                  <a:rPr lang="en-GB" sz="1400" b="1" dirty="0">
                    <a:latin typeface="+mn-lt"/>
                  </a:rPr>
                  <a:t>drag</a:t>
                </a:r>
                <a:r>
                  <a:rPr lang="en-GB" sz="1400" baseline="0" dirty="0">
                    <a:latin typeface="+mn-lt"/>
                  </a:rPr>
                  <a:t> them to the relevant areas on your map</a:t>
                </a:r>
                <a:endParaRPr lang="en-GB" sz="1400" dirty="0">
                  <a:latin typeface="+mn-lt"/>
                </a:endParaRPr>
              </a:p>
            </p:txBody>
          </p:sp>
        </p:grpSp>
        <p:grpSp>
          <p:nvGrpSpPr>
            <p:cNvPr id="311" name="Group 310"/>
            <p:cNvGrpSpPr/>
            <p:nvPr userDrawn="1"/>
          </p:nvGrpSpPr>
          <p:grpSpPr>
            <a:xfrm>
              <a:off x="-3916219" y="1118356"/>
              <a:ext cx="3741159" cy="677414"/>
              <a:chOff x="-3953163" y="1118356"/>
              <a:chExt cx="3741159" cy="677414"/>
            </a:xfrm>
          </p:grpSpPr>
          <p:sp>
            <p:nvSpPr>
              <p:cNvPr id="312" name="TextBox 311"/>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13" name="TextBox 312"/>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In</a:t>
                </a:r>
                <a:r>
                  <a:rPr lang="en-GB" sz="1400" baseline="0" dirty="0">
                    <a:latin typeface="+mn-lt"/>
                  </a:rPr>
                  <a:t> your </a:t>
                </a:r>
                <a:r>
                  <a:rPr lang="en-GB" sz="1400" b="1" baseline="0" dirty="0">
                    <a:latin typeface="+mn-lt"/>
                  </a:rPr>
                  <a:t>Asset Library</a:t>
                </a:r>
                <a:r>
                  <a:rPr lang="en-GB" sz="1400" baseline="0" dirty="0">
                    <a:latin typeface="+mn-lt"/>
                  </a:rPr>
                  <a:t>, find the appropriate pointers or markers for the data you wish to display</a:t>
                </a:r>
                <a:endParaRPr lang="en-GB" sz="1400" dirty="0">
                  <a:latin typeface="+mn-lt"/>
                </a:endParaRPr>
              </a:p>
            </p:txBody>
          </p:sp>
        </p:grpSp>
      </p:grpSp>
    </p:spTree>
    <p:extLst>
      <p:ext uri="{BB962C8B-B14F-4D97-AF65-F5344CB8AC3E}">
        <p14:creationId xmlns:p14="http://schemas.microsoft.com/office/powerpoint/2010/main" val="281464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p with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grpSp>
        <p:nvGrpSpPr>
          <p:cNvPr id="50" name="Group 49"/>
          <p:cNvGrpSpPr/>
          <p:nvPr userDrawn="1"/>
        </p:nvGrpSpPr>
        <p:grpSpPr>
          <a:xfrm>
            <a:off x="3228367" y="1404521"/>
            <a:ext cx="8756268" cy="5025096"/>
            <a:chOff x="1664337" y="1715998"/>
            <a:chExt cx="8255540" cy="4737736"/>
          </a:xfrm>
          <a:solidFill>
            <a:schemeClr val="accent4"/>
          </a:solidFill>
        </p:grpSpPr>
        <p:grpSp>
          <p:nvGrpSpPr>
            <p:cNvPr id="51" name="Group 50"/>
            <p:cNvGrpSpPr/>
            <p:nvPr/>
          </p:nvGrpSpPr>
          <p:grpSpPr>
            <a:xfrm>
              <a:off x="1664337" y="1715998"/>
              <a:ext cx="3616713" cy="2806149"/>
              <a:chOff x="1968230" y="1289640"/>
              <a:chExt cx="3616713" cy="2806149"/>
            </a:xfrm>
            <a:grpFill/>
          </p:grpSpPr>
          <p:sp>
            <p:nvSpPr>
              <p:cNvPr id="253" name="Freeform 55"/>
              <p:cNvSpPr>
                <a:spLocks/>
              </p:cNvSpPr>
              <p:nvPr/>
            </p:nvSpPr>
            <p:spPr bwMode="auto">
              <a:xfrm>
                <a:off x="3526561" y="3774907"/>
                <a:ext cx="88059" cy="111680"/>
              </a:xfrm>
              <a:custGeom>
                <a:avLst/>
                <a:gdLst>
                  <a:gd name="T0" fmla="*/ 0 w 50"/>
                  <a:gd name="T1" fmla="*/ 49 h 63"/>
                  <a:gd name="T2" fmla="*/ 6 w 50"/>
                  <a:gd name="T3" fmla="*/ 31 h 63"/>
                  <a:gd name="T4" fmla="*/ 19 w 50"/>
                  <a:gd name="T5" fmla="*/ 28 h 63"/>
                  <a:gd name="T6" fmla="*/ 21 w 50"/>
                  <a:gd name="T7" fmla="*/ 9 h 63"/>
                  <a:gd name="T8" fmla="*/ 43 w 50"/>
                  <a:gd name="T9" fmla="*/ 0 h 63"/>
                  <a:gd name="T10" fmla="*/ 41 w 50"/>
                  <a:gd name="T11" fmla="*/ 20 h 63"/>
                  <a:gd name="T12" fmla="*/ 41 w 50"/>
                  <a:gd name="T13" fmla="*/ 34 h 63"/>
                  <a:gd name="T14" fmla="*/ 49 w 50"/>
                  <a:gd name="T15" fmla="*/ 35 h 63"/>
                  <a:gd name="T16" fmla="*/ 47 w 50"/>
                  <a:gd name="T17" fmla="*/ 48 h 63"/>
                  <a:gd name="T18" fmla="*/ 37 w 50"/>
                  <a:gd name="T19" fmla="*/ 48 h 63"/>
                  <a:gd name="T20" fmla="*/ 34 w 50"/>
                  <a:gd name="T21" fmla="*/ 62 h 63"/>
                  <a:gd name="T22" fmla="*/ 14 w 50"/>
                  <a:gd name="T23" fmla="*/ 61 h 63"/>
                  <a:gd name="T24" fmla="*/ 0 w 50"/>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3">
                    <a:moveTo>
                      <a:pt x="0" y="49"/>
                    </a:moveTo>
                    <a:lnTo>
                      <a:pt x="6" y="31"/>
                    </a:lnTo>
                    <a:lnTo>
                      <a:pt x="19" y="28"/>
                    </a:lnTo>
                    <a:lnTo>
                      <a:pt x="21" y="9"/>
                    </a:lnTo>
                    <a:lnTo>
                      <a:pt x="43" y="0"/>
                    </a:lnTo>
                    <a:lnTo>
                      <a:pt x="41" y="20"/>
                    </a:lnTo>
                    <a:lnTo>
                      <a:pt x="41" y="34"/>
                    </a:lnTo>
                    <a:lnTo>
                      <a:pt x="49" y="35"/>
                    </a:lnTo>
                    <a:lnTo>
                      <a:pt x="47" y="48"/>
                    </a:lnTo>
                    <a:lnTo>
                      <a:pt x="37" y="48"/>
                    </a:lnTo>
                    <a:lnTo>
                      <a:pt x="34" y="62"/>
                    </a:lnTo>
                    <a:lnTo>
                      <a:pt x="14" y="61"/>
                    </a:lnTo>
                    <a:lnTo>
                      <a:pt x="0" y="4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4" name="Freeform 46"/>
              <p:cNvSpPr>
                <a:spLocks/>
              </p:cNvSpPr>
              <p:nvPr/>
            </p:nvSpPr>
            <p:spPr bwMode="auto">
              <a:xfrm>
                <a:off x="3982582" y="3699405"/>
                <a:ext cx="75479" cy="70783"/>
              </a:xfrm>
              <a:custGeom>
                <a:avLst/>
                <a:gdLst>
                  <a:gd name="T0" fmla="*/ 32 w 43"/>
                  <a:gd name="T1" fmla="*/ 1 h 41"/>
                  <a:gd name="T2" fmla="*/ 26 w 43"/>
                  <a:gd name="T3" fmla="*/ 14 h 41"/>
                  <a:gd name="T4" fmla="*/ 32 w 43"/>
                  <a:gd name="T5" fmla="*/ 21 h 41"/>
                  <a:gd name="T6" fmla="*/ 23 w 43"/>
                  <a:gd name="T7" fmla="*/ 26 h 41"/>
                  <a:gd name="T8" fmla="*/ 0 w 43"/>
                  <a:gd name="T9" fmla="*/ 26 h 41"/>
                  <a:gd name="T10" fmla="*/ 3 w 43"/>
                  <a:gd name="T11" fmla="*/ 37 h 41"/>
                  <a:gd name="T12" fmla="*/ 21 w 43"/>
                  <a:gd name="T13" fmla="*/ 38 h 41"/>
                  <a:gd name="T14" fmla="*/ 37 w 43"/>
                  <a:gd name="T15" fmla="*/ 40 h 41"/>
                  <a:gd name="T16" fmla="*/ 42 w 43"/>
                  <a:gd name="T17" fmla="*/ 29 h 41"/>
                  <a:gd name="T18" fmla="*/ 42 w 43"/>
                  <a:gd name="T19" fmla="*/ 8 h 41"/>
                  <a:gd name="T20" fmla="*/ 42 w 43"/>
                  <a:gd name="T21" fmla="*/ 0 h 41"/>
                  <a:gd name="T22" fmla="*/ 32 w 43"/>
                  <a:gd name="T23"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1">
                    <a:moveTo>
                      <a:pt x="32" y="1"/>
                    </a:moveTo>
                    <a:lnTo>
                      <a:pt x="26" y="14"/>
                    </a:lnTo>
                    <a:lnTo>
                      <a:pt x="32" y="21"/>
                    </a:lnTo>
                    <a:lnTo>
                      <a:pt x="23" y="26"/>
                    </a:lnTo>
                    <a:lnTo>
                      <a:pt x="0" y="26"/>
                    </a:lnTo>
                    <a:lnTo>
                      <a:pt x="3" y="37"/>
                    </a:lnTo>
                    <a:lnTo>
                      <a:pt x="21" y="38"/>
                    </a:lnTo>
                    <a:lnTo>
                      <a:pt x="37" y="40"/>
                    </a:lnTo>
                    <a:lnTo>
                      <a:pt x="42" y="29"/>
                    </a:lnTo>
                    <a:lnTo>
                      <a:pt x="42" y="8"/>
                    </a:lnTo>
                    <a:lnTo>
                      <a:pt x="42" y="0"/>
                    </a:lnTo>
                    <a:lnTo>
                      <a:pt x="32" y="1"/>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5" name="Freeform 47"/>
              <p:cNvSpPr>
                <a:spLocks/>
              </p:cNvSpPr>
              <p:nvPr/>
            </p:nvSpPr>
            <p:spPr bwMode="auto">
              <a:xfrm>
                <a:off x="2951032" y="3314031"/>
                <a:ext cx="726488" cy="548961"/>
              </a:xfrm>
              <a:custGeom>
                <a:avLst/>
                <a:gdLst>
                  <a:gd name="T0" fmla="*/ 245 w 412"/>
                  <a:gd name="T1" fmla="*/ 119 h 312"/>
                  <a:gd name="T2" fmla="*/ 229 w 412"/>
                  <a:gd name="T3" fmla="*/ 93 h 312"/>
                  <a:gd name="T4" fmla="*/ 216 w 412"/>
                  <a:gd name="T5" fmla="*/ 60 h 312"/>
                  <a:gd name="T6" fmla="*/ 196 w 412"/>
                  <a:gd name="T7" fmla="*/ 70 h 312"/>
                  <a:gd name="T8" fmla="*/ 174 w 412"/>
                  <a:gd name="T9" fmla="*/ 45 h 312"/>
                  <a:gd name="T10" fmla="*/ 164 w 412"/>
                  <a:gd name="T11" fmla="*/ 29 h 312"/>
                  <a:gd name="T12" fmla="*/ 147 w 412"/>
                  <a:gd name="T13" fmla="*/ 11 h 312"/>
                  <a:gd name="T14" fmla="*/ 125 w 412"/>
                  <a:gd name="T15" fmla="*/ 20 h 312"/>
                  <a:gd name="T16" fmla="*/ 101 w 412"/>
                  <a:gd name="T17" fmla="*/ 29 h 312"/>
                  <a:gd name="T18" fmla="*/ 63 w 412"/>
                  <a:gd name="T19" fmla="*/ 31 h 312"/>
                  <a:gd name="T20" fmla="*/ 35 w 412"/>
                  <a:gd name="T21" fmla="*/ 11 h 312"/>
                  <a:gd name="T22" fmla="*/ 0 w 412"/>
                  <a:gd name="T23" fmla="*/ 0 h 312"/>
                  <a:gd name="T24" fmla="*/ 16 w 412"/>
                  <a:gd name="T25" fmla="*/ 53 h 312"/>
                  <a:gd name="T26" fmla="*/ 25 w 412"/>
                  <a:gd name="T27" fmla="*/ 87 h 312"/>
                  <a:gd name="T28" fmla="*/ 41 w 412"/>
                  <a:gd name="T29" fmla="*/ 110 h 312"/>
                  <a:gd name="T30" fmla="*/ 59 w 412"/>
                  <a:gd name="T31" fmla="*/ 146 h 312"/>
                  <a:gd name="T32" fmla="*/ 98 w 412"/>
                  <a:gd name="T33" fmla="*/ 177 h 312"/>
                  <a:gd name="T34" fmla="*/ 78 w 412"/>
                  <a:gd name="T35" fmla="*/ 129 h 312"/>
                  <a:gd name="T36" fmla="*/ 51 w 412"/>
                  <a:gd name="T37" fmla="*/ 83 h 312"/>
                  <a:gd name="T38" fmla="*/ 31 w 412"/>
                  <a:gd name="T39" fmla="*/ 45 h 312"/>
                  <a:gd name="T40" fmla="*/ 41 w 412"/>
                  <a:gd name="T41" fmla="*/ 28 h 312"/>
                  <a:gd name="T42" fmla="*/ 64 w 412"/>
                  <a:gd name="T43" fmla="*/ 49 h 312"/>
                  <a:gd name="T44" fmla="*/ 78 w 412"/>
                  <a:gd name="T45" fmla="*/ 88 h 312"/>
                  <a:gd name="T46" fmla="*/ 97 w 412"/>
                  <a:gd name="T47" fmla="*/ 112 h 312"/>
                  <a:gd name="T48" fmla="*/ 110 w 412"/>
                  <a:gd name="T49" fmla="*/ 132 h 312"/>
                  <a:gd name="T50" fmla="*/ 129 w 412"/>
                  <a:gd name="T51" fmla="*/ 158 h 312"/>
                  <a:gd name="T52" fmla="*/ 140 w 412"/>
                  <a:gd name="T53" fmla="*/ 172 h 312"/>
                  <a:gd name="T54" fmla="*/ 147 w 412"/>
                  <a:gd name="T55" fmla="*/ 207 h 312"/>
                  <a:gd name="T56" fmla="*/ 156 w 412"/>
                  <a:gd name="T57" fmla="*/ 230 h 312"/>
                  <a:gd name="T58" fmla="*/ 275 w 412"/>
                  <a:gd name="T59" fmla="*/ 295 h 312"/>
                  <a:gd name="T60" fmla="*/ 299 w 412"/>
                  <a:gd name="T61" fmla="*/ 291 h 312"/>
                  <a:gd name="T62" fmla="*/ 327 w 412"/>
                  <a:gd name="T63" fmla="*/ 311 h 312"/>
                  <a:gd name="T64" fmla="*/ 346 w 412"/>
                  <a:gd name="T65" fmla="*/ 290 h 312"/>
                  <a:gd name="T66" fmla="*/ 370 w 412"/>
                  <a:gd name="T67" fmla="*/ 263 h 312"/>
                  <a:gd name="T68" fmla="*/ 396 w 412"/>
                  <a:gd name="T69" fmla="*/ 250 h 312"/>
                  <a:gd name="T70" fmla="*/ 405 w 412"/>
                  <a:gd name="T71" fmla="*/ 218 h 312"/>
                  <a:gd name="T72" fmla="*/ 408 w 412"/>
                  <a:gd name="T73" fmla="*/ 200 h 312"/>
                  <a:gd name="T74" fmla="*/ 362 w 412"/>
                  <a:gd name="T75" fmla="*/ 208 h 312"/>
                  <a:gd name="T76" fmla="*/ 325 w 412"/>
                  <a:gd name="T77" fmla="*/ 245 h 312"/>
                  <a:gd name="T78" fmla="*/ 269 w 412"/>
                  <a:gd name="T79" fmla="*/ 229 h 312"/>
                  <a:gd name="T80" fmla="*/ 254 w 412"/>
                  <a:gd name="T81" fmla="*/ 160 h 312"/>
                  <a:gd name="T82" fmla="*/ 265 w 412"/>
                  <a:gd name="T83" fmla="*/ 1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2" h="312">
                    <a:moveTo>
                      <a:pt x="265" y="119"/>
                    </a:moveTo>
                    <a:lnTo>
                      <a:pt x="245" y="119"/>
                    </a:lnTo>
                    <a:lnTo>
                      <a:pt x="241" y="99"/>
                    </a:lnTo>
                    <a:lnTo>
                      <a:pt x="229" y="93"/>
                    </a:lnTo>
                    <a:lnTo>
                      <a:pt x="225" y="72"/>
                    </a:lnTo>
                    <a:lnTo>
                      <a:pt x="216" y="60"/>
                    </a:lnTo>
                    <a:lnTo>
                      <a:pt x="201" y="49"/>
                    </a:lnTo>
                    <a:lnTo>
                      <a:pt x="196" y="70"/>
                    </a:lnTo>
                    <a:lnTo>
                      <a:pt x="181" y="70"/>
                    </a:lnTo>
                    <a:lnTo>
                      <a:pt x="174" y="45"/>
                    </a:lnTo>
                    <a:lnTo>
                      <a:pt x="165" y="43"/>
                    </a:lnTo>
                    <a:lnTo>
                      <a:pt x="164" y="29"/>
                    </a:lnTo>
                    <a:lnTo>
                      <a:pt x="152" y="26"/>
                    </a:lnTo>
                    <a:lnTo>
                      <a:pt x="147" y="11"/>
                    </a:lnTo>
                    <a:lnTo>
                      <a:pt x="137" y="19"/>
                    </a:lnTo>
                    <a:lnTo>
                      <a:pt x="125" y="20"/>
                    </a:lnTo>
                    <a:lnTo>
                      <a:pt x="122" y="29"/>
                    </a:lnTo>
                    <a:lnTo>
                      <a:pt x="101" y="29"/>
                    </a:lnTo>
                    <a:lnTo>
                      <a:pt x="85" y="36"/>
                    </a:lnTo>
                    <a:lnTo>
                      <a:pt x="63" y="31"/>
                    </a:lnTo>
                    <a:lnTo>
                      <a:pt x="47" y="15"/>
                    </a:lnTo>
                    <a:lnTo>
                      <a:pt x="35" y="11"/>
                    </a:lnTo>
                    <a:lnTo>
                      <a:pt x="31" y="2"/>
                    </a:lnTo>
                    <a:lnTo>
                      <a:pt x="0" y="0"/>
                    </a:lnTo>
                    <a:lnTo>
                      <a:pt x="3" y="37"/>
                    </a:lnTo>
                    <a:lnTo>
                      <a:pt x="16" y="53"/>
                    </a:lnTo>
                    <a:lnTo>
                      <a:pt x="29" y="73"/>
                    </a:lnTo>
                    <a:lnTo>
                      <a:pt x="25" y="87"/>
                    </a:lnTo>
                    <a:lnTo>
                      <a:pt x="17" y="92"/>
                    </a:lnTo>
                    <a:lnTo>
                      <a:pt x="41" y="110"/>
                    </a:lnTo>
                    <a:lnTo>
                      <a:pt x="57" y="123"/>
                    </a:lnTo>
                    <a:lnTo>
                      <a:pt x="59" y="146"/>
                    </a:lnTo>
                    <a:lnTo>
                      <a:pt x="87" y="177"/>
                    </a:lnTo>
                    <a:lnTo>
                      <a:pt x="98" y="177"/>
                    </a:lnTo>
                    <a:lnTo>
                      <a:pt x="91" y="154"/>
                    </a:lnTo>
                    <a:lnTo>
                      <a:pt x="78" y="129"/>
                    </a:lnTo>
                    <a:lnTo>
                      <a:pt x="69" y="105"/>
                    </a:lnTo>
                    <a:lnTo>
                      <a:pt x="51" y="83"/>
                    </a:lnTo>
                    <a:lnTo>
                      <a:pt x="40" y="63"/>
                    </a:lnTo>
                    <a:lnTo>
                      <a:pt x="31" y="45"/>
                    </a:lnTo>
                    <a:lnTo>
                      <a:pt x="31" y="22"/>
                    </a:lnTo>
                    <a:lnTo>
                      <a:pt x="41" y="28"/>
                    </a:lnTo>
                    <a:lnTo>
                      <a:pt x="52" y="40"/>
                    </a:lnTo>
                    <a:lnTo>
                      <a:pt x="64" y="49"/>
                    </a:lnTo>
                    <a:lnTo>
                      <a:pt x="66" y="76"/>
                    </a:lnTo>
                    <a:lnTo>
                      <a:pt x="78" y="88"/>
                    </a:lnTo>
                    <a:lnTo>
                      <a:pt x="89" y="106"/>
                    </a:lnTo>
                    <a:lnTo>
                      <a:pt x="97" y="112"/>
                    </a:lnTo>
                    <a:lnTo>
                      <a:pt x="96" y="127"/>
                    </a:lnTo>
                    <a:lnTo>
                      <a:pt x="110" y="132"/>
                    </a:lnTo>
                    <a:lnTo>
                      <a:pt x="111" y="150"/>
                    </a:lnTo>
                    <a:lnTo>
                      <a:pt x="129" y="158"/>
                    </a:lnTo>
                    <a:lnTo>
                      <a:pt x="129" y="171"/>
                    </a:lnTo>
                    <a:lnTo>
                      <a:pt x="140" y="172"/>
                    </a:lnTo>
                    <a:lnTo>
                      <a:pt x="141" y="190"/>
                    </a:lnTo>
                    <a:lnTo>
                      <a:pt x="147" y="207"/>
                    </a:lnTo>
                    <a:lnTo>
                      <a:pt x="142" y="222"/>
                    </a:lnTo>
                    <a:lnTo>
                      <a:pt x="156" y="230"/>
                    </a:lnTo>
                    <a:lnTo>
                      <a:pt x="235" y="282"/>
                    </a:lnTo>
                    <a:lnTo>
                      <a:pt x="275" y="295"/>
                    </a:lnTo>
                    <a:lnTo>
                      <a:pt x="288" y="286"/>
                    </a:lnTo>
                    <a:lnTo>
                      <a:pt x="299" y="291"/>
                    </a:lnTo>
                    <a:lnTo>
                      <a:pt x="316" y="297"/>
                    </a:lnTo>
                    <a:lnTo>
                      <a:pt x="327" y="311"/>
                    </a:lnTo>
                    <a:lnTo>
                      <a:pt x="333" y="293"/>
                    </a:lnTo>
                    <a:lnTo>
                      <a:pt x="346" y="290"/>
                    </a:lnTo>
                    <a:lnTo>
                      <a:pt x="348" y="272"/>
                    </a:lnTo>
                    <a:lnTo>
                      <a:pt x="370" y="263"/>
                    </a:lnTo>
                    <a:lnTo>
                      <a:pt x="378" y="260"/>
                    </a:lnTo>
                    <a:lnTo>
                      <a:pt x="396" y="250"/>
                    </a:lnTo>
                    <a:lnTo>
                      <a:pt x="406" y="237"/>
                    </a:lnTo>
                    <a:lnTo>
                      <a:pt x="405" y="218"/>
                    </a:lnTo>
                    <a:lnTo>
                      <a:pt x="411" y="214"/>
                    </a:lnTo>
                    <a:lnTo>
                      <a:pt x="408" y="200"/>
                    </a:lnTo>
                    <a:lnTo>
                      <a:pt x="375" y="197"/>
                    </a:lnTo>
                    <a:lnTo>
                      <a:pt x="362" y="208"/>
                    </a:lnTo>
                    <a:lnTo>
                      <a:pt x="347" y="238"/>
                    </a:lnTo>
                    <a:lnTo>
                      <a:pt x="325" y="245"/>
                    </a:lnTo>
                    <a:lnTo>
                      <a:pt x="293" y="246"/>
                    </a:lnTo>
                    <a:lnTo>
                      <a:pt x="269" y="229"/>
                    </a:lnTo>
                    <a:lnTo>
                      <a:pt x="262" y="188"/>
                    </a:lnTo>
                    <a:lnTo>
                      <a:pt x="254" y="160"/>
                    </a:lnTo>
                    <a:lnTo>
                      <a:pt x="261" y="139"/>
                    </a:lnTo>
                    <a:lnTo>
                      <a:pt x="265" y="11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6" name="Freeform 48"/>
              <p:cNvSpPr>
                <a:spLocks/>
              </p:cNvSpPr>
              <p:nvPr/>
            </p:nvSpPr>
            <p:spPr bwMode="auto">
              <a:xfrm>
                <a:off x="3586316" y="3825241"/>
                <a:ext cx="172973" cy="84939"/>
              </a:xfrm>
              <a:custGeom>
                <a:avLst/>
                <a:gdLst>
                  <a:gd name="T0" fmla="*/ 15 w 98"/>
                  <a:gd name="T1" fmla="*/ 8 h 49"/>
                  <a:gd name="T2" fmla="*/ 13 w 98"/>
                  <a:gd name="T3" fmla="*/ 20 h 49"/>
                  <a:gd name="T4" fmla="*/ 3 w 98"/>
                  <a:gd name="T5" fmla="*/ 20 h 49"/>
                  <a:gd name="T6" fmla="*/ 0 w 98"/>
                  <a:gd name="T7" fmla="*/ 34 h 49"/>
                  <a:gd name="T8" fmla="*/ 11 w 98"/>
                  <a:gd name="T9" fmla="*/ 29 h 49"/>
                  <a:gd name="T10" fmla="*/ 27 w 98"/>
                  <a:gd name="T11" fmla="*/ 29 h 49"/>
                  <a:gd name="T12" fmla="*/ 29 w 98"/>
                  <a:gd name="T13" fmla="*/ 48 h 49"/>
                  <a:gd name="T14" fmla="*/ 42 w 98"/>
                  <a:gd name="T15" fmla="*/ 40 h 49"/>
                  <a:gd name="T16" fmla="*/ 61 w 98"/>
                  <a:gd name="T17" fmla="*/ 40 h 49"/>
                  <a:gd name="T18" fmla="*/ 66 w 98"/>
                  <a:gd name="T19" fmla="*/ 25 h 49"/>
                  <a:gd name="T20" fmla="*/ 88 w 98"/>
                  <a:gd name="T21" fmla="*/ 25 h 49"/>
                  <a:gd name="T22" fmla="*/ 97 w 98"/>
                  <a:gd name="T23" fmla="*/ 14 h 49"/>
                  <a:gd name="T24" fmla="*/ 82 w 98"/>
                  <a:gd name="T25" fmla="*/ 10 h 49"/>
                  <a:gd name="T26" fmla="*/ 73 w 98"/>
                  <a:gd name="T27" fmla="*/ 1 h 49"/>
                  <a:gd name="T28" fmla="*/ 50 w 98"/>
                  <a:gd name="T29" fmla="*/ 1 h 49"/>
                  <a:gd name="T30" fmla="*/ 40 w 98"/>
                  <a:gd name="T31" fmla="*/ 8 h 49"/>
                  <a:gd name="T32" fmla="*/ 35 w 98"/>
                  <a:gd name="T33" fmla="*/ 0 h 49"/>
                  <a:gd name="T34" fmla="*/ 24 w 98"/>
                  <a:gd name="T35" fmla="*/ 7 h 49"/>
                  <a:gd name="T36" fmla="*/ 15 w 98"/>
                  <a:gd name="T3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49">
                    <a:moveTo>
                      <a:pt x="15" y="8"/>
                    </a:moveTo>
                    <a:lnTo>
                      <a:pt x="13" y="20"/>
                    </a:lnTo>
                    <a:lnTo>
                      <a:pt x="3" y="20"/>
                    </a:lnTo>
                    <a:lnTo>
                      <a:pt x="0" y="34"/>
                    </a:lnTo>
                    <a:lnTo>
                      <a:pt x="11" y="29"/>
                    </a:lnTo>
                    <a:lnTo>
                      <a:pt x="27" y="29"/>
                    </a:lnTo>
                    <a:lnTo>
                      <a:pt x="29" y="48"/>
                    </a:lnTo>
                    <a:lnTo>
                      <a:pt x="42" y="40"/>
                    </a:lnTo>
                    <a:lnTo>
                      <a:pt x="61" y="40"/>
                    </a:lnTo>
                    <a:lnTo>
                      <a:pt x="66" y="25"/>
                    </a:lnTo>
                    <a:lnTo>
                      <a:pt x="88" y="25"/>
                    </a:lnTo>
                    <a:lnTo>
                      <a:pt x="97" y="14"/>
                    </a:lnTo>
                    <a:lnTo>
                      <a:pt x="82" y="10"/>
                    </a:lnTo>
                    <a:lnTo>
                      <a:pt x="73" y="1"/>
                    </a:lnTo>
                    <a:lnTo>
                      <a:pt x="50" y="1"/>
                    </a:lnTo>
                    <a:lnTo>
                      <a:pt x="40" y="8"/>
                    </a:lnTo>
                    <a:lnTo>
                      <a:pt x="35" y="0"/>
                    </a:lnTo>
                    <a:lnTo>
                      <a:pt x="24" y="7"/>
                    </a:lnTo>
                    <a:lnTo>
                      <a:pt x="15" y="8"/>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7" name="Freeform 49"/>
              <p:cNvSpPr>
                <a:spLocks/>
              </p:cNvSpPr>
              <p:nvPr/>
            </p:nvSpPr>
            <p:spPr bwMode="auto">
              <a:xfrm>
                <a:off x="3636635" y="3869284"/>
                <a:ext cx="116364" cy="113253"/>
              </a:xfrm>
              <a:custGeom>
                <a:avLst/>
                <a:gdLst>
                  <a:gd name="T0" fmla="*/ 60 w 66"/>
                  <a:gd name="T1" fmla="*/ 0 h 63"/>
                  <a:gd name="T2" fmla="*/ 38 w 66"/>
                  <a:gd name="T3" fmla="*/ 0 h 63"/>
                  <a:gd name="T4" fmla="*/ 33 w 66"/>
                  <a:gd name="T5" fmla="*/ 14 h 63"/>
                  <a:gd name="T6" fmla="*/ 14 w 66"/>
                  <a:gd name="T7" fmla="*/ 15 h 63"/>
                  <a:gd name="T8" fmla="*/ 0 w 66"/>
                  <a:gd name="T9" fmla="*/ 23 h 63"/>
                  <a:gd name="T10" fmla="*/ 8 w 66"/>
                  <a:gd name="T11" fmla="*/ 31 h 63"/>
                  <a:gd name="T12" fmla="*/ 15 w 66"/>
                  <a:gd name="T13" fmla="*/ 49 h 63"/>
                  <a:gd name="T14" fmla="*/ 25 w 66"/>
                  <a:gd name="T15" fmla="*/ 60 h 63"/>
                  <a:gd name="T16" fmla="*/ 56 w 66"/>
                  <a:gd name="T17" fmla="*/ 62 h 63"/>
                  <a:gd name="T18" fmla="*/ 60 w 66"/>
                  <a:gd name="T19" fmla="*/ 18 h 63"/>
                  <a:gd name="T20" fmla="*/ 65 w 66"/>
                  <a:gd name="T21" fmla="*/ 7 h 63"/>
                  <a:gd name="T22" fmla="*/ 60 w 66"/>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3">
                    <a:moveTo>
                      <a:pt x="60" y="0"/>
                    </a:moveTo>
                    <a:lnTo>
                      <a:pt x="38" y="0"/>
                    </a:lnTo>
                    <a:lnTo>
                      <a:pt x="33" y="14"/>
                    </a:lnTo>
                    <a:lnTo>
                      <a:pt x="14" y="15"/>
                    </a:lnTo>
                    <a:lnTo>
                      <a:pt x="0" y="23"/>
                    </a:lnTo>
                    <a:lnTo>
                      <a:pt x="8" y="31"/>
                    </a:lnTo>
                    <a:lnTo>
                      <a:pt x="15" y="49"/>
                    </a:lnTo>
                    <a:lnTo>
                      <a:pt x="25" y="60"/>
                    </a:lnTo>
                    <a:lnTo>
                      <a:pt x="56" y="62"/>
                    </a:lnTo>
                    <a:lnTo>
                      <a:pt x="60" y="18"/>
                    </a:lnTo>
                    <a:lnTo>
                      <a:pt x="65" y="7"/>
                    </a:lnTo>
                    <a:lnTo>
                      <a:pt x="6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8" name="Freeform 52"/>
              <p:cNvSpPr>
                <a:spLocks/>
              </p:cNvSpPr>
              <p:nvPr/>
            </p:nvSpPr>
            <p:spPr bwMode="auto">
              <a:xfrm>
                <a:off x="3881943" y="3741875"/>
                <a:ext cx="61327" cy="33032"/>
              </a:xfrm>
              <a:custGeom>
                <a:avLst/>
                <a:gdLst>
                  <a:gd name="T0" fmla="*/ 8 w 34"/>
                  <a:gd name="T1" fmla="*/ 0 h 18"/>
                  <a:gd name="T2" fmla="*/ 19 w 34"/>
                  <a:gd name="T3" fmla="*/ 0 h 18"/>
                  <a:gd name="T4" fmla="*/ 33 w 34"/>
                  <a:gd name="T5" fmla="*/ 6 h 18"/>
                  <a:gd name="T6" fmla="*/ 29 w 34"/>
                  <a:gd name="T7" fmla="*/ 16 h 18"/>
                  <a:gd name="T8" fmla="*/ 11 w 34"/>
                  <a:gd name="T9" fmla="*/ 17 h 18"/>
                  <a:gd name="T10" fmla="*/ 0 w 34"/>
                  <a:gd name="T11" fmla="*/ 9 h 18"/>
                  <a:gd name="T12" fmla="*/ 8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8" y="0"/>
                    </a:moveTo>
                    <a:lnTo>
                      <a:pt x="19" y="0"/>
                    </a:lnTo>
                    <a:lnTo>
                      <a:pt x="33" y="6"/>
                    </a:lnTo>
                    <a:lnTo>
                      <a:pt x="29" y="16"/>
                    </a:lnTo>
                    <a:lnTo>
                      <a:pt x="11" y="17"/>
                    </a:lnTo>
                    <a:lnTo>
                      <a:pt x="0" y="9"/>
                    </a:lnTo>
                    <a:lnTo>
                      <a:pt x="8"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9" name="Freeform 53"/>
              <p:cNvSpPr>
                <a:spLocks/>
              </p:cNvSpPr>
              <p:nvPr/>
            </p:nvSpPr>
            <p:spPr bwMode="auto">
              <a:xfrm>
                <a:off x="4043909" y="3699405"/>
                <a:ext cx="102211" cy="70783"/>
              </a:xfrm>
              <a:custGeom>
                <a:avLst/>
                <a:gdLst>
                  <a:gd name="T0" fmla="*/ 0 w 57"/>
                  <a:gd name="T1" fmla="*/ 40 h 41"/>
                  <a:gd name="T2" fmla="*/ 5 w 57"/>
                  <a:gd name="T3" fmla="*/ 29 h 41"/>
                  <a:gd name="T4" fmla="*/ 5 w 57"/>
                  <a:gd name="T5" fmla="*/ 8 h 41"/>
                  <a:gd name="T6" fmla="*/ 5 w 57"/>
                  <a:gd name="T7" fmla="*/ 0 h 41"/>
                  <a:gd name="T8" fmla="*/ 18 w 57"/>
                  <a:gd name="T9" fmla="*/ 2 h 41"/>
                  <a:gd name="T10" fmla="*/ 23 w 57"/>
                  <a:gd name="T11" fmla="*/ 9 h 41"/>
                  <a:gd name="T12" fmla="*/ 29 w 57"/>
                  <a:gd name="T13" fmla="*/ 11 h 41"/>
                  <a:gd name="T14" fmla="*/ 36 w 57"/>
                  <a:gd name="T15" fmla="*/ 11 h 41"/>
                  <a:gd name="T16" fmla="*/ 39 w 57"/>
                  <a:gd name="T17" fmla="*/ 20 h 41"/>
                  <a:gd name="T18" fmla="*/ 47 w 57"/>
                  <a:gd name="T19" fmla="*/ 24 h 41"/>
                  <a:gd name="T20" fmla="*/ 56 w 57"/>
                  <a:gd name="T21" fmla="*/ 31 h 41"/>
                  <a:gd name="T22" fmla="*/ 53 w 57"/>
                  <a:gd name="T23" fmla="*/ 37 h 41"/>
                  <a:gd name="T24" fmla="*/ 40 w 57"/>
                  <a:gd name="T25" fmla="*/ 38 h 41"/>
                  <a:gd name="T26" fmla="*/ 18 w 57"/>
                  <a:gd name="T27" fmla="*/ 37 h 41"/>
                  <a:gd name="T28" fmla="*/ 0 w 57"/>
                  <a:gd name="T2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1">
                    <a:moveTo>
                      <a:pt x="0" y="40"/>
                    </a:moveTo>
                    <a:lnTo>
                      <a:pt x="5" y="29"/>
                    </a:lnTo>
                    <a:lnTo>
                      <a:pt x="5" y="8"/>
                    </a:lnTo>
                    <a:lnTo>
                      <a:pt x="5" y="0"/>
                    </a:lnTo>
                    <a:lnTo>
                      <a:pt x="18" y="2"/>
                    </a:lnTo>
                    <a:lnTo>
                      <a:pt x="23" y="9"/>
                    </a:lnTo>
                    <a:lnTo>
                      <a:pt x="29" y="11"/>
                    </a:lnTo>
                    <a:lnTo>
                      <a:pt x="36" y="11"/>
                    </a:lnTo>
                    <a:lnTo>
                      <a:pt x="39" y="20"/>
                    </a:lnTo>
                    <a:lnTo>
                      <a:pt x="47" y="24"/>
                    </a:lnTo>
                    <a:lnTo>
                      <a:pt x="56" y="31"/>
                    </a:lnTo>
                    <a:lnTo>
                      <a:pt x="53" y="37"/>
                    </a:lnTo>
                    <a:lnTo>
                      <a:pt x="40" y="38"/>
                    </a:lnTo>
                    <a:lnTo>
                      <a:pt x="18" y="37"/>
                    </a:lnTo>
                    <a:lnTo>
                      <a:pt x="0" y="4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0" name="Freeform 54"/>
              <p:cNvSpPr>
                <a:spLocks/>
              </p:cNvSpPr>
              <p:nvPr/>
            </p:nvSpPr>
            <p:spPr bwMode="auto">
              <a:xfrm>
                <a:off x="4163417" y="3746593"/>
                <a:ext cx="40885" cy="28313"/>
              </a:xfrm>
              <a:custGeom>
                <a:avLst/>
                <a:gdLst>
                  <a:gd name="T0" fmla="*/ 8 w 23"/>
                  <a:gd name="T1" fmla="*/ 2 h 16"/>
                  <a:gd name="T2" fmla="*/ 0 w 23"/>
                  <a:gd name="T3" fmla="*/ 7 h 16"/>
                  <a:gd name="T4" fmla="*/ 6 w 23"/>
                  <a:gd name="T5" fmla="*/ 11 h 16"/>
                  <a:gd name="T6" fmla="*/ 14 w 23"/>
                  <a:gd name="T7" fmla="*/ 15 h 16"/>
                  <a:gd name="T8" fmla="*/ 22 w 23"/>
                  <a:gd name="T9" fmla="*/ 11 h 16"/>
                  <a:gd name="T10" fmla="*/ 22 w 23"/>
                  <a:gd name="T11" fmla="*/ 0 h 16"/>
                  <a:gd name="T12" fmla="*/ 8 w 23"/>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8" y="2"/>
                    </a:moveTo>
                    <a:lnTo>
                      <a:pt x="0" y="7"/>
                    </a:lnTo>
                    <a:lnTo>
                      <a:pt x="6" y="11"/>
                    </a:lnTo>
                    <a:lnTo>
                      <a:pt x="14" y="15"/>
                    </a:lnTo>
                    <a:lnTo>
                      <a:pt x="22" y="11"/>
                    </a:lnTo>
                    <a:lnTo>
                      <a:pt x="22" y="0"/>
                    </a:lnTo>
                    <a:lnTo>
                      <a:pt x="8"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1" name="Freeform 60"/>
              <p:cNvSpPr>
                <a:spLocks/>
              </p:cNvSpPr>
              <p:nvPr/>
            </p:nvSpPr>
            <p:spPr bwMode="auto">
              <a:xfrm>
                <a:off x="3600468" y="3756031"/>
                <a:ext cx="48747" cy="83367"/>
              </a:xfrm>
              <a:custGeom>
                <a:avLst/>
                <a:gdLst>
                  <a:gd name="T0" fmla="*/ 2 w 29"/>
                  <a:gd name="T1" fmla="*/ 13 h 48"/>
                  <a:gd name="T2" fmla="*/ 10 w 29"/>
                  <a:gd name="T3" fmla="*/ 10 h 48"/>
                  <a:gd name="T4" fmla="*/ 28 w 29"/>
                  <a:gd name="T5" fmla="*/ 0 h 48"/>
                  <a:gd name="T6" fmla="*/ 25 w 29"/>
                  <a:gd name="T7" fmla="*/ 19 h 48"/>
                  <a:gd name="T8" fmla="*/ 28 w 29"/>
                  <a:gd name="T9" fmla="*/ 39 h 48"/>
                  <a:gd name="T10" fmla="*/ 18 w 29"/>
                  <a:gd name="T11" fmla="*/ 46 h 48"/>
                  <a:gd name="T12" fmla="*/ 8 w 29"/>
                  <a:gd name="T13" fmla="*/ 47 h 48"/>
                  <a:gd name="T14" fmla="*/ 0 w 29"/>
                  <a:gd name="T15" fmla="*/ 45 h 48"/>
                  <a:gd name="T16" fmla="*/ 0 w 29"/>
                  <a:gd name="T17" fmla="*/ 32 h 48"/>
                  <a:gd name="T18" fmla="*/ 2 w 29"/>
                  <a:gd name="T1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8">
                    <a:moveTo>
                      <a:pt x="2" y="13"/>
                    </a:moveTo>
                    <a:lnTo>
                      <a:pt x="10" y="10"/>
                    </a:lnTo>
                    <a:lnTo>
                      <a:pt x="28" y="0"/>
                    </a:lnTo>
                    <a:lnTo>
                      <a:pt x="25" y="19"/>
                    </a:lnTo>
                    <a:lnTo>
                      <a:pt x="28" y="39"/>
                    </a:lnTo>
                    <a:lnTo>
                      <a:pt x="18" y="46"/>
                    </a:lnTo>
                    <a:lnTo>
                      <a:pt x="8" y="47"/>
                    </a:lnTo>
                    <a:lnTo>
                      <a:pt x="0" y="45"/>
                    </a:lnTo>
                    <a:lnTo>
                      <a:pt x="0" y="32"/>
                    </a:lnTo>
                    <a:lnTo>
                      <a:pt x="2" y="13"/>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2" name="Freeform 61"/>
              <p:cNvSpPr>
                <a:spLocks/>
              </p:cNvSpPr>
              <p:nvPr/>
            </p:nvSpPr>
            <p:spPr bwMode="auto">
              <a:xfrm>
                <a:off x="3677520" y="3976245"/>
                <a:ext cx="86487" cy="53480"/>
              </a:xfrm>
              <a:custGeom>
                <a:avLst/>
                <a:gdLst>
                  <a:gd name="T0" fmla="*/ 33 w 49"/>
                  <a:gd name="T1" fmla="*/ 2 h 31"/>
                  <a:gd name="T2" fmla="*/ 1 w 49"/>
                  <a:gd name="T3" fmla="*/ 0 h 31"/>
                  <a:gd name="T4" fmla="*/ 0 w 49"/>
                  <a:gd name="T5" fmla="*/ 12 h 31"/>
                  <a:gd name="T6" fmla="*/ 7 w 49"/>
                  <a:gd name="T7" fmla="*/ 23 h 31"/>
                  <a:gd name="T8" fmla="*/ 35 w 49"/>
                  <a:gd name="T9" fmla="*/ 30 h 31"/>
                  <a:gd name="T10" fmla="*/ 48 w 49"/>
                  <a:gd name="T11" fmla="*/ 23 h 31"/>
                  <a:gd name="T12" fmla="*/ 47 w 49"/>
                  <a:gd name="T13" fmla="*/ 10 h 31"/>
                  <a:gd name="T14" fmla="*/ 33 w 49"/>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3" y="2"/>
                    </a:moveTo>
                    <a:lnTo>
                      <a:pt x="1" y="0"/>
                    </a:lnTo>
                    <a:lnTo>
                      <a:pt x="0" y="12"/>
                    </a:lnTo>
                    <a:lnTo>
                      <a:pt x="7" y="23"/>
                    </a:lnTo>
                    <a:lnTo>
                      <a:pt x="35" y="30"/>
                    </a:lnTo>
                    <a:lnTo>
                      <a:pt x="48" y="23"/>
                    </a:lnTo>
                    <a:lnTo>
                      <a:pt x="47" y="10"/>
                    </a:lnTo>
                    <a:lnTo>
                      <a:pt x="33"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3" name="Freeform 67"/>
              <p:cNvSpPr>
                <a:spLocks/>
              </p:cNvSpPr>
              <p:nvPr/>
            </p:nvSpPr>
            <p:spPr bwMode="auto">
              <a:xfrm>
                <a:off x="4622583" y="1961291"/>
                <a:ext cx="64472" cy="31459"/>
              </a:xfrm>
              <a:custGeom>
                <a:avLst/>
                <a:gdLst>
                  <a:gd name="T0" fmla="*/ 10 w 36"/>
                  <a:gd name="T1" fmla="*/ 0 h 18"/>
                  <a:gd name="T2" fmla="*/ 0 w 36"/>
                  <a:gd name="T3" fmla="*/ 17 h 18"/>
                  <a:gd name="T4" fmla="*/ 17 w 36"/>
                  <a:gd name="T5" fmla="*/ 17 h 18"/>
                  <a:gd name="T6" fmla="*/ 35 w 36"/>
                  <a:gd name="T7" fmla="*/ 10 h 18"/>
                  <a:gd name="T8" fmla="*/ 10 w 36"/>
                  <a:gd name="T9" fmla="*/ 0 h 18"/>
                </a:gdLst>
                <a:ahLst/>
                <a:cxnLst>
                  <a:cxn ang="0">
                    <a:pos x="T0" y="T1"/>
                  </a:cxn>
                  <a:cxn ang="0">
                    <a:pos x="T2" y="T3"/>
                  </a:cxn>
                  <a:cxn ang="0">
                    <a:pos x="T4" y="T5"/>
                  </a:cxn>
                  <a:cxn ang="0">
                    <a:pos x="T6" y="T7"/>
                  </a:cxn>
                  <a:cxn ang="0">
                    <a:pos x="T8" y="T9"/>
                  </a:cxn>
                </a:cxnLst>
                <a:rect l="0" t="0" r="r" b="b"/>
                <a:pathLst>
                  <a:path w="36" h="18">
                    <a:moveTo>
                      <a:pt x="10" y="0"/>
                    </a:moveTo>
                    <a:lnTo>
                      <a:pt x="0" y="17"/>
                    </a:lnTo>
                    <a:lnTo>
                      <a:pt x="17" y="17"/>
                    </a:lnTo>
                    <a:lnTo>
                      <a:pt x="35" y="10"/>
                    </a:lnTo>
                    <a:lnTo>
                      <a:pt x="1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4" name="Freeform 68"/>
              <p:cNvSpPr>
                <a:spLocks/>
              </p:cNvSpPr>
              <p:nvPr/>
            </p:nvSpPr>
            <p:spPr bwMode="auto">
              <a:xfrm>
                <a:off x="1968230" y="1912530"/>
                <a:ext cx="839706" cy="690527"/>
              </a:xfrm>
              <a:custGeom>
                <a:avLst/>
                <a:gdLst>
                  <a:gd name="T0" fmla="*/ 229 w 476"/>
                  <a:gd name="T1" fmla="*/ 10 h 391"/>
                  <a:gd name="T2" fmla="*/ 191 w 476"/>
                  <a:gd name="T3" fmla="*/ 25 h 391"/>
                  <a:gd name="T4" fmla="*/ 143 w 476"/>
                  <a:gd name="T5" fmla="*/ 55 h 391"/>
                  <a:gd name="T6" fmla="*/ 88 w 476"/>
                  <a:gd name="T7" fmla="*/ 75 h 391"/>
                  <a:gd name="T8" fmla="*/ 158 w 476"/>
                  <a:gd name="T9" fmla="*/ 112 h 391"/>
                  <a:gd name="T10" fmla="*/ 108 w 476"/>
                  <a:gd name="T11" fmla="*/ 122 h 391"/>
                  <a:gd name="T12" fmla="*/ 83 w 476"/>
                  <a:gd name="T13" fmla="*/ 115 h 391"/>
                  <a:gd name="T14" fmla="*/ 58 w 476"/>
                  <a:gd name="T15" fmla="*/ 125 h 391"/>
                  <a:gd name="T16" fmla="*/ 66 w 476"/>
                  <a:gd name="T17" fmla="*/ 143 h 391"/>
                  <a:gd name="T18" fmla="*/ 74 w 476"/>
                  <a:gd name="T19" fmla="*/ 165 h 391"/>
                  <a:gd name="T20" fmla="*/ 123 w 476"/>
                  <a:gd name="T21" fmla="*/ 153 h 391"/>
                  <a:gd name="T22" fmla="*/ 121 w 476"/>
                  <a:gd name="T23" fmla="*/ 167 h 391"/>
                  <a:gd name="T24" fmla="*/ 96 w 476"/>
                  <a:gd name="T25" fmla="*/ 185 h 391"/>
                  <a:gd name="T26" fmla="*/ 79 w 476"/>
                  <a:gd name="T27" fmla="*/ 190 h 391"/>
                  <a:gd name="T28" fmla="*/ 56 w 476"/>
                  <a:gd name="T29" fmla="*/ 215 h 391"/>
                  <a:gd name="T30" fmla="*/ 43 w 476"/>
                  <a:gd name="T31" fmla="*/ 238 h 391"/>
                  <a:gd name="T32" fmla="*/ 38 w 476"/>
                  <a:gd name="T33" fmla="*/ 253 h 391"/>
                  <a:gd name="T34" fmla="*/ 66 w 476"/>
                  <a:gd name="T35" fmla="*/ 265 h 391"/>
                  <a:gd name="T36" fmla="*/ 74 w 476"/>
                  <a:gd name="T37" fmla="*/ 273 h 391"/>
                  <a:gd name="T38" fmla="*/ 68 w 476"/>
                  <a:gd name="T39" fmla="*/ 301 h 391"/>
                  <a:gd name="T40" fmla="*/ 98 w 476"/>
                  <a:gd name="T41" fmla="*/ 299 h 391"/>
                  <a:gd name="T42" fmla="*/ 119 w 476"/>
                  <a:gd name="T43" fmla="*/ 316 h 391"/>
                  <a:gd name="T44" fmla="*/ 20 w 476"/>
                  <a:gd name="T45" fmla="*/ 373 h 391"/>
                  <a:gd name="T46" fmla="*/ 1 w 476"/>
                  <a:gd name="T47" fmla="*/ 390 h 391"/>
                  <a:gd name="T48" fmla="*/ 138 w 476"/>
                  <a:gd name="T49" fmla="*/ 330 h 391"/>
                  <a:gd name="T50" fmla="*/ 157 w 476"/>
                  <a:gd name="T51" fmla="*/ 315 h 391"/>
                  <a:gd name="T52" fmla="*/ 174 w 476"/>
                  <a:gd name="T53" fmla="*/ 289 h 391"/>
                  <a:gd name="T54" fmla="*/ 223 w 476"/>
                  <a:gd name="T55" fmla="*/ 235 h 391"/>
                  <a:gd name="T56" fmla="*/ 209 w 476"/>
                  <a:gd name="T57" fmla="*/ 268 h 391"/>
                  <a:gd name="T58" fmla="*/ 206 w 476"/>
                  <a:gd name="T59" fmla="*/ 285 h 391"/>
                  <a:gd name="T60" fmla="*/ 221 w 476"/>
                  <a:gd name="T61" fmla="*/ 293 h 391"/>
                  <a:gd name="T62" fmla="*/ 229 w 476"/>
                  <a:gd name="T63" fmla="*/ 291 h 391"/>
                  <a:gd name="T64" fmla="*/ 236 w 476"/>
                  <a:gd name="T65" fmla="*/ 285 h 391"/>
                  <a:gd name="T66" fmla="*/ 244 w 476"/>
                  <a:gd name="T67" fmla="*/ 278 h 391"/>
                  <a:gd name="T68" fmla="*/ 249 w 476"/>
                  <a:gd name="T69" fmla="*/ 271 h 391"/>
                  <a:gd name="T70" fmla="*/ 251 w 476"/>
                  <a:gd name="T71" fmla="*/ 268 h 391"/>
                  <a:gd name="T72" fmla="*/ 264 w 476"/>
                  <a:gd name="T73" fmla="*/ 260 h 391"/>
                  <a:gd name="T74" fmla="*/ 285 w 476"/>
                  <a:gd name="T75" fmla="*/ 238 h 391"/>
                  <a:gd name="T76" fmla="*/ 303 w 476"/>
                  <a:gd name="T77" fmla="*/ 249 h 391"/>
                  <a:gd name="T78" fmla="*/ 347 w 476"/>
                  <a:gd name="T79" fmla="*/ 264 h 391"/>
                  <a:gd name="T80" fmla="*/ 353 w 476"/>
                  <a:gd name="T81" fmla="*/ 276 h 391"/>
                  <a:gd name="T82" fmla="*/ 370 w 476"/>
                  <a:gd name="T83" fmla="*/ 291 h 391"/>
                  <a:gd name="T84" fmla="*/ 385 w 476"/>
                  <a:gd name="T85" fmla="*/ 301 h 391"/>
                  <a:gd name="T86" fmla="*/ 403 w 476"/>
                  <a:gd name="T87" fmla="*/ 297 h 391"/>
                  <a:gd name="T88" fmla="*/ 417 w 476"/>
                  <a:gd name="T89" fmla="*/ 312 h 391"/>
                  <a:gd name="T90" fmla="*/ 429 w 476"/>
                  <a:gd name="T91" fmla="*/ 308 h 391"/>
                  <a:gd name="T92" fmla="*/ 428 w 476"/>
                  <a:gd name="T93" fmla="*/ 328 h 391"/>
                  <a:gd name="T94" fmla="*/ 443 w 476"/>
                  <a:gd name="T95" fmla="*/ 336 h 391"/>
                  <a:gd name="T96" fmla="*/ 454 w 476"/>
                  <a:gd name="T97" fmla="*/ 354 h 391"/>
                  <a:gd name="T98" fmla="*/ 475 w 476"/>
                  <a:gd name="T99" fmla="*/ 344 h 391"/>
                  <a:gd name="T100" fmla="*/ 450 w 476"/>
                  <a:gd name="T101" fmla="*/ 315 h 391"/>
                  <a:gd name="T102" fmla="*/ 439 w 476"/>
                  <a:gd name="T103" fmla="*/ 294 h 391"/>
                  <a:gd name="T104" fmla="*/ 409 w 476"/>
                  <a:gd name="T105" fmla="*/ 268 h 391"/>
                  <a:gd name="T106" fmla="*/ 398 w 476"/>
                  <a:gd name="T107" fmla="*/ 279 h 391"/>
                  <a:gd name="T108" fmla="*/ 382 w 476"/>
                  <a:gd name="T109" fmla="*/ 279 h 391"/>
                  <a:gd name="T110" fmla="*/ 372 w 476"/>
                  <a:gd name="T111" fmla="*/ 255 h 391"/>
                  <a:gd name="T112" fmla="*/ 423 w 476"/>
                  <a:gd name="T113" fmla="*/ 40 h 391"/>
                  <a:gd name="T114" fmla="*/ 373 w 476"/>
                  <a:gd name="T115" fmla="*/ 30 h 391"/>
                  <a:gd name="T116" fmla="*/ 348 w 476"/>
                  <a:gd name="T117" fmla="*/ 21 h 391"/>
                  <a:gd name="T118" fmla="*/ 288 w 476"/>
                  <a:gd name="T119" fmla="*/ 4 h 391"/>
                  <a:gd name="T120" fmla="*/ 251 w 476"/>
                  <a:gd name="T121" fmla="*/ 15 h 391"/>
                  <a:gd name="T122" fmla="*/ 240 w 476"/>
                  <a:gd name="T12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 h="391">
                    <a:moveTo>
                      <a:pt x="240" y="0"/>
                    </a:moveTo>
                    <a:lnTo>
                      <a:pt x="229" y="10"/>
                    </a:lnTo>
                    <a:lnTo>
                      <a:pt x="198" y="10"/>
                    </a:lnTo>
                    <a:lnTo>
                      <a:pt x="191" y="25"/>
                    </a:lnTo>
                    <a:lnTo>
                      <a:pt x="156" y="27"/>
                    </a:lnTo>
                    <a:lnTo>
                      <a:pt x="143" y="55"/>
                    </a:lnTo>
                    <a:lnTo>
                      <a:pt x="93" y="63"/>
                    </a:lnTo>
                    <a:lnTo>
                      <a:pt x="88" y="75"/>
                    </a:lnTo>
                    <a:lnTo>
                      <a:pt x="115" y="95"/>
                    </a:lnTo>
                    <a:lnTo>
                      <a:pt x="158" y="112"/>
                    </a:lnTo>
                    <a:lnTo>
                      <a:pt x="128" y="117"/>
                    </a:lnTo>
                    <a:lnTo>
                      <a:pt x="108" y="122"/>
                    </a:lnTo>
                    <a:lnTo>
                      <a:pt x="98" y="110"/>
                    </a:lnTo>
                    <a:lnTo>
                      <a:pt x="83" y="115"/>
                    </a:lnTo>
                    <a:lnTo>
                      <a:pt x="83" y="122"/>
                    </a:lnTo>
                    <a:lnTo>
                      <a:pt x="58" y="125"/>
                    </a:lnTo>
                    <a:lnTo>
                      <a:pt x="51" y="135"/>
                    </a:lnTo>
                    <a:lnTo>
                      <a:pt x="66" y="143"/>
                    </a:lnTo>
                    <a:lnTo>
                      <a:pt x="64" y="158"/>
                    </a:lnTo>
                    <a:lnTo>
                      <a:pt x="74" y="165"/>
                    </a:lnTo>
                    <a:lnTo>
                      <a:pt x="103" y="165"/>
                    </a:lnTo>
                    <a:lnTo>
                      <a:pt x="123" y="153"/>
                    </a:lnTo>
                    <a:lnTo>
                      <a:pt x="130" y="160"/>
                    </a:lnTo>
                    <a:lnTo>
                      <a:pt x="121" y="167"/>
                    </a:lnTo>
                    <a:lnTo>
                      <a:pt x="119" y="185"/>
                    </a:lnTo>
                    <a:lnTo>
                      <a:pt x="96" y="185"/>
                    </a:lnTo>
                    <a:lnTo>
                      <a:pt x="91" y="200"/>
                    </a:lnTo>
                    <a:lnTo>
                      <a:pt x="79" y="190"/>
                    </a:lnTo>
                    <a:lnTo>
                      <a:pt x="58" y="200"/>
                    </a:lnTo>
                    <a:lnTo>
                      <a:pt x="56" y="215"/>
                    </a:lnTo>
                    <a:lnTo>
                      <a:pt x="36" y="225"/>
                    </a:lnTo>
                    <a:lnTo>
                      <a:pt x="43" y="238"/>
                    </a:lnTo>
                    <a:lnTo>
                      <a:pt x="56" y="242"/>
                    </a:lnTo>
                    <a:lnTo>
                      <a:pt x="38" y="253"/>
                    </a:lnTo>
                    <a:lnTo>
                      <a:pt x="51" y="268"/>
                    </a:lnTo>
                    <a:lnTo>
                      <a:pt x="66" y="265"/>
                    </a:lnTo>
                    <a:lnTo>
                      <a:pt x="74" y="253"/>
                    </a:lnTo>
                    <a:lnTo>
                      <a:pt x="74" y="273"/>
                    </a:lnTo>
                    <a:lnTo>
                      <a:pt x="66" y="285"/>
                    </a:lnTo>
                    <a:lnTo>
                      <a:pt x="68" y="301"/>
                    </a:lnTo>
                    <a:lnTo>
                      <a:pt x="91" y="293"/>
                    </a:lnTo>
                    <a:lnTo>
                      <a:pt x="98" y="299"/>
                    </a:lnTo>
                    <a:lnTo>
                      <a:pt x="115" y="293"/>
                    </a:lnTo>
                    <a:lnTo>
                      <a:pt x="119" y="316"/>
                    </a:lnTo>
                    <a:lnTo>
                      <a:pt x="61" y="354"/>
                    </a:lnTo>
                    <a:lnTo>
                      <a:pt x="20" y="373"/>
                    </a:lnTo>
                    <a:lnTo>
                      <a:pt x="0" y="382"/>
                    </a:lnTo>
                    <a:lnTo>
                      <a:pt x="1" y="390"/>
                    </a:lnTo>
                    <a:lnTo>
                      <a:pt x="68" y="377"/>
                    </a:lnTo>
                    <a:lnTo>
                      <a:pt x="138" y="330"/>
                    </a:lnTo>
                    <a:lnTo>
                      <a:pt x="146" y="323"/>
                    </a:lnTo>
                    <a:lnTo>
                      <a:pt x="157" y="315"/>
                    </a:lnTo>
                    <a:lnTo>
                      <a:pt x="177" y="302"/>
                    </a:lnTo>
                    <a:lnTo>
                      <a:pt x="174" y="289"/>
                    </a:lnTo>
                    <a:lnTo>
                      <a:pt x="196" y="268"/>
                    </a:lnTo>
                    <a:lnTo>
                      <a:pt x="223" y="235"/>
                    </a:lnTo>
                    <a:lnTo>
                      <a:pt x="247" y="241"/>
                    </a:lnTo>
                    <a:lnTo>
                      <a:pt x="209" y="268"/>
                    </a:lnTo>
                    <a:lnTo>
                      <a:pt x="216" y="278"/>
                    </a:lnTo>
                    <a:lnTo>
                      <a:pt x="206" y="285"/>
                    </a:lnTo>
                    <a:lnTo>
                      <a:pt x="217" y="293"/>
                    </a:lnTo>
                    <a:lnTo>
                      <a:pt x="221" y="293"/>
                    </a:lnTo>
                    <a:lnTo>
                      <a:pt x="225" y="292"/>
                    </a:lnTo>
                    <a:lnTo>
                      <a:pt x="229" y="291"/>
                    </a:lnTo>
                    <a:lnTo>
                      <a:pt x="233" y="288"/>
                    </a:lnTo>
                    <a:lnTo>
                      <a:pt x="236" y="285"/>
                    </a:lnTo>
                    <a:lnTo>
                      <a:pt x="240" y="281"/>
                    </a:lnTo>
                    <a:lnTo>
                      <a:pt x="244" y="278"/>
                    </a:lnTo>
                    <a:lnTo>
                      <a:pt x="246" y="274"/>
                    </a:lnTo>
                    <a:lnTo>
                      <a:pt x="249" y="271"/>
                    </a:lnTo>
                    <a:lnTo>
                      <a:pt x="251" y="269"/>
                    </a:lnTo>
                    <a:lnTo>
                      <a:pt x="251" y="268"/>
                    </a:lnTo>
                    <a:lnTo>
                      <a:pt x="251" y="267"/>
                    </a:lnTo>
                    <a:lnTo>
                      <a:pt x="264" y="260"/>
                    </a:lnTo>
                    <a:lnTo>
                      <a:pt x="267" y="244"/>
                    </a:lnTo>
                    <a:lnTo>
                      <a:pt x="285" y="238"/>
                    </a:lnTo>
                    <a:lnTo>
                      <a:pt x="290" y="247"/>
                    </a:lnTo>
                    <a:lnTo>
                      <a:pt x="303" y="249"/>
                    </a:lnTo>
                    <a:lnTo>
                      <a:pt x="303" y="261"/>
                    </a:lnTo>
                    <a:lnTo>
                      <a:pt x="347" y="264"/>
                    </a:lnTo>
                    <a:lnTo>
                      <a:pt x="351" y="268"/>
                    </a:lnTo>
                    <a:lnTo>
                      <a:pt x="353" y="276"/>
                    </a:lnTo>
                    <a:lnTo>
                      <a:pt x="368" y="280"/>
                    </a:lnTo>
                    <a:lnTo>
                      <a:pt x="370" y="291"/>
                    </a:lnTo>
                    <a:lnTo>
                      <a:pt x="382" y="290"/>
                    </a:lnTo>
                    <a:lnTo>
                      <a:pt x="385" y="301"/>
                    </a:lnTo>
                    <a:lnTo>
                      <a:pt x="397" y="307"/>
                    </a:lnTo>
                    <a:lnTo>
                      <a:pt x="403" y="297"/>
                    </a:lnTo>
                    <a:lnTo>
                      <a:pt x="409" y="307"/>
                    </a:lnTo>
                    <a:lnTo>
                      <a:pt x="417" y="312"/>
                    </a:lnTo>
                    <a:lnTo>
                      <a:pt x="423" y="307"/>
                    </a:lnTo>
                    <a:lnTo>
                      <a:pt x="429" y="308"/>
                    </a:lnTo>
                    <a:lnTo>
                      <a:pt x="428" y="315"/>
                    </a:lnTo>
                    <a:lnTo>
                      <a:pt x="428" y="328"/>
                    </a:lnTo>
                    <a:lnTo>
                      <a:pt x="434" y="335"/>
                    </a:lnTo>
                    <a:lnTo>
                      <a:pt x="443" y="336"/>
                    </a:lnTo>
                    <a:lnTo>
                      <a:pt x="443" y="348"/>
                    </a:lnTo>
                    <a:lnTo>
                      <a:pt x="454" y="354"/>
                    </a:lnTo>
                    <a:lnTo>
                      <a:pt x="465" y="354"/>
                    </a:lnTo>
                    <a:lnTo>
                      <a:pt x="475" y="344"/>
                    </a:lnTo>
                    <a:lnTo>
                      <a:pt x="456" y="339"/>
                    </a:lnTo>
                    <a:lnTo>
                      <a:pt x="450" y="315"/>
                    </a:lnTo>
                    <a:lnTo>
                      <a:pt x="443" y="312"/>
                    </a:lnTo>
                    <a:lnTo>
                      <a:pt x="439" y="294"/>
                    </a:lnTo>
                    <a:lnTo>
                      <a:pt x="417" y="270"/>
                    </a:lnTo>
                    <a:lnTo>
                      <a:pt x="409" y="268"/>
                    </a:lnTo>
                    <a:lnTo>
                      <a:pt x="406" y="279"/>
                    </a:lnTo>
                    <a:lnTo>
                      <a:pt x="398" y="279"/>
                    </a:lnTo>
                    <a:lnTo>
                      <a:pt x="395" y="287"/>
                    </a:lnTo>
                    <a:lnTo>
                      <a:pt x="382" y="279"/>
                    </a:lnTo>
                    <a:lnTo>
                      <a:pt x="378" y="260"/>
                    </a:lnTo>
                    <a:lnTo>
                      <a:pt x="372" y="255"/>
                    </a:lnTo>
                    <a:lnTo>
                      <a:pt x="359" y="260"/>
                    </a:lnTo>
                    <a:lnTo>
                      <a:pt x="423" y="40"/>
                    </a:lnTo>
                    <a:lnTo>
                      <a:pt x="408" y="26"/>
                    </a:lnTo>
                    <a:lnTo>
                      <a:pt x="373" y="30"/>
                    </a:lnTo>
                    <a:lnTo>
                      <a:pt x="358" y="31"/>
                    </a:lnTo>
                    <a:lnTo>
                      <a:pt x="348" y="21"/>
                    </a:lnTo>
                    <a:lnTo>
                      <a:pt x="303" y="25"/>
                    </a:lnTo>
                    <a:lnTo>
                      <a:pt x="288" y="4"/>
                    </a:lnTo>
                    <a:lnTo>
                      <a:pt x="273" y="18"/>
                    </a:lnTo>
                    <a:lnTo>
                      <a:pt x="251" y="15"/>
                    </a:lnTo>
                    <a:lnTo>
                      <a:pt x="251" y="1"/>
                    </a:lnTo>
                    <a:lnTo>
                      <a:pt x="24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5" name="Freeform 69"/>
              <p:cNvSpPr>
                <a:spLocks/>
              </p:cNvSpPr>
              <p:nvPr/>
            </p:nvSpPr>
            <p:spPr bwMode="auto">
              <a:xfrm>
                <a:off x="2814226" y="2785519"/>
                <a:ext cx="1423098" cy="794342"/>
              </a:xfrm>
              <a:custGeom>
                <a:avLst/>
                <a:gdLst>
                  <a:gd name="T0" fmla="*/ 488 w 905"/>
                  <a:gd name="T1" fmla="*/ 10 h 505"/>
                  <a:gd name="T2" fmla="*/ 531 w 905"/>
                  <a:gd name="T3" fmla="*/ 37 h 505"/>
                  <a:gd name="T4" fmla="*/ 583 w 905"/>
                  <a:gd name="T5" fmla="*/ 26 h 505"/>
                  <a:gd name="T6" fmla="*/ 622 w 905"/>
                  <a:gd name="T7" fmla="*/ 53 h 505"/>
                  <a:gd name="T8" fmla="*/ 576 w 905"/>
                  <a:gd name="T9" fmla="*/ 89 h 505"/>
                  <a:gd name="T10" fmla="*/ 579 w 905"/>
                  <a:gd name="T11" fmla="*/ 143 h 505"/>
                  <a:gd name="T12" fmla="*/ 603 w 905"/>
                  <a:gd name="T13" fmla="*/ 106 h 505"/>
                  <a:gd name="T14" fmla="*/ 622 w 905"/>
                  <a:gd name="T15" fmla="*/ 56 h 505"/>
                  <a:gd name="T16" fmla="*/ 657 w 905"/>
                  <a:gd name="T17" fmla="*/ 107 h 505"/>
                  <a:gd name="T18" fmla="*/ 643 w 905"/>
                  <a:gd name="T19" fmla="*/ 150 h 505"/>
                  <a:gd name="T20" fmla="*/ 716 w 905"/>
                  <a:gd name="T21" fmla="*/ 117 h 505"/>
                  <a:gd name="T22" fmla="*/ 772 w 905"/>
                  <a:gd name="T23" fmla="*/ 83 h 505"/>
                  <a:gd name="T24" fmla="*/ 858 w 905"/>
                  <a:gd name="T25" fmla="*/ 55 h 505"/>
                  <a:gd name="T26" fmla="*/ 894 w 905"/>
                  <a:gd name="T27" fmla="*/ 77 h 505"/>
                  <a:gd name="T28" fmla="*/ 881 w 905"/>
                  <a:gd name="T29" fmla="*/ 95 h 505"/>
                  <a:gd name="T30" fmla="*/ 860 w 905"/>
                  <a:gd name="T31" fmla="*/ 113 h 505"/>
                  <a:gd name="T32" fmla="*/ 839 w 905"/>
                  <a:gd name="T33" fmla="*/ 139 h 505"/>
                  <a:gd name="T34" fmla="*/ 807 w 905"/>
                  <a:gd name="T35" fmla="*/ 162 h 505"/>
                  <a:gd name="T36" fmla="*/ 778 w 905"/>
                  <a:gd name="T37" fmla="*/ 185 h 505"/>
                  <a:gd name="T38" fmla="*/ 754 w 905"/>
                  <a:gd name="T39" fmla="*/ 229 h 505"/>
                  <a:gd name="T40" fmla="*/ 749 w 905"/>
                  <a:gd name="T41" fmla="*/ 252 h 505"/>
                  <a:gd name="T42" fmla="*/ 733 w 905"/>
                  <a:gd name="T43" fmla="*/ 304 h 505"/>
                  <a:gd name="T44" fmla="*/ 689 w 905"/>
                  <a:gd name="T45" fmla="*/ 320 h 505"/>
                  <a:gd name="T46" fmla="*/ 658 w 905"/>
                  <a:gd name="T47" fmla="*/ 350 h 505"/>
                  <a:gd name="T48" fmla="*/ 652 w 905"/>
                  <a:gd name="T49" fmla="*/ 412 h 505"/>
                  <a:gd name="T50" fmla="*/ 665 w 905"/>
                  <a:gd name="T51" fmla="*/ 450 h 505"/>
                  <a:gd name="T52" fmla="*/ 656 w 905"/>
                  <a:gd name="T53" fmla="*/ 495 h 505"/>
                  <a:gd name="T54" fmla="*/ 624 w 905"/>
                  <a:gd name="T55" fmla="*/ 439 h 505"/>
                  <a:gd name="T56" fmla="*/ 598 w 905"/>
                  <a:gd name="T57" fmla="*/ 388 h 505"/>
                  <a:gd name="T58" fmla="*/ 528 w 905"/>
                  <a:gd name="T59" fmla="*/ 386 h 505"/>
                  <a:gd name="T60" fmla="*/ 506 w 905"/>
                  <a:gd name="T61" fmla="*/ 414 h 505"/>
                  <a:gd name="T62" fmla="*/ 473 w 905"/>
                  <a:gd name="T63" fmla="*/ 390 h 505"/>
                  <a:gd name="T64" fmla="*/ 449 w 905"/>
                  <a:gd name="T65" fmla="*/ 390 h 505"/>
                  <a:gd name="T66" fmla="*/ 418 w 905"/>
                  <a:gd name="T67" fmla="*/ 423 h 505"/>
                  <a:gd name="T68" fmla="*/ 384 w 905"/>
                  <a:gd name="T69" fmla="*/ 469 h 505"/>
                  <a:gd name="T70" fmla="*/ 342 w 905"/>
                  <a:gd name="T71" fmla="*/ 440 h 505"/>
                  <a:gd name="T72" fmla="*/ 311 w 905"/>
                  <a:gd name="T73" fmla="*/ 390 h 505"/>
                  <a:gd name="T74" fmla="*/ 281 w 905"/>
                  <a:gd name="T75" fmla="*/ 386 h 505"/>
                  <a:gd name="T76" fmla="*/ 256 w 905"/>
                  <a:gd name="T77" fmla="*/ 366 h 505"/>
                  <a:gd name="T78" fmla="*/ 226 w 905"/>
                  <a:gd name="T79" fmla="*/ 359 h 505"/>
                  <a:gd name="T80" fmla="*/ 181 w 905"/>
                  <a:gd name="T81" fmla="*/ 376 h 505"/>
                  <a:gd name="T82" fmla="*/ 125 w 905"/>
                  <a:gd name="T83" fmla="*/ 348 h 505"/>
                  <a:gd name="T84" fmla="*/ 86 w 905"/>
                  <a:gd name="T85" fmla="*/ 323 h 505"/>
                  <a:gd name="T86" fmla="*/ 37 w 905"/>
                  <a:gd name="T87" fmla="*/ 297 h 505"/>
                  <a:gd name="T88" fmla="*/ 21 w 905"/>
                  <a:gd name="T89" fmla="*/ 258 h 505"/>
                  <a:gd name="T90" fmla="*/ 3 w 905"/>
                  <a:gd name="T91" fmla="*/ 217 h 505"/>
                  <a:gd name="T92" fmla="*/ 3 w 905"/>
                  <a:gd name="T93" fmla="*/ 153 h 505"/>
                  <a:gd name="T94" fmla="*/ 8 w 905"/>
                  <a:gd name="T95" fmla="*/ 119 h 505"/>
                  <a:gd name="T96" fmla="*/ 25 w 905"/>
                  <a:gd name="T97" fmla="*/ 77 h 505"/>
                  <a:gd name="T98" fmla="*/ 28 w 905"/>
                  <a:gd name="T99" fmla="*/ 28 h 505"/>
                  <a:gd name="T100" fmla="*/ 53 w 905"/>
                  <a:gd name="T101" fmla="*/ 2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505">
                    <a:moveTo>
                      <a:pt x="63" y="1"/>
                    </a:moveTo>
                    <a:lnTo>
                      <a:pt x="489" y="0"/>
                    </a:lnTo>
                    <a:lnTo>
                      <a:pt x="488" y="10"/>
                    </a:lnTo>
                    <a:lnTo>
                      <a:pt x="518" y="10"/>
                    </a:lnTo>
                    <a:lnTo>
                      <a:pt x="562" y="16"/>
                    </a:lnTo>
                    <a:lnTo>
                      <a:pt x="531" y="37"/>
                    </a:lnTo>
                    <a:lnTo>
                      <a:pt x="531" y="50"/>
                    </a:lnTo>
                    <a:lnTo>
                      <a:pt x="558" y="58"/>
                    </a:lnTo>
                    <a:lnTo>
                      <a:pt x="583" y="26"/>
                    </a:lnTo>
                    <a:lnTo>
                      <a:pt x="585" y="32"/>
                    </a:lnTo>
                    <a:lnTo>
                      <a:pt x="616" y="37"/>
                    </a:lnTo>
                    <a:lnTo>
                      <a:pt x="622" y="53"/>
                    </a:lnTo>
                    <a:lnTo>
                      <a:pt x="596" y="53"/>
                    </a:lnTo>
                    <a:lnTo>
                      <a:pt x="577" y="71"/>
                    </a:lnTo>
                    <a:lnTo>
                      <a:pt x="576" y="89"/>
                    </a:lnTo>
                    <a:lnTo>
                      <a:pt x="589" y="77"/>
                    </a:lnTo>
                    <a:lnTo>
                      <a:pt x="580" y="110"/>
                    </a:lnTo>
                    <a:lnTo>
                      <a:pt x="579" y="143"/>
                    </a:lnTo>
                    <a:lnTo>
                      <a:pt x="594" y="163"/>
                    </a:lnTo>
                    <a:lnTo>
                      <a:pt x="613" y="145"/>
                    </a:lnTo>
                    <a:lnTo>
                      <a:pt x="603" y="106"/>
                    </a:lnTo>
                    <a:lnTo>
                      <a:pt x="604" y="85"/>
                    </a:lnTo>
                    <a:lnTo>
                      <a:pt x="622" y="76"/>
                    </a:lnTo>
                    <a:lnTo>
                      <a:pt x="622" y="56"/>
                    </a:lnTo>
                    <a:lnTo>
                      <a:pt x="649" y="86"/>
                    </a:lnTo>
                    <a:lnTo>
                      <a:pt x="643" y="115"/>
                    </a:lnTo>
                    <a:lnTo>
                      <a:pt x="657" y="107"/>
                    </a:lnTo>
                    <a:lnTo>
                      <a:pt x="664" y="118"/>
                    </a:lnTo>
                    <a:lnTo>
                      <a:pt x="652" y="138"/>
                    </a:lnTo>
                    <a:lnTo>
                      <a:pt x="643" y="150"/>
                    </a:lnTo>
                    <a:lnTo>
                      <a:pt x="668" y="160"/>
                    </a:lnTo>
                    <a:lnTo>
                      <a:pt x="702" y="130"/>
                    </a:lnTo>
                    <a:lnTo>
                      <a:pt x="716" y="117"/>
                    </a:lnTo>
                    <a:lnTo>
                      <a:pt x="753" y="119"/>
                    </a:lnTo>
                    <a:lnTo>
                      <a:pt x="760" y="94"/>
                    </a:lnTo>
                    <a:lnTo>
                      <a:pt x="772" y="83"/>
                    </a:lnTo>
                    <a:lnTo>
                      <a:pt x="839" y="86"/>
                    </a:lnTo>
                    <a:lnTo>
                      <a:pt x="850" y="71"/>
                    </a:lnTo>
                    <a:lnTo>
                      <a:pt x="858" y="55"/>
                    </a:lnTo>
                    <a:lnTo>
                      <a:pt x="868" y="28"/>
                    </a:lnTo>
                    <a:lnTo>
                      <a:pt x="890" y="34"/>
                    </a:lnTo>
                    <a:lnTo>
                      <a:pt x="894" y="77"/>
                    </a:lnTo>
                    <a:lnTo>
                      <a:pt x="905" y="83"/>
                    </a:lnTo>
                    <a:lnTo>
                      <a:pt x="896" y="94"/>
                    </a:lnTo>
                    <a:lnTo>
                      <a:pt x="881" y="95"/>
                    </a:lnTo>
                    <a:lnTo>
                      <a:pt x="875" y="107"/>
                    </a:lnTo>
                    <a:lnTo>
                      <a:pt x="862" y="104"/>
                    </a:lnTo>
                    <a:lnTo>
                      <a:pt x="860" y="113"/>
                    </a:lnTo>
                    <a:lnTo>
                      <a:pt x="846" y="113"/>
                    </a:lnTo>
                    <a:lnTo>
                      <a:pt x="841" y="127"/>
                    </a:lnTo>
                    <a:lnTo>
                      <a:pt x="839" y="139"/>
                    </a:lnTo>
                    <a:lnTo>
                      <a:pt x="850" y="150"/>
                    </a:lnTo>
                    <a:lnTo>
                      <a:pt x="836" y="159"/>
                    </a:lnTo>
                    <a:lnTo>
                      <a:pt x="807" y="162"/>
                    </a:lnTo>
                    <a:lnTo>
                      <a:pt x="800" y="175"/>
                    </a:lnTo>
                    <a:lnTo>
                      <a:pt x="796" y="183"/>
                    </a:lnTo>
                    <a:lnTo>
                      <a:pt x="778" y="185"/>
                    </a:lnTo>
                    <a:lnTo>
                      <a:pt x="770" y="196"/>
                    </a:lnTo>
                    <a:lnTo>
                      <a:pt x="766" y="224"/>
                    </a:lnTo>
                    <a:lnTo>
                      <a:pt x="754" y="229"/>
                    </a:lnTo>
                    <a:lnTo>
                      <a:pt x="747" y="237"/>
                    </a:lnTo>
                    <a:lnTo>
                      <a:pt x="740" y="247"/>
                    </a:lnTo>
                    <a:lnTo>
                      <a:pt x="749" y="252"/>
                    </a:lnTo>
                    <a:lnTo>
                      <a:pt x="747" y="286"/>
                    </a:lnTo>
                    <a:lnTo>
                      <a:pt x="736" y="292"/>
                    </a:lnTo>
                    <a:lnTo>
                      <a:pt x="733" y="304"/>
                    </a:lnTo>
                    <a:lnTo>
                      <a:pt x="715" y="303"/>
                    </a:lnTo>
                    <a:lnTo>
                      <a:pt x="707" y="314"/>
                    </a:lnTo>
                    <a:lnTo>
                      <a:pt x="689" y="320"/>
                    </a:lnTo>
                    <a:lnTo>
                      <a:pt x="685" y="335"/>
                    </a:lnTo>
                    <a:lnTo>
                      <a:pt x="671" y="338"/>
                    </a:lnTo>
                    <a:lnTo>
                      <a:pt x="658" y="350"/>
                    </a:lnTo>
                    <a:lnTo>
                      <a:pt x="653" y="366"/>
                    </a:lnTo>
                    <a:lnTo>
                      <a:pt x="653" y="390"/>
                    </a:lnTo>
                    <a:lnTo>
                      <a:pt x="652" y="412"/>
                    </a:lnTo>
                    <a:lnTo>
                      <a:pt x="659" y="415"/>
                    </a:lnTo>
                    <a:lnTo>
                      <a:pt x="660" y="442"/>
                    </a:lnTo>
                    <a:lnTo>
                      <a:pt x="665" y="450"/>
                    </a:lnTo>
                    <a:lnTo>
                      <a:pt x="671" y="489"/>
                    </a:lnTo>
                    <a:lnTo>
                      <a:pt x="665" y="505"/>
                    </a:lnTo>
                    <a:lnTo>
                      <a:pt x="656" y="495"/>
                    </a:lnTo>
                    <a:lnTo>
                      <a:pt x="640" y="484"/>
                    </a:lnTo>
                    <a:lnTo>
                      <a:pt x="631" y="462"/>
                    </a:lnTo>
                    <a:lnTo>
                      <a:pt x="624" y="439"/>
                    </a:lnTo>
                    <a:lnTo>
                      <a:pt x="628" y="414"/>
                    </a:lnTo>
                    <a:lnTo>
                      <a:pt x="615" y="402"/>
                    </a:lnTo>
                    <a:lnTo>
                      <a:pt x="598" y="388"/>
                    </a:lnTo>
                    <a:lnTo>
                      <a:pt x="579" y="393"/>
                    </a:lnTo>
                    <a:lnTo>
                      <a:pt x="565" y="385"/>
                    </a:lnTo>
                    <a:lnTo>
                      <a:pt x="528" y="386"/>
                    </a:lnTo>
                    <a:lnTo>
                      <a:pt x="515" y="395"/>
                    </a:lnTo>
                    <a:lnTo>
                      <a:pt x="523" y="412"/>
                    </a:lnTo>
                    <a:lnTo>
                      <a:pt x="506" y="414"/>
                    </a:lnTo>
                    <a:lnTo>
                      <a:pt x="488" y="410"/>
                    </a:lnTo>
                    <a:lnTo>
                      <a:pt x="485" y="386"/>
                    </a:lnTo>
                    <a:lnTo>
                      <a:pt x="473" y="390"/>
                    </a:lnTo>
                    <a:lnTo>
                      <a:pt x="468" y="408"/>
                    </a:lnTo>
                    <a:lnTo>
                      <a:pt x="459" y="405"/>
                    </a:lnTo>
                    <a:lnTo>
                      <a:pt x="449" y="390"/>
                    </a:lnTo>
                    <a:lnTo>
                      <a:pt x="437" y="397"/>
                    </a:lnTo>
                    <a:lnTo>
                      <a:pt x="428" y="408"/>
                    </a:lnTo>
                    <a:lnTo>
                      <a:pt x="418" y="423"/>
                    </a:lnTo>
                    <a:lnTo>
                      <a:pt x="409" y="434"/>
                    </a:lnTo>
                    <a:lnTo>
                      <a:pt x="390" y="442"/>
                    </a:lnTo>
                    <a:lnTo>
                      <a:pt x="384" y="469"/>
                    </a:lnTo>
                    <a:lnTo>
                      <a:pt x="360" y="469"/>
                    </a:lnTo>
                    <a:lnTo>
                      <a:pt x="356" y="447"/>
                    </a:lnTo>
                    <a:lnTo>
                      <a:pt x="342" y="440"/>
                    </a:lnTo>
                    <a:lnTo>
                      <a:pt x="338" y="416"/>
                    </a:lnTo>
                    <a:lnTo>
                      <a:pt x="328" y="403"/>
                    </a:lnTo>
                    <a:lnTo>
                      <a:pt x="311" y="390"/>
                    </a:lnTo>
                    <a:lnTo>
                      <a:pt x="305" y="414"/>
                    </a:lnTo>
                    <a:lnTo>
                      <a:pt x="289" y="414"/>
                    </a:lnTo>
                    <a:lnTo>
                      <a:pt x="281" y="386"/>
                    </a:lnTo>
                    <a:lnTo>
                      <a:pt x="272" y="385"/>
                    </a:lnTo>
                    <a:lnTo>
                      <a:pt x="269" y="368"/>
                    </a:lnTo>
                    <a:lnTo>
                      <a:pt x="256" y="366"/>
                    </a:lnTo>
                    <a:lnTo>
                      <a:pt x="251" y="348"/>
                    </a:lnTo>
                    <a:lnTo>
                      <a:pt x="240" y="357"/>
                    </a:lnTo>
                    <a:lnTo>
                      <a:pt x="226" y="359"/>
                    </a:lnTo>
                    <a:lnTo>
                      <a:pt x="222" y="368"/>
                    </a:lnTo>
                    <a:lnTo>
                      <a:pt x="199" y="368"/>
                    </a:lnTo>
                    <a:lnTo>
                      <a:pt x="181" y="376"/>
                    </a:lnTo>
                    <a:lnTo>
                      <a:pt x="156" y="370"/>
                    </a:lnTo>
                    <a:lnTo>
                      <a:pt x="139" y="353"/>
                    </a:lnTo>
                    <a:lnTo>
                      <a:pt x="125" y="348"/>
                    </a:lnTo>
                    <a:lnTo>
                      <a:pt x="120" y="338"/>
                    </a:lnTo>
                    <a:lnTo>
                      <a:pt x="85" y="335"/>
                    </a:lnTo>
                    <a:lnTo>
                      <a:pt x="86" y="323"/>
                    </a:lnTo>
                    <a:lnTo>
                      <a:pt x="65" y="315"/>
                    </a:lnTo>
                    <a:lnTo>
                      <a:pt x="52" y="304"/>
                    </a:lnTo>
                    <a:lnTo>
                      <a:pt x="37" y="297"/>
                    </a:lnTo>
                    <a:lnTo>
                      <a:pt x="39" y="274"/>
                    </a:lnTo>
                    <a:lnTo>
                      <a:pt x="20" y="270"/>
                    </a:lnTo>
                    <a:lnTo>
                      <a:pt x="21" y="258"/>
                    </a:lnTo>
                    <a:lnTo>
                      <a:pt x="27" y="243"/>
                    </a:lnTo>
                    <a:lnTo>
                      <a:pt x="16" y="230"/>
                    </a:lnTo>
                    <a:lnTo>
                      <a:pt x="3" y="217"/>
                    </a:lnTo>
                    <a:lnTo>
                      <a:pt x="0" y="168"/>
                    </a:lnTo>
                    <a:lnTo>
                      <a:pt x="9" y="160"/>
                    </a:lnTo>
                    <a:lnTo>
                      <a:pt x="3" y="153"/>
                    </a:lnTo>
                    <a:lnTo>
                      <a:pt x="1" y="145"/>
                    </a:lnTo>
                    <a:lnTo>
                      <a:pt x="6" y="137"/>
                    </a:lnTo>
                    <a:lnTo>
                      <a:pt x="8" y="119"/>
                    </a:lnTo>
                    <a:lnTo>
                      <a:pt x="16" y="113"/>
                    </a:lnTo>
                    <a:lnTo>
                      <a:pt x="16" y="85"/>
                    </a:lnTo>
                    <a:lnTo>
                      <a:pt x="25" y="77"/>
                    </a:lnTo>
                    <a:lnTo>
                      <a:pt x="33" y="46"/>
                    </a:lnTo>
                    <a:lnTo>
                      <a:pt x="40" y="43"/>
                    </a:lnTo>
                    <a:lnTo>
                      <a:pt x="28" y="28"/>
                    </a:lnTo>
                    <a:lnTo>
                      <a:pt x="28" y="16"/>
                    </a:lnTo>
                    <a:lnTo>
                      <a:pt x="44" y="12"/>
                    </a:lnTo>
                    <a:lnTo>
                      <a:pt x="53" y="24"/>
                    </a:lnTo>
                    <a:lnTo>
                      <a:pt x="60" y="34"/>
                    </a:lnTo>
                    <a:lnTo>
                      <a:pt x="63" y="1"/>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6" name="Freeform 70"/>
              <p:cNvSpPr>
                <a:spLocks/>
              </p:cNvSpPr>
              <p:nvPr/>
            </p:nvSpPr>
            <p:spPr bwMode="auto">
              <a:xfrm>
                <a:off x="2603513" y="1895227"/>
                <a:ext cx="1927865" cy="1141964"/>
              </a:xfrm>
              <a:custGeom>
                <a:avLst/>
                <a:gdLst>
                  <a:gd name="T0" fmla="*/ 1145 w 1226"/>
                  <a:gd name="T1" fmla="*/ 335 h 726"/>
                  <a:gd name="T2" fmla="*/ 1148 w 1226"/>
                  <a:gd name="T3" fmla="*/ 380 h 726"/>
                  <a:gd name="T4" fmla="*/ 1188 w 1226"/>
                  <a:gd name="T5" fmla="*/ 418 h 726"/>
                  <a:gd name="T6" fmla="*/ 1186 w 1226"/>
                  <a:gd name="T7" fmla="*/ 453 h 726"/>
                  <a:gd name="T8" fmla="*/ 1207 w 1226"/>
                  <a:gd name="T9" fmla="*/ 450 h 726"/>
                  <a:gd name="T10" fmla="*/ 1226 w 1226"/>
                  <a:gd name="T11" fmla="*/ 496 h 726"/>
                  <a:gd name="T12" fmla="*/ 1166 w 1226"/>
                  <a:gd name="T13" fmla="*/ 528 h 726"/>
                  <a:gd name="T14" fmla="*/ 1054 w 1226"/>
                  <a:gd name="T15" fmla="*/ 543 h 726"/>
                  <a:gd name="T16" fmla="*/ 1067 w 1226"/>
                  <a:gd name="T17" fmla="*/ 553 h 726"/>
                  <a:gd name="T18" fmla="*/ 1137 w 1226"/>
                  <a:gd name="T19" fmla="*/ 627 h 726"/>
                  <a:gd name="T20" fmla="*/ 1097 w 1226"/>
                  <a:gd name="T21" fmla="*/ 620 h 726"/>
                  <a:gd name="T22" fmla="*/ 1028 w 1226"/>
                  <a:gd name="T23" fmla="*/ 643 h 726"/>
                  <a:gd name="T24" fmla="*/ 985 w 1226"/>
                  <a:gd name="T25" fmla="*/ 636 h 726"/>
                  <a:gd name="T26" fmla="*/ 888 w 1226"/>
                  <a:gd name="T27" fmla="*/ 684 h 726"/>
                  <a:gd name="T28" fmla="*/ 778 w 1226"/>
                  <a:gd name="T29" fmla="*/ 717 h 726"/>
                  <a:gd name="T30" fmla="*/ 815 w 1226"/>
                  <a:gd name="T31" fmla="*/ 654 h 726"/>
                  <a:gd name="T32" fmla="*/ 752 w 1226"/>
                  <a:gd name="T33" fmla="*/ 564 h 726"/>
                  <a:gd name="T34" fmla="*/ 622 w 1226"/>
                  <a:gd name="T35" fmla="*/ 576 h 726"/>
                  <a:gd name="T36" fmla="*/ 156 w 1226"/>
                  <a:gd name="T37" fmla="*/ 525 h 726"/>
                  <a:gd name="T38" fmla="*/ 121 w 1226"/>
                  <a:gd name="T39" fmla="*/ 463 h 726"/>
                  <a:gd name="T40" fmla="*/ 119 w 1226"/>
                  <a:gd name="T41" fmla="*/ 408 h 726"/>
                  <a:gd name="T42" fmla="*/ 94 w 1226"/>
                  <a:gd name="T43" fmla="*/ 361 h 726"/>
                  <a:gd name="T44" fmla="*/ 53 w 1226"/>
                  <a:gd name="T45" fmla="*/ 324 h 726"/>
                  <a:gd name="T46" fmla="*/ 21 w 1226"/>
                  <a:gd name="T47" fmla="*/ 303 h 726"/>
                  <a:gd name="T48" fmla="*/ 118 w 1226"/>
                  <a:gd name="T49" fmla="*/ 65 h 726"/>
                  <a:gd name="T50" fmla="*/ 194 w 1226"/>
                  <a:gd name="T51" fmla="*/ 58 h 726"/>
                  <a:gd name="T52" fmla="*/ 247 w 1226"/>
                  <a:gd name="T53" fmla="*/ 57 h 726"/>
                  <a:gd name="T54" fmla="*/ 287 w 1226"/>
                  <a:gd name="T55" fmla="*/ 53 h 726"/>
                  <a:gd name="T56" fmla="*/ 340 w 1226"/>
                  <a:gd name="T57" fmla="*/ 52 h 726"/>
                  <a:gd name="T58" fmla="*/ 460 w 1226"/>
                  <a:gd name="T59" fmla="*/ 107 h 726"/>
                  <a:gd name="T60" fmla="*/ 542 w 1226"/>
                  <a:gd name="T61" fmla="*/ 107 h 726"/>
                  <a:gd name="T62" fmla="*/ 672 w 1226"/>
                  <a:gd name="T63" fmla="*/ 90 h 726"/>
                  <a:gd name="T64" fmla="*/ 737 w 1226"/>
                  <a:gd name="T65" fmla="*/ 84 h 726"/>
                  <a:gd name="T66" fmla="*/ 732 w 1226"/>
                  <a:gd name="T67" fmla="*/ 13 h 726"/>
                  <a:gd name="T68" fmla="*/ 773 w 1226"/>
                  <a:gd name="T69" fmla="*/ 53 h 726"/>
                  <a:gd name="T70" fmla="*/ 822 w 1226"/>
                  <a:gd name="T71" fmla="*/ 85 h 726"/>
                  <a:gd name="T72" fmla="*/ 860 w 1226"/>
                  <a:gd name="T73" fmla="*/ 79 h 726"/>
                  <a:gd name="T74" fmla="*/ 898 w 1226"/>
                  <a:gd name="T75" fmla="*/ 90 h 726"/>
                  <a:gd name="T76" fmla="*/ 830 w 1226"/>
                  <a:gd name="T77" fmla="*/ 137 h 726"/>
                  <a:gd name="T78" fmla="*/ 778 w 1226"/>
                  <a:gd name="T79" fmla="*/ 149 h 726"/>
                  <a:gd name="T80" fmla="*/ 785 w 1226"/>
                  <a:gd name="T81" fmla="*/ 205 h 726"/>
                  <a:gd name="T82" fmla="*/ 694 w 1226"/>
                  <a:gd name="T83" fmla="*/ 274 h 726"/>
                  <a:gd name="T84" fmla="*/ 701 w 1226"/>
                  <a:gd name="T85" fmla="*/ 374 h 726"/>
                  <a:gd name="T86" fmla="*/ 806 w 1226"/>
                  <a:gd name="T87" fmla="*/ 426 h 726"/>
                  <a:gd name="T88" fmla="*/ 841 w 1226"/>
                  <a:gd name="T89" fmla="*/ 512 h 726"/>
                  <a:gd name="T90" fmla="*/ 882 w 1226"/>
                  <a:gd name="T91" fmla="*/ 499 h 726"/>
                  <a:gd name="T92" fmla="*/ 914 w 1226"/>
                  <a:gd name="T93" fmla="*/ 414 h 726"/>
                  <a:gd name="T94" fmla="*/ 917 w 1226"/>
                  <a:gd name="T95" fmla="*/ 395 h 726"/>
                  <a:gd name="T96" fmla="*/ 917 w 1226"/>
                  <a:gd name="T97" fmla="*/ 358 h 726"/>
                  <a:gd name="T98" fmla="*/ 906 w 1226"/>
                  <a:gd name="T99" fmla="*/ 332 h 726"/>
                  <a:gd name="T100" fmla="*/ 926 w 1226"/>
                  <a:gd name="T101" fmla="*/ 257 h 726"/>
                  <a:gd name="T102" fmla="*/ 1017 w 1226"/>
                  <a:gd name="T103" fmla="*/ 259 h 726"/>
                  <a:gd name="T104" fmla="*/ 1046 w 1226"/>
                  <a:gd name="T105" fmla="*/ 340 h 726"/>
                  <a:gd name="T106" fmla="*/ 1119 w 1226"/>
                  <a:gd name="T107" fmla="*/ 30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6" h="726">
                    <a:moveTo>
                      <a:pt x="1119" y="301"/>
                    </a:moveTo>
                    <a:lnTo>
                      <a:pt x="1127" y="313"/>
                    </a:lnTo>
                    <a:lnTo>
                      <a:pt x="1132" y="335"/>
                    </a:lnTo>
                    <a:lnTo>
                      <a:pt x="1145" y="335"/>
                    </a:lnTo>
                    <a:lnTo>
                      <a:pt x="1148" y="364"/>
                    </a:lnTo>
                    <a:lnTo>
                      <a:pt x="1157" y="362"/>
                    </a:lnTo>
                    <a:lnTo>
                      <a:pt x="1157" y="375"/>
                    </a:lnTo>
                    <a:lnTo>
                      <a:pt x="1148" y="380"/>
                    </a:lnTo>
                    <a:lnTo>
                      <a:pt x="1150" y="392"/>
                    </a:lnTo>
                    <a:lnTo>
                      <a:pt x="1161" y="394"/>
                    </a:lnTo>
                    <a:lnTo>
                      <a:pt x="1166" y="421"/>
                    </a:lnTo>
                    <a:lnTo>
                      <a:pt x="1188" y="418"/>
                    </a:lnTo>
                    <a:lnTo>
                      <a:pt x="1186" y="430"/>
                    </a:lnTo>
                    <a:lnTo>
                      <a:pt x="1202" y="426"/>
                    </a:lnTo>
                    <a:lnTo>
                      <a:pt x="1191" y="442"/>
                    </a:lnTo>
                    <a:lnTo>
                      <a:pt x="1186" y="453"/>
                    </a:lnTo>
                    <a:lnTo>
                      <a:pt x="1164" y="459"/>
                    </a:lnTo>
                    <a:lnTo>
                      <a:pt x="1173" y="463"/>
                    </a:lnTo>
                    <a:lnTo>
                      <a:pt x="1191" y="459"/>
                    </a:lnTo>
                    <a:lnTo>
                      <a:pt x="1207" y="450"/>
                    </a:lnTo>
                    <a:lnTo>
                      <a:pt x="1221" y="451"/>
                    </a:lnTo>
                    <a:lnTo>
                      <a:pt x="1224" y="466"/>
                    </a:lnTo>
                    <a:lnTo>
                      <a:pt x="1224" y="485"/>
                    </a:lnTo>
                    <a:lnTo>
                      <a:pt x="1226" y="496"/>
                    </a:lnTo>
                    <a:lnTo>
                      <a:pt x="1224" y="505"/>
                    </a:lnTo>
                    <a:lnTo>
                      <a:pt x="1205" y="510"/>
                    </a:lnTo>
                    <a:lnTo>
                      <a:pt x="1188" y="508"/>
                    </a:lnTo>
                    <a:lnTo>
                      <a:pt x="1166" y="528"/>
                    </a:lnTo>
                    <a:lnTo>
                      <a:pt x="1128" y="533"/>
                    </a:lnTo>
                    <a:lnTo>
                      <a:pt x="1088" y="533"/>
                    </a:lnTo>
                    <a:lnTo>
                      <a:pt x="1069" y="530"/>
                    </a:lnTo>
                    <a:lnTo>
                      <a:pt x="1054" y="543"/>
                    </a:lnTo>
                    <a:lnTo>
                      <a:pt x="1034" y="553"/>
                    </a:lnTo>
                    <a:lnTo>
                      <a:pt x="1014" y="578"/>
                    </a:lnTo>
                    <a:lnTo>
                      <a:pt x="1048" y="563"/>
                    </a:lnTo>
                    <a:lnTo>
                      <a:pt x="1067" y="553"/>
                    </a:lnTo>
                    <a:lnTo>
                      <a:pt x="1087" y="565"/>
                    </a:lnTo>
                    <a:lnTo>
                      <a:pt x="1074" y="585"/>
                    </a:lnTo>
                    <a:lnTo>
                      <a:pt x="1092" y="605"/>
                    </a:lnTo>
                    <a:lnTo>
                      <a:pt x="1137" y="627"/>
                    </a:lnTo>
                    <a:lnTo>
                      <a:pt x="1097" y="648"/>
                    </a:lnTo>
                    <a:lnTo>
                      <a:pt x="1058" y="675"/>
                    </a:lnTo>
                    <a:lnTo>
                      <a:pt x="1049" y="665"/>
                    </a:lnTo>
                    <a:lnTo>
                      <a:pt x="1097" y="620"/>
                    </a:lnTo>
                    <a:lnTo>
                      <a:pt x="1094" y="614"/>
                    </a:lnTo>
                    <a:lnTo>
                      <a:pt x="1079" y="614"/>
                    </a:lnTo>
                    <a:lnTo>
                      <a:pt x="1040" y="648"/>
                    </a:lnTo>
                    <a:lnTo>
                      <a:pt x="1028" y="643"/>
                    </a:lnTo>
                    <a:lnTo>
                      <a:pt x="1025" y="599"/>
                    </a:lnTo>
                    <a:lnTo>
                      <a:pt x="1003" y="593"/>
                    </a:lnTo>
                    <a:lnTo>
                      <a:pt x="993" y="620"/>
                    </a:lnTo>
                    <a:lnTo>
                      <a:pt x="985" y="636"/>
                    </a:lnTo>
                    <a:lnTo>
                      <a:pt x="972" y="652"/>
                    </a:lnTo>
                    <a:lnTo>
                      <a:pt x="907" y="648"/>
                    </a:lnTo>
                    <a:lnTo>
                      <a:pt x="895" y="660"/>
                    </a:lnTo>
                    <a:lnTo>
                      <a:pt x="888" y="684"/>
                    </a:lnTo>
                    <a:lnTo>
                      <a:pt x="851" y="682"/>
                    </a:lnTo>
                    <a:lnTo>
                      <a:pt x="837" y="696"/>
                    </a:lnTo>
                    <a:lnTo>
                      <a:pt x="803" y="726"/>
                    </a:lnTo>
                    <a:lnTo>
                      <a:pt x="778" y="717"/>
                    </a:lnTo>
                    <a:lnTo>
                      <a:pt x="786" y="703"/>
                    </a:lnTo>
                    <a:lnTo>
                      <a:pt x="801" y="682"/>
                    </a:lnTo>
                    <a:lnTo>
                      <a:pt x="812" y="691"/>
                    </a:lnTo>
                    <a:lnTo>
                      <a:pt x="815" y="654"/>
                    </a:lnTo>
                    <a:lnTo>
                      <a:pt x="834" y="657"/>
                    </a:lnTo>
                    <a:lnTo>
                      <a:pt x="818" y="628"/>
                    </a:lnTo>
                    <a:lnTo>
                      <a:pt x="767" y="619"/>
                    </a:lnTo>
                    <a:lnTo>
                      <a:pt x="752" y="564"/>
                    </a:lnTo>
                    <a:lnTo>
                      <a:pt x="696" y="571"/>
                    </a:lnTo>
                    <a:lnTo>
                      <a:pt x="698" y="580"/>
                    </a:lnTo>
                    <a:lnTo>
                      <a:pt x="653" y="576"/>
                    </a:lnTo>
                    <a:lnTo>
                      <a:pt x="622" y="576"/>
                    </a:lnTo>
                    <a:lnTo>
                      <a:pt x="625" y="565"/>
                    </a:lnTo>
                    <a:lnTo>
                      <a:pt x="197" y="567"/>
                    </a:lnTo>
                    <a:lnTo>
                      <a:pt x="177" y="540"/>
                    </a:lnTo>
                    <a:lnTo>
                      <a:pt x="156" y="525"/>
                    </a:lnTo>
                    <a:lnTo>
                      <a:pt x="139" y="506"/>
                    </a:lnTo>
                    <a:lnTo>
                      <a:pt x="138" y="482"/>
                    </a:lnTo>
                    <a:lnTo>
                      <a:pt x="136" y="462"/>
                    </a:lnTo>
                    <a:lnTo>
                      <a:pt x="121" y="463"/>
                    </a:lnTo>
                    <a:lnTo>
                      <a:pt x="119" y="449"/>
                    </a:lnTo>
                    <a:lnTo>
                      <a:pt x="110" y="444"/>
                    </a:lnTo>
                    <a:lnTo>
                      <a:pt x="112" y="421"/>
                    </a:lnTo>
                    <a:lnTo>
                      <a:pt x="119" y="408"/>
                    </a:lnTo>
                    <a:lnTo>
                      <a:pt x="130" y="397"/>
                    </a:lnTo>
                    <a:lnTo>
                      <a:pt x="109" y="392"/>
                    </a:lnTo>
                    <a:lnTo>
                      <a:pt x="103" y="365"/>
                    </a:lnTo>
                    <a:lnTo>
                      <a:pt x="94" y="361"/>
                    </a:lnTo>
                    <a:lnTo>
                      <a:pt x="90" y="341"/>
                    </a:lnTo>
                    <a:lnTo>
                      <a:pt x="66" y="314"/>
                    </a:lnTo>
                    <a:lnTo>
                      <a:pt x="56" y="313"/>
                    </a:lnTo>
                    <a:lnTo>
                      <a:pt x="53" y="324"/>
                    </a:lnTo>
                    <a:lnTo>
                      <a:pt x="44" y="324"/>
                    </a:lnTo>
                    <a:lnTo>
                      <a:pt x="40" y="333"/>
                    </a:lnTo>
                    <a:lnTo>
                      <a:pt x="26" y="324"/>
                    </a:lnTo>
                    <a:lnTo>
                      <a:pt x="21" y="303"/>
                    </a:lnTo>
                    <a:lnTo>
                      <a:pt x="15" y="297"/>
                    </a:lnTo>
                    <a:lnTo>
                      <a:pt x="0" y="303"/>
                    </a:lnTo>
                    <a:lnTo>
                      <a:pt x="72" y="57"/>
                    </a:lnTo>
                    <a:lnTo>
                      <a:pt x="118" y="65"/>
                    </a:lnTo>
                    <a:lnTo>
                      <a:pt x="159" y="85"/>
                    </a:lnTo>
                    <a:lnTo>
                      <a:pt x="177" y="86"/>
                    </a:lnTo>
                    <a:lnTo>
                      <a:pt x="178" y="71"/>
                    </a:lnTo>
                    <a:lnTo>
                      <a:pt x="194" y="58"/>
                    </a:lnTo>
                    <a:lnTo>
                      <a:pt x="233" y="34"/>
                    </a:lnTo>
                    <a:lnTo>
                      <a:pt x="245" y="40"/>
                    </a:lnTo>
                    <a:lnTo>
                      <a:pt x="216" y="58"/>
                    </a:lnTo>
                    <a:lnTo>
                      <a:pt x="247" y="57"/>
                    </a:lnTo>
                    <a:lnTo>
                      <a:pt x="257" y="46"/>
                    </a:lnTo>
                    <a:lnTo>
                      <a:pt x="264" y="34"/>
                    </a:lnTo>
                    <a:lnTo>
                      <a:pt x="274" y="29"/>
                    </a:lnTo>
                    <a:lnTo>
                      <a:pt x="287" y="53"/>
                    </a:lnTo>
                    <a:lnTo>
                      <a:pt x="306" y="55"/>
                    </a:lnTo>
                    <a:lnTo>
                      <a:pt x="315" y="46"/>
                    </a:lnTo>
                    <a:lnTo>
                      <a:pt x="325" y="62"/>
                    </a:lnTo>
                    <a:lnTo>
                      <a:pt x="340" y="52"/>
                    </a:lnTo>
                    <a:lnTo>
                      <a:pt x="399" y="71"/>
                    </a:lnTo>
                    <a:lnTo>
                      <a:pt x="437" y="72"/>
                    </a:lnTo>
                    <a:lnTo>
                      <a:pt x="465" y="86"/>
                    </a:lnTo>
                    <a:lnTo>
                      <a:pt x="460" y="107"/>
                    </a:lnTo>
                    <a:lnTo>
                      <a:pt x="497" y="95"/>
                    </a:lnTo>
                    <a:lnTo>
                      <a:pt x="525" y="121"/>
                    </a:lnTo>
                    <a:lnTo>
                      <a:pt x="544" y="120"/>
                    </a:lnTo>
                    <a:lnTo>
                      <a:pt x="542" y="107"/>
                    </a:lnTo>
                    <a:lnTo>
                      <a:pt x="564" y="84"/>
                    </a:lnTo>
                    <a:lnTo>
                      <a:pt x="588" y="102"/>
                    </a:lnTo>
                    <a:lnTo>
                      <a:pt x="659" y="107"/>
                    </a:lnTo>
                    <a:lnTo>
                      <a:pt x="672" y="90"/>
                    </a:lnTo>
                    <a:lnTo>
                      <a:pt x="692" y="88"/>
                    </a:lnTo>
                    <a:lnTo>
                      <a:pt x="703" y="104"/>
                    </a:lnTo>
                    <a:lnTo>
                      <a:pt x="721" y="95"/>
                    </a:lnTo>
                    <a:lnTo>
                      <a:pt x="737" y="84"/>
                    </a:lnTo>
                    <a:lnTo>
                      <a:pt x="729" y="52"/>
                    </a:lnTo>
                    <a:lnTo>
                      <a:pt x="708" y="37"/>
                    </a:lnTo>
                    <a:lnTo>
                      <a:pt x="723" y="28"/>
                    </a:lnTo>
                    <a:lnTo>
                      <a:pt x="732" y="13"/>
                    </a:lnTo>
                    <a:lnTo>
                      <a:pt x="754" y="0"/>
                    </a:lnTo>
                    <a:lnTo>
                      <a:pt x="776" y="19"/>
                    </a:lnTo>
                    <a:lnTo>
                      <a:pt x="769" y="37"/>
                    </a:lnTo>
                    <a:lnTo>
                      <a:pt x="773" y="53"/>
                    </a:lnTo>
                    <a:lnTo>
                      <a:pt x="786" y="65"/>
                    </a:lnTo>
                    <a:lnTo>
                      <a:pt x="794" y="88"/>
                    </a:lnTo>
                    <a:lnTo>
                      <a:pt x="812" y="65"/>
                    </a:lnTo>
                    <a:lnTo>
                      <a:pt x="822" y="85"/>
                    </a:lnTo>
                    <a:lnTo>
                      <a:pt x="821" y="117"/>
                    </a:lnTo>
                    <a:lnTo>
                      <a:pt x="834" y="117"/>
                    </a:lnTo>
                    <a:lnTo>
                      <a:pt x="840" y="99"/>
                    </a:lnTo>
                    <a:lnTo>
                      <a:pt x="860" y="79"/>
                    </a:lnTo>
                    <a:lnTo>
                      <a:pt x="868" y="53"/>
                    </a:lnTo>
                    <a:lnTo>
                      <a:pt x="904" y="57"/>
                    </a:lnTo>
                    <a:lnTo>
                      <a:pt x="913" y="83"/>
                    </a:lnTo>
                    <a:lnTo>
                      <a:pt x="898" y="90"/>
                    </a:lnTo>
                    <a:lnTo>
                      <a:pt x="906" y="123"/>
                    </a:lnTo>
                    <a:lnTo>
                      <a:pt x="860" y="146"/>
                    </a:lnTo>
                    <a:lnTo>
                      <a:pt x="854" y="136"/>
                    </a:lnTo>
                    <a:lnTo>
                      <a:pt x="830" y="137"/>
                    </a:lnTo>
                    <a:lnTo>
                      <a:pt x="827" y="156"/>
                    </a:lnTo>
                    <a:lnTo>
                      <a:pt x="799" y="156"/>
                    </a:lnTo>
                    <a:lnTo>
                      <a:pt x="791" y="148"/>
                    </a:lnTo>
                    <a:lnTo>
                      <a:pt x="778" y="149"/>
                    </a:lnTo>
                    <a:lnTo>
                      <a:pt x="779" y="160"/>
                    </a:lnTo>
                    <a:lnTo>
                      <a:pt x="806" y="171"/>
                    </a:lnTo>
                    <a:lnTo>
                      <a:pt x="799" y="195"/>
                    </a:lnTo>
                    <a:lnTo>
                      <a:pt x="785" y="205"/>
                    </a:lnTo>
                    <a:lnTo>
                      <a:pt x="763" y="208"/>
                    </a:lnTo>
                    <a:lnTo>
                      <a:pt x="750" y="228"/>
                    </a:lnTo>
                    <a:lnTo>
                      <a:pt x="720" y="251"/>
                    </a:lnTo>
                    <a:lnTo>
                      <a:pt x="694" y="274"/>
                    </a:lnTo>
                    <a:lnTo>
                      <a:pt x="673" y="306"/>
                    </a:lnTo>
                    <a:lnTo>
                      <a:pt x="672" y="330"/>
                    </a:lnTo>
                    <a:lnTo>
                      <a:pt x="691" y="333"/>
                    </a:lnTo>
                    <a:lnTo>
                      <a:pt x="701" y="374"/>
                    </a:lnTo>
                    <a:lnTo>
                      <a:pt x="745" y="379"/>
                    </a:lnTo>
                    <a:lnTo>
                      <a:pt x="773" y="406"/>
                    </a:lnTo>
                    <a:lnTo>
                      <a:pt x="791" y="408"/>
                    </a:lnTo>
                    <a:lnTo>
                      <a:pt x="806" y="426"/>
                    </a:lnTo>
                    <a:lnTo>
                      <a:pt x="836" y="424"/>
                    </a:lnTo>
                    <a:lnTo>
                      <a:pt x="833" y="459"/>
                    </a:lnTo>
                    <a:lnTo>
                      <a:pt x="830" y="489"/>
                    </a:lnTo>
                    <a:lnTo>
                      <a:pt x="841" y="512"/>
                    </a:lnTo>
                    <a:lnTo>
                      <a:pt x="854" y="513"/>
                    </a:lnTo>
                    <a:lnTo>
                      <a:pt x="865" y="501"/>
                    </a:lnTo>
                    <a:lnTo>
                      <a:pt x="877" y="512"/>
                    </a:lnTo>
                    <a:lnTo>
                      <a:pt x="882" y="499"/>
                    </a:lnTo>
                    <a:lnTo>
                      <a:pt x="889" y="463"/>
                    </a:lnTo>
                    <a:lnTo>
                      <a:pt x="888" y="450"/>
                    </a:lnTo>
                    <a:lnTo>
                      <a:pt x="891" y="426"/>
                    </a:lnTo>
                    <a:lnTo>
                      <a:pt x="914" y="414"/>
                    </a:lnTo>
                    <a:lnTo>
                      <a:pt x="915" y="413"/>
                    </a:lnTo>
                    <a:lnTo>
                      <a:pt x="916" y="409"/>
                    </a:lnTo>
                    <a:lnTo>
                      <a:pt x="916" y="403"/>
                    </a:lnTo>
                    <a:lnTo>
                      <a:pt x="917" y="395"/>
                    </a:lnTo>
                    <a:lnTo>
                      <a:pt x="919" y="387"/>
                    </a:lnTo>
                    <a:lnTo>
                      <a:pt x="919" y="377"/>
                    </a:lnTo>
                    <a:lnTo>
                      <a:pt x="919" y="368"/>
                    </a:lnTo>
                    <a:lnTo>
                      <a:pt x="917" y="358"/>
                    </a:lnTo>
                    <a:lnTo>
                      <a:pt x="916" y="350"/>
                    </a:lnTo>
                    <a:lnTo>
                      <a:pt x="914" y="342"/>
                    </a:lnTo>
                    <a:lnTo>
                      <a:pt x="910" y="337"/>
                    </a:lnTo>
                    <a:lnTo>
                      <a:pt x="906" y="332"/>
                    </a:lnTo>
                    <a:lnTo>
                      <a:pt x="922" y="325"/>
                    </a:lnTo>
                    <a:lnTo>
                      <a:pt x="926" y="294"/>
                    </a:lnTo>
                    <a:lnTo>
                      <a:pt x="923" y="283"/>
                    </a:lnTo>
                    <a:lnTo>
                      <a:pt x="926" y="257"/>
                    </a:lnTo>
                    <a:lnTo>
                      <a:pt x="943" y="232"/>
                    </a:lnTo>
                    <a:lnTo>
                      <a:pt x="969" y="246"/>
                    </a:lnTo>
                    <a:lnTo>
                      <a:pt x="1004" y="246"/>
                    </a:lnTo>
                    <a:lnTo>
                      <a:pt x="1017" y="259"/>
                    </a:lnTo>
                    <a:lnTo>
                      <a:pt x="1033" y="275"/>
                    </a:lnTo>
                    <a:lnTo>
                      <a:pt x="1054" y="283"/>
                    </a:lnTo>
                    <a:lnTo>
                      <a:pt x="1045" y="295"/>
                    </a:lnTo>
                    <a:lnTo>
                      <a:pt x="1046" y="340"/>
                    </a:lnTo>
                    <a:lnTo>
                      <a:pt x="1071" y="347"/>
                    </a:lnTo>
                    <a:lnTo>
                      <a:pt x="1096" y="338"/>
                    </a:lnTo>
                    <a:lnTo>
                      <a:pt x="1105" y="324"/>
                    </a:lnTo>
                    <a:lnTo>
                      <a:pt x="1119" y="301"/>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7" name="Freeform 71"/>
              <p:cNvSpPr>
                <a:spLocks/>
              </p:cNvSpPr>
              <p:nvPr/>
            </p:nvSpPr>
            <p:spPr bwMode="auto">
              <a:xfrm>
                <a:off x="4430740" y="2713163"/>
                <a:ext cx="143096" cy="149431"/>
              </a:xfrm>
              <a:custGeom>
                <a:avLst/>
                <a:gdLst>
                  <a:gd name="T0" fmla="*/ 44 w 81"/>
                  <a:gd name="T1" fmla="*/ 0 h 84"/>
                  <a:gd name="T2" fmla="*/ 34 w 81"/>
                  <a:gd name="T3" fmla="*/ 3 h 84"/>
                  <a:gd name="T4" fmla="*/ 27 w 81"/>
                  <a:gd name="T5" fmla="*/ 13 h 84"/>
                  <a:gd name="T6" fmla="*/ 19 w 81"/>
                  <a:gd name="T7" fmla="*/ 24 h 84"/>
                  <a:gd name="T8" fmla="*/ 6 w 81"/>
                  <a:gd name="T9" fmla="*/ 30 h 84"/>
                  <a:gd name="T10" fmla="*/ 0 w 81"/>
                  <a:gd name="T11" fmla="*/ 44 h 84"/>
                  <a:gd name="T12" fmla="*/ 0 w 81"/>
                  <a:gd name="T13" fmla="*/ 64 h 84"/>
                  <a:gd name="T14" fmla="*/ 16 w 81"/>
                  <a:gd name="T15" fmla="*/ 66 h 84"/>
                  <a:gd name="T16" fmla="*/ 31 w 81"/>
                  <a:gd name="T17" fmla="*/ 60 h 84"/>
                  <a:gd name="T18" fmla="*/ 42 w 81"/>
                  <a:gd name="T19" fmla="*/ 60 h 84"/>
                  <a:gd name="T20" fmla="*/ 44 w 81"/>
                  <a:gd name="T21" fmla="*/ 79 h 84"/>
                  <a:gd name="T22" fmla="*/ 54 w 81"/>
                  <a:gd name="T23" fmla="*/ 83 h 84"/>
                  <a:gd name="T24" fmla="*/ 54 w 81"/>
                  <a:gd name="T25" fmla="*/ 70 h 84"/>
                  <a:gd name="T26" fmla="*/ 63 w 81"/>
                  <a:gd name="T27" fmla="*/ 71 h 84"/>
                  <a:gd name="T28" fmla="*/ 66 w 81"/>
                  <a:gd name="T29" fmla="*/ 83 h 84"/>
                  <a:gd name="T30" fmla="*/ 74 w 81"/>
                  <a:gd name="T31" fmla="*/ 65 h 84"/>
                  <a:gd name="T32" fmla="*/ 80 w 81"/>
                  <a:gd name="T33" fmla="*/ 50 h 84"/>
                  <a:gd name="T34" fmla="*/ 77 w 81"/>
                  <a:gd name="T35" fmla="*/ 30 h 84"/>
                  <a:gd name="T36" fmla="*/ 66 w 81"/>
                  <a:gd name="T37" fmla="*/ 26 h 84"/>
                  <a:gd name="T38" fmla="*/ 54 w 81"/>
                  <a:gd name="T39" fmla="*/ 26 h 84"/>
                  <a:gd name="T40" fmla="*/ 49 w 81"/>
                  <a:gd name="T41" fmla="*/ 13 h 84"/>
                  <a:gd name="T42" fmla="*/ 50 w 81"/>
                  <a:gd name="T43" fmla="*/ 5 h 84"/>
                  <a:gd name="T44" fmla="*/ 40 w 81"/>
                  <a:gd name="T4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84">
                    <a:moveTo>
                      <a:pt x="44" y="0"/>
                    </a:moveTo>
                    <a:lnTo>
                      <a:pt x="34" y="3"/>
                    </a:lnTo>
                    <a:lnTo>
                      <a:pt x="27" y="13"/>
                    </a:lnTo>
                    <a:lnTo>
                      <a:pt x="19" y="24"/>
                    </a:lnTo>
                    <a:lnTo>
                      <a:pt x="6" y="30"/>
                    </a:lnTo>
                    <a:lnTo>
                      <a:pt x="0" y="44"/>
                    </a:lnTo>
                    <a:lnTo>
                      <a:pt x="0" y="64"/>
                    </a:lnTo>
                    <a:lnTo>
                      <a:pt x="16" y="66"/>
                    </a:lnTo>
                    <a:lnTo>
                      <a:pt x="31" y="60"/>
                    </a:lnTo>
                    <a:lnTo>
                      <a:pt x="42" y="60"/>
                    </a:lnTo>
                    <a:lnTo>
                      <a:pt x="44" y="79"/>
                    </a:lnTo>
                    <a:lnTo>
                      <a:pt x="54" y="83"/>
                    </a:lnTo>
                    <a:lnTo>
                      <a:pt x="54" y="70"/>
                    </a:lnTo>
                    <a:lnTo>
                      <a:pt x="63" y="71"/>
                    </a:lnTo>
                    <a:lnTo>
                      <a:pt x="66" y="83"/>
                    </a:lnTo>
                    <a:lnTo>
                      <a:pt x="74" y="65"/>
                    </a:lnTo>
                    <a:lnTo>
                      <a:pt x="80" y="50"/>
                    </a:lnTo>
                    <a:lnTo>
                      <a:pt x="77" y="30"/>
                    </a:lnTo>
                    <a:lnTo>
                      <a:pt x="66" y="26"/>
                    </a:lnTo>
                    <a:lnTo>
                      <a:pt x="54" y="26"/>
                    </a:lnTo>
                    <a:lnTo>
                      <a:pt x="49" y="13"/>
                    </a:lnTo>
                    <a:lnTo>
                      <a:pt x="50" y="5"/>
                    </a:lnTo>
                    <a:lnTo>
                      <a:pt x="4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8" name="Freeform 72"/>
              <p:cNvSpPr>
                <a:spLocks/>
              </p:cNvSpPr>
              <p:nvPr/>
            </p:nvSpPr>
            <p:spPr bwMode="auto">
              <a:xfrm>
                <a:off x="3092556" y="1741078"/>
                <a:ext cx="250025" cy="171452"/>
              </a:xfrm>
              <a:custGeom>
                <a:avLst/>
                <a:gdLst>
                  <a:gd name="T0" fmla="*/ 45 w 142"/>
                  <a:gd name="T1" fmla="*/ 4 h 98"/>
                  <a:gd name="T2" fmla="*/ 28 w 142"/>
                  <a:gd name="T3" fmla="*/ 32 h 98"/>
                  <a:gd name="T4" fmla="*/ 18 w 142"/>
                  <a:gd name="T5" fmla="*/ 50 h 98"/>
                  <a:gd name="T6" fmla="*/ 0 w 142"/>
                  <a:gd name="T7" fmla="*/ 70 h 98"/>
                  <a:gd name="T8" fmla="*/ 13 w 142"/>
                  <a:gd name="T9" fmla="*/ 84 h 98"/>
                  <a:gd name="T10" fmla="*/ 32 w 142"/>
                  <a:gd name="T11" fmla="*/ 97 h 98"/>
                  <a:gd name="T12" fmla="*/ 71 w 142"/>
                  <a:gd name="T13" fmla="*/ 77 h 98"/>
                  <a:gd name="T14" fmla="*/ 91 w 142"/>
                  <a:gd name="T15" fmla="*/ 64 h 98"/>
                  <a:gd name="T16" fmla="*/ 121 w 142"/>
                  <a:gd name="T17" fmla="*/ 57 h 98"/>
                  <a:gd name="T18" fmla="*/ 141 w 142"/>
                  <a:gd name="T19" fmla="*/ 42 h 98"/>
                  <a:gd name="T20" fmla="*/ 116 w 142"/>
                  <a:gd name="T21" fmla="*/ 19 h 98"/>
                  <a:gd name="T22" fmla="*/ 84 w 142"/>
                  <a:gd name="T23" fmla="*/ 12 h 98"/>
                  <a:gd name="T24" fmla="*/ 71 w 142"/>
                  <a:gd name="T25" fmla="*/ 0 h 98"/>
                  <a:gd name="T26" fmla="*/ 56 w 142"/>
                  <a:gd name="T27" fmla="*/ 15 h 98"/>
                  <a:gd name="T28" fmla="*/ 45 w 142"/>
                  <a:gd name="T2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98">
                    <a:moveTo>
                      <a:pt x="45" y="4"/>
                    </a:moveTo>
                    <a:lnTo>
                      <a:pt x="28" y="32"/>
                    </a:lnTo>
                    <a:lnTo>
                      <a:pt x="18" y="50"/>
                    </a:lnTo>
                    <a:lnTo>
                      <a:pt x="0" y="70"/>
                    </a:lnTo>
                    <a:lnTo>
                      <a:pt x="13" y="84"/>
                    </a:lnTo>
                    <a:lnTo>
                      <a:pt x="32" y="97"/>
                    </a:lnTo>
                    <a:lnTo>
                      <a:pt x="71" y="77"/>
                    </a:lnTo>
                    <a:lnTo>
                      <a:pt x="91" y="64"/>
                    </a:lnTo>
                    <a:lnTo>
                      <a:pt x="121" y="57"/>
                    </a:lnTo>
                    <a:lnTo>
                      <a:pt x="141" y="42"/>
                    </a:lnTo>
                    <a:lnTo>
                      <a:pt x="116" y="19"/>
                    </a:lnTo>
                    <a:lnTo>
                      <a:pt x="84" y="12"/>
                    </a:lnTo>
                    <a:lnTo>
                      <a:pt x="71" y="0"/>
                    </a:lnTo>
                    <a:lnTo>
                      <a:pt x="56" y="15"/>
                    </a:lnTo>
                    <a:lnTo>
                      <a:pt x="45" y="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69" name="Freeform 73"/>
              <p:cNvSpPr>
                <a:spLocks/>
              </p:cNvSpPr>
              <p:nvPr/>
            </p:nvSpPr>
            <p:spPr bwMode="auto">
              <a:xfrm>
                <a:off x="3254522" y="1816579"/>
                <a:ext cx="358526" cy="191900"/>
              </a:xfrm>
              <a:custGeom>
                <a:avLst/>
                <a:gdLst>
                  <a:gd name="T0" fmla="*/ 62 w 203"/>
                  <a:gd name="T1" fmla="*/ 9 h 109"/>
                  <a:gd name="T2" fmla="*/ 34 w 203"/>
                  <a:gd name="T3" fmla="*/ 25 h 109"/>
                  <a:gd name="T4" fmla="*/ 34 w 203"/>
                  <a:gd name="T5" fmla="*/ 37 h 109"/>
                  <a:gd name="T6" fmla="*/ 2 w 203"/>
                  <a:gd name="T7" fmla="*/ 40 h 109"/>
                  <a:gd name="T8" fmla="*/ 0 w 203"/>
                  <a:gd name="T9" fmla="*/ 53 h 109"/>
                  <a:gd name="T10" fmla="*/ 52 w 203"/>
                  <a:gd name="T11" fmla="*/ 62 h 109"/>
                  <a:gd name="T12" fmla="*/ 12 w 203"/>
                  <a:gd name="T13" fmla="*/ 72 h 109"/>
                  <a:gd name="T14" fmla="*/ 4 w 203"/>
                  <a:gd name="T15" fmla="*/ 80 h 109"/>
                  <a:gd name="T16" fmla="*/ 32 w 203"/>
                  <a:gd name="T17" fmla="*/ 95 h 109"/>
                  <a:gd name="T18" fmla="*/ 57 w 203"/>
                  <a:gd name="T19" fmla="*/ 108 h 109"/>
                  <a:gd name="T20" fmla="*/ 92 w 203"/>
                  <a:gd name="T21" fmla="*/ 108 h 109"/>
                  <a:gd name="T22" fmla="*/ 151 w 203"/>
                  <a:gd name="T23" fmla="*/ 105 h 109"/>
                  <a:gd name="T24" fmla="*/ 188 w 203"/>
                  <a:gd name="T25" fmla="*/ 98 h 109"/>
                  <a:gd name="T26" fmla="*/ 179 w 203"/>
                  <a:gd name="T27" fmla="*/ 72 h 109"/>
                  <a:gd name="T28" fmla="*/ 202 w 203"/>
                  <a:gd name="T29" fmla="*/ 68 h 109"/>
                  <a:gd name="T30" fmla="*/ 177 w 203"/>
                  <a:gd name="T31" fmla="*/ 53 h 109"/>
                  <a:gd name="T32" fmla="*/ 161 w 203"/>
                  <a:gd name="T33" fmla="*/ 22 h 109"/>
                  <a:gd name="T34" fmla="*/ 169 w 203"/>
                  <a:gd name="T35" fmla="*/ 5 h 109"/>
                  <a:gd name="T36" fmla="*/ 139 w 203"/>
                  <a:gd name="T37" fmla="*/ 0 h 109"/>
                  <a:gd name="T38" fmla="*/ 132 w 203"/>
                  <a:gd name="T39" fmla="*/ 32 h 109"/>
                  <a:gd name="T40" fmla="*/ 117 w 203"/>
                  <a:gd name="T41" fmla="*/ 14 h 109"/>
                  <a:gd name="T42" fmla="*/ 104 w 203"/>
                  <a:gd name="T43" fmla="*/ 5 h 109"/>
                  <a:gd name="T44" fmla="*/ 94 w 203"/>
                  <a:gd name="T45" fmla="*/ 22 h 109"/>
                  <a:gd name="T46" fmla="*/ 85 w 203"/>
                  <a:gd name="T47" fmla="*/ 3 h 109"/>
                  <a:gd name="T48" fmla="*/ 62 w 203"/>
                  <a:gd name="T4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09">
                    <a:moveTo>
                      <a:pt x="62" y="9"/>
                    </a:moveTo>
                    <a:lnTo>
                      <a:pt x="34" y="25"/>
                    </a:lnTo>
                    <a:lnTo>
                      <a:pt x="34" y="37"/>
                    </a:lnTo>
                    <a:lnTo>
                      <a:pt x="2" y="40"/>
                    </a:lnTo>
                    <a:lnTo>
                      <a:pt x="0" y="53"/>
                    </a:lnTo>
                    <a:lnTo>
                      <a:pt x="52" y="62"/>
                    </a:lnTo>
                    <a:lnTo>
                      <a:pt x="12" y="72"/>
                    </a:lnTo>
                    <a:lnTo>
                      <a:pt x="4" y="80"/>
                    </a:lnTo>
                    <a:lnTo>
                      <a:pt x="32" y="95"/>
                    </a:lnTo>
                    <a:lnTo>
                      <a:pt x="57" y="108"/>
                    </a:lnTo>
                    <a:lnTo>
                      <a:pt x="92" y="108"/>
                    </a:lnTo>
                    <a:lnTo>
                      <a:pt x="151" y="105"/>
                    </a:lnTo>
                    <a:lnTo>
                      <a:pt x="188" y="98"/>
                    </a:lnTo>
                    <a:lnTo>
                      <a:pt x="179" y="72"/>
                    </a:lnTo>
                    <a:lnTo>
                      <a:pt x="202" y="68"/>
                    </a:lnTo>
                    <a:lnTo>
                      <a:pt x="177" y="53"/>
                    </a:lnTo>
                    <a:lnTo>
                      <a:pt x="161" y="22"/>
                    </a:lnTo>
                    <a:lnTo>
                      <a:pt x="169" y="5"/>
                    </a:lnTo>
                    <a:lnTo>
                      <a:pt x="139" y="0"/>
                    </a:lnTo>
                    <a:lnTo>
                      <a:pt x="132" y="32"/>
                    </a:lnTo>
                    <a:lnTo>
                      <a:pt x="117" y="14"/>
                    </a:lnTo>
                    <a:lnTo>
                      <a:pt x="104" y="5"/>
                    </a:lnTo>
                    <a:lnTo>
                      <a:pt x="94" y="22"/>
                    </a:lnTo>
                    <a:lnTo>
                      <a:pt x="85" y="3"/>
                    </a:lnTo>
                    <a:lnTo>
                      <a:pt x="62" y="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0" name="Freeform 74"/>
              <p:cNvSpPr>
                <a:spLocks/>
              </p:cNvSpPr>
              <p:nvPr/>
            </p:nvSpPr>
            <p:spPr bwMode="auto">
              <a:xfrm>
                <a:off x="3534424" y="1778829"/>
                <a:ext cx="55037" cy="28313"/>
              </a:xfrm>
              <a:custGeom>
                <a:avLst/>
                <a:gdLst>
                  <a:gd name="T0" fmla="*/ 15 w 30"/>
                  <a:gd name="T1" fmla="*/ 14 h 15"/>
                  <a:gd name="T2" fmla="*/ 18 w 30"/>
                  <a:gd name="T3" fmla="*/ 14 h 15"/>
                  <a:gd name="T4" fmla="*/ 19 w 30"/>
                  <a:gd name="T5" fmla="*/ 14 h 15"/>
                  <a:gd name="T6" fmla="*/ 21 w 30"/>
                  <a:gd name="T7" fmla="*/ 14 h 15"/>
                  <a:gd name="T8" fmla="*/ 23 w 30"/>
                  <a:gd name="T9" fmla="*/ 13 h 15"/>
                  <a:gd name="T10" fmla="*/ 25 w 30"/>
                  <a:gd name="T11" fmla="*/ 12 h 15"/>
                  <a:gd name="T12" fmla="*/ 26 w 30"/>
                  <a:gd name="T13" fmla="*/ 11 h 15"/>
                  <a:gd name="T14" fmla="*/ 28 w 30"/>
                  <a:gd name="T15" fmla="*/ 11 h 15"/>
                  <a:gd name="T16" fmla="*/ 29 w 30"/>
                  <a:gd name="T17" fmla="*/ 10 h 15"/>
                  <a:gd name="T18" fmla="*/ 29 w 30"/>
                  <a:gd name="T19" fmla="*/ 9 h 15"/>
                  <a:gd name="T20" fmla="*/ 29 w 30"/>
                  <a:gd name="T21" fmla="*/ 8 h 15"/>
                  <a:gd name="T22" fmla="*/ 29 w 30"/>
                  <a:gd name="T23" fmla="*/ 7 h 15"/>
                  <a:gd name="T24" fmla="*/ 29 w 30"/>
                  <a:gd name="T25" fmla="*/ 6 h 15"/>
                  <a:gd name="T26" fmla="*/ 29 w 30"/>
                  <a:gd name="T27" fmla="*/ 4 h 15"/>
                  <a:gd name="T28" fmla="*/ 28 w 30"/>
                  <a:gd name="T29" fmla="*/ 3 h 15"/>
                  <a:gd name="T30" fmla="*/ 26 w 30"/>
                  <a:gd name="T31" fmla="*/ 3 h 15"/>
                  <a:gd name="T32" fmla="*/ 25 w 30"/>
                  <a:gd name="T33" fmla="*/ 2 h 15"/>
                  <a:gd name="T34" fmla="*/ 23 w 30"/>
                  <a:gd name="T35" fmla="*/ 1 h 15"/>
                  <a:gd name="T36" fmla="*/ 21 w 30"/>
                  <a:gd name="T37" fmla="*/ 0 h 15"/>
                  <a:gd name="T38" fmla="*/ 19 w 30"/>
                  <a:gd name="T39" fmla="*/ 0 h 15"/>
                  <a:gd name="T40" fmla="*/ 18 w 30"/>
                  <a:gd name="T41" fmla="*/ 0 h 15"/>
                  <a:gd name="T42" fmla="*/ 15 w 30"/>
                  <a:gd name="T43" fmla="*/ 0 h 15"/>
                  <a:gd name="T44" fmla="*/ 13 w 30"/>
                  <a:gd name="T45" fmla="*/ 0 h 15"/>
                  <a:gd name="T46" fmla="*/ 11 w 30"/>
                  <a:gd name="T47" fmla="*/ 0 h 15"/>
                  <a:gd name="T48" fmla="*/ 10 w 30"/>
                  <a:gd name="T49" fmla="*/ 0 h 15"/>
                  <a:gd name="T50" fmla="*/ 8 w 30"/>
                  <a:gd name="T51" fmla="*/ 1 h 15"/>
                  <a:gd name="T52" fmla="*/ 6 w 30"/>
                  <a:gd name="T53" fmla="*/ 2 h 15"/>
                  <a:gd name="T54" fmla="*/ 5 w 30"/>
                  <a:gd name="T55" fmla="*/ 2 h 15"/>
                  <a:gd name="T56" fmla="*/ 4 w 30"/>
                  <a:gd name="T57" fmla="*/ 3 h 15"/>
                  <a:gd name="T58" fmla="*/ 2 w 30"/>
                  <a:gd name="T59" fmla="*/ 3 h 15"/>
                  <a:gd name="T60" fmla="*/ 2 w 30"/>
                  <a:gd name="T61" fmla="*/ 4 h 15"/>
                  <a:gd name="T62" fmla="*/ 1 w 30"/>
                  <a:gd name="T63" fmla="*/ 6 h 15"/>
                  <a:gd name="T64" fmla="*/ 1 w 30"/>
                  <a:gd name="T65" fmla="*/ 7 h 15"/>
                  <a:gd name="T66" fmla="*/ 0 w 30"/>
                  <a:gd name="T67" fmla="*/ 7 h 15"/>
                  <a:gd name="T68" fmla="*/ 1 w 30"/>
                  <a:gd name="T69" fmla="*/ 8 h 15"/>
                  <a:gd name="T70" fmla="*/ 1 w 30"/>
                  <a:gd name="T71" fmla="*/ 9 h 15"/>
                  <a:gd name="T72" fmla="*/ 2 w 30"/>
                  <a:gd name="T73" fmla="*/ 10 h 15"/>
                  <a:gd name="T74" fmla="*/ 2 w 30"/>
                  <a:gd name="T75" fmla="*/ 11 h 15"/>
                  <a:gd name="T76" fmla="*/ 4 w 30"/>
                  <a:gd name="T77" fmla="*/ 11 h 15"/>
                  <a:gd name="T78" fmla="*/ 5 w 30"/>
                  <a:gd name="T79" fmla="*/ 12 h 15"/>
                  <a:gd name="T80" fmla="*/ 6 w 30"/>
                  <a:gd name="T81" fmla="*/ 12 h 15"/>
                  <a:gd name="T82" fmla="*/ 8 w 30"/>
                  <a:gd name="T83" fmla="*/ 13 h 15"/>
                  <a:gd name="T84" fmla="*/ 10 w 30"/>
                  <a:gd name="T85" fmla="*/ 14 h 15"/>
                  <a:gd name="T86" fmla="*/ 11 w 30"/>
                  <a:gd name="T87" fmla="*/ 14 h 15"/>
                  <a:gd name="T88" fmla="*/ 13 w 30"/>
                  <a:gd name="T89" fmla="*/ 14 h 15"/>
                  <a:gd name="T90" fmla="*/ 15 w 30"/>
                  <a:gd name="T9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15">
                    <a:moveTo>
                      <a:pt x="15" y="14"/>
                    </a:moveTo>
                    <a:lnTo>
                      <a:pt x="18" y="14"/>
                    </a:lnTo>
                    <a:lnTo>
                      <a:pt x="19" y="14"/>
                    </a:lnTo>
                    <a:lnTo>
                      <a:pt x="21" y="14"/>
                    </a:lnTo>
                    <a:lnTo>
                      <a:pt x="23" y="13"/>
                    </a:lnTo>
                    <a:lnTo>
                      <a:pt x="25" y="12"/>
                    </a:lnTo>
                    <a:lnTo>
                      <a:pt x="26" y="11"/>
                    </a:lnTo>
                    <a:lnTo>
                      <a:pt x="28" y="11"/>
                    </a:lnTo>
                    <a:lnTo>
                      <a:pt x="29" y="10"/>
                    </a:lnTo>
                    <a:lnTo>
                      <a:pt x="29" y="9"/>
                    </a:lnTo>
                    <a:lnTo>
                      <a:pt x="29" y="8"/>
                    </a:lnTo>
                    <a:lnTo>
                      <a:pt x="29" y="7"/>
                    </a:lnTo>
                    <a:lnTo>
                      <a:pt x="29" y="6"/>
                    </a:lnTo>
                    <a:lnTo>
                      <a:pt x="29" y="4"/>
                    </a:lnTo>
                    <a:lnTo>
                      <a:pt x="28" y="3"/>
                    </a:lnTo>
                    <a:lnTo>
                      <a:pt x="26" y="3"/>
                    </a:lnTo>
                    <a:lnTo>
                      <a:pt x="25" y="2"/>
                    </a:lnTo>
                    <a:lnTo>
                      <a:pt x="23" y="1"/>
                    </a:lnTo>
                    <a:lnTo>
                      <a:pt x="21" y="0"/>
                    </a:lnTo>
                    <a:lnTo>
                      <a:pt x="19" y="0"/>
                    </a:lnTo>
                    <a:lnTo>
                      <a:pt x="18" y="0"/>
                    </a:lnTo>
                    <a:lnTo>
                      <a:pt x="15" y="0"/>
                    </a:lnTo>
                    <a:lnTo>
                      <a:pt x="13" y="0"/>
                    </a:lnTo>
                    <a:lnTo>
                      <a:pt x="11" y="0"/>
                    </a:lnTo>
                    <a:lnTo>
                      <a:pt x="10" y="0"/>
                    </a:lnTo>
                    <a:lnTo>
                      <a:pt x="8" y="1"/>
                    </a:lnTo>
                    <a:lnTo>
                      <a:pt x="6" y="2"/>
                    </a:lnTo>
                    <a:lnTo>
                      <a:pt x="5" y="2"/>
                    </a:lnTo>
                    <a:lnTo>
                      <a:pt x="4" y="3"/>
                    </a:lnTo>
                    <a:lnTo>
                      <a:pt x="2" y="3"/>
                    </a:lnTo>
                    <a:lnTo>
                      <a:pt x="2" y="4"/>
                    </a:lnTo>
                    <a:lnTo>
                      <a:pt x="1" y="6"/>
                    </a:lnTo>
                    <a:lnTo>
                      <a:pt x="1" y="7"/>
                    </a:lnTo>
                    <a:lnTo>
                      <a:pt x="0" y="7"/>
                    </a:lnTo>
                    <a:lnTo>
                      <a:pt x="1" y="8"/>
                    </a:lnTo>
                    <a:lnTo>
                      <a:pt x="1" y="9"/>
                    </a:lnTo>
                    <a:lnTo>
                      <a:pt x="2" y="10"/>
                    </a:lnTo>
                    <a:lnTo>
                      <a:pt x="2" y="11"/>
                    </a:lnTo>
                    <a:lnTo>
                      <a:pt x="4" y="11"/>
                    </a:lnTo>
                    <a:lnTo>
                      <a:pt x="5" y="12"/>
                    </a:lnTo>
                    <a:lnTo>
                      <a:pt x="6" y="12"/>
                    </a:lnTo>
                    <a:lnTo>
                      <a:pt x="8" y="13"/>
                    </a:lnTo>
                    <a:lnTo>
                      <a:pt x="10" y="14"/>
                    </a:lnTo>
                    <a:lnTo>
                      <a:pt x="11" y="14"/>
                    </a:lnTo>
                    <a:lnTo>
                      <a:pt x="13" y="14"/>
                    </a:lnTo>
                    <a:lnTo>
                      <a:pt x="15" y="1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1" name="Freeform 75"/>
              <p:cNvSpPr>
                <a:spLocks/>
              </p:cNvSpPr>
              <p:nvPr/>
            </p:nvSpPr>
            <p:spPr bwMode="auto">
              <a:xfrm>
                <a:off x="3226217" y="1604231"/>
                <a:ext cx="154103" cy="97523"/>
              </a:xfrm>
              <a:custGeom>
                <a:avLst/>
                <a:gdLst>
                  <a:gd name="T0" fmla="*/ 85 w 86"/>
                  <a:gd name="T1" fmla="*/ 0 h 55"/>
                  <a:gd name="T2" fmla="*/ 63 w 86"/>
                  <a:gd name="T3" fmla="*/ 8 h 55"/>
                  <a:gd name="T4" fmla="*/ 30 w 86"/>
                  <a:gd name="T5" fmla="*/ 24 h 55"/>
                  <a:gd name="T6" fmla="*/ 2 w 86"/>
                  <a:gd name="T7" fmla="*/ 31 h 55"/>
                  <a:gd name="T8" fmla="*/ 0 w 86"/>
                  <a:gd name="T9" fmla="*/ 49 h 55"/>
                  <a:gd name="T10" fmla="*/ 37 w 86"/>
                  <a:gd name="T11" fmla="*/ 54 h 55"/>
                  <a:gd name="T12" fmla="*/ 63 w 86"/>
                  <a:gd name="T13" fmla="*/ 29 h 55"/>
                  <a:gd name="T14" fmla="*/ 85 w 86"/>
                  <a:gd name="T15" fmla="*/ 29 h 55"/>
                  <a:gd name="T16" fmla="*/ 85 w 86"/>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55">
                    <a:moveTo>
                      <a:pt x="85" y="0"/>
                    </a:moveTo>
                    <a:lnTo>
                      <a:pt x="63" y="8"/>
                    </a:lnTo>
                    <a:lnTo>
                      <a:pt x="30" y="24"/>
                    </a:lnTo>
                    <a:lnTo>
                      <a:pt x="2" y="31"/>
                    </a:lnTo>
                    <a:lnTo>
                      <a:pt x="0" y="49"/>
                    </a:lnTo>
                    <a:lnTo>
                      <a:pt x="37" y="54"/>
                    </a:lnTo>
                    <a:lnTo>
                      <a:pt x="63" y="29"/>
                    </a:lnTo>
                    <a:lnTo>
                      <a:pt x="85" y="29"/>
                    </a:lnTo>
                    <a:lnTo>
                      <a:pt x="85"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2" name="Freeform 76"/>
              <p:cNvSpPr>
                <a:spLocks/>
              </p:cNvSpPr>
              <p:nvPr/>
            </p:nvSpPr>
            <p:spPr bwMode="auto">
              <a:xfrm>
                <a:off x="3318994" y="1692316"/>
                <a:ext cx="28305" cy="48762"/>
              </a:xfrm>
              <a:custGeom>
                <a:avLst/>
                <a:gdLst>
                  <a:gd name="T0" fmla="*/ 7 w 15"/>
                  <a:gd name="T1" fmla="*/ 25 h 26"/>
                  <a:gd name="T2" fmla="*/ 6 w 15"/>
                  <a:gd name="T3" fmla="*/ 25 h 26"/>
                  <a:gd name="T4" fmla="*/ 4 w 15"/>
                  <a:gd name="T5" fmla="*/ 24 h 26"/>
                  <a:gd name="T6" fmla="*/ 3 w 15"/>
                  <a:gd name="T7" fmla="*/ 24 h 26"/>
                  <a:gd name="T8" fmla="*/ 3 w 15"/>
                  <a:gd name="T9" fmla="*/ 23 h 26"/>
                  <a:gd name="T10" fmla="*/ 2 w 15"/>
                  <a:gd name="T11" fmla="*/ 22 h 26"/>
                  <a:gd name="T12" fmla="*/ 2 w 15"/>
                  <a:gd name="T13" fmla="*/ 21 h 26"/>
                  <a:gd name="T14" fmla="*/ 2 w 15"/>
                  <a:gd name="T15" fmla="*/ 20 h 26"/>
                  <a:gd name="T16" fmla="*/ 1 w 15"/>
                  <a:gd name="T17" fmla="*/ 18 h 26"/>
                  <a:gd name="T18" fmla="*/ 1 w 15"/>
                  <a:gd name="T19" fmla="*/ 16 h 26"/>
                  <a:gd name="T20" fmla="*/ 1 w 15"/>
                  <a:gd name="T21" fmla="*/ 15 h 26"/>
                  <a:gd name="T22" fmla="*/ 0 w 15"/>
                  <a:gd name="T23" fmla="*/ 13 h 26"/>
                  <a:gd name="T24" fmla="*/ 1 w 15"/>
                  <a:gd name="T25" fmla="*/ 11 h 26"/>
                  <a:gd name="T26" fmla="*/ 1 w 15"/>
                  <a:gd name="T27" fmla="*/ 9 h 26"/>
                  <a:gd name="T28" fmla="*/ 1 w 15"/>
                  <a:gd name="T29" fmla="*/ 8 h 26"/>
                  <a:gd name="T30" fmla="*/ 2 w 15"/>
                  <a:gd name="T31" fmla="*/ 6 h 26"/>
                  <a:gd name="T32" fmla="*/ 2 w 15"/>
                  <a:gd name="T33" fmla="*/ 5 h 26"/>
                  <a:gd name="T34" fmla="*/ 2 w 15"/>
                  <a:gd name="T35" fmla="*/ 4 h 26"/>
                  <a:gd name="T36" fmla="*/ 3 w 15"/>
                  <a:gd name="T37" fmla="*/ 3 h 26"/>
                  <a:gd name="T38" fmla="*/ 3 w 15"/>
                  <a:gd name="T39" fmla="*/ 2 h 26"/>
                  <a:gd name="T40" fmla="*/ 4 w 15"/>
                  <a:gd name="T41" fmla="*/ 2 h 26"/>
                  <a:gd name="T42" fmla="*/ 6 w 15"/>
                  <a:gd name="T43" fmla="*/ 1 h 26"/>
                  <a:gd name="T44" fmla="*/ 7 w 15"/>
                  <a:gd name="T45" fmla="*/ 1 h 26"/>
                  <a:gd name="T46" fmla="*/ 7 w 15"/>
                  <a:gd name="T47" fmla="*/ 0 h 26"/>
                  <a:gd name="T48" fmla="*/ 8 w 15"/>
                  <a:gd name="T49" fmla="*/ 1 h 26"/>
                  <a:gd name="T50" fmla="*/ 9 w 15"/>
                  <a:gd name="T51" fmla="*/ 1 h 26"/>
                  <a:gd name="T52" fmla="*/ 11 w 15"/>
                  <a:gd name="T53" fmla="*/ 2 h 26"/>
                  <a:gd name="T54" fmla="*/ 12 w 15"/>
                  <a:gd name="T55" fmla="*/ 3 h 26"/>
                  <a:gd name="T56" fmla="*/ 12 w 15"/>
                  <a:gd name="T57" fmla="*/ 4 h 26"/>
                  <a:gd name="T58" fmla="*/ 13 w 15"/>
                  <a:gd name="T59" fmla="*/ 5 h 26"/>
                  <a:gd name="T60" fmla="*/ 13 w 15"/>
                  <a:gd name="T61" fmla="*/ 6 h 26"/>
                  <a:gd name="T62" fmla="*/ 14 w 15"/>
                  <a:gd name="T63" fmla="*/ 8 h 26"/>
                  <a:gd name="T64" fmla="*/ 14 w 15"/>
                  <a:gd name="T65" fmla="*/ 9 h 26"/>
                  <a:gd name="T66" fmla="*/ 14 w 15"/>
                  <a:gd name="T67" fmla="*/ 11 h 26"/>
                  <a:gd name="T68" fmla="*/ 14 w 15"/>
                  <a:gd name="T69" fmla="*/ 13 h 26"/>
                  <a:gd name="T70" fmla="*/ 14 w 15"/>
                  <a:gd name="T71" fmla="*/ 15 h 26"/>
                  <a:gd name="T72" fmla="*/ 14 w 15"/>
                  <a:gd name="T73" fmla="*/ 16 h 26"/>
                  <a:gd name="T74" fmla="*/ 14 w 15"/>
                  <a:gd name="T75" fmla="*/ 18 h 26"/>
                  <a:gd name="T76" fmla="*/ 13 w 15"/>
                  <a:gd name="T77" fmla="*/ 20 h 26"/>
                  <a:gd name="T78" fmla="*/ 13 w 15"/>
                  <a:gd name="T79" fmla="*/ 21 h 26"/>
                  <a:gd name="T80" fmla="*/ 12 w 15"/>
                  <a:gd name="T81" fmla="*/ 22 h 26"/>
                  <a:gd name="T82" fmla="*/ 12 w 15"/>
                  <a:gd name="T83" fmla="*/ 23 h 26"/>
                  <a:gd name="T84" fmla="*/ 11 w 15"/>
                  <a:gd name="T85" fmla="*/ 24 h 26"/>
                  <a:gd name="T86" fmla="*/ 9 w 15"/>
                  <a:gd name="T87" fmla="*/ 25 h 26"/>
                  <a:gd name="T88" fmla="*/ 8 w 15"/>
                  <a:gd name="T89" fmla="*/ 25 h 26"/>
                  <a:gd name="T90" fmla="*/ 7 w 15"/>
                  <a:gd name="T9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26">
                    <a:moveTo>
                      <a:pt x="7" y="25"/>
                    </a:moveTo>
                    <a:lnTo>
                      <a:pt x="6" y="25"/>
                    </a:lnTo>
                    <a:lnTo>
                      <a:pt x="4" y="24"/>
                    </a:lnTo>
                    <a:lnTo>
                      <a:pt x="3" y="24"/>
                    </a:lnTo>
                    <a:lnTo>
                      <a:pt x="3" y="23"/>
                    </a:lnTo>
                    <a:lnTo>
                      <a:pt x="2" y="22"/>
                    </a:lnTo>
                    <a:lnTo>
                      <a:pt x="2" y="21"/>
                    </a:lnTo>
                    <a:lnTo>
                      <a:pt x="2" y="20"/>
                    </a:lnTo>
                    <a:lnTo>
                      <a:pt x="1" y="18"/>
                    </a:lnTo>
                    <a:lnTo>
                      <a:pt x="1" y="16"/>
                    </a:lnTo>
                    <a:lnTo>
                      <a:pt x="1" y="15"/>
                    </a:lnTo>
                    <a:lnTo>
                      <a:pt x="0" y="13"/>
                    </a:lnTo>
                    <a:lnTo>
                      <a:pt x="1" y="11"/>
                    </a:lnTo>
                    <a:lnTo>
                      <a:pt x="1" y="9"/>
                    </a:lnTo>
                    <a:lnTo>
                      <a:pt x="1" y="8"/>
                    </a:lnTo>
                    <a:lnTo>
                      <a:pt x="2" y="6"/>
                    </a:lnTo>
                    <a:lnTo>
                      <a:pt x="2" y="5"/>
                    </a:lnTo>
                    <a:lnTo>
                      <a:pt x="2" y="4"/>
                    </a:lnTo>
                    <a:lnTo>
                      <a:pt x="3" y="3"/>
                    </a:lnTo>
                    <a:lnTo>
                      <a:pt x="3" y="2"/>
                    </a:lnTo>
                    <a:lnTo>
                      <a:pt x="4" y="2"/>
                    </a:lnTo>
                    <a:lnTo>
                      <a:pt x="6" y="1"/>
                    </a:lnTo>
                    <a:lnTo>
                      <a:pt x="7" y="1"/>
                    </a:lnTo>
                    <a:lnTo>
                      <a:pt x="7" y="0"/>
                    </a:lnTo>
                    <a:lnTo>
                      <a:pt x="8" y="1"/>
                    </a:lnTo>
                    <a:lnTo>
                      <a:pt x="9" y="1"/>
                    </a:lnTo>
                    <a:lnTo>
                      <a:pt x="11" y="2"/>
                    </a:lnTo>
                    <a:lnTo>
                      <a:pt x="12" y="3"/>
                    </a:lnTo>
                    <a:lnTo>
                      <a:pt x="12" y="4"/>
                    </a:lnTo>
                    <a:lnTo>
                      <a:pt x="13" y="5"/>
                    </a:lnTo>
                    <a:lnTo>
                      <a:pt x="13" y="6"/>
                    </a:lnTo>
                    <a:lnTo>
                      <a:pt x="14" y="8"/>
                    </a:lnTo>
                    <a:lnTo>
                      <a:pt x="14" y="9"/>
                    </a:lnTo>
                    <a:lnTo>
                      <a:pt x="14" y="11"/>
                    </a:lnTo>
                    <a:lnTo>
                      <a:pt x="14" y="13"/>
                    </a:lnTo>
                    <a:lnTo>
                      <a:pt x="14" y="15"/>
                    </a:lnTo>
                    <a:lnTo>
                      <a:pt x="14" y="16"/>
                    </a:lnTo>
                    <a:lnTo>
                      <a:pt x="14" y="18"/>
                    </a:lnTo>
                    <a:lnTo>
                      <a:pt x="13" y="20"/>
                    </a:lnTo>
                    <a:lnTo>
                      <a:pt x="13" y="21"/>
                    </a:lnTo>
                    <a:lnTo>
                      <a:pt x="12" y="22"/>
                    </a:lnTo>
                    <a:lnTo>
                      <a:pt x="12" y="23"/>
                    </a:lnTo>
                    <a:lnTo>
                      <a:pt x="11" y="24"/>
                    </a:lnTo>
                    <a:lnTo>
                      <a:pt x="9" y="25"/>
                    </a:lnTo>
                    <a:lnTo>
                      <a:pt x="8" y="25"/>
                    </a:lnTo>
                    <a:lnTo>
                      <a:pt x="7" y="2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3" name="Freeform 77"/>
              <p:cNvSpPr>
                <a:spLocks/>
              </p:cNvSpPr>
              <p:nvPr/>
            </p:nvSpPr>
            <p:spPr bwMode="auto">
              <a:xfrm>
                <a:off x="3370886" y="1649846"/>
                <a:ext cx="231155" cy="114826"/>
              </a:xfrm>
              <a:custGeom>
                <a:avLst/>
                <a:gdLst>
                  <a:gd name="T0" fmla="*/ 45 w 131"/>
                  <a:gd name="T1" fmla="*/ 20 h 64"/>
                  <a:gd name="T2" fmla="*/ 33 w 131"/>
                  <a:gd name="T3" fmla="*/ 33 h 64"/>
                  <a:gd name="T4" fmla="*/ 5 w 131"/>
                  <a:gd name="T5" fmla="*/ 33 h 64"/>
                  <a:gd name="T6" fmla="*/ 0 w 131"/>
                  <a:gd name="T7" fmla="*/ 55 h 64"/>
                  <a:gd name="T8" fmla="*/ 30 w 131"/>
                  <a:gd name="T9" fmla="*/ 63 h 64"/>
                  <a:gd name="T10" fmla="*/ 55 w 131"/>
                  <a:gd name="T11" fmla="*/ 59 h 64"/>
                  <a:gd name="T12" fmla="*/ 77 w 131"/>
                  <a:gd name="T13" fmla="*/ 51 h 64"/>
                  <a:gd name="T14" fmla="*/ 105 w 131"/>
                  <a:gd name="T15" fmla="*/ 46 h 64"/>
                  <a:gd name="T16" fmla="*/ 130 w 131"/>
                  <a:gd name="T17" fmla="*/ 54 h 64"/>
                  <a:gd name="T18" fmla="*/ 117 w 131"/>
                  <a:gd name="T19" fmla="*/ 26 h 64"/>
                  <a:gd name="T20" fmla="*/ 90 w 131"/>
                  <a:gd name="T21" fmla="*/ 18 h 64"/>
                  <a:gd name="T22" fmla="*/ 85 w 131"/>
                  <a:gd name="T23" fmla="*/ 0 h 64"/>
                  <a:gd name="T24" fmla="*/ 62 w 131"/>
                  <a:gd name="T25" fmla="*/ 3 h 64"/>
                  <a:gd name="T26" fmla="*/ 60 w 131"/>
                  <a:gd name="T27" fmla="*/ 18 h 64"/>
                  <a:gd name="T28" fmla="*/ 45 w 131"/>
                  <a:gd name="T29"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64">
                    <a:moveTo>
                      <a:pt x="45" y="20"/>
                    </a:moveTo>
                    <a:lnTo>
                      <a:pt x="33" y="33"/>
                    </a:lnTo>
                    <a:lnTo>
                      <a:pt x="5" y="33"/>
                    </a:lnTo>
                    <a:lnTo>
                      <a:pt x="0" y="55"/>
                    </a:lnTo>
                    <a:lnTo>
                      <a:pt x="30" y="63"/>
                    </a:lnTo>
                    <a:lnTo>
                      <a:pt x="55" y="59"/>
                    </a:lnTo>
                    <a:lnTo>
                      <a:pt x="77" y="51"/>
                    </a:lnTo>
                    <a:lnTo>
                      <a:pt x="105" y="46"/>
                    </a:lnTo>
                    <a:lnTo>
                      <a:pt x="130" y="54"/>
                    </a:lnTo>
                    <a:lnTo>
                      <a:pt x="117" y="26"/>
                    </a:lnTo>
                    <a:lnTo>
                      <a:pt x="90" y="18"/>
                    </a:lnTo>
                    <a:lnTo>
                      <a:pt x="85" y="0"/>
                    </a:lnTo>
                    <a:lnTo>
                      <a:pt x="62" y="3"/>
                    </a:lnTo>
                    <a:lnTo>
                      <a:pt x="60" y="18"/>
                    </a:lnTo>
                    <a:lnTo>
                      <a:pt x="45" y="2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4" name="Freeform 78"/>
              <p:cNvSpPr>
                <a:spLocks/>
              </p:cNvSpPr>
              <p:nvPr/>
            </p:nvSpPr>
            <p:spPr bwMode="auto">
              <a:xfrm>
                <a:off x="3446365" y="1590074"/>
                <a:ext cx="73907" cy="53480"/>
              </a:xfrm>
              <a:custGeom>
                <a:avLst/>
                <a:gdLst>
                  <a:gd name="T0" fmla="*/ 26 w 41"/>
                  <a:gd name="T1" fmla="*/ 2 h 31"/>
                  <a:gd name="T2" fmla="*/ 8 w 41"/>
                  <a:gd name="T3" fmla="*/ 2 h 31"/>
                  <a:gd name="T4" fmla="*/ 0 w 41"/>
                  <a:gd name="T5" fmla="*/ 17 h 31"/>
                  <a:gd name="T6" fmla="*/ 0 w 41"/>
                  <a:gd name="T7" fmla="*/ 30 h 31"/>
                  <a:gd name="T8" fmla="*/ 18 w 41"/>
                  <a:gd name="T9" fmla="*/ 20 h 31"/>
                  <a:gd name="T10" fmla="*/ 38 w 41"/>
                  <a:gd name="T11" fmla="*/ 15 h 31"/>
                  <a:gd name="T12" fmla="*/ 40 w 41"/>
                  <a:gd name="T13" fmla="*/ 0 h 31"/>
                  <a:gd name="T14" fmla="*/ 26 w 41"/>
                  <a:gd name="T15" fmla="*/ 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26" y="2"/>
                    </a:moveTo>
                    <a:lnTo>
                      <a:pt x="8" y="2"/>
                    </a:lnTo>
                    <a:lnTo>
                      <a:pt x="0" y="17"/>
                    </a:lnTo>
                    <a:lnTo>
                      <a:pt x="0" y="30"/>
                    </a:lnTo>
                    <a:lnTo>
                      <a:pt x="18" y="20"/>
                    </a:lnTo>
                    <a:lnTo>
                      <a:pt x="38" y="15"/>
                    </a:lnTo>
                    <a:lnTo>
                      <a:pt x="40" y="0"/>
                    </a:lnTo>
                    <a:lnTo>
                      <a:pt x="26"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5" name="Freeform 79"/>
              <p:cNvSpPr>
                <a:spLocks/>
              </p:cNvSpPr>
              <p:nvPr/>
            </p:nvSpPr>
            <p:spPr bwMode="auto">
              <a:xfrm>
                <a:off x="3444792" y="1527156"/>
                <a:ext cx="88059" cy="47189"/>
              </a:xfrm>
              <a:custGeom>
                <a:avLst/>
                <a:gdLst>
                  <a:gd name="T0" fmla="*/ 13 w 51"/>
                  <a:gd name="T1" fmla="*/ 7 h 27"/>
                  <a:gd name="T2" fmla="*/ 25 w 51"/>
                  <a:gd name="T3" fmla="*/ 0 h 27"/>
                  <a:gd name="T4" fmla="*/ 42 w 51"/>
                  <a:gd name="T5" fmla="*/ 2 h 27"/>
                  <a:gd name="T6" fmla="*/ 50 w 51"/>
                  <a:gd name="T7" fmla="*/ 15 h 27"/>
                  <a:gd name="T8" fmla="*/ 28 w 51"/>
                  <a:gd name="T9" fmla="*/ 23 h 27"/>
                  <a:gd name="T10" fmla="*/ 0 w 51"/>
                  <a:gd name="T11" fmla="*/ 26 h 27"/>
                  <a:gd name="T12" fmla="*/ 13 w 51"/>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13" y="7"/>
                    </a:moveTo>
                    <a:lnTo>
                      <a:pt x="25" y="0"/>
                    </a:lnTo>
                    <a:lnTo>
                      <a:pt x="42" y="2"/>
                    </a:lnTo>
                    <a:lnTo>
                      <a:pt x="50" y="15"/>
                    </a:lnTo>
                    <a:lnTo>
                      <a:pt x="28" y="23"/>
                    </a:lnTo>
                    <a:lnTo>
                      <a:pt x="0" y="26"/>
                    </a:lnTo>
                    <a:lnTo>
                      <a:pt x="13" y="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6" name="Freeform 80"/>
              <p:cNvSpPr>
                <a:spLocks/>
              </p:cNvSpPr>
              <p:nvPr/>
            </p:nvSpPr>
            <p:spPr bwMode="auto">
              <a:xfrm>
                <a:off x="3613048" y="1527156"/>
                <a:ext cx="122654" cy="80221"/>
              </a:xfrm>
              <a:custGeom>
                <a:avLst/>
                <a:gdLst>
                  <a:gd name="T0" fmla="*/ 13 w 70"/>
                  <a:gd name="T1" fmla="*/ 0 h 45"/>
                  <a:gd name="T2" fmla="*/ 31 w 70"/>
                  <a:gd name="T3" fmla="*/ 2 h 45"/>
                  <a:gd name="T4" fmla="*/ 48 w 70"/>
                  <a:gd name="T5" fmla="*/ 7 h 45"/>
                  <a:gd name="T6" fmla="*/ 64 w 70"/>
                  <a:gd name="T7" fmla="*/ 25 h 45"/>
                  <a:gd name="T8" fmla="*/ 69 w 70"/>
                  <a:gd name="T9" fmla="*/ 40 h 45"/>
                  <a:gd name="T10" fmla="*/ 39 w 70"/>
                  <a:gd name="T11" fmla="*/ 44 h 45"/>
                  <a:gd name="T12" fmla="*/ 31 w 70"/>
                  <a:gd name="T13" fmla="*/ 29 h 45"/>
                  <a:gd name="T14" fmla="*/ 13 w 70"/>
                  <a:gd name="T15" fmla="*/ 27 h 45"/>
                  <a:gd name="T16" fmla="*/ 0 w 70"/>
                  <a:gd name="T17" fmla="*/ 9 h 45"/>
                  <a:gd name="T18" fmla="*/ 13 w 70"/>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5">
                    <a:moveTo>
                      <a:pt x="13" y="0"/>
                    </a:moveTo>
                    <a:lnTo>
                      <a:pt x="31" y="2"/>
                    </a:lnTo>
                    <a:lnTo>
                      <a:pt x="48" y="7"/>
                    </a:lnTo>
                    <a:lnTo>
                      <a:pt x="64" y="25"/>
                    </a:lnTo>
                    <a:lnTo>
                      <a:pt x="69" y="40"/>
                    </a:lnTo>
                    <a:lnTo>
                      <a:pt x="39" y="44"/>
                    </a:lnTo>
                    <a:lnTo>
                      <a:pt x="31" y="29"/>
                    </a:lnTo>
                    <a:lnTo>
                      <a:pt x="13" y="27"/>
                    </a:lnTo>
                    <a:lnTo>
                      <a:pt x="0" y="9"/>
                    </a:lnTo>
                    <a:lnTo>
                      <a:pt x="13"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7" name="Freeform 81"/>
              <p:cNvSpPr>
                <a:spLocks/>
              </p:cNvSpPr>
              <p:nvPr/>
            </p:nvSpPr>
            <p:spPr bwMode="auto">
              <a:xfrm>
                <a:off x="3613048" y="1772537"/>
                <a:ext cx="117936" cy="122690"/>
              </a:xfrm>
              <a:custGeom>
                <a:avLst/>
                <a:gdLst>
                  <a:gd name="T0" fmla="*/ 23 w 67"/>
                  <a:gd name="T1" fmla="*/ 5 h 70"/>
                  <a:gd name="T2" fmla="*/ 28 w 67"/>
                  <a:gd name="T3" fmla="*/ 21 h 70"/>
                  <a:gd name="T4" fmla="*/ 25 w 67"/>
                  <a:gd name="T5" fmla="*/ 38 h 70"/>
                  <a:gd name="T6" fmla="*/ 3 w 67"/>
                  <a:gd name="T7" fmla="*/ 26 h 70"/>
                  <a:gd name="T8" fmla="*/ 0 w 67"/>
                  <a:gd name="T9" fmla="*/ 41 h 70"/>
                  <a:gd name="T10" fmla="*/ 21 w 67"/>
                  <a:gd name="T11" fmla="*/ 53 h 70"/>
                  <a:gd name="T12" fmla="*/ 31 w 67"/>
                  <a:gd name="T13" fmla="*/ 66 h 70"/>
                  <a:gd name="T14" fmla="*/ 53 w 67"/>
                  <a:gd name="T15" fmla="*/ 69 h 70"/>
                  <a:gd name="T16" fmla="*/ 66 w 67"/>
                  <a:gd name="T17" fmla="*/ 46 h 70"/>
                  <a:gd name="T18" fmla="*/ 58 w 67"/>
                  <a:gd name="T19" fmla="*/ 28 h 70"/>
                  <a:gd name="T20" fmla="*/ 61 w 67"/>
                  <a:gd name="T21" fmla="*/ 0 h 70"/>
                  <a:gd name="T22" fmla="*/ 23 w 67"/>
                  <a:gd name="T23"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0">
                    <a:moveTo>
                      <a:pt x="23" y="5"/>
                    </a:moveTo>
                    <a:lnTo>
                      <a:pt x="28" y="21"/>
                    </a:lnTo>
                    <a:lnTo>
                      <a:pt x="25" y="38"/>
                    </a:lnTo>
                    <a:lnTo>
                      <a:pt x="3" y="26"/>
                    </a:lnTo>
                    <a:lnTo>
                      <a:pt x="0" y="41"/>
                    </a:lnTo>
                    <a:lnTo>
                      <a:pt x="21" y="53"/>
                    </a:lnTo>
                    <a:lnTo>
                      <a:pt x="31" y="66"/>
                    </a:lnTo>
                    <a:lnTo>
                      <a:pt x="53" y="69"/>
                    </a:lnTo>
                    <a:lnTo>
                      <a:pt x="66" y="46"/>
                    </a:lnTo>
                    <a:lnTo>
                      <a:pt x="58" y="28"/>
                    </a:lnTo>
                    <a:lnTo>
                      <a:pt x="61" y="0"/>
                    </a:lnTo>
                    <a:lnTo>
                      <a:pt x="23" y="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8" name="Freeform 82"/>
              <p:cNvSpPr>
                <a:spLocks/>
              </p:cNvSpPr>
              <p:nvPr/>
            </p:nvSpPr>
            <p:spPr bwMode="auto">
              <a:xfrm>
                <a:off x="3641353" y="1951853"/>
                <a:ext cx="72334" cy="56626"/>
              </a:xfrm>
              <a:custGeom>
                <a:avLst/>
                <a:gdLst>
                  <a:gd name="T0" fmla="*/ 20 w 42"/>
                  <a:gd name="T1" fmla="*/ 0 h 32"/>
                  <a:gd name="T2" fmla="*/ 5 w 42"/>
                  <a:gd name="T3" fmla="*/ 10 h 32"/>
                  <a:gd name="T4" fmla="*/ 0 w 42"/>
                  <a:gd name="T5" fmla="*/ 28 h 32"/>
                  <a:gd name="T6" fmla="*/ 25 w 42"/>
                  <a:gd name="T7" fmla="*/ 31 h 32"/>
                  <a:gd name="T8" fmla="*/ 41 w 42"/>
                  <a:gd name="T9" fmla="*/ 21 h 32"/>
                  <a:gd name="T10" fmla="*/ 20 w 42"/>
                  <a:gd name="T11" fmla="*/ 0 h 32"/>
                </a:gdLst>
                <a:ahLst/>
                <a:cxnLst>
                  <a:cxn ang="0">
                    <a:pos x="T0" y="T1"/>
                  </a:cxn>
                  <a:cxn ang="0">
                    <a:pos x="T2" y="T3"/>
                  </a:cxn>
                  <a:cxn ang="0">
                    <a:pos x="T4" y="T5"/>
                  </a:cxn>
                  <a:cxn ang="0">
                    <a:pos x="T6" y="T7"/>
                  </a:cxn>
                  <a:cxn ang="0">
                    <a:pos x="T8" y="T9"/>
                  </a:cxn>
                  <a:cxn ang="0">
                    <a:pos x="T10" y="T11"/>
                  </a:cxn>
                </a:cxnLst>
                <a:rect l="0" t="0" r="r" b="b"/>
                <a:pathLst>
                  <a:path w="42" h="32">
                    <a:moveTo>
                      <a:pt x="20" y="0"/>
                    </a:moveTo>
                    <a:lnTo>
                      <a:pt x="5" y="10"/>
                    </a:lnTo>
                    <a:lnTo>
                      <a:pt x="0" y="28"/>
                    </a:lnTo>
                    <a:lnTo>
                      <a:pt x="25" y="31"/>
                    </a:lnTo>
                    <a:lnTo>
                      <a:pt x="41" y="21"/>
                    </a:lnTo>
                    <a:lnTo>
                      <a:pt x="2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79" name="Freeform 83"/>
              <p:cNvSpPr>
                <a:spLocks/>
              </p:cNvSpPr>
              <p:nvPr/>
            </p:nvSpPr>
            <p:spPr bwMode="auto">
              <a:xfrm>
                <a:off x="3765579" y="1767818"/>
                <a:ext cx="119509" cy="97523"/>
              </a:xfrm>
              <a:custGeom>
                <a:avLst/>
                <a:gdLst>
                  <a:gd name="T0" fmla="*/ 0 w 67"/>
                  <a:gd name="T1" fmla="*/ 54 h 55"/>
                  <a:gd name="T2" fmla="*/ 2 w 67"/>
                  <a:gd name="T3" fmla="*/ 31 h 55"/>
                  <a:gd name="T4" fmla="*/ 9 w 67"/>
                  <a:gd name="T5" fmla="*/ 10 h 55"/>
                  <a:gd name="T6" fmla="*/ 32 w 67"/>
                  <a:gd name="T7" fmla="*/ 0 h 55"/>
                  <a:gd name="T8" fmla="*/ 52 w 67"/>
                  <a:gd name="T9" fmla="*/ 3 h 55"/>
                  <a:gd name="T10" fmla="*/ 66 w 67"/>
                  <a:gd name="T11" fmla="*/ 8 h 55"/>
                  <a:gd name="T12" fmla="*/ 53 w 67"/>
                  <a:gd name="T13" fmla="*/ 23 h 55"/>
                  <a:gd name="T14" fmla="*/ 33 w 67"/>
                  <a:gd name="T15" fmla="*/ 39 h 55"/>
                  <a:gd name="T16" fmla="*/ 19 w 67"/>
                  <a:gd name="T17" fmla="*/ 39 h 55"/>
                  <a:gd name="T18" fmla="*/ 14 w 67"/>
                  <a:gd name="T19" fmla="*/ 54 h 55"/>
                  <a:gd name="T20" fmla="*/ 0 w 67"/>
                  <a:gd name="T21"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5">
                    <a:moveTo>
                      <a:pt x="0" y="54"/>
                    </a:moveTo>
                    <a:lnTo>
                      <a:pt x="2" y="31"/>
                    </a:lnTo>
                    <a:lnTo>
                      <a:pt x="9" y="10"/>
                    </a:lnTo>
                    <a:lnTo>
                      <a:pt x="32" y="0"/>
                    </a:lnTo>
                    <a:lnTo>
                      <a:pt x="52" y="3"/>
                    </a:lnTo>
                    <a:lnTo>
                      <a:pt x="66" y="8"/>
                    </a:lnTo>
                    <a:lnTo>
                      <a:pt x="53" y="23"/>
                    </a:lnTo>
                    <a:lnTo>
                      <a:pt x="33" y="39"/>
                    </a:lnTo>
                    <a:lnTo>
                      <a:pt x="19" y="39"/>
                    </a:lnTo>
                    <a:lnTo>
                      <a:pt x="14" y="54"/>
                    </a:lnTo>
                    <a:lnTo>
                      <a:pt x="0" y="5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0" name="Freeform 84"/>
              <p:cNvSpPr>
                <a:spLocks/>
              </p:cNvSpPr>
              <p:nvPr/>
            </p:nvSpPr>
            <p:spPr bwMode="auto">
              <a:xfrm>
                <a:off x="3892950" y="1778829"/>
                <a:ext cx="570812" cy="511210"/>
              </a:xfrm>
              <a:custGeom>
                <a:avLst/>
                <a:gdLst>
                  <a:gd name="T0" fmla="*/ 47 w 323"/>
                  <a:gd name="T1" fmla="*/ 0 h 289"/>
                  <a:gd name="T2" fmla="*/ 17 w 323"/>
                  <a:gd name="T3" fmla="*/ 9 h 289"/>
                  <a:gd name="T4" fmla="*/ 0 w 323"/>
                  <a:gd name="T5" fmla="*/ 40 h 289"/>
                  <a:gd name="T6" fmla="*/ 3 w 323"/>
                  <a:gd name="T7" fmla="*/ 67 h 289"/>
                  <a:gd name="T8" fmla="*/ 25 w 323"/>
                  <a:gd name="T9" fmla="*/ 76 h 289"/>
                  <a:gd name="T10" fmla="*/ 15 w 323"/>
                  <a:gd name="T11" fmla="*/ 87 h 289"/>
                  <a:gd name="T12" fmla="*/ 20 w 323"/>
                  <a:gd name="T13" fmla="*/ 96 h 289"/>
                  <a:gd name="T14" fmla="*/ 68 w 323"/>
                  <a:gd name="T15" fmla="*/ 89 h 289"/>
                  <a:gd name="T16" fmla="*/ 97 w 323"/>
                  <a:gd name="T17" fmla="*/ 104 h 289"/>
                  <a:gd name="T18" fmla="*/ 120 w 323"/>
                  <a:gd name="T19" fmla="*/ 89 h 289"/>
                  <a:gd name="T20" fmla="*/ 147 w 323"/>
                  <a:gd name="T21" fmla="*/ 114 h 289"/>
                  <a:gd name="T22" fmla="*/ 145 w 323"/>
                  <a:gd name="T23" fmla="*/ 131 h 289"/>
                  <a:gd name="T24" fmla="*/ 170 w 323"/>
                  <a:gd name="T25" fmla="*/ 131 h 289"/>
                  <a:gd name="T26" fmla="*/ 185 w 323"/>
                  <a:gd name="T27" fmla="*/ 144 h 289"/>
                  <a:gd name="T28" fmla="*/ 187 w 323"/>
                  <a:gd name="T29" fmla="*/ 171 h 289"/>
                  <a:gd name="T30" fmla="*/ 160 w 323"/>
                  <a:gd name="T31" fmla="*/ 201 h 289"/>
                  <a:gd name="T32" fmla="*/ 115 w 323"/>
                  <a:gd name="T33" fmla="*/ 211 h 289"/>
                  <a:gd name="T34" fmla="*/ 105 w 323"/>
                  <a:gd name="T35" fmla="*/ 226 h 289"/>
                  <a:gd name="T36" fmla="*/ 123 w 323"/>
                  <a:gd name="T37" fmla="*/ 243 h 289"/>
                  <a:gd name="T38" fmla="*/ 160 w 323"/>
                  <a:gd name="T39" fmla="*/ 233 h 289"/>
                  <a:gd name="T40" fmla="*/ 197 w 323"/>
                  <a:gd name="T41" fmla="*/ 263 h 289"/>
                  <a:gd name="T42" fmla="*/ 247 w 323"/>
                  <a:gd name="T43" fmla="*/ 288 h 289"/>
                  <a:gd name="T44" fmla="*/ 230 w 323"/>
                  <a:gd name="T45" fmla="*/ 248 h 289"/>
                  <a:gd name="T46" fmla="*/ 264 w 323"/>
                  <a:gd name="T47" fmla="*/ 270 h 289"/>
                  <a:gd name="T48" fmla="*/ 275 w 323"/>
                  <a:gd name="T49" fmla="*/ 246 h 289"/>
                  <a:gd name="T50" fmla="*/ 267 w 323"/>
                  <a:gd name="T51" fmla="*/ 215 h 289"/>
                  <a:gd name="T52" fmla="*/ 242 w 323"/>
                  <a:gd name="T53" fmla="*/ 211 h 289"/>
                  <a:gd name="T54" fmla="*/ 245 w 323"/>
                  <a:gd name="T55" fmla="*/ 182 h 289"/>
                  <a:gd name="T56" fmla="*/ 258 w 323"/>
                  <a:gd name="T57" fmla="*/ 178 h 289"/>
                  <a:gd name="T58" fmla="*/ 297 w 323"/>
                  <a:gd name="T59" fmla="*/ 218 h 289"/>
                  <a:gd name="T60" fmla="*/ 312 w 323"/>
                  <a:gd name="T61" fmla="*/ 193 h 289"/>
                  <a:gd name="T62" fmla="*/ 322 w 323"/>
                  <a:gd name="T63" fmla="*/ 176 h 289"/>
                  <a:gd name="T64" fmla="*/ 297 w 323"/>
                  <a:gd name="T65" fmla="*/ 159 h 289"/>
                  <a:gd name="T66" fmla="*/ 270 w 323"/>
                  <a:gd name="T67" fmla="*/ 151 h 289"/>
                  <a:gd name="T68" fmla="*/ 250 w 323"/>
                  <a:gd name="T69" fmla="*/ 123 h 289"/>
                  <a:gd name="T70" fmla="*/ 264 w 323"/>
                  <a:gd name="T71" fmla="*/ 106 h 289"/>
                  <a:gd name="T72" fmla="*/ 253 w 323"/>
                  <a:gd name="T73" fmla="*/ 84 h 289"/>
                  <a:gd name="T74" fmla="*/ 212 w 323"/>
                  <a:gd name="T75" fmla="*/ 67 h 289"/>
                  <a:gd name="T76" fmla="*/ 187 w 323"/>
                  <a:gd name="T77" fmla="*/ 54 h 289"/>
                  <a:gd name="T78" fmla="*/ 168 w 323"/>
                  <a:gd name="T79" fmla="*/ 22 h 289"/>
                  <a:gd name="T80" fmla="*/ 117 w 323"/>
                  <a:gd name="T81" fmla="*/ 27 h 289"/>
                  <a:gd name="T82" fmla="*/ 103 w 323"/>
                  <a:gd name="T83" fmla="*/ 47 h 289"/>
                  <a:gd name="T84" fmla="*/ 109 w 323"/>
                  <a:gd name="T85" fmla="*/ 2 h 289"/>
                  <a:gd name="T86" fmla="*/ 75 w 323"/>
                  <a:gd name="T87" fmla="*/ 0 h 289"/>
                  <a:gd name="T88" fmla="*/ 58 w 323"/>
                  <a:gd name="T89" fmla="*/ 22 h 289"/>
                  <a:gd name="T90" fmla="*/ 55 w 323"/>
                  <a:gd name="T91" fmla="*/ 40 h 289"/>
                  <a:gd name="T92" fmla="*/ 37 w 323"/>
                  <a:gd name="T93" fmla="*/ 36 h 289"/>
                  <a:gd name="T94" fmla="*/ 47 w 323"/>
                  <a:gd name="T9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89">
                    <a:moveTo>
                      <a:pt x="47" y="0"/>
                    </a:moveTo>
                    <a:lnTo>
                      <a:pt x="17" y="9"/>
                    </a:lnTo>
                    <a:lnTo>
                      <a:pt x="0" y="40"/>
                    </a:lnTo>
                    <a:lnTo>
                      <a:pt x="3" y="67"/>
                    </a:lnTo>
                    <a:lnTo>
                      <a:pt x="25" y="76"/>
                    </a:lnTo>
                    <a:lnTo>
                      <a:pt x="15" y="87"/>
                    </a:lnTo>
                    <a:lnTo>
                      <a:pt x="20" y="96"/>
                    </a:lnTo>
                    <a:lnTo>
                      <a:pt x="68" y="89"/>
                    </a:lnTo>
                    <a:lnTo>
                      <a:pt x="97" y="104"/>
                    </a:lnTo>
                    <a:lnTo>
                      <a:pt x="120" y="89"/>
                    </a:lnTo>
                    <a:lnTo>
                      <a:pt x="147" y="114"/>
                    </a:lnTo>
                    <a:lnTo>
                      <a:pt x="145" y="131"/>
                    </a:lnTo>
                    <a:lnTo>
                      <a:pt x="170" y="131"/>
                    </a:lnTo>
                    <a:lnTo>
                      <a:pt x="185" y="144"/>
                    </a:lnTo>
                    <a:lnTo>
                      <a:pt x="187" y="171"/>
                    </a:lnTo>
                    <a:lnTo>
                      <a:pt x="160" y="201"/>
                    </a:lnTo>
                    <a:lnTo>
                      <a:pt x="115" y="211"/>
                    </a:lnTo>
                    <a:lnTo>
                      <a:pt x="105" y="226"/>
                    </a:lnTo>
                    <a:lnTo>
                      <a:pt x="123" y="243"/>
                    </a:lnTo>
                    <a:lnTo>
                      <a:pt x="160" y="233"/>
                    </a:lnTo>
                    <a:lnTo>
                      <a:pt x="197" y="263"/>
                    </a:lnTo>
                    <a:lnTo>
                      <a:pt x="247" y="288"/>
                    </a:lnTo>
                    <a:lnTo>
                      <a:pt x="230" y="248"/>
                    </a:lnTo>
                    <a:lnTo>
                      <a:pt x="264" y="270"/>
                    </a:lnTo>
                    <a:lnTo>
                      <a:pt x="275" y="246"/>
                    </a:lnTo>
                    <a:lnTo>
                      <a:pt x="267" y="215"/>
                    </a:lnTo>
                    <a:lnTo>
                      <a:pt x="242" y="211"/>
                    </a:lnTo>
                    <a:lnTo>
                      <a:pt x="245" y="182"/>
                    </a:lnTo>
                    <a:lnTo>
                      <a:pt x="258" y="178"/>
                    </a:lnTo>
                    <a:lnTo>
                      <a:pt x="297" y="218"/>
                    </a:lnTo>
                    <a:lnTo>
                      <a:pt x="312" y="193"/>
                    </a:lnTo>
                    <a:lnTo>
                      <a:pt x="322" y="176"/>
                    </a:lnTo>
                    <a:lnTo>
                      <a:pt x="297" y="159"/>
                    </a:lnTo>
                    <a:lnTo>
                      <a:pt x="270" y="151"/>
                    </a:lnTo>
                    <a:lnTo>
                      <a:pt x="250" y="123"/>
                    </a:lnTo>
                    <a:lnTo>
                      <a:pt x="264" y="106"/>
                    </a:lnTo>
                    <a:lnTo>
                      <a:pt x="253" y="84"/>
                    </a:lnTo>
                    <a:lnTo>
                      <a:pt x="212" y="67"/>
                    </a:lnTo>
                    <a:lnTo>
                      <a:pt x="187" y="54"/>
                    </a:lnTo>
                    <a:lnTo>
                      <a:pt x="168" y="22"/>
                    </a:lnTo>
                    <a:lnTo>
                      <a:pt x="117" y="27"/>
                    </a:lnTo>
                    <a:lnTo>
                      <a:pt x="103" y="47"/>
                    </a:lnTo>
                    <a:lnTo>
                      <a:pt x="109" y="2"/>
                    </a:lnTo>
                    <a:lnTo>
                      <a:pt x="75" y="0"/>
                    </a:lnTo>
                    <a:lnTo>
                      <a:pt x="58" y="22"/>
                    </a:lnTo>
                    <a:lnTo>
                      <a:pt x="55" y="40"/>
                    </a:lnTo>
                    <a:lnTo>
                      <a:pt x="37" y="36"/>
                    </a:lnTo>
                    <a:lnTo>
                      <a:pt x="47"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1" name="Freeform 85"/>
              <p:cNvSpPr>
                <a:spLocks/>
              </p:cNvSpPr>
              <p:nvPr/>
            </p:nvSpPr>
            <p:spPr bwMode="auto">
              <a:xfrm>
                <a:off x="4105235" y="2044658"/>
                <a:ext cx="47175" cy="53480"/>
              </a:xfrm>
              <a:custGeom>
                <a:avLst/>
                <a:gdLst>
                  <a:gd name="T0" fmla="*/ 3 w 27"/>
                  <a:gd name="T1" fmla="*/ 29 h 30"/>
                  <a:gd name="T2" fmla="*/ 2 w 27"/>
                  <a:gd name="T3" fmla="*/ 29 h 30"/>
                  <a:gd name="T4" fmla="*/ 1 w 27"/>
                  <a:gd name="T5" fmla="*/ 28 h 30"/>
                  <a:gd name="T6" fmla="*/ 0 w 27"/>
                  <a:gd name="T7" fmla="*/ 28 h 30"/>
                  <a:gd name="T8" fmla="*/ 0 w 27"/>
                  <a:gd name="T9" fmla="*/ 27 h 30"/>
                  <a:gd name="T10" fmla="*/ 1 w 27"/>
                  <a:gd name="T11" fmla="*/ 25 h 30"/>
                  <a:gd name="T12" fmla="*/ 2 w 27"/>
                  <a:gd name="T13" fmla="*/ 24 h 30"/>
                  <a:gd name="T14" fmla="*/ 2 w 27"/>
                  <a:gd name="T15" fmla="*/ 22 h 30"/>
                  <a:gd name="T16" fmla="*/ 3 w 27"/>
                  <a:gd name="T17" fmla="*/ 20 h 30"/>
                  <a:gd name="T18" fmla="*/ 3 w 27"/>
                  <a:gd name="T19" fmla="*/ 18 h 30"/>
                  <a:gd name="T20" fmla="*/ 3 w 27"/>
                  <a:gd name="T21" fmla="*/ 17 h 30"/>
                  <a:gd name="T22" fmla="*/ 3 w 27"/>
                  <a:gd name="T23" fmla="*/ 14 h 30"/>
                  <a:gd name="T24" fmla="*/ 3 w 27"/>
                  <a:gd name="T25" fmla="*/ 12 h 30"/>
                  <a:gd name="T26" fmla="*/ 4 w 27"/>
                  <a:gd name="T27" fmla="*/ 11 h 30"/>
                  <a:gd name="T28" fmla="*/ 4 w 27"/>
                  <a:gd name="T29" fmla="*/ 10 h 30"/>
                  <a:gd name="T30" fmla="*/ 5 w 27"/>
                  <a:gd name="T31" fmla="*/ 7 h 30"/>
                  <a:gd name="T32" fmla="*/ 6 w 27"/>
                  <a:gd name="T33" fmla="*/ 7 h 30"/>
                  <a:gd name="T34" fmla="*/ 7 w 27"/>
                  <a:gd name="T35" fmla="*/ 5 h 30"/>
                  <a:gd name="T36" fmla="*/ 7 w 27"/>
                  <a:gd name="T37" fmla="*/ 4 h 30"/>
                  <a:gd name="T38" fmla="*/ 9 w 27"/>
                  <a:gd name="T39" fmla="*/ 3 h 30"/>
                  <a:gd name="T40" fmla="*/ 10 w 27"/>
                  <a:gd name="T41" fmla="*/ 2 h 30"/>
                  <a:gd name="T42" fmla="*/ 11 w 27"/>
                  <a:gd name="T43" fmla="*/ 2 h 30"/>
                  <a:gd name="T44" fmla="*/ 12 w 27"/>
                  <a:gd name="T45" fmla="*/ 1 h 30"/>
                  <a:gd name="T46" fmla="*/ 14 w 27"/>
                  <a:gd name="T47" fmla="*/ 1 h 30"/>
                  <a:gd name="T48" fmla="*/ 15 w 27"/>
                  <a:gd name="T49" fmla="*/ 0 h 30"/>
                  <a:gd name="T50" fmla="*/ 16 w 27"/>
                  <a:gd name="T51" fmla="*/ 1 h 30"/>
                  <a:gd name="T52" fmla="*/ 18 w 27"/>
                  <a:gd name="T53" fmla="*/ 1 h 30"/>
                  <a:gd name="T54" fmla="*/ 19 w 27"/>
                  <a:gd name="T55" fmla="*/ 2 h 30"/>
                  <a:gd name="T56" fmla="*/ 21 w 27"/>
                  <a:gd name="T57" fmla="*/ 2 h 30"/>
                  <a:gd name="T58" fmla="*/ 23 w 27"/>
                  <a:gd name="T59" fmla="*/ 3 h 30"/>
                  <a:gd name="T60" fmla="*/ 23 w 27"/>
                  <a:gd name="T61" fmla="*/ 4 h 30"/>
                  <a:gd name="T62" fmla="*/ 23 w 27"/>
                  <a:gd name="T63" fmla="*/ 5 h 30"/>
                  <a:gd name="T64" fmla="*/ 24 w 27"/>
                  <a:gd name="T65" fmla="*/ 7 h 30"/>
                  <a:gd name="T66" fmla="*/ 25 w 27"/>
                  <a:gd name="T67" fmla="*/ 7 h 30"/>
                  <a:gd name="T68" fmla="*/ 26 w 27"/>
                  <a:gd name="T69" fmla="*/ 10 h 30"/>
                  <a:gd name="T70" fmla="*/ 26 w 27"/>
                  <a:gd name="T71" fmla="*/ 11 h 30"/>
                  <a:gd name="T72" fmla="*/ 26 w 27"/>
                  <a:gd name="T73" fmla="*/ 12 h 30"/>
                  <a:gd name="T74" fmla="*/ 26 w 27"/>
                  <a:gd name="T75" fmla="*/ 14 h 30"/>
                  <a:gd name="T76" fmla="*/ 25 w 27"/>
                  <a:gd name="T77" fmla="*/ 17 h 30"/>
                  <a:gd name="T78" fmla="*/ 23 w 27"/>
                  <a:gd name="T79" fmla="*/ 18 h 30"/>
                  <a:gd name="T80" fmla="*/ 22 w 27"/>
                  <a:gd name="T81" fmla="*/ 20 h 30"/>
                  <a:gd name="T82" fmla="*/ 19 w 27"/>
                  <a:gd name="T83" fmla="*/ 22 h 30"/>
                  <a:gd name="T84" fmla="*/ 16 w 27"/>
                  <a:gd name="T85" fmla="*/ 24 h 30"/>
                  <a:gd name="T86" fmla="*/ 15 w 27"/>
                  <a:gd name="T87" fmla="*/ 25 h 30"/>
                  <a:gd name="T88" fmla="*/ 11 w 27"/>
                  <a:gd name="T89" fmla="*/ 27 h 30"/>
                  <a:gd name="T90" fmla="*/ 9 w 27"/>
                  <a:gd name="T91" fmla="*/ 28 h 30"/>
                  <a:gd name="T92" fmla="*/ 7 w 27"/>
                  <a:gd name="T93" fmla="*/ 28 h 30"/>
                  <a:gd name="T94" fmla="*/ 4 w 27"/>
                  <a:gd name="T95" fmla="*/ 29 h 30"/>
                  <a:gd name="T96" fmla="*/ 3 w 27"/>
                  <a:gd name="T9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0">
                    <a:moveTo>
                      <a:pt x="3" y="29"/>
                    </a:moveTo>
                    <a:lnTo>
                      <a:pt x="2" y="29"/>
                    </a:lnTo>
                    <a:lnTo>
                      <a:pt x="1" y="28"/>
                    </a:lnTo>
                    <a:lnTo>
                      <a:pt x="0" y="28"/>
                    </a:lnTo>
                    <a:lnTo>
                      <a:pt x="0" y="27"/>
                    </a:lnTo>
                    <a:lnTo>
                      <a:pt x="1" y="25"/>
                    </a:lnTo>
                    <a:lnTo>
                      <a:pt x="2" y="24"/>
                    </a:lnTo>
                    <a:lnTo>
                      <a:pt x="2" y="22"/>
                    </a:lnTo>
                    <a:lnTo>
                      <a:pt x="3" y="20"/>
                    </a:lnTo>
                    <a:lnTo>
                      <a:pt x="3" y="18"/>
                    </a:lnTo>
                    <a:lnTo>
                      <a:pt x="3" y="17"/>
                    </a:lnTo>
                    <a:lnTo>
                      <a:pt x="3" y="14"/>
                    </a:lnTo>
                    <a:lnTo>
                      <a:pt x="3" y="12"/>
                    </a:lnTo>
                    <a:lnTo>
                      <a:pt x="4" y="11"/>
                    </a:lnTo>
                    <a:lnTo>
                      <a:pt x="4" y="10"/>
                    </a:lnTo>
                    <a:lnTo>
                      <a:pt x="5" y="7"/>
                    </a:lnTo>
                    <a:lnTo>
                      <a:pt x="6" y="7"/>
                    </a:lnTo>
                    <a:lnTo>
                      <a:pt x="7" y="5"/>
                    </a:lnTo>
                    <a:lnTo>
                      <a:pt x="7" y="4"/>
                    </a:lnTo>
                    <a:lnTo>
                      <a:pt x="9" y="3"/>
                    </a:lnTo>
                    <a:lnTo>
                      <a:pt x="10" y="2"/>
                    </a:lnTo>
                    <a:lnTo>
                      <a:pt x="11" y="2"/>
                    </a:lnTo>
                    <a:lnTo>
                      <a:pt x="12" y="1"/>
                    </a:lnTo>
                    <a:lnTo>
                      <a:pt x="14" y="1"/>
                    </a:lnTo>
                    <a:lnTo>
                      <a:pt x="15" y="0"/>
                    </a:lnTo>
                    <a:lnTo>
                      <a:pt x="16" y="1"/>
                    </a:lnTo>
                    <a:lnTo>
                      <a:pt x="18" y="1"/>
                    </a:lnTo>
                    <a:lnTo>
                      <a:pt x="19" y="2"/>
                    </a:lnTo>
                    <a:lnTo>
                      <a:pt x="21" y="2"/>
                    </a:lnTo>
                    <a:lnTo>
                      <a:pt x="23" y="3"/>
                    </a:lnTo>
                    <a:lnTo>
                      <a:pt x="23" y="4"/>
                    </a:lnTo>
                    <a:lnTo>
                      <a:pt x="23" y="5"/>
                    </a:lnTo>
                    <a:lnTo>
                      <a:pt x="24" y="7"/>
                    </a:lnTo>
                    <a:lnTo>
                      <a:pt x="25" y="7"/>
                    </a:lnTo>
                    <a:lnTo>
                      <a:pt x="26" y="10"/>
                    </a:lnTo>
                    <a:lnTo>
                      <a:pt x="26" y="11"/>
                    </a:lnTo>
                    <a:lnTo>
                      <a:pt x="26" y="12"/>
                    </a:lnTo>
                    <a:lnTo>
                      <a:pt x="26" y="14"/>
                    </a:lnTo>
                    <a:lnTo>
                      <a:pt x="25" y="17"/>
                    </a:lnTo>
                    <a:lnTo>
                      <a:pt x="23" y="18"/>
                    </a:lnTo>
                    <a:lnTo>
                      <a:pt x="22" y="20"/>
                    </a:lnTo>
                    <a:lnTo>
                      <a:pt x="19" y="22"/>
                    </a:lnTo>
                    <a:lnTo>
                      <a:pt x="16" y="24"/>
                    </a:lnTo>
                    <a:lnTo>
                      <a:pt x="15" y="25"/>
                    </a:lnTo>
                    <a:lnTo>
                      <a:pt x="11" y="27"/>
                    </a:lnTo>
                    <a:lnTo>
                      <a:pt x="9" y="28"/>
                    </a:lnTo>
                    <a:lnTo>
                      <a:pt x="7" y="28"/>
                    </a:lnTo>
                    <a:lnTo>
                      <a:pt x="4" y="29"/>
                    </a:lnTo>
                    <a:lnTo>
                      <a:pt x="3" y="2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2" name="Freeform 86"/>
              <p:cNvSpPr>
                <a:spLocks/>
              </p:cNvSpPr>
              <p:nvPr/>
            </p:nvSpPr>
            <p:spPr bwMode="auto">
              <a:xfrm>
                <a:off x="4078503" y="1973875"/>
                <a:ext cx="26732" cy="53480"/>
              </a:xfrm>
              <a:custGeom>
                <a:avLst/>
                <a:gdLst>
                  <a:gd name="T0" fmla="*/ 7 w 15"/>
                  <a:gd name="T1" fmla="*/ 30 h 31"/>
                  <a:gd name="T2" fmla="*/ 6 w 15"/>
                  <a:gd name="T3" fmla="*/ 30 h 31"/>
                  <a:gd name="T4" fmla="*/ 4 w 15"/>
                  <a:gd name="T5" fmla="*/ 29 h 31"/>
                  <a:gd name="T6" fmla="*/ 4 w 15"/>
                  <a:gd name="T7" fmla="*/ 27 h 31"/>
                  <a:gd name="T8" fmla="*/ 3 w 15"/>
                  <a:gd name="T9" fmla="*/ 26 h 31"/>
                  <a:gd name="T10" fmla="*/ 2 w 15"/>
                  <a:gd name="T11" fmla="*/ 26 h 31"/>
                  <a:gd name="T12" fmla="*/ 2 w 15"/>
                  <a:gd name="T13" fmla="*/ 24 h 31"/>
                  <a:gd name="T14" fmla="*/ 2 w 15"/>
                  <a:gd name="T15" fmla="*/ 22 h 31"/>
                  <a:gd name="T16" fmla="*/ 1 w 15"/>
                  <a:gd name="T17" fmla="*/ 20 h 31"/>
                  <a:gd name="T18" fmla="*/ 1 w 15"/>
                  <a:gd name="T19" fmla="*/ 19 h 31"/>
                  <a:gd name="T20" fmla="*/ 1 w 15"/>
                  <a:gd name="T21" fmla="*/ 17 h 31"/>
                  <a:gd name="T22" fmla="*/ 0 w 15"/>
                  <a:gd name="T23" fmla="*/ 14 h 31"/>
                  <a:gd name="T24" fmla="*/ 1 w 15"/>
                  <a:gd name="T25" fmla="*/ 13 h 31"/>
                  <a:gd name="T26" fmla="*/ 1 w 15"/>
                  <a:gd name="T27" fmla="*/ 11 h 31"/>
                  <a:gd name="T28" fmla="*/ 1 w 15"/>
                  <a:gd name="T29" fmla="*/ 10 h 31"/>
                  <a:gd name="T30" fmla="*/ 2 w 15"/>
                  <a:gd name="T31" fmla="*/ 7 h 31"/>
                  <a:gd name="T32" fmla="*/ 2 w 15"/>
                  <a:gd name="T33" fmla="*/ 6 h 31"/>
                  <a:gd name="T34" fmla="*/ 2 w 15"/>
                  <a:gd name="T35" fmla="*/ 4 h 31"/>
                  <a:gd name="T36" fmla="*/ 3 w 15"/>
                  <a:gd name="T37" fmla="*/ 4 h 31"/>
                  <a:gd name="T38" fmla="*/ 4 w 15"/>
                  <a:gd name="T39" fmla="*/ 3 h 31"/>
                  <a:gd name="T40" fmla="*/ 4 w 15"/>
                  <a:gd name="T41" fmla="*/ 2 h 31"/>
                  <a:gd name="T42" fmla="*/ 6 w 15"/>
                  <a:gd name="T43" fmla="*/ 1 h 31"/>
                  <a:gd name="T44" fmla="*/ 7 w 15"/>
                  <a:gd name="T45" fmla="*/ 1 h 31"/>
                  <a:gd name="T46" fmla="*/ 7 w 15"/>
                  <a:gd name="T47" fmla="*/ 0 h 31"/>
                  <a:gd name="T48" fmla="*/ 8 w 15"/>
                  <a:gd name="T49" fmla="*/ 1 h 31"/>
                  <a:gd name="T50" fmla="*/ 9 w 15"/>
                  <a:gd name="T51" fmla="*/ 1 h 31"/>
                  <a:gd name="T52" fmla="*/ 11 w 15"/>
                  <a:gd name="T53" fmla="*/ 2 h 31"/>
                  <a:gd name="T54" fmla="*/ 11 w 15"/>
                  <a:gd name="T55" fmla="*/ 3 h 31"/>
                  <a:gd name="T56" fmla="*/ 12 w 15"/>
                  <a:gd name="T57" fmla="*/ 4 h 31"/>
                  <a:gd name="T58" fmla="*/ 13 w 15"/>
                  <a:gd name="T59" fmla="*/ 6 h 31"/>
                  <a:gd name="T60" fmla="*/ 13 w 15"/>
                  <a:gd name="T61" fmla="*/ 7 h 31"/>
                  <a:gd name="T62" fmla="*/ 14 w 15"/>
                  <a:gd name="T63" fmla="*/ 10 h 31"/>
                  <a:gd name="T64" fmla="*/ 14 w 15"/>
                  <a:gd name="T65" fmla="*/ 11 h 31"/>
                  <a:gd name="T66" fmla="*/ 14 w 15"/>
                  <a:gd name="T67" fmla="*/ 13 h 31"/>
                  <a:gd name="T68" fmla="*/ 14 w 15"/>
                  <a:gd name="T69" fmla="*/ 14 h 31"/>
                  <a:gd name="T70" fmla="*/ 14 w 15"/>
                  <a:gd name="T71" fmla="*/ 17 h 31"/>
                  <a:gd name="T72" fmla="*/ 14 w 15"/>
                  <a:gd name="T73" fmla="*/ 19 h 31"/>
                  <a:gd name="T74" fmla="*/ 14 w 15"/>
                  <a:gd name="T75" fmla="*/ 20 h 31"/>
                  <a:gd name="T76" fmla="*/ 13 w 15"/>
                  <a:gd name="T77" fmla="*/ 22 h 31"/>
                  <a:gd name="T78" fmla="*/ 13 w 15"/>
                  <a:gd name="T79" fmla="*/ 24 h 31"/>
                  <a:gd name="T80" fmla="*/ 12 w 15"/>
                  <a:gd name="T81" fmla="*/ 26 h 31"/>
                  <a:gd name="T82" fmla="*/ 11 w 15"/>
                  <a:gd name="T83" fmla="*/ 27 h 31"/>
                  <a:gd name="T84" fmla="*/ 11 w 15"/>
                  <a:gd name="T85" fmla="*/ 29 h 31"/>
                  <a:gd name="T86" fmla="*/ 9 w 15"/>
                  <a:gd name="T87" fmla="*/ 30 h 31"/>
                  <a:gd name="T88" fmla="*/ 8 w 15"/>
                  <a:gd name="T89" fmla="*/ 30 h 31"/>
                  <a:gd name="T90" fmla="*/ 7 w 15"/>
                  <a:gd name="T9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31">
                    <a:moveTo>
                      <a:pt x="7" y="30"/>
                    </a:moveTo>
                    <a:lnTo>
                      <a:pt x="6" y="30"/>
                    </a:lnTo>
                    <a:lnTo>
                      <a:pt x="4" y="29"/>
                    </a:lnTo>
                    <a:lnTo>
                      <a:pt x="4" y="27"/>
                    </a:lnTo>
                    <a:lnTo>
                      <a:pt x="3" y="26"/>
                    </a:lnTo>
                    <a:lnTo>
                      <a:pt x="2" y="26"/>
                    </a:lnTo>
                    <a:lnTo>
                      <a:pt x="2" y="24"/>
                    </a:lnTo>
                    <a:lnTo>
                      <a:pt x="2" y="22"/>
                    </a:lnTo>
                    <a:lnTo>
                      <a:pt x="1" y="20"/>
                    </a:lnTo>
                    <a:lnTo>
                      <a:pt x="1" y="19"/>
                    </a:lnTo>
                    <a:lnTo>
                      <a:pt x="1" y="17"/>
                    </a:lnTo>
                    <a:lnTo>
                      <a:pt x="0" y="14"/>
                    </a:lnTo>
                    <a:lnTo>
                      <a:pt x="1" y="13"/>
                    </a:lnTo>
                    <a:lnTo>
                      <a:pt x="1" y="11"/>
                    </a:lnTo>
                    <a:lnTo>
                      <a:pt x="1" y="10"/>
                    </a:lnTo>
                    <a:lnTo>
                      <a:pt x="2" y="7"/>
                    </a:lnTo>
                    <a:lnTo>
                      <a:pt x="2" y="6"/>
                    </a:lnTo>
                    <a:lnTo>
                      <a:pt x="2" y="4"/>
                    </a:lnTo>
                    <a:lnTo>
                      <a:pt x="3" y="4"/>
                    </a:lnTo>
                    <a:lnTo>
                      <a:pt x="4" y="3"/>
                    </a:lnTo>
                    <a:lnTo>
                      <a:pt x="4" y="2"/>
                    </a:lnTo>
                    <a:lnTo>
                      <a:pt x="6" y="1"/>
                    </a:lnTo>
                    <a:lnTo>
                      <a:pt x="7" y="1"/>
                    </a:lnTo>
                    <a:lnTo>
                      <a:pt x="7" y="0"/>
                    </a:lnTo>
                    <a:lnTo>
                      <a:pt x="8" y="1"/>
                    </a:lnTo>
                    <a:lnTo>
                      <a:pt x="9" y="1"/>
                    </a:lnTo>
                    <a:lnTo>
                      <a:pt x="11" y="2"/>
                    </a:lnTo>
                    <a:lnTo>
                      <a:pt x="11" y="3"/>
                    </a:lnTo>
                    <a:lnTo>
                      <a:pt x="12" y="4"/>
                    </a:lnTo>
                    <a:lnTo>
                      <a:pt x="13" y="6"/>
                    </a:lnTo>
                    <a:lnTo>
                      <a:pt x="13" y="7"/>
                    </a:lnTo>
                    <a:lnTo>
                      <a:pt x="14" y="10"/>
                    </a:lnTo>
                    <a:lnTo>
                      <a:pt x="14" y="11"/>
                    </a:lnTo>
                    <a:lnTo>
                      <a:pt x="14" y="13"/>
                    </a:lnTo>
                    <a:lnTo>
                      <a:pt x="14" y="14"/>
                    </a:lnTo>
                    <a:lnTo>
                      <a:pt x="14" y="17"/>
                    </a:lnTo>
                    <a:lnTo>
                      <a:pt x="14" y="19"/>
                    </a:lnTo>
                    <a:lnTo>
                      <a:pt x="14" y="20"/>
                    </a:lnTo>
                    <a:lnTo>
                      <a:pt x="13" y="22"/>
                    </a:lnTo>
                    <a:lnTo>
                      <a:pt x="13" y="24"/>
                    </a:lnTo>
                    <a:lnTo>
                      <a:pt x="12" y="26"/>
                    </a:lnTo>
                    <a:lnTo>
                      <a:pt x="11" y="27"/>
                    </a:lnTo>
                    <a:lnTo>
                      <a:pt x="11" y="29"/>
                    </a:lnTo>
                    <a:lnTo>
                      <a:pt x="9" y="30"/>
                    </a:lnTo>
                    <a:lnTo>
                      <a:pt x="8" y="30"/>
                    </a:lnTo>
                    <a:lnTo>
                      <a:pt x="7" y="3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3" name="Freeform 87"/>
              <p:cNvSpPr>
                <a:spLocks/>
              </p:cNvSpPr>
              <p:nvPr/>
            </p:nvSpPr>
            <p:spPr bwMode="auto">
              <a:xfrm>
                <a:off x="3881943" y="2161056"/>
                <a:ext cx="103784" cy="91231"/>
              </a:xfrm>
              <a:custGeom>
                <a:avLst/>
                <a:gdLst>
                  <a:gd name="T0" fmla="*/ 26 w 59"/>
                  <a:gd name="T1" fmla="*/ 0 h 51"/>
                  <a:gd name="T2" fmla="*/ 50 w 59"/>
                  <a:gd name="T3" fmla="*/ 8 h 51"/>
                  <a:gd name="T4" fmla="*/ 58 w 59"/>
                  <a:gd name="T5" fmla="*/ 23 h 51"/>
                  <a:gd name="T6" fmla="*/ 38 w 59"/>
                  <a:gd name="T7" fmla="*/ 31 h 51"/>
                  <a:gd name="T8" fmla="*/ 15 w 59"/>
                  <a:gd name="T9" fmla="*/ 50 h 51"/>
                  <a:gd name="T10" fmla="*/ 0 w 59"/>
                  <a:gd name="T11" fmla="*/ 31 h 51"/>
                  <a:gd name="T12" fmla="*/ 3 w 59"/>
                  <a:gd name="T13" fmla="*/ 10 h 51"/>
                  <a:gd name="T14" fmla="*/ 26 w 59"/>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1">
                    <a:moveTo>
                      <a:pt x="26" y="0"/>
                    </a:moveTo>
                    <a:lnTo>
                      <a:pt x="50" y="8"/>
                    </a:lnTo>
                    <a:lnTo>
                      <a:pt x="58" y="23"/>
                    </a:lnTo>
                    <a:lnTo>
                      <a:pt x="38" y="31"/>
                    </a:lnTo>
                    <a:lnTo>
                      <a:pt x="15" y="50"/>
                    </a:lnTo>
                    <a:lnTo>
                      <a:pt x="0" y="31"/>
                    </a:lnTo>
                    <a:lnTo>
                      <a:pt x="3" y="10"/>
                    </a:lnTo>
                    <a:lnTo>
                      <a:pt x="26"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4" name="Freeform 88"/>
              <p:cNvSpPr>
                <a:spLocks/>
              </p:cNvSpPr>
              <p:nvPr/>
            </p:nvSpPr>
            <p:spPr bwMode="auto">
              <a:xfrm>
                <a:off x="3617766" y="1649846"/>
                <a:ext cx="124226" cy="81794"/>
              </a:xfrm>
              <a:custGeom>
                <a:avLst/>
                <a:gdLst>
                  <a:gd name="T0" fmla="*/ 30 w 71"/>
                  <a:gd name="T1" fmla="*/ 18 h 46"/>
                  <a:gd name="T2" fmla="*/ 50 w 71"/>
                  <a:gd name="T3" fmla="*/ 5 h 46"/>
                  <a:gd name="T4" fmla="*/ 70 w 71"/>
                  <a:gd name="T5" fmla="*/ 7 h 46"/>
                  <a:gd name="T6" fmla="*/ 68 w 71"/>
                  <a:gd name="T7" fmla="*/ 37 h 46"/>
                  <a:gd name="T8" fmla="*/ 26 w 71"/>
                  <a:gd name="T9" fmla="*/ 45 h 46"/>
                  <a:gd name="T10" fmla="*/ 13 w 71"/>
                  <a:gd name="T11" fmla="*/ 30 h 46"/>
                  <a:gd name="T12" fmla="*/ 0 w 71"/>
                  <a:gd name="T13" fmla="*/ 10 h 46"/>
                  <a:gd name="T14" fmla="*/ 10 w 71"/>
                  <a:gd name="T15" fmla="*/ 0 h 46"/>
                  <a:gd name="T16" fmla="*/ 22 w 71"/>
                  <a:gd name="T17"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6">
                    <a:moveTo>
                      <a:pt x="30" y="18"/>
                    </a:moveTo>
                    <a:lnTo>
                      <a:pt x="50" y="5"/>
                    </a:lnTo>
                    <a:lnTo>
                      <a:pt x="70" y="7"/>
                    </a:lnTo>
                    <a:lnTo>
                      <a:pt x="68" y="37"/>
                    </a:lnTo>
                    <a:lnTo>
                      <a:pt x="26" y="45"/>
                    </a:lnTo>
                    <a:lnTo>
                      <a:pt x="13" y="30"/>
                    </a:lnTo>
                    <a:lnTo>
                      <a:pt x="0" y="10"/>
                    </a:lnTo>
                    <a:lnTo>
                      <a:pt x="10" y="0"/>
                    </a:lnTo>
                    <a:lnTo>
                      <a:pt x="22" y="1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5" name="Freeform 89"/>
              <p:cNvSpPr>
                <a:spLocks/>
              </p:cNvSpPr>
              <p:nvPr/>
            </p:nvSpPr>
            <p:spPr bwMode="auto">
              <a:xfrm>
                <a:off x="3776586" y="1541313"/>
                <a:ext cx="62899" cy="66064"/>
              </a:xfrm>
              <a:custGeom>
                <a:avLst/>
                <a:gdLst>
                  <a:gd name="T0" fmla="*/ 0 w 36"/>
                  <a:gd name="T1" fmla="*/ 7 h 37"/>
                  <a:gd name="T2" fmla="*/ 0 w 36"/>
                  <a:gd name="T3" fmla="*/ 25 h 37"/>
                  <a:gd name="T4" fmla="*/ 13 w 36"/>
                  <a:gd name="T5" fmla="*/ 36 h 37"/>
                  <a:gd name="T6" fmla="*/ 27 w 36"/>
                  <a:gd name="T7" fmla="*/ 34 h 37"/>
                  <a:gd name="T8" fmla="*/ 35 w 36"/>
                  <a:gd name="T9" fmla="*/ 17 h 37"/>
                  <a:gd name="T10" fmla="*/ 23 w 36"/>
                  <a:gd name="T11" fmla="*/ 0 h 37"/>
                  <a:gd name="T12" fmla="*/ 0 w 36"/>
                  <a:gd name="T13" fmla="*/ 7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0" y="7"/>
                    </a:moveTo>
                    <a:lnTo>
                      <a:pt x="0" y="25"/>
                    </a:lnTo>
                    <a:lnTo>
                      <a:pt x="13" y="36"/>
                    </a:lnTo>
                    <a:lnTo>
                      <a:pt x="27" y="34"/>
                    </a:lnTo>
                    <a:lnTo>
                      <a:pt x="35" y="17"/>
                    </a:lnTo>
                    <a:lnTo>
                      <a:pt x="23" y="0"/>
                    </a:lnTo>
                    <a:lnTo>
                      <a:pt x="0" y="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6" name="Freeform 90"/>
              <p:cNvSpPr>
                <a:spLocks/>
              </p:cNvSpPr>
              <p:nvPr/>
            </p:nvSpPr>
            <p:spPr bwMode="auto">
              <a:xfrm>
                <a:off x="3765579" y="1475249"/>
                <a:ext cx="44030" cy="36178"/>
              </a:xfrm>
              <a:custGeom>
                <a:avLst/>
                <a:gdLst>
                  <a:gd name="T0" fmla="*/ 2 w 25"/>
                  <a:gd name="T1" fmla="*/ 0 h 21"/>
                  <a:gd name="T2" fmla="*/ 0 w 25"/>
                  <a:gd name="T3" fmla="*/ 20 h 21"/>
                  <a:gd name="T4" fmla="*/ 19 w 25"/>
                  <a:gd name="T5" fmla="*/ 20 h 21"/>
                  <a:gd name="T6" fmla="*/ 24 w 25"/>
                  <a:gd name="T7" fmla="*/ 5 h 21"/>
                  <a:gd name="T8" fmla="*/ 2 w 25"/>
                  <a:gd name="T9" fmla="*/ 0 h 21"/>
                </a:gdLst>
                <a:ahLst/>
                <a:cxnLst>
                  <a:cxn ang="0">
                    <a:pos x="T0" y="T1"/>
                  </a:cxn>
                  <a:cxn ang="0">
                    <a:pos x="T2" y="T3"/>
                  </a:cxn>
                  <a:cxn ang="0">
                    <a:pos x="T4" y="T5"/>
                  </a:cxn>
                  <a:cxn ang="0">
                    <a:pos x="T6" y="T7"/>
                  </a:cxn>
                  <a:cxn ang="0">
                    <a:pos x="T8" y="T9"/>
                  </a:cxn>
                </a:cxnLst>
                <a:rect l="0" t="0" r="r" b="b"/>
                <a:pathLst>
                  <a:path w="25" h="21">
                    <a:moveTo>
                      <a:pt x="2" y="0"/>
                    </a:moveTo>
                    <a:lnTo>
                      <a:pt x="0" y="20"/>
                    </a:lnTo>
                    <a:lnTo>
                      <a:pt x="19" y="20"/>
                    </a:lnTo>
                    <a:lnTo>
                      <a:pt x="24" y="5"/>
                    </a:lnTo>
                    <a:lnTo>
                      <a:pt x="2"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7" name="Freeform 91"/>
              <p:cNvSpPr>
                <a:spLocks/>
              </p:cNvSpPr>
              <p:nvPr/>
            </p:nvSpPr>
            <p:spPr bwMode="auto">
              <a:xfrm>
                <a:off x="3856783" y="1418622"/>
                <a:ext cx="146241" cy="155722"/>
              </a:xfrm>
              <a:custGeom>
                <a:avLst/>
                <a:gdLst>
                  <a:gd name="T0" fmla="*/ 27 w 83"/>
                  <a:gd name="T1" fmla="*/ 0 h 89"/>
                  <a:gd name="T2" fmla="*/ 15 w 83"/>
                  <a:gd name="T3" fmla="*/ 18 h 89"/>
                  <a:gd name="T4" fmla="*/ 0 w 83"/>
                  <a:gd name="T5" fmla="*/ 35 h 89"/>
                  <a:gd name="T6" fmla="*/ 2 w 83"/>
                  <a:gd name="T7" fmla="*/ 56 h 89"/>
                  <a:gd name="T8" fmla="*/ 20 w 83"/>
                  <a:gd name="T9" fmla="*/ 56 h 89"/>
                  <a:gd name="T10" fmla="*/ 17 w 83"/>
                  <a:gd name="T11" fmla="*/ 67 h 89"/>
                  <a:gd name="T12" fmla="*/ 22 w 83"/>
                  <a:gd name="T13" fmla="*/ 83 h 89"/>
                  <a:gd name="T14" fmla="*/ 67 w 83"/>
                  <a:gd name="T15" fmla="*/ 88 h 89"/>
                  <a:gd name="T16" fmla="*/ 80 w 83"/>
                  <a:gd name="T17" fmla="*/ 70 h 89"/>
                  <a:gd name="T18" fmla="*/ 82 w 83"/>
                  <a:gd name="T19" fmla="*/ 43 h 89"/>
                  <a:gd name="T20" fmla="*/ 65 w 83"/>
                  <a:gd name="T21" fmla="*/ 20 h 89"/>
                  <a:gd name="T22" fmla="*/ 27 w 83"/>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7" y="0"/>
                    </a:moveTo>
                    <a:lnTo>
                      <a:pt x="15" y="18"/>
                    </a:lnTo>
                    <a:lnTo>
                      <a:pt x="0" y="35"/>
                    </a:lnTo>
                    <a:lnTo>
                      <a:pt x="2" y="56"/>
                    </a:lnTo>
                    <a:lnTo>
                      <a:pt x="20" y="56"/>
                    </a:lnTo>
                    <a:lnTo>
                      <a:pt x="17" y="67"/>
                    </a:lnTo>
                    <a:lnTo>
                      <a:pt x="22" y="83"/>
                    </a:lnTo>
                    <a:lnTo>
                      <a:pt x="67" y="88"/>
                    </a:lnTo>
                    <a:lnTo>
                      <a:pt x="80" y="70"/>
                    </a:lnTo>
                    <a:lnTo>
                      <a:pt x="82" y="43"/>
                    </a:lnTo>
                    <a:lnTo>
                      <a:pt x="65" y="20"/>
                    </a:lnTo>
                    <a:lnTo>
                      <a:pt x="27"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8" name="Freeform 92"/>
              <p:cNvSpPr>
                <a:spLocks/>
              </p:cNvSpPr>
              <p:nvPr/>
            </p:nvSpPr>
            <p:spPr bwMode="auto">
              <a:xfrm>
                <a:off x="3941697" y="1328964"/>
                <a:ext cx="621131" cy="355487"/>
              </a:xfrm>
              <a:custGeom>
                <a:avLst/>
                <a:gdLst>
                  <a:gd name="T0" fmla="*/ 27 w 353"/>
                  <a:gd name="T1" fmla="*/ 37 h 201"/>
                  <a:gd name="T2" fmla="*/ 34 w 353"/>
                  <a:gd name="T3" fmla="*/ 53 h 201"/>
                  <a:gd name="T4" fmla="*/ 47 w 353"/>
                  <a:gd name="T5" fmla="*/ 68 h 201"/>
                  <a:gd name="T6" fmla="*/ 59 w 353"/>
                  <a:gd name="T7" fmla="*/ 72 h 201"/>
                  <a:gd name="T8" fmla="*/ 85 w 353"/>
                  <a:gd name="T9" fmla="*/ 80 h 201"/>
                  <a:gd name="T10" fmla="*/ 107 w 353"/>
                  <a:gd name="T11" fmla="*/ 69 h 201"/>
                  <a:gd name="T12" fmla="*/ 137 w 353"/>
                  <a:gd name="T13" fmla="*/ 62 h 201"/>
                  <a:gd name="T14" fmla="*/ 148 w 353"/>
                  <a:gd name="T15" fmla="*/ 58 h 201"/>
                  <a:gd name="T16" fmla="*/ 148 w 353"/>
                  <a:gd name="T17" fmla="*/ 75 h 201"/>
                  <a:gd name="T18" fmla="*/ 115 w 353"/>
                  <a:gd name="T19" fmla="*/ 82 h 201"/>
                  <a:gd name="T20" fmla="*/ 95 w 353"/>
                  <a:gd name="T21" fmla="*/ 92 h 201"/>
                  <a:gd name="T22" fmla="*/ 112 w 353"/>
                  <a:gd name="T23" fmla="*/ 100 h 201"/>
                  <a:gd name="T24" fmla="*/ 80 w 353"/>
                  <a:gd name="T25" fmla="*/ 100 h 201"/>
                  <a:gd name="T26" fmla="*/ 64 w 353"/>
                  <a:gd name="T27" fmla="*/ 90 h 201"/>
                  <a:gd name="T28" fmla="*/ 62 w 353"/>
                  <a:gd name="T29" fmla="*/ 109 h 201"/>
                  <a:gd name="T30" fmla="*/ 75 w 353"/>
                  <a:gd name="T31" fmla="*/ 127 h 201"/>
                  <a:gd name="T32" fmla="*/ 59 w 353"/>
                  <a:gd name="T33" fmla="*/ 140 h 201"/>
                  <a:gd name="T34" fmla="*/ 47 w 353"/>
                  <a:gd name="T35" fmla="*/ 149 h 201"/>
                  <a:gd name="T36" fmla="*/ 32 w 353"/>
                  <a:gd name="T37" fmla="*/ 160 h 201"/>
                  <a:gd name="T38" fmla="*/ 25 w 353"/>
                  <a:gd name="T39" fmla="*/ 172 h 201"/>
                  <a:gd name="T40" fmla="*/ 0 w 353"/>
                  <a:gd name="T41" fmla="*/ 167 h 201"/>
                  <a:gd name="T42" fmla="*/ 12 w 353"/>
                  <a:gd name="T43" fmla="*/ 189 h 201"/>
                  <a:gd name="T44" fmla="*/ 81 w 353"/>
                  <a:gd name="T45" fmla="*/ 200 h 201"/>
                  <a:gd name="T46" fmla="*/ 121 w 353"/>
                  <a:gd name="T47" fmla="*/ 192 h 201"/>
                  <a:gd name="T48" fmla="*/ 140 w 353"/>
                  <a:gd name="T49" fmla="*/ 172 h 201"/>
                  <a:gd name="T50" fmla="*/ 125 w 353"/>
                  <a:gd name="T51" fmla="*/ 153 h 201"/>
                  <a:gd name="T52" fmla="*/ 140 w 353"/>
                  <a:gd name="T53" fmla="*/ 147 h 201"/>
                  <a:gd name="T54" fmla="*/ 157 w 353"/>
                  <a:gd name="T55" fmla="*/ 142 h 201"/>
                  <a:gd name="T56" fmla="*/ 182 w 353"/>
                  <a:gd name="T57" fmla="*/ 117 h 201"/>
                  <a:gd name="T58" fmla="*/ 189 w 353"/>
                  <a:gd name="T59" fmla="*/ 105 h 201"/>
                  <a:gd name="T60" fmla="*/ 210 w 353"/>
                  <a:gd name="T61" fmla="*/ 92 h 201"/>
                  <a:gd name="T62" fmla="*/ 237 w 353"/>
                  <a:gd name="T63" fmla="*/ 100 h 201"/>
                  <a:gd name="T64" fmla="*/ 287 w 353"/>
                  <a:gd name="T65" fmla="*/ 58 h 201"/>
                  <a:gd name="T66" fmla="*/ 277 w 353"/>
                  <a:gd name="T67" fmla="*/ 40 h 201"/>
                  <a:gd name="T68" fmla="*/ 322 w 353"/>
                  <a:gd name="T69" fmla="*/ 32 h 201"/>
                  <a:gd name="T70" fmla="*/ 352 w 353"/>
                  <a:gd name="T71" fmla="*/ 20 h 201"/>
                  <a:gd name="T72" fmla="*/ 335 w 353"/>
                  <a:gd name="T73" fmla="*/ 3 h 201"/>
                  <a:gd name="T74" fmla="*/ 305 w 353"/>
                  <a:gd name="T75" fmla="*/ 3 h 201"/>
                  <a:gd name="T76" fmla="*/ 230 w 353"/>
                  <a:gd name="T77" fmla="*/ 0 h 201"/>
                  <a:gd name="T78" fmla="*/ 204 w 353"/>
                  <a:gd name="T79" fmla="*/ 20 h 201"/>
                  <a:gd name="T80" fmla="*/ 182 w 353"/>
                  <a:gd name="T81" fmla="*/ 0 h 201"/>
                  <a:gd name="T82" fmla="*/ 180 w 353"/>
                  <a:gd name="T83" fmla="*/ 10 h 201"/>
                  <a:gd name="T84" fmla="*/ 137 w 353"/>
                  <a:gd name="T85" fmla="*/ 7 h 201"/>
                  <a:gd name="T86" fmla="*/ 117 w 353"/>
                  <a:gd name="T87" fmla="*/ 30 h 201"/>
                  <a:gd name="T88" fmla="*/ 97 w 353"/>
                  <a:gd name="T89" fmla="*/ 30 h 201"/>
                  <a:gd name="T90" fmla="*/ 87 w 353"/>
                  <a:gd name="T91" fmla="*/ 18 h 201"/>
                  <a:gd name="T92" fmla="*/ 64 w 353"/>
                  <a:gd name="T93" fmla="*/ 22 h 201"/>
                  <a:gd name="T94" fmla="*/ 59 w 353"/>
                  <a:gd name="T95" fmla="*/ 32 h 201"/>
                  <a:gd name="T96" fmla="*/ 27 w 353"/>
                  <a:gd name="T97"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201">
                    <a:moveTo>
                      <a:pt x="27" y="37"/>
                    </a:moveTo>
                    <a:lnTo>
                      <a:pt x="34" y="53"/>
                    </a:lnTo>
                    <a:lnTo>
                      <a:pt x="47" y="68"/>
                    </a:lnTo>
                    <a:lnTo>
                      <a:pt x="59" y="72"/>
                    </a:lnTo>
                    <a:lnTo>
                      <a:pt x="85" y="80"/>
                    </a:lnTo>
                    <a:lnTo>
                      <a:pt x="107" y="69"/>
                    </a:lnTo>
                    <a:lnTo>
                      <a:pt x="137" y="62"/>
                    </a:lnTo>
                    <a:lnTo>
                      <a:pt x="148" y="58"/>
                    </a:lnTo>
                    <a:lnTo>
                      <a:pt x="148" y="75"/>
                    </a:lnTo>
                    <a:lnTo>
                      <a:pt x="115" y="82"/>
                    </a:lnTo>
                    <a:lnTo>
                      <a:pt x="95" y="92"/>
                    </a:lnTo>
                    <a:lnTo>
                      <a:pt x="112" y="100"/>
                    </a:lnTo>
                    <a:lnTo>
                      <a:pt x="80" y="100"/>
                    </a:lnTo>
                    <a:lnTo>
                      <a:pt x="64" y="90"/>
                    </a:lnTo>
                    <a:lnTo>
                      <a:pt x="62" y="109"/>
                    </a:lnTo>
                    <a:lnTo>
                      <a:pt x="75" y="127"/>
                    </a:lnTo>
                    <a:lnTo>
                      <a:pt x="59" y="140"/>
                    </a:lnTo>
                    <a:lnTo>
                      <a:pt x="47" y="149"/>
                    </a:lnTo>
                    <a:lnTo>
                      <a:pt x="32" y="160"/>
                    </a:lnTo>
                    <a:lnTo>
                      <a:pt x="25" y="172"/>
                    </a:lnTo>
                    <a:lnTo>
                      <a:pt x="0" y="167"/>
                    </a:lnTo>
                    <a:lnTo>
                      <a:pt x="12" y="189"/>
                    </a:lnTo>
                    <a:lnTo>
                      <a:pt x="81" y="200"/>
                    </a:lnTo>
                    <a:lnTo>
                      <a:pt x="121" y="192"/>
                    </a:lnTo>
                    <a:lnTo>
                      <a:pt x="140" y="172"/>
                    </a:lnTo>
                    <a:lnTo>
                      <a:pt x="125" y="153"/>
                    </a:lnTo>
                    <a:lnTo>
                      <a:pt x="140" y="147"/>
                    </a:lnTo>
                    <a:lnTo>
                      <a:pt x="157" y="142"/>
                    </a:lnTo>
                    <a:lnTo>
                      <a:pt x="182" y="117"/>
                    </a:lnTo>
                    <a:lnTo>
                      <a:pt x="189" y="105"/>
                    </a:lnTo>
                    <a:lnTo>
                      <a:pt x="210" y="92"/>
                    </a:lnTo>
                    <a:lnTo>
                      <a:pt x="237" y="100"/>
                    </a:lnTo>
                    <a:lnTo>
                      <a:pt x="287" y="58"/>
                    </a:lnTo>
                    <a:lnTo>
                      <a:pt x="277" y="40"/>
                    </a:lnTo>
                    <a:lnTo>
                      <a:pt x="322" y="32"/>
                    </a:lnTo>
                    <a:lnTo>
                      <a:pt x="352" y="20"/>
                    </a:lnTo>
                    <a:lnTo>
                      <a:pt x="335" y="3"/>
                    </a:lnTo>
                    <a:lnTo>
                      <a:pt x="305" y="3"/>
                    </a:lnTo>
                    <a:lnTo>
                      <a:pt x="230" y="0"/>
                    </a:lnTo>
                    <a:lnTo>
                      <a:pt x="204" y="20"/>
                    </a:lnTo>
                    <a:lnTo>
                      <a:pt x="182" y="0"/>
                    </a:lnTo>
                    <a:lnTo>
                      <a:pt x="180" y="10"/>
                    </a:lnTo>
                    <a:lnTo>
                      <a:pt x="137" y="7"/>
                    </a:lnTo>
                    <a:lnTo>
                      <a:pt x="117" y="30"/>
                    </a:lnTo>
                    <a:lnTo>
                      <a:pt x="97" y="30"/>
                    </a:lnTo>
                    <a:lnTo>
                      <a:pt x="87" y="18"/>
                    </a:lnTo>
                    <a:lnTo>
                      <a:pt x="64" y="22"/>
                    </a:lnTo>
                    <a:lnTo>
                      <a:pt x="59" y="32"/>
                    </a:lnTo>
                    <a:lnTo>
                      <a:pt x="27" y="3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89" name="Freeform 93"/>
              <p:cNvSpPr>
                <a:spLocks/>
              </p:cNvSpPr>
              <p:nvPr/>
            </p:nvSpPr>
            <p:spPr bwMode="auto">
              <a:xfrm>
                <a:off x="3837913" y="1627825"/>
                <a:ext cx="279902" cy="132128"/>
              </a:xfrm>
              <a:custGeom>
                <a:avLst/>
                <a:gdLst>
                  <a:gd name="T0" fmla="*/ 20 w 160"/>
                  <a:gd name="T1" fmla="*/ 0 h 75"/>
                  <a:gd name="T2" fmla="*/ 0 w 160"/>
                  <a:gd name="T3" fmla="*/ 18 h 75"/>
                  <a:gd name="T4" fmla="*/ 13 w 160"/>
                  <a:gd name="T5" fmla="*/ 35 h 75"/>
                  <a:gd name="T6" fmla="*/ 35 w 160"/>
                  <a:gd name="T7" fmla="*/ 61 h 75"/>
                  <a:gd name="T8" fmla="*/ 57 w 160"/>
                  <a:gd name="T9" fmla="*/ 71 h 75"/>
                  <a:gd name="T10" fmla="*/ 122 w 160"/>
                  <a:gd name="T11" fmla="*/ 64 h 75"/>
                  <a:gd name="T12" fmla="*/ 159 w 160"/>
                  <a:gd name="T13" fmla="*/ 74 h 75"/>
                  <a:gd name="T14" fmla="*/ 155 w 160"/>
                  <a:gd name="T15" fmla="*/ 46 h 75"/>
                  <a:gd name="T16" fmla="*/ 101 w 160"/>
                  <a:gd name="T17" fmla="*/ 43 h 75"/>
                  <a:gd name="T18" fmla="*/ 54 w 160"/>
                  <a:gd name="T19" fmla="*/ 31 h 75"/>
                  <a:gd name="T20" fmla="*/ 47 w 160"/>
                  <a:gd name="T21" fmla="*/ 3 h 75"/>
                  <a:gd name="T22" fmla="*/ 20 w 160"/>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75">
                    <a:moveTo>
                      <a:pt x="20" y="0"/>
                    </a:moveTo>
                    <a:lnTo>
                      <a:pt x="0" y="18"/>
                    </a:lnTo>
                    <a:lnTo>
                      <a:pt x="13" y="35"/>
                    </a:lnTo>
                    <a:lnTo>
                      <a:pt x="35" y="61"/>
                    </a:lnTo>
                    <a:lnTo>
                      <a:pt x="57" y="71"/>
                    </a:lnTo>
                    <a:lnTo>
                      <a:pt x="122" y="64"/>
                    </a:lnTo>
                    <a:lnTo>
                      <a:pt x="159" y="74"/>
                    </a:lnTo>
                    <a:lnTo>
                      <a:pt x="155" y="46"/>
                    </a:lnTo>
                    <a:lnTo>
                      <a:pt x="101" y="43"/>
                    </a:lnTo>
                    <a:lnTo>
                      <a:pt x="54" y="31"/>
                    </a:lnTo>
                    <a:lnTo>
                      <a:pt x="47" y="3"/>
                    </a:lnTo>
                    <a:lnTo>
                      <a:pt x="20"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0" name="Freeform 94"/>
              <p:cNvSpPr>
                <a:spLocks/>
              </p:cNvSpPr>
              <p:nvPr/>
            </p:nvSpPr>
            <p:spPr bwMode="auto">
              <a:xfrm>
                <a:off x="3771869" y="1703327"/>
                <a:ext cx="61327" cy="40897"/>
              </a:xfrm>
              <a:custGeom>
                <a:avLst/>
                <a:gdLst>
                  <a:gd name="T0" fmla="*/ 13 w 34"/>
                  <a:gd name="T1" fmla="*/ 0 h 23"/>
                  <a:gd name="T2" fmla="*/ 0 w 34"/>
                  <a:gd name="T3" fmla="*/ 15 h 23"/>
                  <a:gd name="T4" fmla="*/ 18 w 34"/>
                  <a:gd name="T5" fmla="*/ 22 h 23"/>
                  <a:gd name="T6" fmla="*/ 33 w 34"/>
                  <a:gd name="T7" fmla="*/ 15 h 23"/>
                  <a:gd name="T8" fmla="*/ 30 w 34"/>
                  <a:gd name="T9" fmla="*/ 2 h 23"/>
                  <a:gd name="T10" fmla="*/ 13 w 34"/>
                  <a:gd name="T11" fmla="*/ 0 h 23"/>
                </a:gdLst>
                <a:ahLst/>
                <a:cxnLst>
                  <a:cxn ang="0">
                    <a:pos x="T0" y="T1"/>
                  </a:cxn>
                  <a:cxn ang="0">
                    <a:pos x="T2" y="T3"/>
                  </a:cxn>
                  <a:cxn ang="0">
                    <a:pos x="T4" y="T5"/>
                  </a:cxn>
                  <a:cxn ang="0">
                    <a:pos x="T6" y="T7"/>
                  </a:cxn>
                  <a:cxn ang="0">
                    <a:pos x="T8" y="T9"/>
                  </a:cxn>
                  <a:cxn ang="0">
                    <a:pos x="T10" y="T11"/>
                  </a:cxn>
                </a:cxnLst>
                <a:rect l="0" t="0" r="r" b="b"/>
                <a:pathLst>
                  <a:path w="34" h="23">
                    <a:moveTo>
                      <a:pt x="13" y="0"/>
                    </a:moveTo>
                    <a:lnTo>
                      <a:pt x="0" y="15"/>
                    </a:lnTo>
                    <a:lnTo>
                      <a:pt x="18" y="22"/>
                    </a:lnTo>
                    <a:lnTo>
                      <a:pt x="33" y="15"/>
                    </a:lnTo>
                    <a:lnTo>
                      <a:pt x="30" y="2"/>
                    </a:lnTo>
                    <a:lnTo>
                      <a:pt x="13"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1" name="Freeform 95"/>
              <p:cNvSpPr>
                <a:spLocks/>
              </p:cNvSpPr>
              <p:nvPr/>
            </p:nvSpPr>
            <p:spPr bwMode="auto">
              <a:xfrm>
                <a:off x="4314376" y="1289640"/>
                <a:ext cx="1270567" cy="1072754"/>
              </a:xfrm>
              <a:custGeom>
                <a:avLst/>
                <a:gdLst>
                  <a:gd name="T0" fmla="*/ 138 w 720"/>
                  <a:gd name="T1" fmla="*/ 83 h 608"/>
                  <a:gd name="T2" fmla="*/ 93 w 720"/>
                  <a:gd name="T3" fmla="*/ 123 h 608"/>
                  <a:gd name="T4" fmla="*/ 31 w 720"/>
                  <a:gd name="T5" fmla="*/ 155 h 608"/>
                  <a:gd name="T6" fmla="*/ 3 w 720"/>
                  <a:gd name="T7" fmla="*/ 175 h 608"/>
                  <a:gd name="T8" fmla="*/ 65 w 720"/>
                  <a:gd name="T9" fmla="*/ 187 h 608"/>
                  <a:gd name="T10" fmla="*/ 20 w 720"/>
                  <a:gd name="T11" fmla="*/ 195 h 608"/>
                  <a:gd name="T12" fmla="*/ 143 w 720"/>
                  <a:gd name="T13" fmla="*/ 220 h 608"/>
                  <a:gd name="T14" fmla="*/ 180 w 720"/>
                  <a:gd name="T15" fmla="*/ 285 h 608"/>
                  <a:gd name="T16" fmla="*/ 190 w 720"/>
                  <a:gd name="T17" fmla="*/ 342 h 608"/>
                  <a:gd name="T18" fmla="*/ 219 w 720"/>
                  <a:gd name="T19" fmla="*/ 354 h 608"/>
                  <a:gd name="T20" fmla="*/ 227 w 720"/>
                  <a:gd name="T21" fmla="*/ 377 h 608"/>
                  <a:gd name="T22" fmla="*/ 195 w 720"/>
                  <a:gd name="T23" fmla="*/ 422 h 608"/>
                  <a:gd name="T24" fmla="*/ 200 w 720"/>
                  <a:gd name="T25" fmla="*/ 490 h 608"/>
                  <a:gd name="T26" fmla="*/ 240 w 720"/>
                  <a:gd name="T27" fmla="*/ 582 h 608"/>
                  <a:gd name="T28" fmla="*/ 278 w 720"/>
                  <a:gd name="T29" fmla="*/ 607 h 608"/>
                  <a:gd name="T30" fmla="*/ 325 w 720"/>
                  <a:gd name="T31" fmla="*/ 540 h 608"/>
                  <a:gd name="T32" fmla="*/ 345 w 720"/>
                  <a:gd name="T33" fmla="*/ 485 h 608"/>
                  <a:gd name="T34" fmla="*/ 433 w 720"/>
                  <a:gd name="T35" fmla="*/ 465 h 608"/>
                  <a:gd name="T36" fmla="*/ 510 w 720"/>
                  <a:gd name="T37" fmla="*/ 425 h 608"/>
                  <a:gd name="T38" fmla="*/ 581 w 720"/>
                  <a:gd name="T39" fmla="*/ 367 h 608"/>
                  <a:gd name="T40" fmla="*/ 525 w 720"/>
                  <a:gd name="T41" fmla="*/ 354 h 608"/>
                  <a:gd name="T42" fmla="*/ 548 w 720"/>
                  <a:gd name="T43" fmla="*/ 332 h 608"/>
                  <a:gd name="T44" fmla="*/ 588 w 720"/>
                  <a:gd name="T45" fmla="*/ 358 h 608"/>
                  <a:gd name="T46" fmla="*/ 586 w 720"/>
                  <a:gd name="T47" fmla="*/ 318 h 608"/>
                  <a:gd name="T48" fmla="*/ 561 w 720"/>
                  <a:gd name="T49" fmla="*/ 290 h 608"/>
                  <a:gd name="T50" fmla="*/ 588 w 720"/>
                  <a:gd name="T51" fmla="*/ 298 h 608"/>
                  <a:gd name="T52" fmla="*/ 616 w 720"/>
                  <a:gd name="T53" fmla="*/ 280 h 608"/>
                  <a:gd name="T54" fmla="*/ 626 w 720"/>
                  <a:gd name="T55" fmla="*/ 267 h 608"/>
                  <a:gd name="T56" fmla="*/ 646 w 720"/>
                  <a:gd name="T57" fmla="*/ 237 h 608"/>
                  <a:gd name="T58" fmla="*/ 621 w 720"/>
                  <a:gd name="T59" fmla="*/ 210 h 608"/>
                  <a:gd name="T60" fmla="*/ 643 w 720"/>
                  <a:gd name="T61" fmla="*/ 195 h 608"/>
                  <a:gd name="T62" fmla="*/ 598 w 720"/>
                  <a:gd name="T63" fmla="*/ 168 h 608"/>
                  <a:gd name="T64" fmla="*/ 631 w 720"/>
                  <a:gd name="T65" fmla="*/ 128 h 608"/>
                  <a:gd name="T66" fmla="*/ 618 w 720"/>
                  <a:gd name="T67" fmla="*/ 105 h 608"/>
                  <a:gd name="T68" fmla="*/ 651 w 720"/>
                  <a:gd name="T69" fmla="*/ 95 h 608"/>
                  <a:gd name="T70" fmla="*/ 719 w 720"/>
                  <a:gd name="T71" fmla="*/ 63 h 608"/>
                  <a:gd name="T72" fmla="*/ 624 w 720"/>
                  <a:gd name="T73" fmla="*/ 68 h 608"/>
                  <a:gd name="T74" fmla="*/ 601 w 720"/>
                  <a:gd name="T75" fmla="*/ 50 h 608"/>
                  <a:gd name="T76" fmla="*/ 553 w 720"/>
                  <a:gd name="T77" fmla="*/ 45 h 608"/>
                  <a:gd name="T78" fmla="*/ 518 w 720"/>
                  <a:gd name="T79" fmla="*/ 37 h 608"/>
                  <a:gd name="T80" fmla="*/ 598 w 720"/>
                  <a:gd name="T81" fmla="*/ 23 h 608"/>
                  <a:gd name="T82" fmla="*/ 470 w 720"/>
                  <a:gd name="T83" fmla="*/ 20 h 608"/>
                  <a:gd name="T84" fmla="*/ 413 w 720"/>
                  <a:gd name="T85" fmla="*/ 3 h 608"/>
                  <a:gd name="T86" fmla="*/ 340 w 720"/>
                  <a:gd name="T87" fmla="*/ 15 h 608"/>
                  <a:gd name="T88" fmla="*/ 333 w 720"/>
                  <a:gd name="T89" fmla="*/ 58 h 608"/>
                  <a:gd name="T90" fmla="*/ 303 w 720"/>
                  <a:gd name="T91" fmla="*/ 41 h 608"/>
                  <a:gd name="T92" fmla="*/ 283 w 720"/>
                  <a:gd name="T93" fmla="*/ 65 h 608"/>
                  <a:gd name="T94" fmla="*/ 258 w 720"/>
                  <a:gd name="T95" fmla="*/ 45 h 608"/>
                  <a:gd name="T96" fmla="*/ 240 w 720"/>
                  <a:gd name="T97" fmla="*/ 55 h 608"/>
                  <a:gd name="T98" fmla="*/ 183 w 720"/>
                  <a:gd name="T99" fmla="*/ 50 h 608"/>
                  <a:gd name="T100" fmla="*/ 150 w 720"/>
                  <a:gd name="T101" fmla="*/ 6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0" h="608">
                    <a:moveTo>
                      <a:pt x="150" y="65"/>
                    </a:moveTo>
                    <a:lnTo>
                      <a:pt x="138" y="83"/>
                    </a:lnTo>
                    <a:lnTo>
                      <a:pt x="95" y="92"/>
                    </a:lnTo>
                    <a:lnTo>
                      <a:pt x="93" y="123"/>
                    </a:lnTo>
                    <a:lnTo>
                      <a:pt x="60" y="132"/>
                    </a:lnTo>
                    <a:lnTo>
                      <a:pt x="31" y="155"/>
                    </a:lnTo>
                    <a:lnTo>
                      <a:pt x="0" y="164"/>
                    </a:lnTo>
                    <a:lnTo>
                      <a:pt x="3" y="175"/>
                    </a:lnTo>
                    <a:lnTo>
                      <a:pt x="55" y="172"/>
                    </a:lnTo>
                    <a:lnTo>
                      <a:pt x="65" y="187"/>
                    </a:lnTo>
                    <a:lnTo>
                      <a:pt x="42" y="192"/>
                    </a:lnTo>
                    <a:lnTo>
                      <a:pt x="20" y="195"/>
                    </a:lnTo>
                    <a:lnTo>
                      <a:pt x="55" y="220"/>
                    </a:lnTo>
                    <a:lnTo>
                      <a:pt x="143" y="220"/>
                    </a:lnTo>
                    <a:lnTo>
                      <a:pt x="166" y="245"/>
                    </a:lnTo>
                    <a:lnTo>
                      <a:pt x="180" y="285"/>
                    </a:lnTo>
                    <a:lnTo>
                      <a:pt x="188" y="326"/>
                    </a:lnTo>
                    <a:lnTo>
                      <a:pt x="190" y="342"/>
                    </a:lnTo>
                    <a:lnTo>
                      <a:pt x="211" y="332"/>
                    </a:lnTo>
                    <a:lnTo>
                      <a:pt x="219" y="354"/>
                    </a:lnTo>
                    <a:lnTo>
                      <a:pt x="193" y="363"/>
                    </a:lnTo>
                    <a:lnTo>
                      <a:pt x="227" y="377"/>
                    </a:lnTo>
                    <a:lnTo>
                      <a:pt x="222" y="407"/>
                    </a:lnTo>
                    <a:lnTo>
                      <a:pt x="195" y="422"/>
                    </a:lnTo>
                    <a:lnTo>
                      <a:pt x="188" y="445"/>
                    </a:lnTo>
                    <a:lnTo>
                      <a:pt x="200" y="490"/>
                    </a:lnTo>
                    <a:lnTo>
                      <a:pt x="218" y="537"/>
                    </a:lnTo>
                    <a:lnTo>
                      <a:pt x="240" y="582"/>
                    </a:lnTo>
                    <a:lnTo>
                      <a:pt x="266" y="588"/>
                    </a:lnTo>
                    <a:lnTo>
                      <a:pt x="278" y="607"/>
                    </a:lnTo>
                    <a:lnTo>
                      <a:pt x="301" y="602"/>
                    </a:lnTo>
                    <a:lnTo>
                      <a:pt x="325" y="540"/>
                    </a:lnTo>
                    <a:lnTo>
                      <a:pt x="343" y="517"/>
                    </a:lnTo>
                    <a:lnTo>
                      <a:pt x="345" y="485"/>
                    </a:lnTo>
                    <a:lnTo>
                      <a:pt x="388" y="475"/>
                    </a:lnTo>
                    <a:lnTo>
                      <a:pt x="433" y="465"/>
                    </a:lnTo>
                    <a:lnTo>
                      <a:pt x="456" y="420"/>
                    </a:lnTo>
                    <a:lnTo>
                      <a:pt x="510" y="425"/>
                    </a:lnTo>
                    <a:lnTo>
                      <a:pt x="558" y="393"/>
                    </a:lnTo>
                    <a:lnTo>
                      <a:pt x="581" y="367"/>
                    </a:lnTo>
                    <a:lnTo>
                      <a:pt x="556" y="359"/>
                    </a:lnTo>
                    <a:lnTo>
                      <a:pt x="525" y="354"/>
                    </a:lnTo>
                    <a:lnTo>
                      <a:pt x="531" y="337"/>
                    </a:lnTo>
                    <a:lnTo>
                      <a:pt x="548" y="332"/>
                    </a:lnTo>
                    <a:lnTo>
                      <a:pt x="569" y="348"/>
                    </a:lnTo>
                    <a:lnTo>
                      <a:pt x="588" y="358"/>
                    </a:lnTo>
                    <a:lnTo>
                      <a:pt x="598" y="342"/>
                    </a:lnTo>
                    <a:lnTo>
                      <a:pt x="586" y="318"/>
                    </a:lnTo>
                    <a:lnTo>
                      <a:pt x="558" y="307"/>
                    </a:lnTo>
                    <a:lnTo>
                      <a:pt x="561" y="290"/>
                    </a:lnTo>
                    <a:lnTo>
                      <a:pt x="581" y="290"/>
                    </a:lnTo>
                    <a:lnTo>
                      <a:pt x="588" y="298"/>
                    </a:lnTo>
                    <a:lnTo>
                      <a:pt x="596" y="285"/>
                    </a:lnTo>
                    <a:lnTo>
                      <a:pt x="616" y="280"/>
                    </a:lnTo>
                    <a:lnTo>
                      <a:pt x="609" y="267"/>
                    </a:lnTo>
                    <a:lnTo>
                      <a:pt x="626" y="267"/>
                    </a:lnTo>
                    <a:lnTo>
                      <a:pt x="641" y="253"/>
                    </a:lnTo>
                    <a:lnTo>
                      <a:pt x="646" y="237"/>
                    </a:lnTo>
                    <a:lnTo>
                      <a:pt x="624" y="227"/>
                    </a:lnTo>
                    <a:lnTo>
                      <a:pt x="621" y="210"/>
                    </a:lnTo>
                    <a:lnTo>
                      <a:pt x="631" y="198"/>
                    </a:lnTo>
                    <a:lnTo>
                      <a:pt x="643" y="195"/>
                    </a:lnTo>
                    <a:lnTo>
                      <a:pt x="641" y="172"/>
                    </a:lnTo>
                    <a:lnTo>
                      <a:pt x="598" y="168"/>
                    </a:lnTo>
                    <a:lnTo>
                      <a:pt x="609" y="142"/>
                    </a:lnTo>
                    <a:lnTo>
                      <a:pt x="631" y="128"/>
                    </a:lnTo>
                    <a:lnTo>
                      <a:pt x="643" y="117"/>
                    </a:lnTo>
                    <a:lnTo>
                      <a:pt x="618" y="105"/>
                    </a:lnTo>
                    <a:lnTo>
                      <a:pt x="636" y="97"/>
                    </a:lnTo>
                    <a:lnTo>
                      <a:pt x="651" y="95"/>
                    </a:lnTo>
                    <a:lnTo>
                      <a:pt x="686" y="85"/>
                    </a:lnTo>
                    <a:lnTo>
                      <a:pt x="719" y="63"/>
                    </a:lnTo>
                    <a:lnTo>
                      <a:pt x="656" y="58"/>
                    </a:lnTo>
                    <a:lnTo>
                      <a:pt x="624" y="68"/>
                    </a:lnTo>
                    <a:lnTo>
                      <a:pt x="578" y="91"/>
                    </a:lnTo>
                    <a:lnTo>
                      <a:pt x="601" y="50"/>
                    </a:lnTo>
                    <a:lnTo>
                      <a:pt x="550" y="68"/>
                    </a:lnTo>
                    <a:lnTo>
                      <a:pt x="553" y="45"/>
                    </a:lnTo>
                    <a:lnTo>
                      <a:pt x="470" y="53"/>
                    </a:lnTo>
                    <a:lnTo>
                      <a:pt x="518" y="37"/>
                    </a:lnTo>
                    <a:lnTo>
                      <a:pt x="578" y="28"/>
                    </a:lnTo>
                    <a:lnTo>
                      <a:pt x="598" y="23"/>
                    </a:lnTo>
                    <a:lnTo>
                      <a:pt x="558" y="8"/>
                    </a:lnTo>
                    <a:lnTo>
                      <a:pt x="470" y="20"/>
                    </a:lnTo>
                    <a:lnTo>
                      <a:pt x="518" y="0"/>
                    </a:lnTo>
                    <a:lnTo>
                      <a:pt x="413" y="3"/>
                    </a:lnTo>
                    <a:lnTo>
                      <a:pt x="383" y="30"/>
                    </a:lnTo>
                    <a:lnTo>
                      <a:pt x="340" y="15"/>
                    </a:lnTo>
                    <a:lnTo>
                      <a:pt x="340" y="36"/>
                    </a:lnTo>
                    <a:lnTo>
                      <a:pt x="333" y="58"/>
                    </a:lnTo>
                    <a:lnTo>
                      <a:pt x="318" y="41"/>
                    </a:lnTo>
                    <a:lnTo>
                      <a:pt x="303" y="41"/>
                    </a:lnTo>
                    <a:lnTo>
                      <a:pt x="283" y="41"/>
                    </a:lnTo>
                    <a:lnTo>
                      <a:pt x="283" y="65"/>
                    </a:lnTo>
                    <a:lnTo>
                      <a:pt x="261" y="65"/>
                    </a:lnTo>
                    <a:lnTo>
                      <a:pt x="258" y="45"/>
                    </a:lnTo>
                    <a:lnTo>
                      <a:pt x="235" y="43"/>
                    </a:lnTo>
                    <a:lnTo>
                      <a:pt x="240" y="55"/>
                    </a:lnTo>
                    <a:lnTo>
                      <a:pt x="200" y="41"/>
                    </a:lnTo>
                    <a:lnTo>
                      <a:pt x="183" y="50"/>
                    </a:lnTo>
                    <a:lnTo>
                      <a:pt x="167" y="50"/>
                    </a:lnTo>
                    <a:lnTo>
                      <a:pt x="150" y="6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2" name="Freeform 97"/>
              <p:cNvSpPr>
                <a:spLocks/>
              </p:cNvSpPr>
              <p:nvPr/>
            </p:nvSpPr>
            <p:spPr bwMode="auto">
              <a:xfrm>
                <a:off x="3730984" y="3612892"/>
                <a:ext cx="261032" cy="114826"/>
              </a:xfrm>
              <a:custGeom>
                <a:avLst/>
                <a:gdLst>
                  <a:gd name="T0" fmla="*/ 0 w 148"/>
                  <a:gd name="T1" fmla="*/ 19 h 65"/>
                  <a:gd name="T2" fmla="*/ 14 w 148"/>
                  <a:gd name="T3" fmla="*/ 6 h 65"/>
                  <a:gd name="T4" fmla="*/ 26 w 148"/>
                  <a:gd name="T5" fmla="*/ 0 h 65"/>
                  <a:gd name="T6" fmla="*/ 46 w 148"/>
                  <a:gd name="T7" fmla="*/ 3 h 65"/>
                  <a:gd name="T8" fmla="*/ 74 w 148"/>
                  <a:gd name="T9" fmla="*/ 9 h 65"/>
                  <a:gd name="T10" fmla="*/ 100 w 148"/>
                  <a:gd name="T11" fmla="*/ 23 h 65"/>
                  <a:gd name="T12" fmla="*/ 140 w 148"/>
                  <a:gd name="T13" fmla="*/ 42 h 65"/>
                  <a:gd name="T14" fmla="*/ 147 w 148"/>
                  <a:gd name="T15" fmla="*/ 52 h 65"/>
                  <a:gd name="T16" fmla="*/ 127 w 148"/>
                  <a:gd name="T17" fmla="*/ 64 h 65"/>
                  <a:gd name="T18" fmla="*/ 96 w 148"/>
                  <a:gd name="T19" fmla="*/ 61 h 65"/>
                  <a:gd name="T20" fmla="*/ 100 w 148"/>
                  <a:gd name="T21" fmla="*/ 45 h 65"/>
                  <a:gd name="T22" fmla="*/ 90 w 148"/>
                  <a:gd name="T23" fmla="*/ 35 h 65"/>
                  <a:gd name="T24" fmla="*/ 68 w 148"/>
                  <a:gd name="T25" fmla="*/ 20 h 65"/>
                  <a:gd name="T26" fmla="*/ 60 w 148"/>
                  <a:gd name="T27" fmla="*/ 17 h 65"/>
                  <a:gd name="T28" fmla="*/ 17 w 148"/>
                  <a:gd name="T29" fmla="*/ 13 h 65"/>
                  <a:gd name="T30" fmla="*/ 0 w 148"/>
                  <a:gd name="T31"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65">
                    <a:moveTo>
                      <a:pt x="0" y="19"/>
                    </a:moveTo>
                    <a:lnTo>
                      <a:pt x="14" y="6"/>
                    </a:lnTo>
                    <a:lnTo>
                      <a:pt x="26" y="0"/>
                    </a:lnTo>
                    <a:lnTo>
                      <a:pt x="46" y="3"/>
                    </a:lnTo>
                    <a:lnTo>
                      <a:pt x="74" y="9"/>
                    </a:lnTo>
                    <a:lnTo>
                      <a:pt x="100" y="23"/>
                    </a:lnTo>
                    <a:lnTo>
                      <a:pt x="140" y="42"/>
                    </a:lnTo>
                    <a:lnTo>
                      <a:pt x="147" y="52"/>
                    </a:lnTo>
                    <a:lnTo>
                      <a:pt x="127" y="64"/>
                    </a:lnTo>
                    <a:lnTo>
                      <a:pt x="96" y="61"/>
                    </a:lnTo>
                    <a:lnTo>
                      <a:pt x="100" y="45"/>
                    </a:lnTo>
                    <a:lnTo>
                      <a:pt x="90" y="35"/>
                    </a:lnTo>
                    <a:lnTo>
                      <a:pt x="68" y="20"/>
                    </a:lnTo>
                    <a:lnTo>
                      <a:pt x="60" y="17"/>
                    </a:lnTo>
                    <a:lnTo>
                      <a:pt x="17" y="13"/>
                    </a:lnTo>
                    <a:lnTo>
                      <a:pt x="0" y="1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93" name="Freeform 98"/>
              <p:cNvSpPr>
                <a:spLocks/>
              </p:cNvSpPr>
              <p:nvPr/>
            </p:nvSpPr>
            <p:spPr bwMode="auto">
              <a:xfrm>
                <a:off x="3740419" y="4010850"/>
                <a:ext cx="152531" cy="84939"/>
              </a:xfrm>
              <a:custGeom>
                <a:avLst/>
                <a:gdLst>
                  <a:gd name="T0" fmla="*/ 13 w 87"/>
                  <a:gd name="T1" fmla="*/ 4 h 49"/>
                  <a:gd name="T2" fmla="*/ 0 w 87"/>
                  <a:gd name="T3" fmla="*/ 11 h 49"/>
                  <a:gd name="T4" fmla="*/ 1 w 87"/>
                  <a:gd name="T5" fmla="*/ 26 h 49"/>
                  <a:gd name="T6" fmla="*/ 30 w 87"/>
                  <a:gd name="T7" fmla="*/ 30 h 49"/>
                  <a:gd name="T8" fmla="*/ 41 w 87"/>
                  <a:gd name="T9" fmla="*/ 40 h 49"/>
                  <a:gd name="T10" fmla="*/ 54 w 87"/>
                  <a:gd name="T11" fmla="*/ 33 h 49"/>
                  <a:gd name="T12" fmla="*/ 49 w 87"/>
                  <a:gd name="T13" fmla="*/ 22 h 49"/>
                  <a:gd name="T14" fmla="*/ 63 w 87"/>
                  <a:gd name="T15" fmla="*/ 21 h 49"/>
                  <a:gd name="T16" fmla="*/ 77 w 87"/>
                  <a:gd name="T17" fmla="*/ 37 h 49"/>
                  <a:gd name="T18" fmla="*/ 83 w 87"/>
                  <a:gd name="T19" fmla="*/ 48 h 49"/>
                  <a:gd name="T20" fmla="*/ 86 w 87"/>
                  <a:gd name="T21" fmla="*/ 17 h 49"/>
                  <a:gd name="T22" fmla="*/ 67 w 87"/>
                  <a:gd name="T23" fmla="*/ 4 h 49"/>
                  <a:gd name="T24" fmla="*/ 52 w 87"/>
                  <a:gd name="T25" fmla="*/ 0 h 49"/>
                  <a:gd name="T26" fmla="*/ 40 w 87"/>
                  <a:gd name="T27" fmla="*/ 11 h 49"/>
                  <a:gd name="T28" fmla="*/ 13 w 87"/>
                  <a:gd name="T29"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49">
                    <a:moveTo>
                      <a:pt x="13" y="4"/>
                    </a:moveTo>
                    <a:lnTo>
                      <a:pt x="0" y="11"/>
                    </a:lnTo>
                    <a:lnTo>
                      <a:pt x="1" y="26"/>
                    </a:lnTo>
                    <a:lnTo>
                      <a:pt x="30" y="30"/>
                    </a:lnTo>
                    <a:lnTo>
                      <a:pt x="41" y="40"/>
                    </a:lnTo>
                    <a:lnTo>
                      <a:pt x="54" y="33"/>
                    </a:lnTo>
                    <a:lnTo>
                      <a:pt x="49" y="22"/>
                    </a:lnTo>
                    <a:lnTo>
                      <a:pt x="63" y="21"/>
                    </a:lnTo>
                    <a:lnTo>
                      <a:pt x="77" y="37"/>
                    </a:lnTo>
                    <a:lnTo>
                      <a:pt x="83" y="48"/>
                    </a:lnTo>
                    <a:lnTo>
                      <a:pt x="86" y="17"/>
                    </a:lnTo>
                    <a:lnTo>
                      <a:pt x="67" y="4"/>
                    </a:lnTo>
                    <a:lnTo>
                      <a:pt x="52" y="0"/>
                    </a:lnTo>
                    <a:lnTo>
                      <a:pt x="40" y="11"/>
                    </a:lnTo>
                    <a:lnTo>
                      <a:pt x="13" y="4"/>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grpSp>
        <p:grpSp>
          <p:nvGrpSpPr>
            <p:cNvPr id="52" name="Group 51"/>
            <p:cNvGrpSpPr/>
            <p:nvPr/>
          </p:nvGrpSpPr>
          <p:grpSpPr>
            <a:xfrm>
              <a:off x="3493136" y="4356987"/>
              <a:ext cx="1190370" cy="2096747"/>
              <a:chOff x="3797029" y="3930629"/>
              <a:chExt cx="1190370" cy="2096747"/>
            </a:xfrm>
            <a:grpFill/>
          </p:grpSpPr>
          <p:sp>
            <p:nvSpPr>
              <p:cNvPr id="237" name="Freeform 43"/>
              <p:cNvSpPr>
                <a:spLocks/>
              </p:cNvSpPr>
              <p:nvPr/>
            </p:nvSpPr>
            <p:spPr bwMode="auto">
              <a:xfrm>
                <a:off x="4254621" y="5959739"/>
                <a:ext cx="70762" cy="67637"/>
              </a:xfrm>
              <a:custGeom>
                <a:avLst/>
                <a:gdLst>
                  <a:gd name="T0" fmla="*/ 0 w 41"/>
                  <a:gd name="T1" fmla="*/ 30 h 38"/>
                  <a:gd name="T2" fmla="*/ 10 w 41"/>
                  <a:gd name="T3" fmla="*/ 0 h 38"/>
                  <a:gd name="T4" fmla="*/ 13 w 41"/>
                  <a:gd name="T5" fmla="*/ 0 h 38"/>
                  <a:gd name="T6" fmla="*/ 22 w 41"/>
                  <a:gd name="T7" fmla="*/ 12 h 38"/>
                  <a:gd name="T8" fmla="*/ 40 w 41"/>
                  <a:gd name="T9" fmla="*/ 25 h 38"/>
                  <a:gd name="T10" fmla="*/ 19 w 41"/>
                  <a:gd name="T11" fmla="*/ 25 h 38"/>
                  <a:gd name="T12" fmla="*/ 15 w 41"/>
                  <a:gd name="T13" fmla="*/ 37 h 38"/>
                  <a:gd name="T14" fmla="*/ 0 w 41"/>
                  <a:gd name="T15" fmla="*/ 3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8">
                    <a:moveTo>
                      <a:pt x="0" y="30"/>
                    </a:moveTo>
                    <a:lnTo>
                      <a:pt x="10" y="0"/>
                    </a:lnTo>
                    <a:lnTo>
                      <a:pt x="13" y="0"/>
                    </a:lnTo>
                    <a:lnTo>
                      <a:pt x="22" y="12"/>
                    </a:lnTo>
                    <a:lnTo>
                      <a:pt x="40" y="25"/>
                    </a:lnTo>
                    <a:lnTo>
                      <a:pt x="19" y="25"/>
                    </a:lnTo>
                    <a:lnTo>
                      <a:pt x="15" y="37"/>
                    </a:lnTo>
                    <a:lnTo>
                      <a:pt x="0" y="3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38" name="Freeform 44"/>
              <p:cNvSpPr>
                <a:spLocks/>
              </p:cNvSpPr>
              <p:nvPr/>
            </p:nvSpPr>
            <p:spPr bwMode="auto">
              <a:xfrm>
                <a:off x="4215309" y="5950301"/>
                <a:ext cx="62899" cy="66064"/>
              </a:xfrm>
              <a:custGeom>
                <a:avLst/>
                <a:gdLst>
                  <a:gd name="T0" fmla="*/ 31 w 35"/>
                  <a:gd name="T1" fmla="*/ 5 h 38"/>
                  <a:gd name="T2" fmla="*/ 21 w 35"/>
                  <a:gd name="T3" fmla="*/ 37 h 38"/>
                  <a:gd name="T4" fmla="*/ 0 w 35"/>
                  <a:gd name="T5" fmla="*/ 25 h 38"/>
                  <a:gd name="T6" fmla="*/ 5 w 35"/>
                  <a:gd name="T7" fmla="*/ 7 h 38"/>
                  <a:gd name="T8" fmla="*/ 14 w 35"/>
                  <a:gd name="T9" fmla="*/ 0 h 38"/>
                  <a:gd name="T10" fmla="*/ 34 w 35"/>
                  <a:gd name="T11" fmla="*/ 5 h 38"/>
                  <a:gd name="T12" fmla="*/ 31 w 35"/>
                  <a:gd name="T13" fmla="*/ 5 h 38"/>
                </a:gdLst>
                <a:ahLst/>
                <a:cxnLst>
                  <a:cxn ang="0">
                    <a:pos x="T0" y="T1"/>
                  </a:cxn>
                  <a:cxn ang="0">
                    <a:pos x="T2" y="T3"/>
                  </a:cxn>
                  <a:cxn ang="0">
                    <a:pos x="T4" y="T5"/>
                  </a:cxn>
                  <a:cxn ang="0">
                    <a:pos x="T6" y="T7"/>
                  </a:cxn>
                  <a:cxn ang="0">
                    <a:pos x="T8" y="T9"/>
                  </a:cxn>
                  <a:cxn ang="0">
                    <a:pos x="T10" y="T11"/>
                  </a:cxn>
                  <a:cxn ang="0">
                    <a:pos x="T12" y="T13"/>
                  </a:cxn>
                </a:cxnLst>
                <a:rect l="0" t="0" r="r" b="b"/>
                <a:pathLst>
                  <a:path w="35" h="38">
                    <a:moveTo>
                      <a:pt x="31" y="5"/>
                    </a:moveTo>
                    <a:lnTo>
                      <a:pt x="21" y="37"/>
                    </a:lnTo>
                    <a:lnTo>
                      <a:pt x="0" y="25"/>
                    </a:lnTo>
                    <a:lnTo>
                      <a:pt x="5" y="7"/>
                    </a:lnTo>
                    <a:lnTo>
                      <a:pt x="14" y="0"/>
                    </a:lnTo>
                    <a:lnTo>
                      <a:pt x="34" y="5"/>
                    </a:lnTo>
                    <a:lnTo>
                      <a:pt x="31" y="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39" name="Freeform 45"/>
              <p:cNvSpPr>
                <a:spLocks/>
              </p:cNvSpPr>
              <p:nvPr/>
            </p:nvSpPr>
            <p:spPr bwMode="auto">
              <a:xfrm>
                <a:off x="4040764" y="4803618"/>
                <a:ext cx="182408" cy="1189153"/>
              </a:xfrm>
              <a:custGeom>
                <a:avLst/>
                <a:gdLst>
                  <a:gd name="T0" fmla="*/ 56 w 103"/>
                  <a:gd name="T1" fmla="*/ 625 h 674"/>
                  <a:gd name="T2" fmla="*/ 40 w 103"/>
                  <a:gd name="T3" fmla="*/ 597 h 674"/>
                  <a:gd name="T4" fmla="*/ 46 w 103"/>
                  <a:gd name="T5" fmla="*/ 551 h 674"/>
                  <a:gd name="T6" fmla="*/ 49 w 103"/>
                  <a:gd name="T7" fmla="*/ 478 h 674"/>
                  <a:gd name="T8" fmla="*/ 43 w 103"/>
                  <a:gd name="T9" fmla="*/ 438 h 674"/>
                  <a:gd name="T10" fmla="*/ 33 w 103"/>
                  <a:gd name="T11" fmla="*/ 397 h 674"/>
                  <a:gd name="T12" fmla="*/ 44 w 103"/>
                  <a:gd name="T13" fmla="*/ 372 h 674"/>
                  <a:gd name="T14" fmla="*/ 41 w 103"/>
                  <a:gd name="T15" fmla="*/ 326 h 674"/>
                  <a:gd name="T16" fmla="*/ 41 w 103"/>
                  <a:gd name="T17" fmla="*/ 309 h 674"/>
                  <a:gd name="T18" fmla="*/ 49 w 103"/>
                  <a:gd name="T19" fmla="*/ 284 h 674"/>
                  <a:gd name="T20" fmla="*/ 41 w 103"/>
                  <a:gd name="T21" fmla="*/ 265 h 674"/>
                  <a:gd name="T22" fmla="*/ 47 w 103"/>
                  <a:gd name="T23" fmla="*/ 235 h 674"/>
                  <a:gd name="T24" fmla="*/ 42 w 103"/>
                  <a:gd name="T25" fmla="*/ 198 h 674"/>
                  <a:gd name="T26" fmla="*/ 49 w 103"/>
                  <a:gd name="T27" fmla="*/ 175 h 674"/>
                  <a:gd name="T28" fmla="*/ 63 w 103"/>
                  <a:gd name="T29" fmla="*/ 155 h 674"/>
                  <a:gd name="T30" fmla="*/ 64 w 103"/>
                  <a:gd name="T31" fmla="*/ 134 h 674"/>
                  <a:gd name="T32" fmla="*/ 73 w 103"/>
                  <a:gd name="T33" fmla="*/ 112 h 674"/>
                  <a:gd name="T34" fmla="*/ 64 w 103"/>
                  <a:gd name="T35" fmla="*/ 87 h 674"/>
                  <a:gd name="T36" fmla="*/ 54 w 103"/>
                  <a:gd name="T37" fmla="*/ 36 h 674"/>
                  <a:gd name="T38" fmla="*/ 38 w 103"/>
                  <a:gd name="T39" fmla="*/ 8 h 674"/>
                  <a:gd name="T40" fmla="*/ 21 w 103"/>
                  <a:gd name="T41" fmla="*/ 10 h 674"/>
                  <a:gd name="T42" fmla="*/ 28 w 103"/>
                  <a:gd name="T43" fmla="*/ 39 h 674"/>
                  <a:gd name="T44" fmla="*/ 23 w 103"/>
                  <a:gd name="T45" fmla="*/ 104 h 674"/>
                  <a:gd name="T46" fmla="*/ 28 w 103"/>
                  <a:gd name="T47" fmla="*/ 112 h 674"/>
                  <a:gd name="T48" fmla="*/ 24 w 103"/>
                  <a:gd name="T49" fmla="*/ 147 h 674"/>
                  <a:gd name="T50" fmla="*/ 13 w 103"/>
                  <a:gd name="T51" fmla="*/ 187 h 674"/>
                  <a:gd name="T52" fmla="*/ 14 w 103"/>
                  <a:gd name="T53" fmla="*/ 216 h 674"/>
                  <a:gd name="T54" fmla="*/ 15 w 103"/>
                  <a:gd name="T55" fmla="*/ 268 h 674"/>
                  <a:gd name="T56" fmla="*/ 4 w 103"/>
                  <a:gd name="T57" fmla="*/ 340 h 674"/>
                  <a:gd name="T58" fmla="*/ 11 w 103"/>
                  <a:gd name="T59" fmla="*/ 437 h 674"/>
                  <a:gd name="T60" fmla="*/ 15 w 103"/>
                  <a:gd name="T61" fmla="*/ 451 h 674"/>
                  <a:gd name="T62" fmla="*/ 20 w 103"/>
                  <a:gd name="T63" fmla="*/ 499 h 674"/>
                  <a:gd name="T64" fmla="*/ 13 w 103"/>
                  <a:gd name="T65" fmla="*/ 535 h 674"/>
                  <a:gd name="T66" fmla="*/ 13 w 103"/>
                  <a:gd name="T67" fmla="*/ 566 h 674"/>
                  <a:gd name="T68" fmla="*/ 28 w 103"/>
                  <a:gd name="T69" fmla="*/ 605 h 674"/>
                  <a:gd name="T70" fmla="*/ 40 w 103"/>
                  <a:gd name="T71" fmla="*/ 625 h 674"/>
                  <a:gd name="T72" fmla="*/ 54 w 103"/>
                  <a:gd name="T73" fmla="*/ 637 h 674"/>
                  <a:gd name="T74" fmla="*/ 72 w 103"/>
                  <a:gd name="T75" fmla="*/ 654 h 674"/>
                  <a:gd name="T76" fmla="*/ 87 w 103"/>
                  <a:gd name="T77" fmla="*/ 673 h 674"/>
                  <a:gd name="T78" fmla="*/ 102 w 103"/>
                  <a:gd name="T79" fmla="*/ 65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 h="674">
                    <a:moveTo>
                      <a:pt x="99" y="623"/>
                    </a:moveTo>
                    <a:lnTo>
                      <a:pt x="56" y="625"/>
                    </a:lnTo>
                    <a:lnTo>
                      <a:pt x="53" y="604"/>
                    </a:lnTo>
                    <a:lnTo>
                      <a:pt x="40" y="597"/>
                    </a:lnTo>
                    <a:lnTo>
                      <a:pt x="38" y="552"/>
                    </a:lnTo>
                    <a:lnTo>
                      <a:pt x="46" y="551"/>
                    </a:lnTo>
                    <a:lnTo>
                      <a:pt x="48" y="538"/>
                    </a:lnTo>
                    <a:lnTo>
                      <a:pt x="49" y="478"/>
                    </a:lnTo>
                    <a:lnTo>
                      <a:pt x="43" y="462"/>
                    </a:lnTo>
                    <a:lnTo>
                      <a:pt x="43" y="438"/>
                    </a:lnTo>
                    <a:lnTo>
                      <a:pt x="38" y="411"/>
                    </a:lnTo>
                    <a:lnTo>
                      <a:pt x="33" y="397"/>
                    </a:lnTo>
                    <a:lnTo>
                      <a:pt x="33" y="385"/>
                    </a:lnTo>
                    <a:lnTo>
                      <a:pt x="44" y="372"/>
                    </a:lnTo>
                    <a:lnTo>
                      <a:pt x="31" y="343"/>
                    </a:lnTo>
                    <a:lnTo>
                      <a:pt x="41" y="326"/>
                    </a:lnTo>
                    <a:lnTo>
                      <a:pt x="48" y="317"/>
                    </a:lnTo>
                    <a:lnTo>
                      <a:pt x="41" y="309"/>
                    </a:lnTo>
                    <a:lnTo>
                      <a:pt x="41" y="287"/>
                    </a:lnTo>
                    <a:lnTo>
                      <a:pt x="49" y="284"/>
                    </a:lnTo>
                    <a:lnTo>
                      <a:pt x="48" y="267"/>
                    </a:lnTo>
                    <a:lnTo>
                      <a:pt x="41" y="265"/>
                    </a:lnTo>
                    <a:lnTo>
                      <a:pt x="40" y="240"/>
                    </a:lnTo>
                    <a:lnTo>
                      <a:pt x="47" y="235"/>
                    </a:lnTo>
                    <a:lnTo>
                      <a:pt x="45" y="222"/>
                    </a:lnTo>
                    <a:lnTo>
                      <a:pt x="42" y="198"/>
                    </a:lnTo>
                    <a:lnTo>
                      <a:pt x="48" y="189"/>
                    </a:lnTo>
                    <a:lnTo>
                      <a:pt x="49" y="175"/>
                    </a:lnTo>
                    <a:lnTo>
                      <a:pt x="59" y="168"/>
                    </a:lnTo>
                    <a:lnTo>
                      <a:pt x="63" y="155"/>
                    </a:lnTo>
                    <a:lnTo>
                      <a:pt x="55" y="144"/>
                    </a:lnTo>
                    <a:lnTo>
                      <a:pt x="64" y="134"/>
                    </a:lnTo>
                    <a:lnTo>
                      <a:pt x="64" y="115"/>
                    </a:lnTo>
                    <a:lnTo>
                      <a:pt x="73" y="112"/>
                    </a:lnTo>
                    <a:lnTo>
                      <a:pt x="74" y="93"/>
                    </a:lnTo>
                    <a:lnTo>
                      <a:pt x="64" y="87"/>
                    </a:lnTo>
                    <a:lnTo>
                      <a:pt x="54" y="67"/>
                    </a:lnTo>
                    <a:lnTo>
                      <a:pt x="54" y="36"/>
                    </a:lnTo>
                    <a:lnTo>
                      <a:pt x="40" y="23"/>
                    </a:lnTo>
                    <a:lnTo>
                      <a:pt x="38" y="8"/>
                    </a:lnTo>
                    <a:lnTo>
                      <a:pt x="31" y="0"/>
                    </a:lnTo>
                    <a:lnTo>
                      <a:pt x="21" y="10"/>
                    </a:lnTo>
                    <a:lnTo>
                      <a:pt x="24" y="31"/>
                    </a:lnTo>
                    <a:lnTo>
                      <a:pt x="28" y="39"/>
                    </a:lnTo>
                    <a:lnTo>
                      <a:pt x="29" y="97"/>
                    </a:lnTo>
                    <a:lnTo>
                      <a:pt x="23" y="104"/>
                    </a:lnTo>
                    <a:lnTo>
                      <a:pt x="23" y="112"/>
                    </a:lnTo>
                    <a:lnTo>
                      <a:pt x="28" y="112"/>
                    </a:lnTo>
                    <a:lnTo>
                      <a:pt x="28" y="147"/>
                    </a:lnTo>
                    <a:lnTo>
                      <a:pt x="24" y="147"/>
                    </a:lnTo>
                    <a:lnTo>
                      <a:pt x="23" y="187"/>
                    </a:lnTo>
                    <a:lnTo>
                      <a:pt x="13" y="187"/>
                    </a:lnTo>
                    <a:lnTo>
                      <a:pt x="18" y="196"/>
                    </a:lnTo>
                    <a:lnTo>
                      <a:pt x="14" y="216"/>
                    </a:lnTo>
                    <a:lnTo>
                      <a:pt x="11" y="266"/>
                    </a:lnTo>
                    <a:lnTo>
                      <a:pt x="15" y="268"/>
                    </a:lnTo>
                    <a:lnTo>
                      <a:pt x="9" y="330"/>
                    </a:lnTo>
                    <a:lnTo>
                      <a:pt x="4" y="340"/>
                    </a:lnTo>
                    <a:lnTo>
                      <a:pt x="0" y="346"/>
                    </a:lnTo>
                    <a:lnTo>
                      <a:pt x="11" y="437"/>
                    </a:lnTo>
                    <a:lnTo>
                      <a:pt x="5" y="451"/>
                    </a:lnTo>
                    <a:lnTo>
                      <a:pt x="15" y="451"/>
                    </a:lnTo>
                    <a:lnTo>
                      <a:pt x="18" y="454"/>
                    </a:lnTo>
                    <a:lnTo>
                      <a:pt x="20" y="499"/>
                    </a:lnTo>
                    <a:lnTo>
                      <a:pt x="14" y="512"/>
                    </a:lnTo>
                    <a:lnTo>
                      <a:pt x="13" y="535"/>
                    </a:lnTo>
                    <a:lnTo>
                      <a:pt x="23" y="540"/>
                    </a:lnTo>
                    <a:lnTo>
                      <a:pt x="13" y="566"/>
                    </a:lnTo>
                    <a:lnTo>
                      <a:pt x="20" y="592"/>
                    </a:lnTo>
                    <a:lnTo>
                      <a:pt x="28" y="605"/>
                    </a:lnTo>
                    <a:lnTo>
                      <a:pt x="38" y="610"/>
                    </a:lnTo>
                    <a:lnTo>
                      <a:pt x="40" y="625"/>
                    </a:lnTo>
                    <a:lnTo>
                      <a:pt x="44" y="632"/>
                    </a:lnTo>
                    <a:lnTo>
                      <a:pt x="54" y="637"/>
                    </a:lnTo>
                    <a:lnTo>
                      <a:pt x="59" y="647"/>
                    </a:lnTo>
                    <a:lnTo>
                      <a:pt x="72" y="654"/>
                    </a:lnTo>
                    <a:lnTo>
                      <a:pt x="80" y="662"/>
                    </a:lnTo>
                    <a:lnTo>
                      <a:pt x="87" y="673"/>
                    </a:lnTo>
                    <a:lnTo>
                      <a:pt x="91" y="656"/>
                    </a:lnTo>
                    <a:lnTo>
                      <a:pt x="102" y="650"/>
                    </a:lnTo>
                    <a:lnTo>
                      <a:pt x="99" y="623"/>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0" name="Freeform 50"/>
              <p:cNvSpPr>
                <a:spLocks/>
              </p:cNvSpPr>
              <p:nvPr/>
            </p:nvSpPr>
            <p:spPr bwMode="auto">
              <a:xfrm>
                <a:off x="4095801" y="4937319"/>
                <a:ext cx="427716" cy="968939"/>
              </a:xfrm>
              <a:custGeom>
                <a:avLst/>
                <a:gdLst>
                  <a:gd name="T0" fmla="*/ 53 w 243"/>
                  <a:gd name="T1" fmla="*/ 0 h 550"/>
                  <a:gd name="T2" fmla="*/ 84 w 243"/>
                  <a:gd name="T3" fmla="*/ 17 h 550"/>
                  <a:gd name="T4" fmla="*/ 110 w 243"/>
                  <a:gd name="T5" fmla="*/ 13 h 550"/>
                  <a:gd name="T6" fmla="*/ 128 w 243"/>
                  <a:gd name="T7" fmla="*/ 26 h 550"/>
                  <a:gd name="T8" fmla="*/ 145 w 243"/>
                  <a:gd name="T9" fmla="*/ 37 h 550"/>
                  <a:gd name="T10" fmla="*/ 170 w 243"/>
                  <a:gd name="T11" fmla="*/ 49 h 550"/>
                  <a:gd name="T12" fmla="*/ 179 w 243"/>
                  <a:gd name="T13" fmla="*/ 57 h 550"/>
                  <a:gd name="T14" fmla="*/ 170 w 243"/>
                  <a:gd name="T15" fmla="*/ 92 h 550"/>
                  <a:gd name="T16" fmla="*/ 216 w 243"/>
                  <a:gd name="T17" fmla="*/ 85 h 550"/>
                  <a:gd name="T18" fmla="*/ 232 w 243"/>
                  <a:gd name="T19" fmla="*/ 67 h 550"/>
                  <a:gd name="T20" fmla="*/ 241 w 243"/>
                  <a:gd name="T21" fmla="*/ 82 h 550"/>
                  <a:gd name="T22" fmla="*/ 231 w 243"/>
                  <a:gd name="T23" fmla="*/ 96 h 550"/>
                  <a:gd name="T24" fmla="*/ 217 w 243"/>
                  <a:gd name="T25" fmla="*/ 108 h 550"/>
                  <a:gd name="T26" fmla="*/ 201 w 243"/>
                  <a:gd name="T27" fmla="*/ 128 h 550"/>
                  <a:gd name="T28" fmla="*/ 188 w 243"/>
                  <a:gd name="T29" fmla="*/ 149 h 550"/>
                  <a:gd name="T30" fmla="*/ 177 w 243"/>
                  <a:gd name="T31" fmla="*/ 179 h 550"/>
                  <a:gd name="T32" fmla="*/ 183 w 243"/>
                  <a:gd name="T33" fmla="*/ 219 h 550"/>
                  <a:gd name="T34" fmla="*/ 189 w 243"/>
                  <a:gd name="T35" fmla="*/ 224 h 550"/>
                  <a:gd name="T36" fmla="*/ 204 w 243"/>
                  <a:gd name="T37" fmla="*/ 228 h 550"/>
                  <a:gd name="T38" fmla="*/ 212 w 243"/>
                  <a:gd name="T39" fmla="*/ 252 h 550"/>
                  <a:gd name="T40" fmla="*/ 201 w 243"/>
                  <a:gd name="T41" fmla="*/ 277 h 550"/>
                  <a:gd name="T42" fmla="*/ 185 w 243"/>
                  <a:gd name="T43" fmla="*/ 289 h 550"/>
                  <a:gd name="T44" fmla="*/ 151 w 243"/>
                  <a:gd name="T45" fmla="*/ 295 h 550"/>
                  <a:gd name="T46" fmla="*/ 138 w 243"/>
                  <a:gd name="T47" fmla="*/ 301 h 550"/>
                  <a:gd name="T48" fmla="*/ 141 w 243"/>
                  <a:gd name="T49" fmla="*/ 336 h 550"/>
                  <a:gd name="T50" fmla="*/ 104 w 243"/>
                  <a:gd name="T51" fmla="*/ 329 h 550"/>
                  <a:gd name="T52" fmla="*/ 112 w 243"/>
                  <a:gd name="T53" fmla="*/ 352 h 550"/>
                  <a:gd name="T54" fmla="*/ 119 w 243"/>
                  <a:gd name="T55" fmla="*/ 374 h 550"/>
                  <a:gd name="T56" fmla="*/ 107 w 243"/>
                  <a:gd name="T57" fmla="*/ 388 h 550"/>
                  <a:gd name="T58" fmla="*/ 93 w 243"/>
                  <a:gd name="T59" fmla="*/ 410 h 550"/>
                  <a:gd name="T60" fmla="*/ 81 w 243"/>
                  <a:gd name="T61" fmla="*/ 421 h 550"/>
                  <a:gd name="T62" fmla="*/ 101 w 243"/>
                  <a:gd name="T63" fmla="*/ 450 h 550"/>
                  <a:gd name="T64" fmla="*/ 101 w 243"/>
                  <a:gd name="T65" fmla="*/ 469 h 550"/>
                  <a:gd name="T66" fmla="*/ 87 w 243"/>
                  <a:gd name="T67" fmla="*/ 483 h 550"/>
                  <a:gd name="T68" fmla="*/ 77 w 243"/>
                  <a:gd name="T69" fmla="*/ 510 h 550"/>
                  <a:gd name="T70" fmla="*/ 70 w 243"/>
                  <a:gd name="T71" fmla="*/ 529 h 550"/>
                  <a:gd name="T72" fmla="*/ 25 w 243"/>
                  <a:gd name="T73" fmla="*/ 549 h 550"/>
                  <a:gd name="T74" fmla="*/ 9 w 243"/>
                  <a:gd name="T75" fmla="*/ 522 h 550"/>
                  <a:gd name="T76" fmla="*/ 15 w 243"/>
                  <a:gd name="T77" fmla="*/ 475 h 550"/>
                  <a:gd name="T78" fmla="*/ 19 w 243"/>
                  <a:gd name="T79" fmla="*/ 402 h 550"/>
                  <a:gd name="T80" fmla="*/ 12 w 243"/>
                  <a:gd name="T81" fmla="*/ 363 h 550"/>
                  <a:gd name="T82" fmla="*/ 2 w 243"/>
                  <a:gd name="T83" fmla="*/ 322 h 550"/>
                  <a:gd name="T84" fmla="*/ 14 w 243"/>
                  <a:gd name="T85" fmla="*/ 297 h 550"/>
                  <a:gd name="T86" fmla="*/ 10 w 243"/>
                  <a:gd name="T87" fmla="*/ 251 h 550"/>
                  <a:gd name="T88" fmla="*/ 10 w 243"/>
                  <a:gd name="T89" fmla="*/ 234 h 550"/>
                  <a:gd name="T90" fmla="*/ 19 w 243"/>
                  <a:gd name="T91" fmla="*/ 209 h 550"/>
                  <a:gd name="T92" fmla="*/ 10 w 243"/>
                  <a:gd name="T93" fmla="*/ 190 h 550"/>
                  <a:gd name="T94" fmla="*/ 16 w 243"/>
                  <a:gd name="T95" fmla="*/ 160 h 550"/>
                  <a:gd name="T96" fmla="*/ 11 w 243"/>
                  <a:gd name="T97" fmla="*/ 123 h 550"/>
                  <a:gd name="T98" fmla="*/ 19 w 243"/>
                  <a:gd name="T99" fmla="*/ 100 h 550"/>
                  <a:gd name="T100" fmla="*/ 32 w 243"/>
                  <a:gd name="T101" fmla="*/ 80 h 550"/>
                  <a:gd name="T102" fmla="*/ 33 w 243"/>
                  <a:gd name="T103" fmla="*/ 59 h 550"/>
                  <a:gd name="T104" fmla="*/ 42 w 243"/>
                  <a:gd name="T105" fmla="*/ 3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550">
                    <a:moveTo>
                      <a:pt x="44" y="19"/>
                    </a:moveTo>
                    <a:lnTo>
                      <a:pt x="53" y="0"/>
                    </a:lnTo>
                    <a:lnTo>
                      <a:pt x="67" y="11"/>
                    </a:lnTo>
                    <a:lnTo>
                      <a:pt x="84" y="17"/>
                    </a:lnTo>
                    <a:lnTo>
                      <a:pt x="101" y="3"/>
                    </a:lnTo>
                    <a:lnTo>
                      <a:pt x="110" y="13"/>
                    </a:lnTo>
                    <a:lnTo>
                      <a:pt x="124" y="19"/>
                    </a:lnTo>
                    <a:lnTo>
                      <a:pt x="128" y="26"/>
                    </a:lnTo>
                    <a:lnTo>
                      <a:pt x="137" y="30"/>
                    </a:lnTo>
                    <a:lnTo>
                      <a:pt x="145" y="37"/>
                    </a:lnTo>
                    <a:lnTo>
                      <a:pt x="149" y="47"/>
                    </a:lnTo>
                    <a:lnTo>
                      <a:pt x="170" y="49"/>
                    </a:lnTo>
                    <a:lnTo>
                      <a:pt x="174" y="52"/>
                    </a:lnTo>
                    <a:lnTo>
                      <a:pt x="179" y="57"/>
                    </a:lnTo>
                    <a:lnTo>
                      <a:pt x="173" y="78"/>
                    </a:lnTo>
                    <a:lnTo>
                      <a:pt x="170" y="92"/>
                    </a:lnTo>
                    <a:lnTo>
                      <a:pt x="215" y="92"/>
                    </a:lnTo>
                    <a:lnTo>
                      <a:pt x="216" y="85"/>
                    </a:lnTo>
                    <a:lnTo>
                      <a:pt x="225" y="79"/>
                    </a:lnTo>
                    <a:lnTo>
                      <a:pt x="232" y="67"/>
                    </a:lnTo>
                    <a:lnTo>
                      <a:pt x="234" y="82"/>
                    </a:lnTo>
                    <a:lnTo>
                      <a:pt x="241" y="82"/>
                    </a:lnTo>
                    <a:lnTo>
                      <a:pt x="242" y="94"/>
                    </a:lnTo>
                    <a:lnTo>
                      <a:pt x="231" y="96"/>
                    </a:lnTo>
                    <a:lnTo>
                      <a:pt x="223" y="106"/>
                    </a:lnTo>
                    <a:lnTo>
                      <a:pt x="217" y="108"/>
                    </a:lnTo>
                    <a:lnTo>
                      <a:pt x="209" y="119"/>
                    </a:lnTo>
                    <a:lnTo>
                      <a:pt x="201" y="128"/>
                    </a:lnTo>
                    <a:lnTo>
                      <a:pt x="195" y="139"/>
                    </a:lnTo>
                    <a:lnTo>
                      <a:pt x="188" y="149"/>
                    </a:lnTo>
                    <a:lnTo>
                      <a:pt x="179" y="163"/>
                    </a:lnTo>
                    <a:lnTo>
                      <a:pt x="177" y="179"/>
                    </a:lnTo>
                    <a:lnTo>
                      <a:pt x="179" y="202"/>
                    </a:lnTo>
                    <a:lnTo>
                      <a:pt x="183" y="219"/>
                    </a:lnTo>
                    <a:lnTo>
                      <a:pt x="189" y="216"/>
                    </a:lnTo>
                    <a:lnTo>
                      <a:pt x="189" y="224"/>
                    </a:lnTo>
                    <a:lnTo>
                      <a:pt x="195" y="227"/>
                    </a:lnTo>
                    <a:lnTo>
                      <a:pt x="204" y="228"/>
                    </a:lnTo>
                    <a:lnTo>
                      <a:pt x="204" y="249"/>
                    </a:lnTo>
                    <a:lnTo>
                      <a:pt x="212" y="252"/>
                    </a:lnTo>
                    <a:lnTo>
                      <a:pt x="210" y="271"/>
                    </a:lnTo>
                    <a:lnTo>
                      <a:pt x="201" y="277"/>
                    </a:lnTo>
                    <a:lnTo>
                      <a:pt x="189" y="279"/>
                    </a:lnTo>
                    <a:lnTo>
                      <a:pt x="185" y="289"/>
                    </a:lnTo>
                    <a:lnTo>
                      <a:pt x="178" y="290"/>
                    </a:lnTo>
                    <a:lnTo>
                      <a:pt x="151" y="295"/>
                    </a:lnTo>
                    <a:lnTo>
                      <a:pt x="141" y="296"/>
                    </a:lnTo>
                    <a:lnTo>
                      <a:pt x="138" y="301"/>
                    </a:lnTo>
                    <a:lnTo>
                      <a:pt x="141" y="316"/>
                    </a:lnTo>
                    <a:lnTo>
                      <a:pt x="141" y="336"/>
                    </a:lnTo>
                    <a:lnTo>
                      <a:pt x="127" y="341"/>
                    </a:lnTo>
                    <a:lnTo>
                      <a:pt x="104" y="329"/>
                    </a:lnTo>
                    <a:lnTo>
                      <a:pt x="101" y="344"/>
                    </a:lnTo>
                    <a:lnTo>
                      <a:pt x="112" y="352"/>
                    </a:lnTo>
                    <a:lnTo>
                      <a:pt x="116" y="362"/>
                    </a:lnTo>
                    <a:lnTo>
                      <a:pt x="119" y="374"/>
                    </a:lnTo>
                    <a:lnTo>
                      <a:pt x="113" y="380"/>
                    </a:lnTo>
                    <a:lnTo>
                      <a:pt x="107" y="388"/>
                    </a:lnTo>
                    <a:lnTo>
                      <a:pt x="101" y="407"/>
                    </a:lnTo>
                    <a:lnTo>
                      <a:pt x="93" y="410"/>
                    </a:lnTo>
                    <a:lnTo>
                      <a:pt x="91" y="418"/>
                    </a:lnTo>
                    <a:lnTo>
                      <a:pt x="81" y="421"/>
                    </a:lnTo>
                    <a:lnTo>
                      <a:pt x="79" y="441"/>
                    </a:lnTo>
                    <a:lnTo>
                      <a:pt x="101" y="450"/>
                    </a:lnTo>
                    <a:lnTo>
                      <a:pt x="101" y="460"/>
                    </a:lnTo>
                    <a:lnTo>
                      <a:pt x="101" y="469"/>
                    </a:lnTo>
                    <a:lnTo>
                      <a:pt x="93" y="475"/>
                    </a:lnTo>
                    <a:lnTo>
                      <a:pt x="87" y="483"/>
                    </a:lnTo>
                    <a:lnTo>
                      <a:pt x="88" y="507"/>
                    </a:lnTo>
                    <a:lnTo>
                      <a:pt x="77" y="510"/>
                    </a:lnTo>
                    <a:lnTo>
                      <a:pt x="69" y="516"/>
                    </a:lnTo>
                    <a:lnTo>
                      <a:pt x="70" y="529"/>
                    </a:lnTo>
                    <a:lnTo>
                      <a:pt x="69" y="547"/>
                    </a:lnTo>
                    <a:lnTo>
                      <a:pt x="25" y="549"/>
                    </a:lnTo>
                    <a:lnTo>
                      <a:pt x="22" y="529"/>
                    </a:lnTo>
                    <a:lnTo>
                      <a:pt x="9" y="522"/>
                    </a:lnTo>
                    <a:lnTo>
                      <a:pt x="7" y="477"/>
                    </a:lnTo>
                    <a:lnTo>
                      <a:pt x="15" y="475"/>
                    </a:lnTo>
                    <a:lnTo>
                      <a:pt x="18" y="463"/>
                    </a:lnTo>
                    <a:lnTo>
                      <a:pt x="19" y="402"/>
                    </a:lnTo>
                    <a:lnTo>
                      <a:pt x="13" y="386"/>
                    </a:lnTo>
                    <a:lnTo>
                      <a:pt x="12" y="363"/>
                    </a:lnTo>
                    <a:lnTo>
                      <a:pt x="8" y="336"/>
                    </a:lnTo>
                    <a:lnTo>
                      <a:pt x="2" y="322"/>
                    </a:lnTo>
                    <a:lnTo>
                      <a:pt x="3" y="310"/>
                    </a:lnTo>
                    <a:lnTo>
                      <a:pt x="14" y="297"/>
                    </a:lnTo>
                    <a:lnTo>
                      <a:pt x="0" y="268"/>
                    </a:lnTo>
                    <a:lnTo>
                      <a:pt x="10" y="251"/>
                    </a:lnTo>
                    <a:lnTo>
                      <a:pt x="17" y="241"/>
                    </a:lnTo>
                    <a:lnTo>
                      <a:pt x="10" y="234"/>
                    </a:lnTo>
                    <a:lnTo>
                      <a:pt x="10" y="212"/>
                    </a:lnTo>
                    <a:lnTo>
                      <a:pt x="19" y="209"/>
                    </a:lnTo>
                    <a:lnTo>
                      <a:pt x="17" y="192"/>
                    </a:lnTo>
                    <a:lnTo>
                      <a:pt x="10" y="190"/>
                    </a:lnTo>
                    <a:lnTo>
                      <a:pt x="9" y="165"/>
                    </a:lnTo>
                    <a:lnTo>
                      <a:pt x="16" y="160"/>
                    </a:lnTo>
                    <a:lnTo>
                      <a:pt x="14" y="147"/>
                    </a:lnTo>
                    <a:lnTo>
                      <a:pt x="11" y="123"/>
                    </a:lnTo>
                    <a:lnTo>
                      <a:pt x="17" y="114"/>
                    </a:lnTo>
                    <a:lnTo>
                      <a:pt x="19" y="100"/>
                    </a:lnTo>
                    <a:lnTo>
                      <a:pt x="28" y="93"/>
                    </a:lnTo>
                    <a:lnTo>
                      <a:pt x="32" y="80"/>
                    </a:lnTo>
                    <a:lnTo>
                      <a:pt x="25" y="69"/>
                    </a:lnTo>
                    <a:lnTo>
                      <a:pt x="33" y="59"/>
                    </a:lnTo>
                    <a:lnTo>
                      <a:pt x="34" y="40"/>
                    </a:lnTo>
                    <a:lnTo>
                      <a:pt x="42" y="37"/>
                    </a:lnTo>
                    <a:lnTo>
                      <a:pt x="44" y="1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1" name="Freeform 51"/>
              <p:cNvSpPr>
                <a:spLocks/>
              </p:cNvSpPr>
              <p:nvPr/>
            </p:nvSpPr>
            <p:spPr bwMode="auto">
              <a:xfrm>
                <a:off x="4273491" y="4849234"/>
                <a:ext cx="231155" cy="253246"/>
              </a:xfrm>
              <a:custGeom>
                <a:avLst/>
                <a:gdLst>
                  <a:gd name="T0" fmla="*/ 23 w 132"/>
                  <a:gd name="T1" fmla="*/ 68 h 142"/>
                  <a:gd name="T2" fmla="*/ 27 w 132"/>
                  <a:gd name="T3" fmla="*/ 75 h 142"/>
                  <a:gd name="T4" fmla="*/ 36 w 132"/>
                  <a:gd name="T5" fmla="*/ 79 h 142"/>
                  <a:gd name="T6" fmla="*/ 44 w 132"/>
                  <a:gd name="T7" fmla="*/ 86 h 142"/>
                  <a:gd name="T8" fmla="*/ 48 w 132"/>
                  <a:gd name="T9" fmla="*/ 95 h 142"/>
                  <a:gd name="T10" fmla="*/ 69 w 132"/>
                  <a:gd name="T11" fmla="*/ 98 h 142"/>
                  <a:gd name="T12" fmla="*/ 74 w 132"/>
                  <a:gd name="T13" fmla="*/ 100 h 142"/>
                  <a:gd name="T14" fmla="*/ 78 w 132"/>
                  <a:gd name="T15" fmla="*/ 106 h 142"/>
                  <a:gd name="T16" fmla="*/ 73 w 132"/>
                  <a:gd name="T17" fmla="*/ 127 h 142"/>
                  <a:gd name="T18" fmla="*/ 69 w 132"/>
                  <a:gd name="T19" fmla="*/ 140 h 142"/>
                  <a:gd name="T20" fmla="*/ 114 w 132"/>
                  <a:gd name="T21" fmla="*/ 141 h 142"/>
                  <a:gd name="T22" fmla="*/ 115 w 132"/>
                  <a:gd name="T23" fmla="*/ 133 h 142"/>
                  <a:gd name="T24" fmla="*/ 124 w 132"/>
                  <a:gd name="T25" fmla="*/ 127 h 142"/>
                  <a:gd name="T26" fmla="*/ 131 w 132"/>
                  <a:gd name="T27" fmla="*/ 116 h 142"/>
                  <a:gd name="T28" fmla="*/ 128 w 132"/>
                  <a:gd name="T29" fmla="*/ 112 h 142"/>
                  <a:gd name="T30" fmla="*/ 126 w 132"/>
                  <a:gd name="T31" fmla="*/ 75 h 142"/>
                  <a:gd name="T32" fmla="*/ 114 w 132"/>
                  <a:gd name="T33" fmla="*/ 74 h 142"/>
                  <a:gd name="T34" fmla="*/ 112 w 132"/>
                  <a:gd name="T35" fmla="*/ 57 h 142"/>
                  <a:gd name="T36" fmla="*/ 99 w 132"/>
                  <a:gd name="T37" fmla="*/ 57 h 142"/>
                  <a:gd name="T38" fmla="*/ 91 w 132"/>
                  <a:gd name="T39" fmla="*/ 53 h 142"/>
                  <a:gd name="T40" fmla="*/ 88 w 132"/>
                  <a:gd name="T41" fmla="*/ 46 h 142"/>
                  <a:gd name="T42" fmla="*/ 74 w 132"/>
                  <a:gd name="T43" fmla="*/ 43 h 142"/>
                  <a:gd name="T44" fmla="*/ 74 w 132"/>
                  <a:gd name="T45" fmla="*/ 31 h 142"/>
                  <a:gd name="T46" fmla="*/ 63 w 132"/>
                  <a:gd name="T47" fmla="*/ 28 h 142"/>
                  <a:gd name="T48" fmla="*/ 62 w 132"/>
                  <a:gd name="T49" fmla="*/ 17 h 142"/>
                  <a:gd name="T50" fmla="*/ 55 w 132"/>
                  <a:gd name="T51" fmla="*/ 6 h 142"/>
                  <a:gd name="T52" fmla="*/ 38 w 132"/>
                  <a:gd name="T53" fmla="*/ 0 h 142"/>
                  <a:gd name="T54" fmla="*/ 27 w 132"/>
                  <a:gd name="T55" fmla="*/ 8 h 142"/>
                  <a:gd name="T56" fmla="*/ 11 w 132"/>
                  <a:gd name="T57" fmla="*/ 15 h 142"/>
                  <a:gd name="T58" fmla="*/ 6 w 132"/>
                  <a:gd name="T59" fmla="*/ 28 h 142"/>
                  <a:gd name="T60" fmla="*/ 0 w 132"/>
                  <a:gd name="T61" fmla="*/ 52 h 142"/>
                  <a:gd name="T62" fmla="*/ 9 w 132"/>
                  <a:gd name="T63" fmla="*/ 62 h 142"/>
                  <a:gd name="T64" fmla="*/ 23 w 132"/>
                  <a:gd name="T65"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42">
                    <a:moveTo>
                      <a:pt x="23" y="68"/>
                    </a:moveTo>
                    <a:lnTo>
                      <a:pt x="27" y="75"/>
                    </a:lnTo>
                    <a:lnTo>
                      <a:pt x="36" y="79"/>
                    </a:lnTo>
                    <a:lnTo>
                      <a:pt x="44" y="86"/>
                    </a:lnTo>
                    <a:lnTo>
                      <a:pt x="48" y="95"/>
                    </a:lnTo>
                    <a:lnTo>
                      <a:pt x="69" y="98"/>
                    </a:lnTo>
                    <a:lnTo>
                      <a:pt x="74" y="100"/>
                    </a:lnTo>
                    <a:lnTo>
                      <a:pt x="78" y="106"/>
                    </a:lnTo>
                    <a:lnTo>
                      <a:pt x="73" y="127"/>
                    </a:lnTo>
                    <a:lnTo>
                      <a:pt x="69" y="140"/>
                    </a:lnTo>
                    <a:lnTo>
                      <a:pt x="114" y="141"/>
                    </a:lnTo>
                    <a:lnTo>
                      <a:pt x="115" y="133"/>
                    </a:lnTo>
                    <a:lnTo>
                      <a:pt x="124" y="127"/>
                    </a:lnTo>
                    <a:lnTo>
                      <a:pt x="131" y="116"/>
                    </a:lnTo>
                    <a:lnTo>
                      <a:pt x="128" y="112"/>
                    </a:lnTo>
                    <a:lnTo>
                      <a:pt x="126" y="75"/>
                    </a:lnTo>
                    <a:lnTo>
                      <a:pt x="114" y="74"/>
                    </a:lnTo>
                    <a:lnTo>
                      <a:pt x="112" y="57"/>
                    </a:lnTo>
                    <a:lnTo>
                      <a:pt x="99" y="57"/>
                    </a:lnTo>
                    <a:lnTo>
                      <a:pt x="91" y="53"/>
                    </a:lnTo>
                    <a:lnTo>
                      <a:pt x="88" y="46"/>
                    </a:lnTo>
                    <a:lnTo>
                      <a:pt x="74" y="43"/>
                    </a:lnTo>
                    <a:lnTo>
                      <a:pt x="74" y="31"/>
                    </a:lnTo>
                    <a:lnTo>
                      <a:pt x="63" y="28"/>
                    </a:lnTo>
                    <a:lnTo>
                      <a:pt x="62" y="17"/>
                    </a:lnTo>
                    <a:lnTo>
                      <a:pt x="55" y="6"/>
                    </a:lnTo>
                    <a:lnTo>
                      <a:pt x="38" y="0"/>
                    </a:lnTo>
                    <a:lnTo>
                      <a:pt x="27" y="8"/>
                    </a:lnTo>
                    <a:lnTo>
                      <a:pt x="11" y="15"/>
                    </a:lnTo>
                    <a:lnTo>
                      <a:pt x="6" y="28"/>
                    </a:lnTo>
                    <a:lnTo>
                      <a:pt x="0" y="52"/>
                    </a:lnTo>
                    <a:lnTo>
                      <a:pt x="9" y="62"/>
                    </a:lnTo>
                    <a:lnTo>
                      <a:pt x="23" y="68"/>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2" name="Freeform 56"/>
              <p:cNvSpPr>
                <a:spLocks/>
              </p:cNvSpPr>
              <p:nvPr/>
            </p:nvSpPr>
            <p:spPr bwMode="auto">
              <a:xfrm>
                <a:off x="3797029" y="4342743"/>
                <a:ext cx="325504" cy="482897"/>
              </a:xfrm>
              <a:custGeom>
                <a:avLst/>
                <a:gdLst>
                  <a:gd name="T0" fmla="*/ 149 w 185"/>
                  <a:gd name="T1" fmla="*/ 12 h 274"/>
                  <a:gd name="T2" fmla="*/ 136 w 185"/>
                  <a:gd name="T3" fmla="*/ 3 h 274"/>
                  <a:gd name="T4" fmla="*/ 111 w 185"/>
                  <a:gd name="T5" fmla="*/ 0 h 274"/>
                  <a:gd name="T6" fmla="*/ 103 w 185"/>
                  <a:gd name="T7" fmla="*/ 10 h 274"/>
                  <a:gd name="T8" fmla="*/ 62 w 185"/>
                  <a:gd name="T9" fmla="*/ 29 h 274"/>
                  <a:gd name="T10" fmla="*/ 42 w 185"/>
                  <a:gd name="T11" fmla="*/ 43 h 274"/>
                  <a:gd name="T12" fmla="*/ 28 w 185"/>
                  <a:gd name="T13" fmla="*/ 54 h 274"/>
                  <a:gd name="T14" fmla="*/ 17 w 185"/>
                  <a:gd name="T15" fmla="*/ 43 h 274"/>
                  <a:gd name="T16" fmla="*/ 14 w 185"/>
                  <a:gd name="T17" fmla="*/ 31 h 274"/>
                  <a:gd name="T18" fmla="*/ 6 w 185"/>
                  <a:gd name="T19" fmla="*/ 31 h 274"/>
                  <a:gd name="T20" fmla="*/ 0 w 185"/>
                  <a:gd name="T21" fmla="*/ 37 h 274"/>
                  <a:gd name="T22" fmla="*/ 0 w 185"/>
                  <a:gd name="T23" fmla="*/ 71 h 274"/>
                  <a:gd name="T24" fmla="*/ 15 w 185"/>
                  <a:gd name="T25" fmla="*/ 71 h 274"/>
                  <a:gd name="T26" fmla="*/ 21 w 185"/>
                  <a:gd name="T27" fmla="*/ 94 h 274"/>
                  <a:gd name="T28" fmla="*/ 29 w 185"/>
                  <a:gd name="T29" fmla="*/ 100 h 274"/>
                  <a:gd name="T30" fmla="*/ 31 w 185"/>
                  <a:gd name="T31" fmla="*/ 114 h 274"/>
                  <a:gd name="T32" fmla="*/ 36 w 185"/>
                  <a:gd name="T33" fmla="*/ 127 h 274"/>
                  <a:gd name="T34" fmla="*/ 45 w 185"/>
                  <a:gd name="T35" fmla="*/ 132 h 274"/>
                  <a:gd name="T36" fmla="*/ 47 w 185"/>
                  <a:gd name="T37" fmla="*/ 147 h 274"/>
                  <a:gd name="T38" fmla="*/ 51 w 185"/>
                  <a:gd name="T39" fmla="*/ 151 h 274"/>
                  <a:gd name="T40" fmla="*/ 57 w 185"/>
                  <a:gd name="T41" fmla="*/ 159 h 274"/>
                  <a:gd name="T42" fmla="*/ 61 w 185"/>
                  <a:gd name="T43" fmla="*/ 173 h 274"/>
                  <a:gd name="T44" fmla="*/ 68 w 185"/>
                  <a:gd name="T45" fmla="*/ 187 h 274"/>
                  <a:gd name="T46" fmla="*/ 75 w 185"/>
                  <a:gd name="T47" fmla="*/ 193 h 274"/>
                  <a:gd name="T48" fmla="*/ 71 w 185"/>
                  <a:gd name="T49" fmla="*/ 199 h 274"/>
                  <a:gd name="T50" fmla="*/ 76 w 185"/>
                  <a:gd name="T51" fmla="*/ 212 h 274"/>
                  <a:gd name="T52" fmla="*/ 91 w 185"/>
                  <a:gd name="T53" fmla="*/ 221 h 274"/>
                  <a:gd name="T54" fmla="*/ 105 w 185"/>
                  <a:gd name="T55" fmla="*/ 239 h 274"/>
                  <a:gd name="T56" fmla="*/ 127 w 185"/>
                  <a:gd name="T57" fmla="*/ 247 h 274"/>
                  <a:gd name="T58" fmla="*/ 147 w 185"/>
                  <a:gd name="T59" fmla="*/ 263 h 274"/>
                  <a:gd name="T60" fmla="*/ 159 w 185"/>
                  <a:gd name="T61" fmla="*/ 273 h 274"/>
                  <a:gd name="T62" fmla="*/ 170 w 185"/>
                  <a:gd name="T63" fmla="*/ 263 h 274"/>
                  <a:gd name="T64" fmla="*/ 174 w 185"/>
                  <a:gd name="T65" fmla="*/ 251 h 274"/>
                  <a:gd name="T66" fmla="*/ 179 w 185"/>
                  <a:gd name="T67" fmla="*/ 249 h 274"/>
                  <a:gd name="T68" fmla="*/ 174 w 185"/>
                  <a:gd name="T69" fmla="*/ 241 h 274"/>
                  <a:gd name="T70" fmla="*/ 176 w 185"/>
                  <a:gd name="T71" fmla="*/ 215 h 274"/>
                  <a:gd name="T72" fmla="*/ 176 w 185"/>
                  <a:gd name="T73" fmla="*/ 196 h 274"/>
                  <a:gd name="T74" fmla="*/ 182 w 185"/>
                  <a:gd name="T75" fmla="*/ 190 h 274"/>
                  <a:gd name="T76" fmla="*/ 184 w 185"/>
                  <a:gd name="T77" fmla="*/ 175 h 274"/>
                  <a:gd name="T78" fmla="*/ 173 w 185"/>
                  <a:gd name="T79" fmla="*/ 158 h 274"/>
                  <a:gd name="T80" fmla="*/ 160 w 185"/>
                  <a:gd name="T81" fmla="*/ 151 h 274"/>
                  <a:gd name="T82" fmla="*/ 155 w 185"/>
                  <a:gd name="T83" fmla="*/ 134 h 274"/>
                  <a:gd name="T84" fmla="*/ 143 w 185"/>
                  <a:gd name="T85" fmla="*/ 140 h 274"/>
                  <a:gd name="T86" fmla="*/ 131 w 185"/>
                  <a:gd name="T87" fmla="*/ 138 h 274"/>
                  <a:gd name="T88" fmla="*/ 129 w 185"/>
                  <a:gd name="T89" fmla="*/ 129 h 274"/>
                  <a:gd name="T90" fmla="*/ 119 w 185"/>
                  <a:gd name="T91" fmla="*/ 128 h 274"/>
                  <a:gd name="T92" fmla="*/ 115 w 185"/>
                  <a:gd name="T93" fmla="*/ 118 h 274"/>
                  <a:gd name="T94" fmla="*/ 105 w 185"/>
                  <a:gd name="T95" fmla="*/ 110 h 274"/>
                  <a:gd name="T96" fmla="*/ 102 w 185"/>
                  <a:gd name="T97" fmla="*/ 100 h 274"/>
                  <a:gd name="T98" fmla="*/ 104 w 185"/>
                  <a:gd name="T99" fmla="*/ 87 h 274"/>
                  <a:gd name="T100" fmla="*/ 113 w 185"/>
                  <a:gd name="T101" fmla="*/ 82 h 274"/>
                  <a:gd name="T102" fmla="*/ 120 w 185"/>
                  <a:gd name="T103" fmla="*/ 77 h 274"/>
                  <a:gd name="T104" fmla="*/ 116 w 185"/>
                  <a:gd name="T105" fmla="*/ 67 h 274"/>
                  <a:gd name="T106" fmla="*/ 120 w 185"/>
                  <a:gd name="T107" fmla="*/ 54 h 274"/>
                  <a:gd name="T108" fmla="*/ 131 w 185"/>
                  <a:gd name="T109" fmla="*/ 47 h 274"/>
                  <a:gd name="T110" fmla="*/ 143 w 185"/>
                  <a:gd name="T111" fmla="*/ 50 h 274"/>
                  <a:gd name="T112" fmla="*/ 155 w 185"/>
                  <a:gd name="T113" fmla="*/ 44 h 274"/>
                  <a:gd name="T114" fmla="*/ 159 w 185"/>
                  <a:gd name="T115" fmla="*/ 31 h 274"/>
                  <a:gd name="T116" fmla="*/ 149 w 185"/>
                  <a:gd name="T117" fmla="*/ 1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274">
                    <a:moveTo>
                      <a:pt x="149" y="12"/>
                    </a:moveTo>
                    <a:lnTo>
                      <a:pt x="136" y="3"/>
                    </a:lnTo>
                    <a:lnTo>
                      <a:pt x="111" y="0"/>
                    </a:lnTo>
                    <a:lnTo>
                      <a:pt x="103" y="10"/>
                    </a:lnTo>
                    <a:lnTo>
                      <a:pt x="62" y="29"/>
                    </a:lnTo>
                    <a:lnTo>
                      <a:pt x="42" y="43"/>
                    </a:lnTo>
                    <a:lnTo>
                      <a:pt x="28" y="54"/>
                    </a:lnTo>
                    <a:lnTo>
                      <a:pt x="17" y="43"/>
                    </a:lnTo>
                    <a:lnTo>
                      <a:pt x="14" y="31"/>
                    </a:lnTo>
                    <a:lnTo>
                      <a:pt x="6" y="31"/>
                    </a:lnTo>
                    <a:lnTo>
                      <a:pt x="0" y="37"/>
                    </a:lnTo>
                    <a:lnTo>
                      <a:pt x="0" y="71"/>
                    </a:lnTo>
                    <a:lnTo>
                      <a:pt x="15" y="71"/>
                    </a:lnTo>
                    <a:lnTo>
                      <a:pt x="21" y="94"/>
                    </a:lnTo>
                    <a:lnTo>
                      <a:pt x="29" y="100"/>
                    </a:lnTo>
                    <a:lnTo>
                      <a:pt x="31" y="114"/>
                    </a:lnTo>
                    <a:lnTo>
                      <a:pt x="36" y="127"/>
                    </a:lnTo>
                    <a:lnTo>
                      <a:pt x="45" y="132"/>
                    </a:lnTo>
                    <a:lnTo>
                      <a:pt x="47" y="147"/>
                    </a:lnTo>
                    <a:lnTo>
                      <a:pt x="51" y="151"/>
                    </a:lnTo>
                    <a:lnTo>
                      <a:pt x="57" y="159"/>
                    </a:lnTo>
                    <a:lnTo>
                      <a:pt x="61" y="173"/>
                    </a:lnTo>
                    <a:lnTo>
                      <a:pt x="68" y="187"/>
                    </a:lnTo>
                    <a:lnTo>
                      <a:pt x="75" y="193"/>
                    </a:lnTo>
                    <a:lnTo>
                      <a:pt x="71" y="199"/>
                    </a:lnTo>
                    <a:lnTo>
                      <a:pt x="76" y="212"/>
                    </a:lnTo>
                    <a:lnTo>
                      <a:pt x="91" y="221"/>
                    </a:lnTo>
                    <a:lnTo>
                      <a:pt x="105" y="239"/>
                    </a:lnTo>
                    <a:lnTo>
                      <a:pt x="127" y="247"/>
                    </a:lnTo>
                    <a:lnTo>
                      <a:pt x="147" y="263"/>
                    </a:lnTo>
                    <a:lnTo>
                      <a:pt x="159" y="273"/>
                    </a:lnTo>
                    <a:lnTo>
                      <a:pt x="170" y="263"/>
                    </a:lnTo>
                    <a:lnTo>
                      <a:pt x="174" y="251"/>
                    </a:lnTo>
                    <a:lnTo>
                      <a:pt x="179" y="249"/>
                    </a:lnTo>
                    <a:lnTo>
                      <a:pt x="174" y="241"/>
                    </a:lnTo>
                    <a:lnTo>
                      <a:pt x="176" y="215"/>
                    </a:lnTo>
                    <a:lnTo>
                      <a:pt x="176" y="196"/>
                    </a:lnTo>
                    <a:lnTo>
                      <a:pt x="182" y="190"/>
                    </a:lnTo>
                    <a:lnTo>
                      <a:pt x="184" y="175"/>
                    </a:lnTo>
                    <a:lnTo>
                      <a:pt x="173" y="158"/>
                    </a:lnTo>
                    <a:lnTo>
                      <a:pt x="160" y="151"/>
                    </a:lnTo>
                    <a:lnTo>
                      <a:pt x="155" y="134"/>
                    </a:lnTo>
                    <a:lnTo>
                      <a:pt x="143" y="140"/>
                    </a:lnTo>
                    <a:lnTo>
                      <a:pt x="131" y="138"/>
                    </a:lnTo>
                    <a:lnTo>
                      <a:pt x="129" y="129"/>
                    </a:lnTo>
                    <a:lnTo>
                      <a:pt x="119" y="128"/>
                    </a:lnTo>
                    <a:lnTo>
                      <a:pt x="115" y="118"/>
                    </a:lnTo>
                    <a:lnTo>
                      <a:pt x="105" y="110"/>
                    </a:lnTo>
                    <a:lnTo>
                      <a:pt x="102" y="100"/>
                    </a:lnTo>
                    <a:lnTo>
                      <a:pt x="104" y="87"/>
                    </a:lnTo>
                    <a:lnTo>
                      <a:pt x="113" y="82"/>
                    </a:lnTo>
                    <a:lnTo>
                      <a:pt x="120" y="77"/>
                    </a:lnTo>
                    <a:lnTo>
                      <a:pt x="116" y="67"/>
                    </a:lnTo>
                    <a:lnTo>
                      <a:pt x="120" y="54"/>
                    </a:lnTo>
                    <a:lnTo>
                      <a:pt x="131" y="47"/>
                    </a:lnTo>
                    <a:lnTo>
                      <a:pt x="143" y="50"/>
                    </a:lnTo>
                    <a:lnTo>
                      <a:pt x="155" y="44"/>
                    </a:lnTo>
                    <a:lnTo>
                      <a:pt x="159" y="31"/>
                    </a:lnTo>
                    <a:lnTo>
                      <a:pt x="149" y="1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3" name="Freeform 57"/>
              <p:cNvSpPr>
                <a:spLocks/>
              </p:cNvSpPr>
              <p:nvPr/>
            </p:nvSpPr>
            <p:spPr bwMode="auto">
              <a:xfrm>
                <a:off x="3845776" y="3930629"/>
                <a:ext cx="290910" cy="435708"/>
              </a:xfrm>
              <a:custGeom>
                <a:avLst/>
                <a:gdLst>
                  <a:gd name="T0" fmla="*/ 23 w 166"/>
                  <a:gd name="T1" fmla="*/ 95 h 248"/>
                  <a:gd name="T2" fmla="*/ 26 w 166"/>
                  <a:gd name="T3" fmla="*/ 63 h 248"/>
                  <a:gd name="T4" fmla="*/ 40 w 166"/>
                  <a:gd name="T5" fmla="*/ 76 h 248"/>
                  <a:gd name="T6" fmla="*/ 41 w 166"/>
                  <a:gd name="T7" fmla="*/ 53 h 248"/>
                  <a:gd name="T8" fmla="*/ 57 w 166"/>
                  <a:gd name="T9" fmla="*/ 48 h 248"/>
                  <a:gd name="T10" fmla="*/ 58 w 166"/>
                  <a:gd name="T11" fmla="*/ 31 h 248"/>
                  <a:gd name="T12" fmla="*/ 74 w 166"/>
                  <a:gd name="T13" fmla="*/ 20 h 248"/>
                  <a:gd name="T14" fmla="*/ 91 w 166"/>
                  <a:gd name="T15" fmla="*/ 18 h 248"/>
                  <a:gd name="T16" fmla="*/ 96 w 166"/>
                  <a:gd name="T17" fmla="*/ 6 h 248"/>
                  <a:gd name="T18" fmla="*/ 106 w 166"/>
                  <a:gd name="T19" fmla="*/ 0 h 248"/>
                  <a:gd name="T20" fmla="*/ 113 w 166"/>
                  <a:gd name="T21" fmla="*/ 6 h 248"/>
                  <a:gd name="T22" fmla="*/ 102 w 166"/>
                  <a:gd name="T23" fmla="*/ 20 h 248"/>
                  <a:gd name="T24" fmla="*/ 96 w 166"/>
                  <a:gd name="T25" fmla="*/ 42 h 248"/>
                  <a:gd name="T26" fmla="*/ 85 w 166"/>
                  <a:gd name="T27" fmla="*/ 49 h 248"/>
                  <a:gd name="T28" fmla="*/ 98 w 166"/>
                  <a:gd name="T29" fmla="*/ 67 h 248"/>
                  <a:gd name="T30" fmla="*/ 95 w 166"/>
                  <a:gd name="T31" fmla="*/ 84 h 248"/>
                  <a:gd name="T32" fmla="*/ 121 w 166"/>
                  <a:gd name="T33" fmla="*/ 86 h 248"/>
                  <a:gd name="T34" fmla="*/ 121 w 166"/>
                  <a:gd name="T35" fmla="*/ 95 h 248"/>
                  <a:gd name="T36" fmla="*/ 143 w 166"/>
                  <a:gd name="T37" fmla="*/ 105 h 248"/>
                  <a:gd name="T38" fmla="*/ 165 w 166"/>
                  <a:gd name="T39" fmla="*/ 113 h 248"/>
                  <a:gd name="T40" fmla="*/ 165 w 166"/>
                  <a:gd name="T41" fmla="*/ 141 h 248"/>
                  <a:gd name="T42" fmla="*/ 161 w 166"/>
                  <a:gd name="T43" fmla="*/ 160 h 248"/>
                  <a:gd name="T44" fmla="*/ 162 w 166"/>
                  <a:gd name="T45" fmla="*/ 173 h 248"/>
                  <a:gd name="T46" fmla="*/ 138 w 166"/>
                  <a:gd name="T47" fmla="*/ 182 h 248"/>
                  <a:gd name="T48" fmla="*/ 132 w 166"/>
                  <a:gd name="T49" fmla="*/ 192 h 248"/>
                  <a:gd name="T50" fmla="*/ 140 w 166"/>
                  <a:gd name="T51" fmla="*/ 199 h 248"/>
                  <a:gd name="T52" fmla="*/ 132 w 166"/>
                  <a:gd name="T53" fmla="*/ 204 h 248"/>
                  <a:gd name="T54" fmla="*/ 135 w 166"/>
                  <a:gd name="T55" fmla="*/ 233 h 248"/>
                  <a:gd name="T56" fmla="*/ 135 w 166"/>
                  <a:gd name="T57" fmla="*/ 245 h 248"/>
                  <a:gd name="T58" fmla="*/ 121 w 166"/>
                  <a:gd name="T59" fmla="*/ 247 h 248"/>
                  <a:gd name="T60" fmla="*/ 107 w 166"/>
                  <a:gd name="T61" fmla="*/ 238 h 248"/>
                  <a:gd name="T62" fmla="*/ 83 w 166"/>
                  <a:gd name="T63" fmla="*/ 235 h 248"/>
                  <a:gd name="T64" fmla="*/ 70 w 166"/>
                  <a:gd name="T65" fmla="*/ 219 h 248"/>
                  <a:gd name="T66" fmla="*/ 55 w 166"/>
                  <a:gd name="T67" fmla="*/ 209 h 248"/>
                  <a:gd name="T68" fmla="*/ 44 w 166"/>
                  <a:gd name="T69" fmla="*/ 199 h 248"/>
                  <a:gd name="T70" fmla="*/ 21 w 166"/>
                  <a:gd name="T71" fmla="*/ 200 h 248"/>
                  <a:gd name="T72" fmla="*/ 0 w 166"/>
                  <a:gd name="T73" fmla="*/ 188 h 248"/>
                  <a:gd name="T74" fmla="*/ 11 w 166"/>
                  <a:gd name="T75" fmla="*/ 171 h 248"/>
                  <a:gd name="T76" fmla="*/ 14 w 166"/>
                  <a:gd name="T77" fmla="*/ 163 h 248"/>
                  <a:gd name="T78" fmla="*/ 27 w 166"/>
                  <a:gd name="T79" fmla="*/ 161 h 248"/>
                  <a:gd name="T80" fmla="*/ 23 w 166"/>
                  <a:gd name="T81" fmla="*/ 9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248">
                    <a:moveTo>
                      <a:pt x="23" y="95"/>
                    </a:moveTo>
                    <a:lnTo>
                      <a:pt x="26" y="63"/>
                    </a:lnTo>
                    <a:lnTo>
                      <a:pt x="40" y="76"/>
                    </a:lnTo>
                    <a:lnTo>
                      <a:pt x="41" y="53"/>
                    </a:lnTo>
                    <a:lnTo>
                      <a:pt x="57" y="48"/>
                    </a:lnTo>
                    <a:lnTo>
                      <a:pt x="58" y="31"/>
                    </a:lnTo>
                    <a:lnTo>
                      <a:pt x="74" y="20"/>
                    </a:lnTo>
                    <a:lnTo>
                      <a:pt x="91" y="18"/>
                    </a:lnTo>
                    <a:lnTo>
                      <a:pt x="96" y="6"/>
                    </a:lnTo>
                    <a:lnTo>
                      <a:pt x="106" y="0"/>
                    </a:lnTo>
                    <a:lnTo>
                      <a:pt x="113" y="6"/>
                    </a:lnTo>
                    <a:lnTo>
                      <a:pt x="102" y="20"/>
                    </a:lnTo>
                    <a:lnTo>
                      <a:pt x="96" y="42"/>
                    </a:lnTo>
                    <a:lnTo>
                      <a:pt x="85" y="49"/>
                    </a:lnTo>
                    <a:lnTo>
                      <a:pt x="98" y="67"/>
                    </a:lnTo>
                    <a:lnTo>
                      <a:pt x="95" y="84"/>
                    </a:lnTo>
                    <a:lnTo>
                      <a:pt x="121" y="86"/>
                    </a:lnTo>
                    <a:lnTo>
                      <a:pt x="121" y="95"/>
                    </a:lnTo>
                    <a:lnTo>
                      <a:pt x="143" y="105"/>
                    </a:lnTo>
                    <a:lnTo>
                      <a:pt x="165" y="113"/>
                    </a:lnTo>
                    <a:lnTo>
                      <a:pt x="165" y="141"/>
                    </a:lnTo>
                    <a:lnTo>
                      <a:pt x="161" y="160"/>
                    </a:lnTo>
                    <a:lnTo>
                      <a:pt x="162" y="173"/>
                    </a:lnTo>
                    <a:lnTo>
                      <a:pt x="138" y="182"/>
                    </a:lnTo>
                    <a:lnTo>
                      <a:pt x="132" y="192"/>
                    </a:lnTo>
                    <a:lnTo>
                      <a:pt x="140" y="199"/>
                    </a:lnTo>
                    <a:lnTo>
                      <a:pt x="132" y="204"/>
                    </a:lnTo>
                    <a:lnTo>
                      <a:pt x="135" y="233"/>
                    </a:lnTo>
                    <a:lnTo>
                      <a:pt x="135" y="245"/>
                    </a:lnTo>
                    <a:lnTo>
                      <a:pt x="121" y="247"/>
                    </a:lnTo>
                    <a:lnTo>
                      <a:pt x="107" y="238"/>
                    </a:lnTo>
                    <a:lnTo>
                      <a:pt x="83" y="235"/>
                    </a:lnTo>
                    <a:lnTo>
                      <a:pt x="70" y="219"/>
                    </a:lnTo>
                    <a:lnTo>
                      <a:pt x="55" y="209"/>
                    </a:lnTo>
                    <a:lnTo>
                      <a:pt x="44" y="199"/>
                    </a:lnTo>
                    <a:lnTo>
                      <a:pt x="21" y="200"/>
                    </a:lnTo>
                    <a:lnTo>
                      <a:pt x="0" y="188"/>
                    </a:lnTo>
                    <a:lnTo>
                      <a:pt x="11" y="171"/>
                    </a:lnTo>
                    <a:lnTo>
                      <a:pt x="14" y="163"/>
                    </a:lnTo>
                    <a:lnTo>
                      <a:pt x="27" y="161"/>
                    </a:lnTo>
                    <a:lnTo>
                      <a:pt x="23" y="9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4" name="Freeform 62"/>
              <p:cNvSpPr>
                <a:spLocks/>
              </p:cNvSpPr>
              <p:nvPr/>
            </p:nvSpPr>
            <p:spPr bwMode="auto">
              <a:xfrm>
                <a:off x="3995162" y="3930629"/>
                <a:ext cx="336512" cy="338185"/>
              </a:xfrm>
              <a:custGeom>
                <a:avLst/>
                <a:gdLst>
                  <a:gd name="T0" fmla="*/ 28 w 191"/>
                  <a:gd name="T1" fmla="*/ 6 h 193"/>
                  <a:gd name="T2" fmla="*/ 16 w 191"/>
                  <a:gd name="T3" fmla="*/ 19 h 193"/>
                  <a:gd name="T4" fmla="*/ 10 w 191"/>
                  <a:gd name="T5" fmla="*/ 42 h 193"/>
                  <a:gd name="T6" fmla="*/ 0 w 191"/>
                  <a:gd name="T7" fmla="*/ 49 h 193"/>
                  <a:gd name="T8" fmla="*/ 13 w 191"/>
                  <a:gd name="T9" fmla="*/ 67 h 193"/>
                  <a:gd name="T10" fmla="*/ 9 w 191"/>
                  <a:gd name="T11" fmla="*/ 84 h 193"/>
                  <a:gd name="T12" fmla="*/ 36 w 191"/>
                  <a:gd name="T13" fmla="*/ 85 h 193"/>
                  <a:gd name="T14" fmla="*/ 36 w 191"/>
                  <a:gd name="T15" fmla="*/ 95 h 193"/>
                  <a:gd name="T16" fmla="*/ 58 w 191"/>
                  <a:gd name="T17" fmla="*/ 105 h 193"/>
                  <a:gd name="T18" fmla="*/ 80 w 191"/>
                  <a:gd name="T19" fmla="*/ 112 h 193"/>
                  <a:gd name="T20" fmla="*/ 80 w 191"/>
                  <a:gd name="T21" fmla="*/ 140 h 193"/>
                  <a:gd name="T22" fmla="*/ 75 w 191"/>
                  <a:gd name="T23" fmla="*/ 159 h 193"/>
                  <a:gd name="T24" fmla="*/ 77 w 191"/>
                  <a:gd name="T25" fmla="*/ 173 h 193"/>
                  <a:gd name="T26" fmla="*/ 87 w 191"/>
                  <a:gd name="T27" fmla="*/ 176 h 193"/>
                  <a:gd name="T28" fmla="*/ 94 w 191"/>
                  <a:gd name="T29" fmla="*/ 186 h 193"/>
                  <a:gd name="T30" fmla="*/ 105 w 191"/>
                  <a:gd name="T31" fmla="*/ 192 h 193"/>
                  <a:gd name="T32" fmla="*/ 120 w 191"/>
                  <a:gd name="T33" fmla="*/ 189 h 193"/>
                  <a:gd name="T34" fmla="*/ 132 w 191"/>
                  <a:gd name="T35" fmla="*/ 180 h 193"/>
                  <a:gd name="T36" fmla="*/ 131 w 191"/>
                  <a:gd name="T37" fmla="*/ 169 h 193"/>
                  <a:gd name="T38" fmla="*/ 122 w 191"/>
                  <a:gd name="T39" fmla="*/ 162 h 193"/>
                  <a:gd name="T40" fmla="*/ 120 w 191"/>
                  <a:gd name="T41" fmla="*/ 154 h 193"/>
                  <a:gd name="T42" fmla="*/ 124 w 191"/>
                  <a:gd name="T43" fmla="*/ 140 h 193"/>
                  <a:gd name="T44" fmla="*/ 130 w 191"/>
                  <a:gd name="T45" fmla="*/ 139 h 193"/>
                  <a:gd name="T46" fmla="*/ 143 w 191"/>
                  <a:gd name="T47" fmla="*/ 150 h 193"/>
                  <a:gd name="T48" fmla="*/ 150 w 191"/>
                  <a:gd name="T49" fmla="*/ 145 h 193"/>
                  <a:gd name="T50" fmla="*/ 176 w 191"/>
                  <a:gd name="T51" fmla="*/ 143 h 193"/>
                  <a:gd name="T52" fmla="*/ 179 w 191"/>
                  <a:gd name="T53" fmla="*/ 134 h 193"/>
                  <a:gd name="T54" fmla="*/ 179 w 191"/>
                  <a:gd name="T55" fmla="*/ 123 h 193"/>
                  <a:gd name="T56" fmla="*/ 172 w 191"/>
                  <a:gd name="T57" fmla="*/ 114 h 193"/>
                  <a:gd name="T58" fmla="*/ 173 w 191"/>
                  <a:gd name="T59" fmla="*/ 100 h 193"/>
                  <a:gd name="T60" fmla="*/ 182 w 191"/>
                  <a:gd name="T61" fmla="*/ 92 h 193"/>
                  <a:gd name="T62" fmla="*/ 184 w 191"/>
                  <a:gd name="T63" fmla="*/ 85 h 193"/>
                  <a:gd name="T64" fmla="*/ 190 w 191"/>
                  <a:gd name="T65" fmla="*/ 79 h 193"/>
                  <a:gd name="T66" fmla="*/ 190 w 191"/>
                  <a:gd name="T67" fmla="*/ 64 h 193"/>
                  <a:gd name="T68" fmla="*/ 184 w 191"/>
                  <a:gd name="T69" fmla="*/ 61 h 193"/>
                  <a:gd name="T70" fmla="*/ 179 w 191"/>
                  <a:gd name="T71" fmla="*/ 47 h 193"/>
                  <a:gd name="T72" fmla="*/ 172 w 191"/>
                  <a:gd name="T73" fmla="*/ 39 h 193"/>
                  <a:gd name="T74" fmla="*/ 176 w 191"/>
                  <a:gd name="T75" fmla="*/ 35 h 193"/>
                  <a:gd name="T76" fmla="*/ 176 w 191"/>
                  <a:gd name="T77" fmla="*/ 28 h 193"/>
                  <a:gd name="T78" fmla="*/ 154 w 191"/>
                  <a:gd name="T79" fmla="*/ 27 h 193"/>
                  <a:gd name="T80" fmla="*/ 137 w 191"/>
                  <a:gd name="T81" fmla="*/ 30 h 193"/>
                  <a:gd name="T82" fmla="*/ 128 w 191"/>
                  <a:gd name="T83" fmla="*/ 37 h 193"/>
                  <a:gd name="T84" fmla="*/ 117 w 191"/>
                  <a:gd name="T85" fmla="*/ 35 h 193"/>
                  <a:gd name="T86" fmla="*/ 86 w 191"/>
                  <a:gd name="T87" fmla="*/ 33 h 193"/>
                  <a:gd name="T88" fmla="*/ 83 w 191"/>
                  <a:gd name="T89" fmla="*/ 25 h 193"/>
                  <a:gd name="T90" fmla="*/ 75 w 191"/>
                  <a:gd name="T91" fmla="*/ 22 h 193"/>
                  <a:gd name="T92" fmla="*/ 62 w 191"/>
                  <a:gd name="T93" fmla="*/ 18 h 193"/>
                  <a:gd name="T94" fmla="*/ 59 w 191"/>
                  <a:gd name="T95" fmla="*/ 9 h 193"/>
                  <a:gd name="T96" fmla="*/ 48 w 191"/>
                  <a:gd name="T97" fmla="*/ 6 h 193"/>
                  <a:gd name="T98" fmla="*/ 48 w 191"/>
                  <a:gd name="T99" fmla="*/ 0 h 193"/>
                  <a:gd name="T100" fmla="*/ 43 w 191"/>
                  <a:gd name="T101" fmla="*/ 6 h 193"/>
                  <a:gd name="T102" fmla="*/ 28 w 191"/>
                  <a:gd name="T103" fmla="*/ 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8" y="6"/>
                    </a:moveTo>
                    <a:lnTo>
                      <a:pt x="16" y="19"/>
                    </a:lnTo>
                    <a:lnTo>
                      <a:pt x="10" y="42"/>
                    </a:lnTo>
                    <a:lnTo>
                      <a:pt x="0" y="49"/>
                    </a:lnTo>
                    <a:lnTo>
                      <a:pt x="13" y="67"/>
                    </a:lnTo>
                    <a:lnTo>
                      <a:pt x="9" y="84"/>
                    </a:lnTo>
                    <a:lnTo>
                      <a:pt x="36" y="85"/>
                    </a:lnTo>
                    <a:lnTo>
                      <a:pt x="36" y="95"/>
                    </a:lnTo>
                    <a:lnTo>
                      <a:pt x="58" y="105"/>
                    </a:lnTo>
                    <a:lnTo>
                      <a:pt x="80" y="112"/>
                    </a:lnTo>
                    <a:lnTo>
                      <a:pt x="80" y="140"/>
                    </a:lnTo>
                    <a:lnTo>
                      <a:pt x="75" y="159"/>
                    </a:lnTo>
                    <a:lnTo>
                      <a:pt x="77" y="173"/>
                    </a:lnTo>
                    <a:lnTo>
                      <a:pt x="87" y="176"/>
                    </a:lnTo>
                    <a:lnTo>
                      <a:pt x="94" y="186"/>
                    </a:lnTo>
                    <a:lnTo>
                      <a:pt x="105" y="192"/>
                    </a:lnTo>
                    <a:lnTo>
                      <a:pt x="120" y="189"/>
                    </a:lnTo>
                    <a:lnTo>
                      <a:pt x="132" y="180"/>
                    </a:lnTo>
                    <a:lnTo>
                      <a:pt x="131" y="169"/>
                    </a:lnTo>
                    <a:lnTo>
                      <a:pt x="122" y="162"/>
                    </a:lnTo>
                    <a:lnTo>
                      <a:pt x="120" y="154"/>
                    </a:lnTo>
                    <a:lnTo>
                      <a:pt x="124" y="140"/>
                    </a:lnTo>
                    <a:lnTo>
                      <a:pt x="130" y="139"/>
                    </a:lnTo>
                    <a:lnTo>
                      <a:pt x="143" y="150"/>
                    </a:lnTo>
                    <a:lnTo>
                      <a:pt x="150" y="145"/>
                    </a:lnTo>
                    <a:lnTo>
                      <a:pt x="176" y="143"/>
                    </a:lnTo>
                    <a:lnTo>
                      <a:pt x="179" y="134"/>
                    </a:lnTo>
                    <a:lnTo>
                      <a:pt x="179" y="123"/>
                    </a:lnTo>
                    <a:lnTo>
                      <a:pt x="172" y="114"/>
                    </a:lnTo>
                    <a:lnTo>
                      <a:pt x="173" y="100"/>
                    </a:lnTo>
                    <a:lnTo>
                      <a:pt x="182" y="92"/>
                    </a:lnTo>
                    <a:lnTo>
                      <a:pt x="184" y="85"/>
                    </a:lnTo>
                    <a:lnTo>
                      <a:pt x="190" y="79"/>
                    </a:lnTo>
                    <a:lnTo>
                      <a:pt x="190" y="64"/>
                    </a:lnTo>
                    <a:lnTo>
                      <a:pt x="184" y="61"/>
                    </a:lnTo>
                    <a:lnTo>
                      <a:pt x="179" y="47"/>
                    </a:lnTo>
                    <a:lnTo>
                      <a:pt x="172" y="39"/>
                    </a:lnTo>
                    <a:lnTo>
                      <a:pt x="176" y="35"/>
                    </a:lnTo>
                    <a:lnTo>
                      <a:pt x="176" y="28"/>
                    </a:lnTo>
                    <a:lnTo>
                      <a:pt x="154" y="27"/>
                    </a:lnTo>
                    <a:lnTo>
                      <a:pt x="137" y="30"/>
                    </a:lnTo>
                    <a:lnTo>
                      <a:pt x="128" y="37"/>
                    </a:lnTo>
                    <a:lnTo>
                      <a:pt x="117" y="35"/>
                    </a:lnTo>
                    <a:lnTo>
                      <a:pt x="86" y="33"/>
                    </a:lnTo>
                    <a:lnTo>
                      <a:pt x="83" y="25"/>
                    </a:lnTo>
                    <a:lnTo>
                      <a:pt x="75" y="22"/>
                    </a:lnTo>
                    <a:lnTo>
                      <a:pt x="62" y="18"/>
                    </a:lnTo>
                    <a:lnTo>
                      <a:pt x="59" y="9"/>
                    </a:lnTo>
                    <a:lnTo>
                      <a:pt x="48" y="6"/>
                    </a:lnTo>
                    <a:lnTo>
                      <a:pt x="48" y="0"/>
                    </a:lnTo>
                    <a:lnTo>
                      <a:pt x="43" y="6"/>
                    </a:lnTo>
                    <a:lnTo>
                      <a:pt x="28" y="6"/>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5" name="Freeform 63"/>
              <p:cNvSpPr>
                <a:spLocks/>
              </p:cNvSpPr>
              <p:nvPr/>
            </p:nvSpPr>
            <p:spPr bwMode="auto">
              <a:xfrm>
                <a:off x="4407152" y="5179554"/>
                <a:ext cx="139951" cy="157295"/>
              </a:xfrm>
              <a:custGeom>
                <a:avLst/>
                <a:gdLst>
                  <a:gd name="T0" fmla="*/ 19 w 80"/>
                  <a:gd name="T1" fmla="*/ 0 h 88"/>
                  <a:gd name="T2" fmla="*/ 25 w 80"/>
                  <a:gd name="T3" fmla="*/ 8 h 88"/>
                  <a:gd name="T4" fmla="*/ 39 w 80"/>
                  <a:gd name="T5" fmla="*/ 13 h 88"/>
                  <a:gd name="T6" fmla="*/ 70 w 80"/>
                  <a:gd name="T7" fmla="*/ 42 h 88"/>
                  <a:gd name="T8" fmla="*/ 76 w 80"/>
                  <a:gd name="T9" fmla="*/ 53 h 88"/>
                  <a:gd name="T10" fmla="*/ 79 w 80"/>
                  <a:gd name="T11" fmla="*/ 65 h 88"/>
                  <a:gd name="T12" fmla="*/ 70 w 80"/>
                  <a:gd name="T13" fmla="*/ 71 h 88"/>
                  <a:gd name="T14" fmla="*/ 66 w 80"/>
                  <a:gd name="T15" fmla="*/ 75 h 88"/>
                  <a:gd name="T16" fmla="*/ 64 w 80"/>
                  <a:gd name="T17" fmla="*/ 81 h 88"/>
                  <a:gd name="T18" fmla="*/ 53 w 80"/>
                  <a:gd name="T19" fmla="*/ 83 h 88"/>
                  <a:gd name="T20" fmla="*/ 50 w 80"/>
                  <a:gd name="T21" fmla="*/ 87 h 88"/>
                  <a:gd name="T22" fmla="*/ 44 w 80"/>
                  <a:gd name="T23" fmla="*/ 84 h 88"/>
                  <a:gd name="T24" fmla="*/ 29 w 80"/>
                  <a:gd name="T25" fmla="*/ 78 h 88"/>
                  <a:gd name="T26" fmla="*/ 18 w 80"/>
                  <a:gd name="T27" fmla="*/ 72 h 88"/>
                  <a:gd name="T28" fmla="*/ 12 w 80"/>
                  <a:gd name="T29" fmla="*/ 78 h 88"/>
                  <a:gd name="T30" fmla="*/ 6 w 80"/>
                  <a:gd name="T31" fmla="*/ 81 h 88"/>
                  <a:gd name="T32" fmla="*/ 2 w 80"/>
                  <a:gd name="T33" fmla="*/ 64 h 88"/>
                  <a:gd name="T34" fmla="*/ 0 w 80"/>
                  <a:gd name="T35" fmla="*/ 40 h 88"/>
                  <a:gd name="T36" fmla="*/ 3 w 80"/>
                  <a:gd name="T37" fmla="*/ 24 h 88"/>
                  <a:gd name="T38" fmla="*/ 11 w 80"/>
                  <a:gd name="T39" fmla="*/ 10 h 88"/>
                  <a:gd name="T40" fmla="*/ 19 w 80"/>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88">
                    <a:moveTo>
                      <a:pt x="19" y="0"/>
                    </a:moveTo>
                    <a:lnTo>
                      <a:pt x="25" y="8"/>
                    </a:lnTo>
                    <a:lnTo>
                      <a:pt x="39" y="13"/>
                    </a:lnTo>
                    <a:lnTo>
                      <a:pt x="70" y="42"/>
                    </a:lnTo>
                    <a:lnTo>
                      <a:pt x="76" y="53"/>
                    </a:lnTo>
                    <a:lnTo>
                      <a:pt x="79" y="65"/>
                    </a:lnTo>
                    <a:lnTo>
                      <a:pt x="70" y="71"/>
                    </a:lnTo>
                    <a:lnTo>
                      <a:pt x="66" y="75"/>
                    </a:lnTo>
                    <a:lnTo>
                      <a:pt x="64" y="81"/>
                    </a:lnTo>
                    <a:lnTo>
                      <a:pt x="53" y="83"/>
                    </a:lnTo>
                    <a:lnTo>
                      <a:pt x="50" y="87"/>
                    </a:lnTo>
                    <a:lnTo>
                      <a:pt x="44" y="84"/>
                    </a:lnTo>
                    <a:lnTo>
                      <a:pt x="29" y="78"/>
                    </a:lnTo>
                    <a:lnTo>
                      <a:pt x="18" y="72"/>
                    </a:lnTo>
                    <a:lnTo>
                      <a:pt x="12" y="78"/>
                    </a:lnTo>
                    <a:lnTo>
                      <a:pt x="6" y="81"/>
                    </a:lnTo>
                    <a:lnTo>
                      <a:pt x="2" y="64"/>
                    </a:lnTo>
                    <a:lnTo>
                      <a:pt x="0" y="40"/>
                    </a:lnTo>
                    <a:lnTo>
                      <a:pt x="3" y="24"/>
                    </a:lnTo>
                    <a:lnTo>
                      <a:pt x="11" y="10"/>
                    </a:lnTo>
                    <a:lnTo>
                      <a:pt x="19"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6" name="Freeform 64"/>
              <p:cNvSpPr>
                <a:spLocks/>
              </p:cNvSpPr>
              <p:nvPr/>
            </p:nvSpPr>
            <p:spPr bwMode="auto">
              <a:xfrm>
                <a:off x="4095801" y="4580259"/>
                <a:ext cx="312924" cy="391665"/>
              </a:xfrm>
              <a:custGeom>
                <a:avLst/>
                <a:gdLst>
                  <a:gd name="T0" fmla="*/ 162 w 177"/>
                  <a:gd name="T1" fmla="*/ 170 h 222"/>
                  <a:gd name="T2" fmla="*/ 169 w 177"/>
                  <a:gd name="T3" fmla="*/ 169 h 222"/>
                  <a:gd name="T4" fmla="*/ 174 w 177"/>
                  <a:gd name="T5" fmla="*/ 159 h 222"/>
                  <a:gd name="T6" fmla="*/ 176 w 177"/>
                  <a:gd name="T7" fmla="*/ 141 h 222"/>
                  <a:gd name="T8" fmla="*/ 171 w 177"/>
                  <a:gd name="T9" fmla="*/ 137 h 222"/>
                  <a:gd name="T10" fmla="*/ 169 w 177"/>
                  <a:gd name="T11" fmla="*/ 126 h 222"/>
                  <a:gd name="T12" fmla="*/ 161 w 177"/>
                  <a:gd name="T13" fmla="*/ 124 h 222"/>
                  <a:gd name="T14" fmla="*/ 160 w 177"/>
                  <a:gd name="T15" fmla="*/ 113 h 222"/>
                  <a:gd name="T16" fmla="*/ 141 w 177"/>
                  <a:gd name="T17" fmla="*/ 114 h 222"/>
                  <a:gd name="T18" fmla="*/ 136 w 177"/>
                  <a:gd name="T19" fmla="*/ 108 h 222"/>
                  <a:gd name="T20" fmla="*/ 131 w 177"/>
                  <a:gd name="T21" fmla="*/ 108 h 222"/>
                  <a:gd name="T22" fmla="*/ 131 w 177"/>
                  <a:gd name="T23" fmla="*/ 87 h 222"/>
                  <a:gd name="T24" fmla="*/ 138 w 177"/>
                  <a:gd name="T25" fmla="*/ 81 h 222"/>
                  <a:gd name="T26" fmla="*/ 131 w 177"/>
                  <a:gd name="T27" fmla="*/ 80 h 222"/>
                  <a:gd name="T28" fmla="*/ 129 w 177"/>
                  <a:gd name="T29" fmla="*/ 66 h 222"/>
                  <a:gd name="T30" fmla="*/ 121 w 177"/>
                  <a:gd name="T31" fmla="*/ 64 h 222"/>
                  <a:gd name="T32" fmla="*/ 107 w 177"/>
                  <a:gd name="T33" fmla="*/ 62 h 222"/>
                  <a:gd name="T34" fmla="*/ 104 w 177"/>
                  <a:gd name="T35" fmla="*/ 53 h 222"/>
                  <a:gd name="T36" fmla="*/ 94 w 177"/>
                  <a:gd name="T37" fmla="*/ 51 h 222"/>
                  <a:gd name="T38" fmla="*/ 93 w 177"/>
                  <a:gd name="T39" fmla="*/ 47 h 222"/>
                  <a:gd name="T40" fmla="*/ 70 w 177"/>
                  <a:gd name="T41" fmla="*/ 47 h 222"/>
                  <a:gd name="T42" fmla="*/ 67 w 177"/>
                  <a:gd name="T43" fmla="*/ 42 h 222"/>
                  <a:gd name="T44" fmla="*/ 61 w 177"/>
                  <a:gd name="T45" fmla="*/ 32 h 222"/>
                  <a:gd name="T46" fmla="*/ 60 w 177"/>
                  <a:gd name="T47" fmla="*/ 3 h 222"/>
                  <a:gd name="T48" fmla="*/ 40 w 177"/>
                  <a:gd name="T49" fmla="*/ 0 h 222"/>
                  <a:gd name="T50" fmla="*/ 39 w 177"/>
                  <a:gd name="T51" fmla="*/ 11 h 222"/>
                  <a:gd name="T52" fmla="*/ 31 w 177"/>
                  <a:gd name="T53" fmla="*/ 10 h 222"/>
                  <a:gd name="T54" fmla="*/ 28 w 177"/>
                  <a:gd name="T55" fmla="*/ 17 h 222"/>
                  <a:gd name="T56" fmla="*/ 23 w 177"/>
                  <a:gd name="T57" fmla="*/ 21 h 222"/>
                  <a:gd name="T58" fmla="*/ 13 w 177"/>
                  <a:gd name="T59" fmla="*/ 25 h 222"/>
                  <a:gd name="T60" fmla="*/ 3 w 177"/>
                  <a:gd name="T61" fmla="*/ 24 h 222"/>
                  <a:gd name="T62" fmla="*/ 14 w 177"/>
                  <a:gd name="T63" fmla="*/ 41 h 222"/>
                  <a:gd name="T64" fmla="*/ 13 w 177"/>
                  <a:gd name="T65" fmla="*/ 55 h 222"/>
                  <a:gd name="T66" fmla="*/ 6 w 177"/>
                  <a:gd name="T67" fmla="*/ 61 h 222"/>
                  <a:gd name="T68" fmla="*/ 6 w 177"/>
                  <a:gd name="T69" fmla="*/ 80 h 222"/>
                  <a:gd name="T70" fmla="*/ 4 w 177"/>
                  <a:gd name="T71" fmla="*/ 106 h 222"/>
                  <a:gd name="T72" fmla="*/ 9 w 177"/>
                  <a:gd name="T73" fmla="*/ 114 h 222"/>
                  <a:gd name="T74" fmla="*/ 4 w 177"/>
                  <a:gd name="T75" fmla="*/ 116 h 222"/>
                  <a:gd name="T76" fmla="*/ 0 w 177"/>
                  <a:gd name="T77" fmla="*/ 128 h 222"/>
                  <a:gd name="T78" fmla="*/ 8 w 177"/>
                  <a:gd name="T79" fmla="*/ 135 h 222"/>
                  <a:gd name="T80" fmla="*/ 9 w 177"/>
                  <a:gd name="T81" fmla="*/ 151 h 222"/>
                  <a:gd name="T82" fmla="*/ 23 w 177"/>
                  <a:gd name="T83" fmla="*/ 163 h 222"/>
                  <a:gd name="T84" fmla="*/ 23 w 177"/>
                  <a:gd name="T85" fmla="*/ 195 h 222"/>
                  <a:gd name="T86" fmla="*/ 34 w 177"/>
                  <a:gd name="T87" fmla="*/ 214 h 222"/>
                  <a:gd name="T88" fmla="*/ 44 w 177"/>
                  <a:gd name="T89" fmla="*/ 221 h 222"/>
                  <a:gd name="T90" fmla="*/ 53 w 177"/>
                  <a:gd name="T91" fmla="*/ 202 h 222"/>
                  <a:gd name="T92" fmla="*/ 67 w 177"/>
                  <a:gd name="T93" fmla="*/ 213 h 222"/>
                  <a:gd name="T94" fmla="*/ 83 w 177"/>
                  <a:gd name="T95" fmla="*/ 219 h 222"/>
                  <a:gd name="T96" fmla="*/ 100 w 177"/>
                  <a:gd name="T97" fmla="*/ 206 h 222"/>
                  <a:gd name="T98" fmla="*/ 106 w 177"/>
                  <a:gd name="T99" fmla="*/ 181 h 222"/>
                  <a:gd name="T100" fmla="*/ 111 w 177"/>
                  <a:gd name="T101" fmla="*/ 169 h 222"/>
                  <a:gd name="T102" fmla="*/ 127 w 177"/>
                  <a:gd name="T103" fmla="*/ 162 h 222"/>
                  <a:gd name="T104" fmla="*/ 138 w 177"/>
                  <a:gd name="T105" fmla="*/ 153 h 222"/>
                  <a:gd name="T106" fmla="*/ 155 w 177"/>
                  <a:gd name="T107" fmla="*/ 159 h 222"/>
                  <a:gd name="T108" fmla="*/ 162 w 177"/>
                  <a:gd name="T109" fmla="*/ 1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222">
                    <a:moveTo>
                      <a:pt x="162" y="170"/>
                    </a:moveTo>
                    <a:lnTo>
                      <a:pt x="169" y="169"/>
                    </a:lnTo>
                    <a:lnTo>
                      <a:pt x="174" y="159"/>
                    </a:lnTo>
                    <a:lnTo>
                      <a:pt x="176" y="141"/>
                    </a:lnTo>
                    <a:lnTo>
                      <a:pt x="171" y="137"/>
                    </a:lnTo>
                    <a:lnTo>
                      <a:pt x="169" y="126"/>
                    </a:lnTo>
                    <a:lnTo>
                      <a:pt x="161" y="124"/>
                    </a:lnTo>
                    <a:lnTo>
                      <a:pt x="160" y="113"/>
                    </a:lnTo>
                    <a:lnTo>
                      <a:pt x="141" y="114"/>
                    </a:lnTo>
                    <a:lnTo>
                      <a:pt x="136" y="108"/>
                    </a:lnTo>
                    <a:lnTo>
                      <a:pt x="131" y="108"/>
                    </a:lnTo>
                    <a:lnTo>
                      <a:pt x="131" y="87"/>
                    </a:lnTo>
                    <a:lnTo>
                      <a:pt x="138" y="81"/>
                    </a:lnTo>
                    <a:lnTo>
                      <a:pt x="131" y="80"/>
                    </a:lnTo>
                    <a:lnTo>
                      <a:pt x="129" y="66"/>
                    </a:lnTo>
                    <a:lnTo>
                      <a:pt x="121" y="64"/>
                    </a:lnTo>
                    <a:lnTo>
                      <a:pt x="107" y="62"/>
                    </a:lnTo>
                    <a:lnTo>
                      <a:pt x="104" y="53"/>
                    </a:lnTo>
                    <a:lnTo>
                      <a:pt x="94" y="51"/>
                    </a:lnTo>
                    <a:lnTo>
                      <a:pt x="93" y="47"/>
                    </a:lnTo>
                    <a:lnTo>
                      <a:pt x="70" y="47"/>
                    </a:lnTo>
                    <a:lnTo>
                      <a:pt x="67" y="42"/>
                    </a:lnTo>
                    <a:lnTo>
                      <a:pt x="61" y="32"/>
                    </a:lnTo>
                    <a:lnTo>
                      <a:pt x="60" y="3"/>
                    </a:lnTo>
                    <a:lnTo>
                      <a:pt x="40" y="0"/>
                    </a:lnTo>
                    <a:lnTo>
                      <a:pt x="39" y="11"/>
                    </a:lnTo>
                    <a:lnTo>
                      <a:pt x="31" y="10"/>
                    </a:lnTo>
                    <a:lnTo>
                      <a:pt x="28" y="17"/>
                    </a:lnTo>
                    <a:lnTo>
                      <a:pt x="23" y="21"/>
                    </a:lnTo>
                    <a:lnTo>
                      <a:pt x="13" y="25"/>
                    </a:lnTo>
                    <a:lnTo>
                      <a:pt x="3" y="24"/>
                    </a:lnTo>
                    <a:lnTo>
                      <a:pt x="14" y="41"/>
                    </a:lnTo>
                    <a:lnTo>
                      <a:pt x="13" y="55"/>
                    </a:lnTo>
                    <a:lnTo>
                      <a:pt x="6" y="61"/>
                    </a:lnTo>
                    <a:lnTo>
                      <a:pt x="6" y="80"/>
                    </a:lnTo>
                    <a:lnTo>
                      <a:pt x="4" y="106"/>
                    </a:lnTo>
                    <a:lnTo>
                      <a:pt x="9" y="114"/>
                    </a:lnTo>
                    <a:lnTo>
                      <a:pt x="4" y="116"/>
                    </a:lnTo>
                    <a:lnTo>
                      <a:pt x="0" y="128"/>
                    </a:lnTo>
                    <a:lnTo>
                      <a:pt x="8" y="135"/>
                    </a:lnTo>
                    <a:lnTo>
                      <a:pt x="9" y="151"/>
                    </a:lnTo>
                    <a:lnTo>
                      <a:pt x="23" y="163"/>
                    </a:lnTo>
                    <a:lnTo>
                      <a:pt x="23" y="195"/>
                    </a:lnTo>
                    <a:lnTo>
                      <a:pt x="34" y="214"/>
                    </a:lnTo>
                    <a:lnTo>
                      <a:pt x="44" y="221"/>
                    </a:lnTo>
                    <a:lnTo>
                      <a:pt x="53" y="202"/>
                    </a:lnTo>
                    <a:lnTo>
                      <a:pt x="67" y="213"/>
                    </a:lnTo>
                    <a:lnTo>
                      <a:pt x="83" y="219"/>
                    </a:lnTo>
                    <a:lnTo>
                      <a:pt x="100" y="206"/>
                    </a:lnTo>
                    <a:lnTo>
                      <a:pt x="106" y="181"/>
                    </a:lnTo>
                    <a:lnTo>
                      <a:pt x="111" y="169"/>
                    </a:lnTo>
                    <a:lnTo>
                      <a:pt x="127" y="162"/>
                    </a:lnTo>
                    <a:lnTo>
                      <a:pt x="138" y="153"/>
                    </a:lnTo>
                    <a:lnTo>
                      <a:pt x="155" y="159"/>
                    </a:lnTo>
                    <a:lnTo>
                      <a:pt x="162" y="17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7" name="Freeform 65"/>
              <p:cNvSpPr>
                <a:spLocks/>
              </p:cNvSpPr>
              <p:nvPr/>
            </p:nvSpPr>
            <p:spPr bwMode="auto">
              <a:xfrm>
                <a:off x="4470052" y="4124102"/>
                <a:ext cx="89632" cy="113253"/>
              </a:xfrm>
              <a:custGeom>
                <a:avLst/>
                <a:gdLst>
                  <a:gd name="T0" fmla="*/ 9 w 51"/>
                  <a:gd name="T1" fmla="*/ 2 h 64"/>
                  <a:gd name="T2" fmla="*/ 4 w 51"/>
                  <a:gd name="T3" fmla="*/ 10 h 64"/>
                  <a:gd name="T4" fmla="*/ 4 w 51"/>
                  <a:gd name="T5" fmla="*/ 51 h 64"/>
                  <a:gd name="T6" fmla="*/ 0 w 51"/>
                  <a:gd name="T7" fmla="*/ 55 h 64"/>
                  <a:gd name="T8" fmla="*/ 6 w 51"/>
                  <a:gd name="T9" fmla="*/ 61 h 64"/>
                  <a:gd name="T10" fmla="*/ 22 w 51"/>
                  <a:gd name="T11" fmla="*/ 63 h 64"/>
                  <a:gd name="T12" fmla="*/ 25 w 51"/>
                  <a:gd name="T13" fmla="*/ 54 h 64"/>
                  <a:gd name="T14" fmla="*/ 30 w 51"/>
                  <a:gd name="T15" fmla="*/ 46 h 64"/>
                  <a:gd name="T16" fmla="*/ 38 w 51"/>
                  <a:gd name="T17" fmla="*/ 38 h 64"/>
                  <a:gd name="T18" fmla="*/ 50 w 51"/>
                  <a:gd name="T19" fmla="*/ 38 h 64"/>
                  <a:gd name="T20" fmla="*/ 47 w 51"/>
                  <a:gd name="T21" fmla="*/ 28 h 64"/>
                  <a:gd name="T22" fmla="*/ 37 w 51"/>
                  <a:gd name="T23" fmla="*/ 22 h 64"/>
                  <a:gd name="T24" fmla="*/ 35 w 51"/>
                  <a:gd name="T25" fmla="*/ 13 h 64"/>
                  <a:gd name="T26" fmla="*/ 28 w 51"/>
                  <a:gd name="T27" fmla="*/ 10 h 64"/>
                  <a:gd name="T28" fmla="*/ 18 w 51"/>
                  <a:gd name="T29" fmla="*/ 8 h 64"/>
                  <a:gd name="T30" fmla="*/ 16 w 51"/>
                  <a:gd name="T31" fmla="*/ 0 h 64"/>
                  <a:gd name="T32" fmla="*/ 9 w 51"/>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4">
                    <a:moveTo>
                      <a:pt x="9" y="2"/>
                    </a:moveTo>
                    <a:lnTo>
                      <a:pt x="4" y="10"/>
                    </a:lnTo>
                    <a:lnTo>
                      <a:pt x="4" y="51"/>
                    </a:lnTo>
                    <a:lnTo>
                      <a:pt x="0" y="55"/>
                    </a:lnTo>
                    <a:lnTo>
                      <a:pt x="6" y="61"/>
                    </a:lnTo>
                    <a:lnTo>
                      <a:pt x="22" y="63"/>
                    </a:lnTo>
                    <a:lnTo>
                      <a:pt x="25" y="54"/>
                    </a:lnTo>
                    <a:lnTo>
                      <a:pt x="30" y="46"/>
                    </a:lnTo>
                    <a:lnTo>
                      <a:pt x="38" y="38"/>
                    </a:lnTo>
                    <a:lnTo>
                      <a:pt x="50" y="38"/>
                    </a:lnTo>
                    <a:lnTo>
                      <a:pt x="47" y="28"/>
                    </a:lnTo>
                    <a:lnTo>
                      <a:pt x="37" y="22"/>
                    </a:lnTo>
                    <a:lnTo>
                      <a:pt x="35" y="13"/>
                    </a:lnTo>
                    <a:lnTo>
                      <a:pt x="28" y="10"/>
                    </a:lnTo>
                    <a:lnTo>
                      <a:pt x="18" y="8"/>
                    </a:lnTo>
                    <a:lnTo>
                      <a:pt x="16" y="0"/>
                    </a:lnTo>
                    <a:lnTo>
                      <a:pt x="9" y="2"/>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8" name="Freeform 66"/>
              <p:cNvSpPr>
                <a:spLocks/>
              </p:cNvSpPr>
              <p:nvPr/>
            </p:nvSpPr>
            <p:spPr bwMode="auto">
              <a:xfrm>
                <a:off x="4405580" y="5860643"/>
                <a:ext cx="95922" cy="66064"/>
              </a:xfrm>
              <a:custGeom>
                <a:avLst/>
                <a:gdLst>
                  <a:gd name="T0" fmla="*/ 17 w 55"/>
                  <a:gd name="T1" fmla="*/ 9 h 37"/>
                  <a:gd name="T2" fmla="*/ 2 w 55"/>
                  <a:gd name="T3" fmla="*/ 12 h 37"/>
                  <a:gd name="T4" fmla="*/ 0 w 55"/>
                  <a:gd name="T5" fmla="*/ 25 h 37"/>
                  <a:gd name="T6" fmla="*/ 3 w 55"/>
                  <a:gd name="T7" fmla="*/ 36 h 37"/>
                  <a:gd name="T8" fmla="*/ 14 w 55"/>
                  <a:gd name="T9" fmla="*/ 25 h 37"/>
                  <a:gd name="T10" fmla="*/ 21 w 55"/>
                  <a:gd name="T11" fmla="*/ 30 h 37"/>
                  <a:gd name="T12" fmla="*/ 42 w 55"/>
                  <a:gd name="T13" fmla="*/ 24 h 37"/>
                  <a:gd name="T14" fmla="*/ 54 w 55"/>
                  <a:gd name="T15" fmla="*/ 18 h 37"/>
                  <a:gd name="T16" fmla="*/ 39 w 55"/>
                  <a:gd name="T17" fmla="*/ 9 h 37"/>
                  <a:gd name="T18" fmla="*/ 31 w 55"/>
                  <a:gd name="T19" fmla="*/ 0 h 37"/>
                  <a:gd name="T20" fmla="*/ 29 w 55"/>
                  <a:gd name="T21" fmla="*/ 11 h 37"/>
                  <a:gd name="T22" fmla="*/ 17 w 55"/>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7">
                    <a:moveTo>
                      <a:pt x="17" y="9"/>
                    </a:moveTo>
                    <a:lnTo>
                      <a:pt x="2" y="12"/>
                    </a:lnTo>
                    <a:lnTo>
                      <a:pt x="0" y="25"/>
                    </a:lnTo>
                    <a:lnTo>
                      <a:pt x="3" y="36"/>
                    </a:lnTo>
                    <a:lnTo>
                      <a:pt x="14" y="25"/>
                    </a:lnTo>
                    <a:lnTo>
                      <a:pt x="21" y="30"/>
                    </a:lnTo>
                    <a:lnTo>
                      <a:pt x="42" y="24"/>
                    </a:lnTo>
                    <a:lnTo>
                      <a:pt x="54" y="18"/>
                    </a:lnTo>
                    <a:lnTo>
                      <a:pt x="39" y="9"/>
                    </a:lnTo>
                    <a:lnTo>
                      <a:pt x="31" y="0"/>
                    </a:lnTo>
                    <a:lnTo>
                      <a:pt x="29" y="11"/>
                    </a:lnTo>
                    <a:lnTo>
                      <a:pt x="17" y="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49" name="Freeform 99"/>
              <p:cNvSpPr>
                <a:spLocks/>
              </p:cNvSpPr>
              <p:nvPr/>
            </p:nvSpPr>
            <p:spPr bwMode="auto">
              <a:xfrm>
                <a:off x="3798601" y="4260949"/>
                <a:ext cx="193416" cy="179317"/>
              </a:xfrm>
              <a:custGeom>
                <a:avLst/>
                <a:gdLst>
                  <a:gd name="T0" fmla="*/ 109 w 110"/>
                  <a:gd name="T1" fmla="*/ 47 h 101"/>
                  <a:gd name="T2" fmla="*/ 96 w 110"/>
                  <a:gd name="T3" fmla="*/ 31 h 101"/>
                  <a:gd name="T4" fmla="*/ 81 w 110"/>
                  <a:gd name="T5" fmla="*/ 20 h 101"/>
                  <a:gd name="T6" fmla="*/ 70 w 110"/>
                  <a:gd name="T7" fmla="*/ 11 h 101"/>
                  <a:gd name="T8" fmla="*/ 47 w 110"/>
                  <a:gd name="T9" fmla="*/ 12 h 101"/>
                  <a:gd name="T10" fmla="*/ 26 w 110"/>
                  <a:gd name="T11" fmla="*/ 0 h 101"/>
                  <a:gd name="T12" fmla="*/ 14 w 110"/>
                  <a:gd name="T13" fmla="*/ 6 h 101"/>
                  <a:gd name="T14" fmla="*/ 11 w 110"/>
                  <a:gd name="T15" fmla="*/ 23 h 101"/>
                  <a:gd name="T16" fmla="*/ 4 w 110"/>
                  <a:gd name="T17" fmla="*/ 32 h 101"/>
                  <a:gd name="T18" fmla="*/ 0 w 110"/>
                  <a:gd name="T19" fmla="*/ 43 h 101"/>
                  <a:gd name="T20" fmla="*/ 4 w 110"/>
                  <a:gd name="T21" fmla="*/ 54 h 101"/>
                  <a:gd name="T22" fmla="*/ 14 w 110"/>
                  <a:gd name="T23" fmla="*/ 63 h 101"/>
                  <a:gd name="T24" fmla="*/ 15 w 110"/>
                  <a:gd name="T25" fmla="*/ 74 h 101"/>
                  <a:gd name="T26" fmla="*/ 15 w 110"/>
                  <a:gd name="T27" fmla="*/ 89 h 101"/>
                  <a:gd name="T28" fmla="*/ 26 w 110"/>
                  <a:gd name="T29" fmla="*/ 100 h 101"/>
                  <a:gd name="T30" fmla="*/ 41 w 110"/>
                  <a:gd name="T31" fmla="*/ 89 h 101"/>
                  <a:gd name="T32" fmla="*/ 60 w 110"/>
                  <a:gd name="T33" fmla="*/ 75 h 101"/>
                  <a:gd name="T34" fmla="*/ 101 w 110"/>
                  <a:gd name="T35" fmla="*/ 57 h 101"/>
                  <a:gd name="T36" fmla="*/ 109 w 110"/>
                  <a:gd name="T3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1">
                    <a:moveTo>
                      <a:pt x="109" y="47"/>
                    </a:moveTo>
                    <a:lnTo>
                      <a:pt x="96" y="31"/>
                    </a:lnTo>
                    <a:lnTo>
                      <a:pt x="81" y="20"/>
                    </a:lnTo>
                    <a:lnTo>
                      <a:pt x="70" y="11"/>
                    </a:lnTo>
                    <a:lnTo>
                      <a:pt x="47" y="12"/>
                    </a:lnTo>
                    <a:lnTo>
                      <a:pt x="26" y="0"/>
                    </a:lnTo>
                    <a:lnTo>
                      <a:pt x="14" y="6"/>
                    </a:lnTo>
                    <a:lnTo>
                      <a:pt x="11" y="23"/>
                    </a:lnTo>
                    <a:lnTo>
                      <a:pt x="4" y="32"/>
                    </a:lnTo>
                    <a:lnTo>
                      <a:pt x="0" y="43"/>
                    </a:lnTo>
                    <a:lnTo>
                      <a:pt x="4" y="54"/>
                    </a:lnTo>
                    <a:lnTo>
                      <a:pt x="14" y="63"/>
                    </a:lnTo>
                    <a:lnTo>
                      <a:pt x="15" y="74"/>
                    </a:lnTo>
                    <a:lnTo>
                      <a:pt x="15" y="89"/>
                    </a:lnTo>
                    <a:lnTo>
                      <a:pt x="26" y="100"/>
                    </a:lnTo>
                    <a:lnTo>
                      <a:pt x="41" y="89"/>
                    </a:lnTo>
                    <a:lnTo>
                      <a:pt x="60" y="75"/>
                    </a:lnTo>
                    <a:lnTo>
                      <a:pt x="101" y="57"/>
                    </a:lnTo>
                    <a:lnTo>
                      <a:pt x="109" y="47"/>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0" name="Freeform 100"/>
              <p:cNvSpPr>
                <a:spLocks/>
              </p:cNvSpPr>
              <p:nvPr/>
            </p:nvSpPr>
            <p:spPr bwMode="auto">
              <a:xfrm>
                <a:off x="4301796" y="4042309"/>
                <a:ext cx="111646" cy="220213"/>
              </a:xfrm>
              <a:custGeom>
                <a:avLst/>
                <a:gdLst>
                  <a:gd name="T0" fmla="*/ 18 w 64"/>
                  <a:gd name="T1" fmla="*/ 0 h 125"/>
                  <a:gd name="T2" fmla="*/ 18 w 64"/>
                  <a:gd name="T3" fmla="*/ 14 h 125"/>
                  <a:gd name="T4" fmla="*/ 12 w 64"/>
                  <a:gd name="T5" fmla="*/ 20 h 125"/>
                  <a:gd name="T6" fmla="*/ 9 w 64"/>
                  <a:gd name="T7" fmla="*/ 28 h 125"/>
                  <a:gd name="T8" fmla="*/ 1 w 64"/>
                  <a:gd name="T9" fmla="*/ 36 h 125"/>
                  <a:gd name="T10" fmla="*/ 0 w 64"/>
                  <a:gd name="T11" fmla="*/ 50 h 125"/>
                  <a:gd name="T12" fmla="*/ 7 w 64"/>
                  <a:gd name="T13" fmla="*/ 59 h 125"/>
                  <a:gd name="T14" fmla="*/ 7 w 64"/>
                  <a:gd name="T15" fmla="*/ 70 h 125"/>
                  <a:gd name="T16" fmla="*/ 18 w 64"/>
                  <a:gd name="T17" fmla="*/ 73 h 125"/>
                  <a:gd name="T18" fmla="*/ 22 w 64"/>
                  <a:gd name="T19" fmla="*/ 90 h 125"/>
                  <a:gd name="T20" fmla="*/ 18 w 64"/>
                  <a:gd name="T21" fmla="*/ 101 h 125"/>
                  <a:gd name="T22" fmla="*/ 25 w 64"/>
                  <a:gd name="T23" fmla="*/ 116 h 125"/>
                  <a:gd name="T24" fmla="*/ 32 w 64"/>
                  <a:gd name="T25" fmla="*/ 124 h 125"/>
                  <a:gd name="T26" fmla="*/ 41 w 64"/>
                  <a:gd name="T27" fmla="*/ 123 h 125"/>
                  <a:gd name="T28" fmla="*/ 45 w 64"/>
                  <a:gd name="T29" fmla="*/ 117 h 125"/>
                  <a:gd name="T30" fmla="*/ 57 w 64"/>
                  <a:gd name="T31" fmla="*/ 116 h 125"/>
                  <a:gd name="T32" fmla="*/ 60 w 64"/>
                  <a:gd name="T33" fmla="*/ 109 h 125"/>
                  <a:gd name="T34" fmla="*/ 59 w 64"/>
                  <a:gd name="T35" fmla="*/ 94 h 125"/>
                  <a:gd name="T36" fmla="*/ 50 w 64"/>
                  <a:gd name="T37" fmla="*/ 89 h 125"/>
                  <a:gd name="T38" fmla="*/ 45 w 64"/>
                  <a:gd name="T39" fmla="*/ 83 h 125"/>
                  <a:gd name="T40" fmla="*/ 45 w 64"/>
                  <a:gd name="T41" fmla="*/ 70 h 125"/>
                  <a:gd name="T42" fmla="*/ 51 w 64"/>
                  <a:gd name="T43" fmla="*/ 65 h 125"/>
                  <a:gd name="T44" fmla="*/ 61 w 64"/>
                  <a:gd name="T45" fmla="*/ 66 h 125"/>
                  <a:gd name="T46" fmla="*/ 63 w 64"/>
                  <a:gd name="T47" fmla="*/ 51 h 125"/>
                  <a:gd name="T48" fmla="*/ 61 w 64"/>
                  <a:gd name="T49" fmla="*/ 36 h 125"/>
                  <a:gd name="T50" fmla="*/ 55 w 64"/>
                  <a:gd name="T51" fmla="*/ 30 h 125"/>
                  <a:gd name="T52" fmla="*/ 44 w 64"/>
                  <a:gd name="T53" fmla="*/ 29 h 125"/>
                  <a:gd name="T54" fmla="*/ 41 w 64"/>
                  <a:gd name="T55" fmla="*/ 15 h 125"/>
                  <a:gd name="T56" fmla="*/ 33 w 64"/>
                  <a:gd name="T57" fmla="*/ 14 h 125"/>
                  <a:gd name="T58" fmla="*/ 29 w 64"/>
                  <a:gd name="T59" fmla="*/ 2 h 125"/>
                  <a:gd name="T60" fmla="*/ 18 w 64"/>
                  <a:gd name="T6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25">
                    <a:moveTo>
                      <a:pt x="18" y="0"/>
                    </a:moveTo>
                    <a:lnTo>
                      <a:pt x="18" y="14"/>
                    </a:lnTo>
                    <a:lnTo>
                      <a:pt x="12" y="20"/>
                    </a:lnTo>
                    <a:lnTo>
                      <a:pt x="9" y="28"/>
                    </a:lnTo>
                    <a:lnTo>
                      <a:pt x="1" y="36"/>
                    </a:lnTo>
                    <a:lnTo>
                      <a:pt x="0" y="50"/>
                    </a:lnTo>
                    <a:lnTo>
                      <a:pt x="7" y="59"/>
                    </a:lnTo>
                    <a:lnTo>
                      <a:pt x="7" y="70"/>
                    </a:lnTo>
                    <a:lnTo>
                      <a:pt x="18" y="73"/>
                    </a:lnTo>
                    <a:lnTo>
                      <a:pt x="22" y="90"/>
                    </a:lnTo>
                    <a:lnTo>
                      <a:pt x="18" y="101"/>
                    </a:lnTo>
                    <a:lnTo>
                      <a:pt x="25" y="116"/>
                    </a:lnTo>
                    <a:lnTo>
                      <a:pt x="32" y="124"/>
                    </a:lnTo>
                    <a:lnTo>
                      <a:pt x="41" y="123"/>
                    </a:lnTo>
                    <a:lnTo>
                      <a:pt x="45" y="117"/>
                    </a:lnTo>
                    <a:lnTo>
                      <a:pt x="57" y="116"/>
                    </a:lnTo>
                    <a:lnTo>
                      <a:pt x="60" y="109"/>
                    </a:lnTo>
                    <a:lnTo>
                      <a:pt x="59" y="94"/>
                    </a:lnTo>
                    <a:lnTo>
                      <a:pt x="50" y="89"/>
                    </a:lnTo>
                    <a:lnTo>
                      <a:pt x="45" y="83"/>
                    </a:lnTo>
                    <a:lnTo>
                      <a:pt x="45" y="70"/>
                    </a:lnTo>
                    <a:lnTo>
                      <a:pt x="51" y="65"/>
                    </a:lnTo>
                    <a:lnTo>
                      <a:pt x="61" y="66"/>
                    </a:lnTo>
                    <a:lnTo>
                      <a:pt x="63" y="51"/>
                    </a:lnTo>
                    <a:lnTo>
                      <a:pt x="61" y="36"/>
                    </a:lnTo>
                    <a:lnTo>
                      <a:pt x="55" y="30"/>
                    </a:lnTo>
                    <a:lnTo>
                      <a:pt x="44" y="29"/>
                    </a:lnTo>
                    <a:lnTo>
                      <a:pt x="41" y="15"/>
                    </a:lnTo>
                    <a:lnTo>
                      <a:pt x="33" y="14"/>
                    </a:lnTo>
                    <a:lnTo>
                      <a:pt x="29" y="2"/>
                    </a:lnTo>
                    <a:lnTo>
                      <a:pt x="18" y="0"/>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1" name="Freeform 101"/>
              <p:cNvSpPr>
                <a:spLocks/>
              </p:cNvSpPr>
              <p:nvPr/>
            </p:nvSpPr>
            <p:spPr bwMode="auto">
              <a:xfrm>
                <a:off x="4378848" y="4105227"/>
                <a:ext cx="105356" cy="144712"/>
              </a:xfrm>
              <a:custGeom>
                <a:avLst/>
                <a:gdLst>
                  <a:gd name="T0" fmla="*/ 19 w 61"/>
                  <a:gd name="T1" fmla="*/ 15 h 82"/>
                  <a:gd name="T2" fmla="*/ 17 w 61"/>
                  <a:gd name="T3" fmla="*/ 30 h 82"/>
                  <a:gd name="T4" fmla="*/ 7 w 61"/>
                  <a:gd name="T5" fmla="*/ 29 h 82"/>
                  <a:gd name="T6" fmla="*/ 0 w 61"/>
                  <a:gd name="T7" fmla="*/ 34 h 82"/>
                  <a:gd name="T8" fmla="*/ 1 w 61"/>
                  <a:gd name="T9" fmla="*/ 47 h 82"/>
                  <a:gd name="T10" fmla="*/ 6 w 61"/>
                  <a:gd name="T11" fmla="*/ 53 h 82"/>
                  <a:gd name="T12" fmla="*/ 14 w 61"/>
                  <a:gd name="T13" fmla="*/ 59 h 82"/>
                  <a:gd name="T14" fmla="*/ 15 w 61"/>
                  <a:gd name="T15" fmla="*/ 73 h 82"/>
                  <a:gd name="T16" fmla="*/ 13 w 61"/>
                  <a:gd name="T17" fmla="*/ 81 h 82"/>
                  <a:gd name="T18" fmla="*/ 30 w 61"/>
                  <a:gd name="T19" fmla="*/ 80 h 82"/>
                  <a:gd name="T20" fmla="*/ 30 w 61"/>
                  <a:gd name="T21" fmla="*/ 67 h 82"/>
                  <a:gd name="T22" fmla="*/ 52 w 61"/>
                  <a:gd name="T23" fmla="*/ 65 h 82"/>
                  <a:gd name="T24" fmla="*/ 56 w 61"/>
                  <a:gd name="T25" fmla="*/ 61 h 82"/>
                  <a:gd name="T26" fmla="*/ 56 w 61"/>
                  <a:gd name="T27" fmla="*/ 19 h 82"/>
                  <a:gd name="T28" fmla="*/ 60 w 61"/>
                  <a:gd name="T29" fmla="*/ 10 h 82"/>
                  <a:gd name="T30" fmla="*/ 54 w 61"/>
                  <a:gd name="T31" fmla="*/ 0 h 82"/>
                  <a:gd name="T32" fmla="*/ 37 w 61"/>
                  <a:gd name="T33" fmla="*/ 0 h 82"/>
                  <a:gd name="T34" fmla="*/ 32 w 61"/>
                  <a:gd name="T35" fmla="*/ 8 h 82"/>
                  <a:gd name="T36" fmla="*/ 19 w 61"/>
                  <a:gd name="T37" fmla="*/ 1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82">
                    <a:moveTo>
                      <a:pt x="19" y="15"/>
                    </a:moveTo>
                    <a:lnTo>
                      <a:pt x="17" y="30"/>
                    </a:lnTo>
                    <a:lnTo>
                      <a:pt x="7" y="29"/>
                    </a:lnTo>
                    <a:lnTo>
                      <a:pt x="0" y="34"/>
                    </a:lnTo>
                    <a:lnTo>
                      <a:pt x="1" y="47"/>
                    </a:lnTo>
                    <a:lnTo>
                      <a:pt x="6" y="53"/>
                    </a:lnTo>
                    <a:lnTo>
                      <a:pt x="14" y="59"/>
                    </a:lnTo>
                    <a:lnTo>
                      <a:pt x="15" y="73"/>
                    </a:lnTo>
                    <a:lnTo>
                      <a:pt x="13" y="81"/>
                    </a:lnTo>
                    <a:lnTo>
                      <a:pt x="30" y="80"/>
                    </a:lnTo>
                    <a:lnTo>
                      <a:pt x="30" y="67"/>
                    </a:lnTo>
                    <a:lnTo>
                      <a:pt x="52" y="65"/>
                    </a:lnTo>
                    <a:lnTo>
                      <a:pt x="56" y="61"/>
                    </a:lnTo>
                    <a:lnTo>
                      <a:pt x="56" y="19"/>
                    </a:lnTo>
                    <a:lnTo>
                      <a:pt x="60" y="10"/>
                    </a:lnTo>
                    <a:lnTo>
                      <a:pt x="54" y="0"/>
                    </a:lnTo>
                    <a:lnTo>
                      <a:pt x="37" y="0"/>
                    </a:lnTo>
                    <a:lnTo>
                      <a:pt x="32" y="8"/>
                    </a:lnTo>
                    <a:lnTo>
                      <a:pt x="19" y="15"/>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sp>
            <p:nvSpPr>
              <p:cNvPr id="252" name="Freeform 102"/>
              <p:cNvSpPr>
                <a:spLocks/>
              </p:cNvSpPr>
              <p:nvPr/>
            </p:nvSpPr>
            <p:spPr bwMode="auto">
              <a:xfrm>
                <a:off x="3974719" y="4164999"/>
                <a:ext cx="1012680" cy="1132527"/>
              </a:xfrm>
              <a:custGeom>
                <a:avLst/>
                <a:gdLst>
                  <a:gd name="T0" fmla="*/ 58 w 573"/>
                  <a:gd name="T1" fmla="*/ 58 h 641"/>
                  <a:gd name="T2" fmla="*/ 62 w 573"/>
                  <a:gd name="T3" fmla="*/ 98 h 641"/>
                  <a:gd name="T4" fmla="*/ 57 w 573"/>
                  <a:gd name="T5" fmla="*/ 131 h 641"/>
                  <a:gd name="T6" fmla="*/ 29 w 573"/>
                  <a:gd name="T7" fmla="*/ 147 h 641"/>
                  <a:gd name="T8" fmla="*/ 18 w 573"/>
                  <a:gd name="T9" fmla="*/ 178 h 641"/>
                  <a:gd name="T10" fmla="*/ 0 w 573"/>
                  <a:gd name="T11" fmla="*/ 201 h 641"/>
                  <a:gd name="T12" fmla="*/ 17 w 573"/>
                  <a:gd name="T13" fmla="*/ 228 h 641"/>
                  <a:gd name="T14" fmla="*/ 42 w 573"/>
                  <a:gd name="T15" fmla="*/ 241 h 641"/>
                  <a:gd name="T16" fmla="*/ 71 w 573"/>
                  <a:gd name="T17" fmla="*/ 259 h 641"/>
                  <a:gd name="T18" fmla="*/ 96 w 573"/>
                  <a:gd name="T19" fmla="*/ 252 h 641"/>
                  <a:gd name="T20" fmla="*/ 108 w 573"/>
                  <a:gd name="T21" fmla="*/ 235 h 641"/>
                  <a:gd name="T22" fmla="*/ 136 w 573"/>
                  <a:gd name="T23" fmla="*/ 277 h 641"/>
                  <a:gd name="T24" fmla="*/ 163 w 573"/>
                  <a:gd name="T25" fmla="*/ 286 h 641"/>
                  <a:gd name="T26" fmla="*/ 190 w 573"/>
                  <a:gd name="T27" fmla="*/ 299 h 641"/>
                  <a:gd name="T28" fmla="*/ 207 w 573"/>
                  <a:gd name="T29" fmla="*/ 316 h 641"/>
                  <a:gd name="T30" fmla="*/ 204 w 573"/>
                  <a:gd name="T31" fmla="*/ 343 h 641"/>
                  <a:gd name="T32" fmla="*/ 230 w 573"/>
                  <a:gd name="T33" fmla="*/ 359 h 641"/>
                  <a:gd name="T34" fmla="*/ 245 w 573"/>
                  <a:gd name="T35" fmla="*/ 376 h 641"/>
                  <a:gd name="T36" fmla="*/ 230 w 573"/>
                  <a:gd name="T37" fmla="*/ 405 h 641"/>
                  <a:gd name="T38" fmla="*/ 243 w 573"/>
                  <a:gd name="T39" fmla="*/ 431 h 641"/>
                  <a:gd name="T40" fmla="*/ 268 w 573"/>
                  <a:gd name="T41" fmla="*/ 445 h 641"/>
                  <a:gd name="T42" fmla="*/ 295 w 573"/>
                  <a:gd name="T43" fmla="*/ 464 h 641"/>
                  <a:gd name="T44" fmla="*/ 302 w 573"/>
                  <a:gd name="T45" fmla="*/ 520 h 641"/>
                  <a:gd name="T46" fmla="*/ 299 w 573"/>
                  <a:gd name="T47" fmla="*/ 533 h 641"/>
                  <a:gd name="T48" fmla="*/ 277 w 573"/>
                  <a:gd name="T49" fmla="*/ 557 h 641"/>
                  <a:gd name="T50" fmla="*/ 269 w 573"/>
                  <a:gd name="T51" fmla="*/ 584 h 641"/>
                  <a:gd name="T52" fmla="*/ 320 w 573"/>
                  <a:gd name="T53" fmla="*/ 629 h 641"/>
                  <a:gd name="T54" fmla="*/ 331 w 573"/>
                  <a:gd name="T55" fmla="*/ 611 h 641"/>
                  <a:gd name="T56" fmla="*/ 342 w 573"/>
                  <a:gd name="T57" fmla="*/ 581 h 641"/>
                  <a:gd name="T58" fmla="*/ 339 w 573"/>
                  <a:gd name="T59" fmla="*/ 603 h 641"/>
                  <a:gd name="T60" fmla="*/ 364 w 573"/>
                  <a:gd name="T61" fmla="*/ 578 h 641"/>
                  <a:gd name="T62" fmla="*/ 383 w 573"/>
                  <a:gd name="T63" fmla="*/ 500 h 641"/>
                  <a:gd name="T64" fmla="*/ 403 w 573"/>
                  <a:gd name="T65" fmla="*/ 476 h 641"/>
                  <a:gd name="T66" fmla="*/ 456 w 573"/>
                  <a:gd name="T67" fmla="*/ 455 h 641"/>
                  <a:gd name="T68" fmla="*/ 486 w 573"/>
                  <a:gd name="T69" fmla="*/ 420 h 641"/>
                  <a:gd name="T70" fmla="*/ 501 w 573"/>
                  <a:gd name="T71" fmla="*/ 365 h 641"/>
                  <a:gd name="T72" fmla="*/ 525 w 573"/>
                  <a:gd name="T73" fmla="*/ 280 h 641"/>
                  <a:gd name="T74" fmla="*/ 536 w 573"/>
                  <a:gd name="T75" fmla="*/ 247 h 641"/>
                  <a:gd name="T76" fmla="*/ 558 w 573"/>
                  <a:gd name="T77" fmla="*/ 226 h 641"/>
                  <a:gd name="T78" fmla="*/ 563 w 573"/>
                  <a:gd name="T79" fmla="*/ 198 h 641"/>
                  <a:gd name="T80" fmla="*/ 562 w 573"/>
                  <a:gd name="T81" fmla="*/ 184 h 641"/>
                  <a:gd name="T82" fmla="*/ 542 w 573"/>
                  <a:gd name="T83" fmla="*/ 148 h 641"/>
                  <a:gd name="T84" fmla="*/ 513 w 573"/>
                  <a:gd name="T85" fmla="*/ 130 h 641"/>
                  <a:gd name="T86" fmla="*/ 486 w 573"/>
                  <a:gd name="T87" fmla="*/ 114 h 641"/>
                  <a:gd name="T88" fmla="*/ 456 w 573"/>
                  <a:gd name="T89" fmla="*/ 109 h 641"/>
                  <a:gd name="T90" fmla="*/ 426 w 573"/>
                  <a:gd name="T91" fmla="*/ 92 h 641"/>
                  <a:gd name="T92" fmla="*/ 385 w 573"/>
                  <a:gd name="T93" fmla="*/ 84 h 641"/>
                  <a:gd name="T94" fmla="*/ 358 w 573"/>
                  <a:gd name="T95" fmla="*/ 102 h 641"/>
                  <a:gd name="T96" fmla="*/ 362 w 573"/>
                  <a:gd name="T97" fmla="*/ 74 h 641"/>
                  <a:gd name="T98" fmla="*/ 334 w 573"/>
                  <a:gd name="T99" fmla="*/ 90 h 641"/>
                  <a:gd name="T100" fmla="*/ 330 w 573"/>
                  <a:gd name="T101" fmla="*/ 81 h 641"/>
                  <a:gd name="T102" fmla="*/ 349 w 573"/>
                  <a:gd name="T103" fmla="*/ 48 h 641"/>
                  <a:gd name="T104" fmla="*/ 318 w 573"/>
                  <a:gd name="T105" fmla="*/ 14 h 641"/>
                  <a:gd name="T106" fmla="*/ 302 w 573"/>
                  <a:gd name="T107" fmla="*/ 40 h 641"/>
                  <a:gd name="T108" fmla="*/ 259 w 573"/>
                  <a:gd name="T109" fmla="*/ 33 h 641"/>
                  <a:gd name="T110" fmla="*/ 230 w 573"/>
                  <a:gd name="T111" fmla="*/ 47 h 641"/>
                  <a:gd name="T112" fmla="*/ 209 w 573"/>
                  <a:gd name="T113" fmla="*/ 46 h 641"/>
                  <a:gd name="T114" fmla="*/ 203 w 573"/>
                  <a:gd name="T115" fmla="*/ 3 h 641"/>
                  <a:gd name="T116" fmla="*/ 162 w 573"/>
                  <a:gd name="T117" fmla="*/ 11 h 641"/>
                  <a:gd name="T118" fmla="*/ 136 w 573"/>
                  <a:gd name="T119" fmla="*/ 7 h 641"/>
                  <a:gd name="T120" fmla="*/ 143 w 573"/>
                  <a:gd name="T121" fmla="*/ 36 h 641"/>
                  <a:gd name="T122" fmla="*/ 117 w 573"/>
                  <a:gd name="T123" fmla="*/ 58 h 641"/>
                  <a:gd name="T124" fmla="*/ 89 w 573"/>
                  <a:gd name="T125" fmla="*/ 39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641">
                    <a:moveTo>
                      <a:pt x="89" y="39"/>
                    </a:moveTo>
                    <a:lnTo>
                      <a:pt x="64" y="47"/>
                    </a:lnTo>
                    <a:lnTo>
                      <a:pt x="58" y="58"/>
                    </a:lnTo>
                    <a:lnTo>
                      <a:pt x="66" y="65"/>
                    </a:lnTo>
                    <a:lnTo>
                      <a:pt x="58" y="70"/>
                    </a:lnTo>
                    <a:lnTo>
                      <a:pt x="62" y="98"/>
                    </a:lnTo>
                    <a:lnTo>
                      <a:pt x="62" y="111"/>
                    </a:lnTo>
                    <a:lnTo>
                      <a:pt x="47" y="113"/>
                    </a:lnTo>
                    <a:lnTo>
                      <a:pt x="57" y="131"/>
                    </a:lnTo>
                    <a:lnTo>
                      <a:pt x="53" y="145"/>
                    </a:lnTo>
                    <a:lnTo>
                      <a:pt x="42" y="151"/>
                    </a:lnTo>
                    <a:lnTo>
                      <a:pt x="29" y="147"/>
                    </a:lnTo>
                    <a:lnTo>
                      <a:pt x="19" y="154"/>
                    </a:lnTo>
                    <a:lnTo>
                      <a:pt x="14" y="168"/>
                    </a:lnTo>
                    <a:lnTo>
                      <a:pt x="18" y="178"/>
                    </a:lnTo>
                    <a:lnTo>
                      <a:pt x="11" y="183"/>
                    </a:lnTo>
                    <a:lnTo>
                      <a:pt x="3" y="187"/>
                    </a:lnTo>
                    <a:lnTo>
                      <a:pt x="0" y="201"/>
                    </a:lnTo>
                    <a:lnTo>
                      <a:pt x="3" y="210"/>
                    </a:lnTo>
                    <a:lnTo>
                      <a:pt x="14" y="219"/>
                    </a:lnTo>
                    <a:lnTo>
                      <a:pt x="17" y="228"/>
                    </a:lnTo>
                    <a:lnTo>
                      <a:pt x="27" y="230"/>
                    </a:lnTo>
                    <a:lnTo>
                      <a:pt x="29" y="238"/>
                    </a:lnTo>
                    <a:lnTo>
                      <a:pt x="42" y="241"/>
                    </a:lnTo>
                    <a:lnTo>
                      <a:pt x="53" y="234"/>
                    </a:lnTo>
                    <a:lnTo>
                      <a:pt x="58" y="252"/>
                    </a:lnTo>
                    <a:lnTo>
                      <a:pt x="71" y="259"/>
                    </a:lnTo>
                    <a:lnTo>
                      <a:pt x="81" y="259"/>
                    </a:lnTo>
                    <a:lnTo>
                      <a:pt x="91" y="256"/>
                    </a:lnTo>
                    <a:lnTo>
                      <a:pt x="96" y="252"/>
                    </a:lnTo>
                    <a:lnTo>
                      <a:pt x="99" y="245"/>
                    </a:lnTo>
                    <a:lnTo>
                      <a:pt x="107" y="246"/>
                    </a:lnTo>
                    <a:lnTo>
                      <a:pt x="108" y="235"/>
                    </a:lnTo>
                    <a:lnTo>
                      <a:pt x="128" y="237"/>
                    </a:lnTo>
                    <a:lnTo>
                      <a:pt x="130" y="267"/>
                    </a:lnTo>
                    <a:lnTo>
                      <a:pt x="136" y="277"/>
                    </a:lnTo>
                    <a:lnTo>
                      <a:pt x="138" y="282"/>
                    </a:lnTo>
                    <a:lnTo>
                      <a:pt x="161" y="282"/>
                    </a:lnTo>
                    <a:lnTo>
                      <a:pt x="163" y="286"/>
                    </a:lnTo>
                    <a:lnTo>
                      <a:pt x="173" y="288"/>
                    </a:lnTo>
                    <a:lnTo>
                      <a:pt x="175" y="297"/>
                    </a:lnTo>
                    <a:lnTo>
                      <a:pt x="190" y="299"/>
                    </a:lnTo>
                    <a:lnTo>
                      <a:pt x="197" y="301"/>
                    </a:lnTo>
                    <a:lnTo>
                      <a:pt x="199" y="315"/>
                    </a:lnTo>
                    <a:lnTo>
                      <a:pt x="207" y="316"/>
                    </a:lnTo>
                    <a:lnTo>
                      <a:pt x="199" y="322"/>
                    </a:lnTo>
                    <a:lnTo>
                      <a:pt x="200" y="342"/>
                    </a:lnTo>
                    <a:lnTo>
                      <a:pt x="204" y="343"/>
                    </a:lnTo>
                    <a:lnTo>
                      <a:pt x="209" y="349"/>
                    </a:lnTo>
                    <a:lnTo>
                      <a:pt x="229" y="348"/>
                    </a:lnTo>
                    <a:lnTo>
                      <a:pt x="230" y="359"/>
                    </a:lnTo>
                    <a:lnTo>
                      <a:pt x="238" y="361"/>
                    </a:lnTo>
                    <a:lnTo>
                      <a:pt x="240" y="372"/>
                    </a:lnTo>
                    <a:lnTo>
                      <a:pt x="245" y="376"/>
                    </a:lnTo>
                    <a:lnTo>
                      <a:pt x="243" y="394"/>
                    </a:lnTo>
                    <a:lnTo>
                      <a:pt x="238" y="403"/>
                    </a:lnTo>
                    <a:lnTo>
                      <a:pt x="230" y="405"/>
                    </a:lnTo>
                    <a:lnTo>
                      <a:pt x="231" y="416"/>
                    </a:lnTo>
                    <a:lnTo>
                      <a:pt x="242" y="420"/>
                    </a:lnTo>
                    <a:lnTo>
                      <a:pt x="243" y="431"/>
                    </a:lnTo>
                    <a:lnTo>
                      <a:pt x="257" y="435"/>
                    </a:lnTo>
                    <a:lnTo>
                      <a:pt x="260" y="442"/>
                    </a:lnTo>
                    <a:lnTo>
                      <a:pt x="268" y="445"/>
                    </a:lnTo>
                    <a:lnTo>
                      <a:pt x="281" y="446"/>
                    </a:lnTo>
                    <a:lnTo>
                      <a:pt x="283" y="463"/>
                    </a:lnTo>
                    <a:lnTo>
                      <a:pt x="295" y="464"/>
                    </a:lnTo>
                    <a:lnTo>
                      <a:pt x="297" y="501"/>
                    </a:lnTo>
                    <a:lnTo>
                      <a:pt x="300" y="504"/>
                    </a:lnTo>
                    <a:lnTo>
                      <a:pt x="302" y="520"/>
                    </a:lnTo>
                    <a:lnTo>
                      <a:pt x="309" y="520"/>
                    </a:lnTo>
                    <a:lnTo>
                      <a:pt x="310" y="531"/>
                    </a:lnTo>
                    <a:lnTo>
                      <a:pt x="299" y="533"/>
                    </a:lnTo>
                    <a:lnTo>
                      <a:pt x="292" y="543"/>
                    </a:lnTo>
                    <a:lnTo>
                      <a:pt x="285" y="546"/>
                    </a:lnTo>
                    <a:lnTo>
                      <a:pt x="277" y="557"/>
                    </a:lnTo>
                    <a:lnTo>
                      <a:pt x="269" y="565"/>
                    </a:lnTo>
                    <a:lnTo>
                      <a:pt x="264" y="576"/>
                    </a:lnTo>
                    <a:lnTo>
                      <a:pt x="269" y="584"/>
                    </a:lnTo>
                    <a:lnTo>
                      <a:pt x="283" y="589"/>
                    </a:lnTo>
                    <a:lnTo>
                      <a:pt x="314" y="618"/>
                    </a:lnTo>
                    <a:lnTo>
                      <a:pt x="320" y="629"/>
                    </a:lnTo>
                    <a:lnTo>
                      <a:pt x="323" y="640"/>
                    </a:lnTo>
                    <a:lnTo>
                      <a:pt x="330" y="628"/>
                    </a:lnTo>
                    <a:lnTo>
                      <a:pt x="331" y="611"/>
                    </a:lnTo>
                    <a:lnTo>
                      <a:pt x="335" y="599"/>
                    </a:lnTo>
                    <a:lnTo>
                      <a:pt x="336" y="580"/>
                    </a:lnTo>
                    <a:lnTo>
                      <a:pt x="342" y="581"/>
                    </a:lnTo>
                    <a:lnTo>
                      <a:pt x="345" y="585"/>
                    </a:lnTo>
                    <a:lnTo>
                      <a:pt x="343" y="595"/>
                    </a:lnTo>
                    <a:lnTo>
                      <a:pt x="339" y="603"/>
                    </a:lnTo>
                    <a:lnTo>
                      <a:pt x="353" y="598"/>
                    </a:lnTo>
                    <a:lnTo>
                      <a:pt x="356" y="585"/>
                    </a:lnTo>
                    <a:lnTo>
                      <a:pt x="364" y="578"/>
                    </a:lnTo>
                    <a:lnTo>
                      <a:pt x="362" y="558"/>
                    </a:lnTo>
                    <a:lnTo>
                      <a:pt x="378" y="548"/>
                    </a:lnTo>
                    <a:lnTo>
                      <a:pt x="383" y="500"/>
                    </a:lnTo>
                    <a:lnTo>
                      <a:pt x="386" y="489"/>
                    </a:lnTo>
                    <a:lnTo>
                      <a:pt x="398" y="484"/>
                    </a:lnTo>
                    <a:lnTo>
                      <a:pt x="403" y="476"/>
                    </a:lnTo>
                    <a:lnTo>
                      <a:pt x="411" y="470"/>
                    </a:lnTo>
                    <a:lnTo>
                      <a:pt x="426" y="459"/>
                    </a:lnTo>
                    <a:lnTo>
                      <a:pt x="456" y="455"/>
                    </a:lnTo>
                    <a:lnTo>
                      <a:pt x="459" y="447"/>
                    </a:lnTo>
                    <a:lnTo>
                      <a:pt x="482" y="446"/>
                    </a:lnTo>
                    <a:lnTo>
                      <a:pt x="486" y="420"/>
                    </a:lnTo>
                    <a:lnTo>
                      <a:pt x="493" y="408"/>
                    </a:lnTo>
                    <a:lnTo>
                      <a:pt x="499" y="392"/>
                    </a:lnTo>
                    <a:lnTo>
                      <a:pt x="501" y="365"/>
                    </a:lnTo>
                    <a:lnTo>
                      <a:pt x="508" y="361"/>
                    </a:lnTo>
                    <a:lnTo>
                      <a:pt x="512" y="285"/>
                    </a:lnTo>
                    <a:lnTo>
                      <a:pt x="525" y="280"/>
                    </a:lnTo>
                    <a:lnTo>
                      <a:pt x="525" y="265"/>
                    </a:lnTo>
                    <a:lnTo>
                      <a:pt x="532" y="261"/>
                    </a:lnTo>
                    <a:lnTo>
                      <a:pt x="536" y="247"/>
                    </a:lnTo>
                    <a:lnTo>
                      <a:pt x="543" y="244"/>
                    </a:lnTo>
                    <a:lnTo>
                      <a:pt x="547" y="230"/>
                    </a:lnTo>
                    <a:lnTo>
                      <a:pt x="558" y="226"/>
                    </a:lnTo>
                    <a:lnTo>
                      <a:pt x="558" y="214"/>
                    </a:lnTo>
                    <a:lnTo>
                      <a:pt x="564" y="212"/>
                    </a:lnTo>
                    <a:lnTo>
                      <a:pt x="563" y="198"/>
                    </a:lnTo>
                    <a:lnTo>
                      <a:pt x="569" y="198"/>
                    </a:lnTo>
                    <a:lnTo>
                      <a:pt x="572" y="185"/>
                    </a:lnTo>
                    <a:lnTo>
                      <a:pt x="562" y="184"/>
                    </a:lnTo>
                    <a:lnTo>
                      <a:pt x="559" y="156"/>
                    </a:lnTo>
                    <a:lnTo>
                      <a:pt x="553" y="150"/>
                    </a:lnTo>
                    <a:lnTo>
                      <a:pt x="542" y="148"/>
                    </a:lnTo>
                    <a:lnTo>
                      <a:pt x="533" y="142"/>
                    </a:lnTo>
                    <a:lnTo>
                      <a:pt x="525" y="130"/>
                    </a:lnTo>
                    <a:lnTo>
                      <a:pt x="513" y="130"/>
                    </a:lnTo>
                    <a:lnTo>
                      <a:pt x="510" y="119"/>
                    </a:lnTo>
                    <a:lnTo>
                      <a:pt x="500" y="114"/>
                    </a:lnTo>
                    <a:lnTo>
                      <a:pt x="486" y="114"/>
                    </a:lnTo>
                    <a:lnTo>
                      <a:pt x="472" y="111"/>
                    </a:lnTo>
                    <a:lnTo>
                      <a:pt x="465" y="104"/>
                    </a:lnTo>
                    <a:lnTo>
                      <a:pt x="456" y="109"/>
                    </a:lnTo>
                    <a:lnTo>
                      <a:pt x="447" y="110"/>
                    </a:lnTo>
                    <a:lnTo>
                      <a:pt x="435" y="103"/>
                    </a:lnTo>
                    <a:lnTo>
                      <a:pt x="426" y="92"/>
                    </a:lnTo>
                    <a:lnTo>
                      <a:pt x="414" y="84"/>
                    </a:lnTo>
                    <a:lnTo>
                      <a:pt x="401" y="82"/>
                    </a:lnTo>
                    <a:lnTo>
                      <a:pt x="385" y="84"/>
                    </a:lnTo>
                    <a:lnTo>
                      <a:pt x="375" y="87"/>
                    </a:lnTo>
                    <a:lnTo>
                      <a:pt x="371" y="95"/>
                    </a:lnTo>
                    <a:lnTo>
                      <a:pt x="358" y="102"/>
                    </a:lnTo>
                    <a:lnTo>
                      <a:pt x="364" y="92"/>
                    </a:lnTo>
                    <a:lnTo>
                      <a:pt x="370" y="80"/>
                    </a:lnTo>
                    <a:lnTo>
                      <a:pt x="362" y="74"/>
                    </a:lnTo>
                    <a:lnTo>
                      <a:pt x="351" y="74"/>
                    </a:lnTo>
                    <a:lnTo>
                      <a:pt x="342" y="81"/>
                    </a:lnTo>
                    <a:lnTo>
                      <a:pt x="334" y="90"/>
                    </a:lnTo>
                    <a:lnTo>
                      <a:pt x="327" y="99"/>
                    </a:lnTo>
                    <a:lnTo>
                      <a:pt x="317" y="103"/>
                    </a:lnTo>
                    <a:lnTo>
                      <a:pt x="330" y="81"/>
                    </a:lnTo>
                    <a:lnTo>
                      <a:pt x="338" y="70"/>
                    </a:lnTo>
                    <a:lnTo>
                      <a:pt x="345" y="56"/>
                    </a:lnTo>
                    <a:lnTo>
                      <a:pt x="349" y="48"/>
                    </a:lnTo>
                    <a:lnTo>
                      <a:pt x="338" y="23"/>
                    </a:lnTo>
                    <a:lnTo>
                      <a:pt x="330" y="14"/>
                    </a:lnTo>
                    <a:lnTo>
                      <a:pt x="318" y="14"/>
                    </a:lnTo>
                    <a:lnTo>
                      <a:pt x="310" y="22"/>
                    </a:lnTo>
                    <a:lnTo>
                      <a:pt x="305" y="31"/>
                    </a:lnTo>
                    <a:lnTo>
                      <a:pt x="302" y="40"/>
                    </a:lnTo>
                    <a:lnTo>
                      <a:pt x="286" y="38"/>
                    </a:lnTo>
                    <a:lnTo>
                      <a:pt x="280" y="31"/>
                    </a:lnTo>
                    <a:lnTo>
                      <a:pt x="259" y="33"/>
                    </a:lnTo>
                    <a:lnTo>
                      <a:pt x="258" y="46"/>
                    </a:lnTo>
                    <a:lnTo>
                      <a:pt x="242" y="47"/>
                    </a:lnTo>
                    <a:lnTo>
                      <a:pt x="230" y="47"/>
                    </a:lnTo>
                    <a:lnTo>
                      <a:pt x="225" y="53"/>
                    </a:lnTo>
                    <a:lnTo>
                      <a:pt x="216" y="54"/>
                    </a:lnTo>
                    <a:lnTo>
                      <a:pt x="209" y="46"/>
                    </a:lnTo>
                    <a:lnTo>
                      <a:pt x="202" y="31"/>
                    </a:lnTo>
                    <a:lnTo>
                      <a:pt x="206" y="20"/>
                    </a:lnTo>
                    <a:lnTo>
                      <a:pt x="203" y="3"/>
                    </a:lnTo>
                    <a:lnTo>
                      <a:pt x="191" y="0"/>
                    </a:lnTo>
                    <a:lnTo>
                      <a:pt x="187" y="9"/>
                    </a:lnTo>
                    <a:lnTo>
                      <a:pt x="162" y="11"/>
                    </a:lnTo>
                    <a:lnTo>
                      <a:pt x="154" y="16"/>
                    </a:lnTo>
                    <a:lnTo>
                      <a:pt x="142" y="5"/>
                    </a:lnTo>
                    <a:lnTo>
                      <a:pt x="136" y="7"/>
                    </a:lnTo>
                    <a:lnTo>
                      <a:pt x="132" y="20"/>
                    </a:lnTo>
                    <a:lnTo>
                      <a:pt x="134" y="29"/>
                    </a:lnTo>
                    <a:lnTo>
                      <a:pt x="143" y="36"/>
                    </a:lnTo>
                    <a:lnTo>
                      <a:pt x="144" y="47"/>
                    </a:lnTo>
                    <a:lnTo>
                      <a:pt x="132" y="56"/>
                    </a:lnTo>
                    <a:lnTo>
                      <a:pt x="117" y="58"/>
                    </a:lnTo>
                    <a:lnTo>
                      <a:pt x="106" y="53"/>
                    </a:lnTo>
                    <a:lnTo>
                      <a:pt x="98" y="42"/>
                    </a:lnTo>
                    <a:lnTo>
                      <a:pt x="89" y="39"/>
                    </a:lnTo>
                  </a:path>
                </a:pathLst>
              </a:custGeom>
              <a:grpFill/>
              <a:ln w="9525" cap="flat" cmpd="sng">
                <a:noFill/>
                <a:prstDash val="solid"/>
                <a:round/>
                <a:headEnd type="none" w="med" len="med"/>
                <a:tailEnd type="none" w="med" len="med"/>
              </a:ln>
              <a:effectLst/>
            </p:spPr>
            <p:txBody>
              <a:bodyPr/>
              <a:lstStyle/>
              <a:p>
                <a:pPr>
                  <a:defRPr/>
                </a:pPr>
                <a:endParaRPr lang="fr-FR" kern="0" dirty="0">
                  <a:solidFill>
                    <a:prstClr val="black"/>
                  </a:solidFill>
                  <a:latin typeface="Calibri"/>
                  <a:ea typeface=""/>
                  <a:cs typeface=""/>
                  <a:sym typeface="Gill Sans" charset="0"/>
                </a:endParaRPr>
              </a:p>
            </p:txBody>
          </p:sp>
        </p:grpSp>
        <p:grpSp>
          <p:nvGrpSpPr>
            <p:cNvPr id="53" name="Group 52"/>
            <p:cNvGrpSpPr/>
            <p:nvPr/>
          </p:nvGrpSpPr>
          <p:grpSpPr>
            <a:xfrm>
              <a:off x="8350538" y="4723485"/>
              <a:ext cx="1569339" cy="1404647"/>
              <a:chOff x="8654431" y="4297127"/>
              <a:chExt cx="1569339" cy="1404647"/>
            </a:xfrm>
            <a:grpFill/>
          </p:grpSpPr>
          <p:sp>
            <p:nvSpPr>
              <p:cNvPr id="228" name="Freeform 119"/>
              <p:cNvSpPr>
                <a:spLocks/>
              </p:cNvSpPr>
              <p:nvPr/>
            </p:nvSpPr>
            <p:spPr bwMode="auto">
              <a:xfrm>
                <a:off x="10107406" y="5289661"/>
                <a:ext cx="116364" cy="231224"/>
              </a:xfrm>
              <a:custGeom>
                <a:avLst/>
                <a:gdLst>
                  <a:gd name="T0" fmla="*/ 5 w 66"/>
                  <a:gd name="T1" fmla="*/ 0 h 132"/>
                  <a:gd name="T2" fmla="*/ 5 w 66"/>
                  <a:gd name="T3" fmla="*/ 16 h 132"/>
                  <a:gd name="T4" fmla="*/ 13 w 66"/>
                  <a:gd name="T5" fmla="*/ 34 h 132"/>
                  <a:gd name="T6" fmla="*/ 20 w 66"/>
                  <a:gd name="T7" fmla="*/ 48 h 132"/>
                  <a:gd name="T8" fmla="*/ 14 w 66"/>
                  <a:gd name="T9" fmla="*/ 66 h 132"/>
                  <a:gd name="T10" fmla="*/ 0 w 66"/>
                  <a:gd name="T11" fmla="*/ 83 h 132"/>
                  <a:gd name="T12" fmla="*/ 2 w 66"/>
                  <a:gd name="T13" fmla="*/ 94 h 132"/>
                  <a:gd name="T14" fmla="*/ 7 w 66"/>
                  <a:gd name="T15" fmla="*/ 125 h 132"/>
                  <a:gd name="T16" fmla="*/ 20 w 66"/>
                  <a:gd name="T17" fmla="*/ 131 h 132"/>
                  <a:gd name="T18" fmla="*/ 24 w 66"/>
                  <a:gd name="T19" fmla="*/ 110 h 132"/>
                  <a:gd name="T20" fmla="*/ 38 w 66"/>
                  <a:gd name="T21" fmla="*/ 96 h 132"/>
                  <a:gd name="T22" fmla="*/ 60 w 66"/>
                  <a:gd name="T23" fmla="*/ 83 h 132"/>
                  <a:gd name="T24" fmla="*/ 65 w 66"/>
                  <a:gd name="T25" fmla="*/ 67 h 132"/>
                  <a:gd name="T26" fmla="*/ 64 w 66"/>
                  <a:gd name="T27" fmla="*/ 55 h 132"/>
                  <a:gd name="T28" fmla="*/ 40 w 66"/>
                  <a:gd name="T29" fmla="*/ 55 h 132"/>
                  <a:gd name="T30" fmla="*/ 39 w 66"/>
                  <a:gd name="T31" fmla="*/ 36 h 132"/>
                  <a:gd name="T32" fmla="*/ 32 w 66"/>
                  <a:gd name="T33" fmla="*/ 36 h 132"/>
                  <a:gd name="T34" fmla="*/ 23 w 66"/>
                  <a:gd name="T35" fmla="*/ 32 h 132"/>
                  <a:gd name="T36" fmla="*/ 24 w 66"/>
                  <a:gd name="T37" fmla="*/ 14 h 132"/>
                  <a:gd name="T38" fmla="*/ 19 w 66"/>
                  <a:gd name="T39" fmla="*/ 2 h 132"/>
                  <a:gd name="T40" fmla="*/ 5 w 66"/>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132">
                    <a:moveTo>
                      <a:pt x="5" y="0"/>
                    </a:moveTo>
                    <a:lnTo>
                      <a:pt x="5" y="16"/>
                    </a:lnTo>
                    <a:lnTo>
                      <a:pt x="13" y="34"/>
                    </a:lnTo>
                    <a:lnTo>
                      <a:pt x="20" y="48"/>
                    </a:lnTo>
                    <a:lnTo>
                      <a:pt x="14" y="66"/>
                    </a:lnTo>
                    <a:lnTo>
                      <a:pt x="0" y="83"/>
                    </a:lnTo>
                    <a:lnTo>
                      <a:pt x="2" y="94"/>
                    </a:lnTo>
                    <a:lnTo>
                      <a:pt x="7" y="125"/>
                    </a:lnTo>
                    <a:lnTo>
                      <a:pt x="20" y="131"/>
                    </a:lnTo>
                    <a:lnTo>
                      <a:pt x="24" y="110"/>
                    </a:lnTo>
                    <a:lnTo>
                      <a:pt x="38" y="96"/>
                    </a:lnTo>
                    <a:lnTo>
                      <a:pt x="60" y="83"/>
                    </a:lnTo>
                    <a:lnTo>
                      <a:pt x="65" y="67"/>
                    </a:lnTo>
                    <a:lnTo>
                      <a:pt x="64" y="55"/>
                    </a:lnTo>
                    <a:lnTo>
                      <a:pt x="40" y="55"/>
                    </a:lnTo>
                    <a:lnTo>
                      <a:pt x="39" y="36"/>
                    </a:lnTo>
                    <a:lnTo>
                      <a:pt x="32" y="36"/>
                    </a:lnTo>
                    <a:lnTo>
                      <a:pt x="23" y="32"/>
                    </a:lnTo>
                    <a:lnTo>
                      <a:pt x="24" y="14"/>
                    </a:lnTo>
                    <a:lnTo>
                      <a:pt x="19" y="2"/>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9" name="Freeform 120"/>
              <p:cNvSpPr>
                <a:spLocks/>
              </p:cNvSpPr>
              <p:nvPr/>
            </p:nvSpPr>
            <p:spPr bwMode="auto">
              <a:xfrm>
                <a:off x="9869961" y="5479988"/>
                <a:ext cx="221720" cy="221786"/>
              </a:xfrm>
              <a:custGeom>
                <a:avLst/>
                <a:gdLst>
                  <a:gd name="T0" fmla="*/ 98 w 126"/>
                  <a:gd name="T1" fmla="*/ 1 h 126"/>
                  <a:gd name="T2" fmla="*/ 95 w 126"/>
                  <a:gd name="T3" fmla="*/ 21 h 126"/>
                  <a:gd name="T4" fmla="*/ 75 w 126"/>
                  <a:gd name="T5" fmla="*/ 31 h 126"/>
                  <a:gd name="T6" fmla="*/ 60 w 126"/>
                  <a:gd name="T7" fmla="*/ 51 h 126"/>
                  <a:gd name="T8" fmla="*/ 24 w 126"/>
                  <a:gd name="T9" fmla="*/ 67 h 126"/>
                  <a:gd name="T10" fmla="*/ 0 w 126"/>
                  <a:gd name="T11" fmla="*/ 89 h 126"/>
                  <a:gd name="T12" fmla="*/ 4 w 126"/>
                  <a:gd name="T13" fmla="*/ 105 h 126"/>
                  <a:gd name="T14" fmla="*/ 26 w 126"/>
                  <a:gd name="T15" fmla="*/ 125 h 126"/>
                  <a:gd name="T16" fmla="*/ 54 w 126"/>
                  <a:gd name="T17" fmla="*/ 103 h 126"/>
                  <a:gd name="T18" fmla="*/ 63 w 126"/>
                  <a:gd name="T19" fmla="*/ 81 h 126"/>
                  <a:gd name="T20" fmla="*/ 82 w 126"/>
                  <a:gd name="T21" fmla="*/ 65 h 126"/>
                  <a:gd name="T22" fmla="*/ 94 w 126"/>
                  <a:gd name="T23" fmla="*/ 65 h 126"/>
                  <a:gd name="T24" fmla="*/ 99 w 126"/>
                  <a:gd name="T25" fmla="*/ 48 h 126"/>
                  <a:gd name="T26" fmla="*/ 112 w 126"/>
                  <a:gd name="T27" fmla="*/ 33 h 126"/>
                  <a:gd name="T28" fmla="*/ 125 w 126"/>
                  <a:gd name="T29" fmla="*/ 21 h 126"/>
                  <a:gd name="T30" fmla="*/ 120 w 126"/>
                  <a:gd name="T31" fmla="*/ 4 h 126"/>
                  <a:gd name="T32" fmla="*/ 112 w 126"/>
                  <a:gd name="T33" fmla="*/ 14 h 126"/>
                  <a:gd name="T34" fmla="*/ 111 w 126"/>
                  <a:gd name="T35" fmla="*/ 0 h 126"/>
                  <a:gd name="T36" fmla="*/ 98 w 126"/>
                  <a:gd name="T37"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6">
                    <a:moveTo>
                      <a:pt x="98" y="1"/>
                    </a:moveTo>
                    <a:lnTo>
                      <a:pt x="95" y="21"/>
                    </a:lnTo>
                    <a:lnTo>
                      <a:pt x="75" y="31"/>
                    </a:lnTo>
                    <a:lnTo>
                      <a:pt x="60" y="51"/>
                    </a:lnTo>
                    <a:lnTo>
                      <a:pt x="24" y="67"/>
                    </a:lnTo>
                    <a:lnTo>
                      <a:pt x="0" y="89"/>
                    </a:lnTo>
                    <a:lnTo>
                      <a:pt x="4" y="105"/>
                    </a:lnTo>
                    <a:lnTo>
                      <a:pt x="26" y="125"/>
                    </a:lnTo>
                    <a:lnTo>
                      <a:pt x="54" y="103"/>
                    </a:lnTo>
                    <a:lnTo>
                      <a:pt x="63" y="81"/>
                    </a:lnTo>
                    <a:lnTo>
                      <a:pt x="82" y="65"/>
                    </a:lnTo>
                    <a:lnTo>
                      <a:pt x="94" y="65"/>
                    </a:lnTo>
                    <a:lnTo>
                      <a:pt x="99" y="48"/>
                    </a:lnTo>
                    <a:lnTo>
                      <a:pt x="112" y="33"/>
                    </a:lnTo>
                    <a:lnTo>
                      <a:pt x="125" y="21"/>
                    </a:lnTo>
                    <a:lnTo>
                      <a:pt x="120" y="4"/>
                    </a:lnTo>
                    <a:lnTo>
                      <a:pt x="112" y="14"/>
                    </a:lnTo>
                    <a:lnTo>
                      <a:pt x="111" y="0"/>
                    </a:lnTo>
                    <a:lnTo>
                      <a:pt x="98" y="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0" name="Freeform 135"/>
              <p:cNvSpPr>
                <a:spLocks/>
              </p:cNvSpPr>
              <p:nvPr/>
            </p:nvSpPr>
            <p:spPr bwMode="auto">
              <a:xfrm>
                <a:off x="8654431" y="4556664"/>
                <a:ext cx="1014252" cy="866697"/>
              </a:xfrm>
              <a:custGeom>
                <a:avLst/>
                <a:gdLst>
                  <a:gd name="T0" fmla="*/ 296 w 575"/>
                  <a:gd name="T1" fmla="*/ 33 h 491"/>
                  <a:gd name="T2" fmla="*/ 258 w 575"/>
                  <a:gd name="T3" fmla="*/ 51 h 491"/>
                  <a:gd name="T4" fmla="*/ 254 w 575"/>
                  <a:gd name="T5" fmla="*/ 74 h 491"/>
                  <a:gd name="T6" fmla="*/ 230 w 575"/>
                  <a:gd name="T7" fmla="*/ 66 h 491"/>
                  <a:gd name="T8" fmla="*/ 199 w 575"/>
                  <a:gd name="T9" fmla="*/ 60 h 491"/>
                  <a:gd name="T10" fmla="*/ 184 w 575"/>
                  <a:gd name="T11" fmla="*/ 85 h 491"/>
                  <a:gd name="T12" fmla="*/ 164 w 575"/>
                  <a:gd name="T13" fmla="*/ 102 h 491"/>
                  <a:gd name="T14" fmla="*/ 156 w 575"/>
                  <a:gd name="T15" fmla="*/ 113 h 491"/>
                  <a:gd name="T16" fmla="*/ 145 w 575"/>
                  <a:gd name="T17" fmla="*/ 127 h 491"/>
                  <a:gd name="T18" fmla="*/ 104 w 575"/>
                  <a:gd name="T19" fmla="*/ 161 h 491"/>
                  <a:gd name="T20" fmla="*/ 31 w 575"/>
                  <a:gd name="T21" fmla="*/ 199 h 491"/>
                  <a:gd name="T22" fmla="*/ 9 w 575"/>
                  <a:gd name="T23" fmla="*/ 248 h 491"/>
                  <a:gd name="T24" fmla="*/ 17 w 575"/>
                  <a:gd name="T25" fmla="*/ 265 h 491"/>
                  <a:gd name="T26" fmla="*/ 0 w 575"/>
                  <a:gd name="T27" fmla="*/ 270 h 491"/>
                  <a:gd name="T28" fmla="*/ 17 w 575"/>
                  <a:gd name="T29" fmla="*/ 312 h 491"/>
                  <a:gd name="T30" fmla="*/ 17 w 575"/>
                  <a:gd name="T31" fmla="*/ 344 h 491"/>
                  <a:gd name="T32" fmla="*/ 25 w 575"/>
                  <a:gd name="T33" fmla="*/ 377 h 491"/>
                  <a:gd name="T34" fmla="*/ 12 w 575"/>
                  <a:gd name="T35" fmla="*/ 389 h 491"/>
                  <a:gd name="T36" fmla="*/ 35 w 575"/>
                  <a:gd name="T37" fmla="*/ 424 h 491"/>
                  <a:gd name="T38" fmla="*/ 53 w 575"/>
                  <a:gd name="T39" fmla="*/ 420 h 491"/>
                  <a:gd name="T40" fmla="*/ 83 w 575"/>
                  <a:gd name="T41" fmla="*/ 412 h 491"/>
                  <a:gd name="T42" fmla="*/ 142 w 575"/>
                  <a:gd name="T43" fmla="*/ 391 h 491"/>
                  <a:gd name="T44" fmla="*/ 204 w 575"/>
                  <a:gd name="T45" fmla="*/ 375 h 491"/>
                  <a:gd name="T46" fmla="*/ 231 w 575"/>
                  <a:gd name="T47" fmla="*/ 365 h 491"/>
                  <a:gd name="T48" fmla="*/ 245 w 575"/>
                  <a:gd name="T49" fmla="*/ 369 h 491"/>
                  <a:gd name="T50" fmla="*/ 278 w 575"/>
                  <a:gd name="T51" fmla="*/ 383 h 491"/>
                  <a:gd name="T52" fmla="*/ 290 w 575"/>
                  <a:gd name="T53" fmla="*/ 418 h 491"/>
                  <a:gd name="T54" fmla="*/ 310 w 575"/>
                  <a:gd name="T55" fmla="*/ 409 h 491"/>
                  <a:gd name="T56" fmla="*/ 330 w 575"/>
                  <a:gd name="T57" fmla="*/ 383 h 491"/>
                  <a:gd name="T58" fmla="*/ 326 w 575"/>
                  <a:gd name="T59" fmla="*/ 409 h 491"/>
                  <a:gd name="T60" fmla="*/ 328 w 575"/>
                  <a:gd name="T61" fmla="*/ 422 h 491"/>
                  <a:gd name="T62" fmla="*/ 337 w 575"/>
                  <a:gd name="T63" fmla="*/ 405 h 491"/>
                  <a:gd name="T64" fmla="*/ 339 w 575"/>
                  <a:gd name="T65" fmla="*/ 422 h 491"/>
                  <a:gd name="T66" fmla="*/ 349 w 575"/>
                  <a:gd name="T67" fmla="*/ 442 h 491"/>
                  <a:gd name="T68" fmla="*/ 358 w 575"/>
                  <a:gd name="T69" fmla="*/ 471 h 491"/>
                  <a:gd name="T70" fmla="*/ 425 w 575"/>
                  <a:gd name="T71" fmla="*/ 490 h 491"/>
                  <a:gd name="T72" fmla="*/ 491 w 575"/>
                  <a:gd name="T73" fmla="*/ 460 h 491"/>
                  <a:gd name="T74" fmla="*/ 521 w 575"/>
                  <a:gd name="T75" fmla="*/ 415 h 491"/>
                  <a:gd name="T76" fmla="*/ 558 w 575"/>
                  <a:gd name="T77" fmla="*/ 366 h 491"/>
                  <a:gd name="T78" fmla="*/ 565 w 575"/>
                  <a:gd name="T79" fmla="*/ 316 h 491"/>
                  <a:gd name="T80" fmla="*/ 572 w 575"/>
                  <a:gd name="T81" fmla="*/ 251 h 491"/>
                  <a:gd name="T82" fmla="*/ 546 w 575"/>
                  <a:gd name="T83" fmla="*/ 201 h 491"/>
                  <a:gd name="T84" fmla="*/ 523 w 575"/>
                  <a:gd name="T85" fmla="*/ 165 h 491"/>
                  <a:gd name="T86" fmla="*/ 493 w 575"/>
                  <a:gd name="T87" fmla="*/ 117 h 491"/>
                  <a:gd name="T88" fmla="*/ 465 w 575"/>
                  <a:gd name="T89" fmla="*/ 60 h 491"/>
                  <a:gd name="T90" fmla="*/ 463 w 575"/>
                  <a:gd name="T91" fmla="*/ 19 h 491"/>
                  <a:gd name="T92" fmla="*/ 437 w 575"/>
                  <a:gd name="T93" fmla="*/ 19 h 491"/>
                  <a:gd name="T94" fmla="*/ 430 w 575"/>
                  <a:gd name="T95" fmla="*/ 89 h 491"/>
                  <a:gd name="T96" fmla="*/ 416 w 575"/>
                  <a:gd name="T97" fmla="*/ 113 h 491"/>
                  <a:gd name="T98" fmla="*/ 384 w 575"/>
                  <a:gd name="T99" fmla="*/ 100 h 491"/>
                  <a:gd name="T100" fmla="*/ 353 w 575"/>
                  <a:gd name="T101" fmla="*/ 81 h 491"/>
                  <a:gd name="T102" fmla="*/ 348 w 575"/>
                  <a:gd name="T103" fmla="*/ 62 h 491"/>
                  <a:gd name="T104" fmla="*/ 360 w 575"/>
                  <a:gd name="T105" fmla="*/ 46 h 491"/>
                  <a:gd name="T106" fmla="*/ 347 w 575"/>
                  <a:gd name="T107" fmla="*/ 25 h 491"/>
                  <a:gd name="T108" fmla="*/ 307 w 575"/>
                  <a:gd name="T109" fmla="*/ 12 h 491"/>
                  <a:gd name="T110" fmla="*/ 282 w 575"/>
                  <a:gd name="T111" fmla="*/ 1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5" h="491">
                    <a:moveTo>
                      <a:pt x="293" y="20"/>
                    </a:moveTo>
                    <a:lnTo>
                      <a:pt x="296" y="33"/>
                    </a:lnTo>
                    <a:lnTo>
                      <a:pt x="269" y="37"/>
                    </a:lnTo>
                    <a:lnTo>
                      <a:pt x="258" y="51"/>
                    </a:lnTo>
                    <a:lnTo>
                      <a:pt x="256" y="59"/>
                    </a:lnTo>
                    <a:lnTo>
                      <a:pt x="254" y="74"/>
                    </a:lnTo>
                    <a:lnTo>
                      <a:pt x="237" y="78"/>
                    </a:lnTo>
                    <a:lnTo>
                      <a:pt x="230" y="66"/>
                    </a:lnTo>
                    <a:lnTo>
                      <a:pt x="221" y="55"/>
                    </a:lnTo>
                    <a:lnTo>
                      <a:pt x="199" y="60"/>
                    </a:lnTo>
                    <a:lnTo>
                      <a:pt x="195" y="74"/>
                    </a:lnTo>
                    <a:lnTo>
                      <a:pt x="184" y="85"/>
                    </a:lnTo>
                    <a:lnTo>
                      <a:pt x="171" y="91"/>
                    </a:lnTo>
                    <a:lnTo>
                      <a:pt x="164" y="102"/>
                    </a:lnTo>
                    <a:lnTo>
                      <a:pt x="164" y="113"/>
                    </a:lnTo>
                    <a:lnTo>
                      <a:pt x="156" y="113"/>
                    </a:lnTo>
                    <a:lnTo>
                      <a:pt x="149" y="102"/>
                    </a:lnTo>
                    <a:lnTo>
                      <a:pt x="145" y="127"/>
                    </a:lnTo>
                    <a:lnTo>
                      <a:pt x="124" y="153"/>
                    </a:lnTo>
                    <a:lnTo>
                      <a:pt x="104" y="161"/>
                    </a:lnTo>
                    <a:lnTo>
                      <a:pt x="53" y="176"/>
                    </a:lnTo>
                    <a:lnTo>
                      <a:pt x="31" y="199"/>
                    </a:lnTo>
                    <a:lnTo>
                      <a:pt x="6" y="201"/>
                    </a:lnTo>
                    <a:lnTo>
                      <a:pt x="9" y="248"/>
                    </a:lnTo>
                    <a:lnTo>
                      <a:pt x="20" y="255"/>
                    </a:lnTo>
                    <a:lnTo>
                      <a:pt x="17" y="265"/>
                    </a:lnTo>
                    <a:lnTo>
                      <a:pt x="2" y="255"/>
                    </a:lnTo>
                    <a:lnTo>
                      <a:pt x="0" y="270"/>
                    </a:lnTo>
                    <a:lnTo>
                      <a:pt x="8" y="296"/>
                    </a:lnTo>
                    <a:lnTo>
                      <a:pt x="17" y="312"/>
                    </a:lnTo>
                    <a:lnTo>
                      <a:pt x="17" y="331"/>
                    </a:lnTo>
                    <a:lnTo>
                      <a:pt x="17" y="344"/>
                    </a:lnTo>
                    <a:lnTo>
                      <a:pt x="24" y="349"/>
                    </a:lnTo>
                    <a:lnTo>
                      <a:pt x="25" y="377"/>
                    </a:lnTo>
                    <a:lnTo>
                      <a:pt x="17" y="378"/>
                    </a:lnTo>
                    <a:lnTo>
                      <a:pt x="12" y="389"/>
                    </a:lnTo>
                    <a:lnTo>
                      <a:pt x="6" y="398"/>
                    </a:lnTo>
                    <a:lnTo>
                      <a:pt x="35" y="424"/>
                    </a:lnTo>
                    <a:lnTo>
                      <a:pt x="47" y="427"/>
                    </a:lnTo>
                    <a:lnTo>
                      <a:pt x="53" y="420"/>
                    </a:lnTo>
                    <a:lnTo>
                      <a:pt x="59" y="409"/>
                    </a:lnTo>
                    <a:lnTo>
                      <a:pt x="83" y="412"/>
                    </a:lnTo>
                    <a:lnTo>
                      <a:pt x="133" y="405"/>
                    </a:lnTo>
                    <a:lnTo>
                      <a:pt x="142" y="391"/>
                    </a:lnTo>
                    <a:lnTo>
                      <a:pt x="158" y="380"/>
                    </a:lnTo>
                    <a:lnTo>
                      <a:pt x="204" y="375"/>
                    </a:lnTo>
                    <a:lnTo>
                      <a:pt x="213" y="366"/>
                    </a:lnTo>
                    <a:lnTo>
                      <a:pt x="231" y="365"/>
                    </a:lnTo>
                    <a:lnTo>
                      <a:pt x="244" y="361"/>
                    </a:lnTo>
                    <a:lnTo>
                      <a:pt x="245" y="369"/>
                    </a:lnTo>
                    <a:lnTo>
                      <a:pt x="267" y="371"/>
                    </a:lnTo>
                    <a:lnTo>
                      <a:pt x="278" y="383"/>
                    </a:lnTo>
                    <a:lnTo>
                      <a:pt x="289" y="399"/>
                    </a:lnTo>
                    <a:lnTo>
                      <a:pt x="290" y="418"/>
                    </a:lnTo>
                    <a:lnTo>
                      <a:pt x="299" y="416"/>
                    </a:lnTo>
                    <a:lnTo>
                      <a:pt x="310" y="409"/>
                    </a:lnTo>
                    <a:lnTo>
                      <a:pt x="322" y="397"/>
                    </a:lnTo>
                    <a:lnTo>
                      <a:pt x="330" y="383"/>
                    </a:lnTo>
                    <a:lnTo>
                      <a:pt x="332" y="394"/>
                    </a:lnTo>
                    <a:lnTo>
                      <a:pt x="326" y="409"/>
                    </a:lnTo>
                    <a:lnTo>
                      <a:pt x="318" y="420"/>
                    </a:lnTo>
                    <a:lnTo>
                      <a:pt x="328" y="422"/>
                    </a:lnTo>
                    <a:lnTo>
                      <a:pt x="332" y="412"/>
                    </a:lnTo>
                    <a:lnTo>
                      <a:pt x="337" y="405"/>
                    </a:lnTo>
                    <a:lnTo>
                      <a:pt x="337" y="412"/>
                    </a:lnTo>
                    <a:lnTo>
                      <a:pt x="339" y="422"/>
                    </a:lnTo>
                    <a:lnTo>
                      <a:pt x="348" y="431"/>
                    </a:lnTo>
                    <a:lnTo>
                      <a:pt x="349" y="442"/>
                    </a:lnTo>
                    <a:lnTo>
                      <a:pt x="344" y="456"/>
                    </a:lnTo>
                    <a:lnTo>
                      <a:pt x="358" y="471"/>
                    </a:lnTo>
                    <a:lnTo>
                      <a:pt x="389" y="482"/>
                    </a:lnTo>
                    <a:lnTo>
                      <a:pt x="425" y="490"/>
                    </a:lnTo>
                    <a:lnTo>
                      <a:pt x="450" y="481"/>
                    </a:lnTo>
                    <a:lnTo>
                      <a:pt x="491" y="460"/>
                    </a:lnTo>
                    <a:lnTo>
                      <a:pt x="503" y="429"/>
                    </a:lnTo>
                    <a:lnTo>
                      <a:pt x="521" y="415"/>
                    </a:lnTo>
                    <a:lnTo>
                      <a:pt x="534" y="388"/>
                    </a:lnTo>
                    <a:lnTo>
                      <a:pt x="558" y="366"/>
                    </a:lnTo>
                    <a:lnTo>
                      <a:pt x="565" y="355"/>
                    </a:lnTo>
                    <a:lnTo>
                      <a:pt x="565" y="316"/>
                    </a:lnTo>
                    <a:lnTo>
                      <a:pt x="574" y="263"/>
                    </a:lnTo>
                    <a:lnTo>
                      <a:pt x="572" y="251"/>
                    </a:lnTo>
                    <a:lnTo>
                      <a:pt x="555" y="228"/>
                    </a:lnTo>
                    <a:lnTo>
                      <a:pt x="546" y="201"/>
                    </a:lnTo>
                    <a:lnTo>
                      <a:pt x="527" y="191"/>
                    </a:lnTo>
                    <a:lnTo>
                      <a:pt x="523" y="165"/>
                    </a:lnTo>
                    <a:lnTo>
                      <a:pt x="494" y="150"/>
                    </a:lnTo>
                    <a:lnTo>
                      <a:pt x="493" y="117"/>
                    </a:lnTo>
                    <a:lnTo>
                      <a:pt x="483" y="80"/>
                    </a:lnTo>
                    <a:lnTo>
                      <a:pt x="465" y="60"/>
                    </a:lnTo>
                    <a:lnTo>
                      <a:pt x="455" y="33"/>
                    </a:lnTo>
                    <a:lnTo>
                      <a:pt x="463" y="19"/>
                    </a:lnTo>
                    <a:lnTo>
                      <a:pt x="448" y="0"/>
                    </a:lnTo>
                    <a:lnTo>
                      <a:pt x="437" y="19"/>
                    </a:lnTo>
                    <a:lnTo>
                      <a:pt x="429" y="30"/>
                    </a:lnTo>
                    <a:lnTo>
                      <a:pt x="430" y="89"/>
                    </a:lnTo>
                    <a:lnTo>
                      <a:pt x="421" y="104"/>
                    </a:lnTo>
                    <a:lnTo>
                      <a:pt x="416" y="113"/>
                    </a:lnTo>
                    <a:lnTo>
                      <a:pt x="399" y="113"/>
                    </a:lnTo>
                    <a:lnTo>
                      <a:pt x="384" y="100"/>
                    </a:lnTo>
                    <a:lnTo>
                      <a:pt x="365" y="93"/>
                    </a:lnTo>
                    <a:lnTo>
                      <a:pt x="353" y="81"/>
                    </a:lnTo>
                    <a:lnTo>
                      <a:pt x="342" y="77"/>
                    </a:lnTo>
                    <a:lnTo>
                      <a:pt x="348" y="62"/>
                    </a:lnTo>
                    <a:lnTo>
                      <a:pt x="351" y="49"/>
                    </a:lnTo>
                    <a:lnTo>
                      <a:pt x="360" y="46"/>
                    </a:lnTo>
                    <a:lnTo>
                      <a:pt x="366" y="28"/>
                    </a:lnTo>
                    <a:lnTo>
                      <a:pt x="347" y="25"/>
                    </a:lnTo>
                    <a:lnTo>
                      <a:pt x="328" y="23"/>
                    </a:lnTo>
                    <a:lnTo>
                      <a:pt x="307" y="12"/>
                    </a:lnTo>
                    <a:lnTo>
                      <a:pt x="284" y="9"/>
                    </a:lnTo>
                    <a:lnTo>
                      <a:pt x="282" y="15"/>
                    </a:lnTo>
                    <a:lnTo>
                      <a:pt x="293" y="2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1" name="Freeform 136"/>
              <p:cNvSpPr>
                <a:spLocks/>
              </p:cNvSpPr>
              <p:nvPr/>
            </p:nvSpPr>
            <p:spPr bwMode="auto">
              <a:xfrm>
                <a:off x="9365194" y="5489426"/>
                <a:ext cx="89632" cy="95950"/>
              </a:xfrm>
              <a:custGeom>
                <a:avLst/>
                <a:gdLst>
                  <a:gd name="T0" fmla="*/ 3 w 52"/>
                  <a:gd name="T1" fmla="*/ 0 h 53"/>
                  <a:gd name="T2" fmla="*/ 22 w 52"/>
                  <a:gd name="T3" fmla="*/ 4 h 53"/>
                  <a:gd name="T4" fmla="*/ 51 w 52"/>
                  <a:gd name="T5" fmla="*/ 4 h 53"/>
                  <a:gd name="T6" fmla="*/ 49 w 52"/>
                  <a:gd name="T7" fmla="*/ 21 h 53"/>
                  <a:gd name="T8" fmla="*/ 40 w 52"/>
                  <a:gd name="T9" fmla="*/ 34 h 53"/>
                  <a:gd name="T10" fmla="*/ 38 w 52"/>
                  <a:gd name="T11" fmla="*/ 47 h 53"/>
                  <a:gd name="T12" fmla="*/ 22 w 52"/>
                  <a:gd name="T13" fmla="*/ 50 h 53"/>
                  <a:gd name="T14" fmla="*/ 11 w 52"/>
                  <a:gd name="T15" fmla="*/ 52 h 53"/>
                  <a:gd name="T16" fmla="*/ 0 w 52"/>
                  <a:gd name="T17" fmla="*/ 45 h 53"/>
                  <a:gd name="T18" fmla="*/ 3 w 52"/>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3" y="0"/>
                    </a:moveTo>
                    <a:lnTo>
                      <a:pt x="22" y="4"/>
                    </a:lnTo>
                    <a:lnTo>
                      <a:pt x="51" y="4"/>
                    </a:lnTo>
                    <a:lnTo>
                      <a:pt x="49" y="21"/>
                    </a:lnTo>
                    <a:lnTo>
                      <a:pt x="40" y="34"/>
                    </a:lnTo>
                    <a:lnTo>
                      <a:pt x="38" y="47"/>
                    </a:lnTo>
                    <a:lnTo>
                      <a:pt x="22" y="50"/>
                    </a:lnTo>
                    <a:lnTo>
                      <a:pt x="11" y="52"/>
                    </a:lnTo>
                    <a:lnTo>
                      <a:pt x="0" y="45"/>
                    </a:lnTo>
                    <a:lnTo>
                      <a:pt x="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2" name="Freeform 137"/>
              <p:cNvSpPr>
                <a:spLocks/>
              </p:cNvSpPr>
              <p:nvPr/>
            </p:nvSpPr>
            <p:spPr bwMode="auto">
              <a:xfrm>
                <a:off x="9964310" y="4858672"/>
                <a:ext cx="64472" cy="51907"/>
              </a:xfrm>
              <a:custGeom>
                <a:avLst/>
                <a:gdLst>
                  <a:gd name="T0" fmla="*/ 11 w 37"/>
                  <a:gd name="T1" fmla="*/ 0 h 29"/>
                  <a:gd name="T2" fmla="*/ 0 w 37"/>
                  <a:gd name="T3" fmla="*/ 5 h 29"/>
                  <a:gd name="T4" fmla="*/ 8 w 37"/>
                  <a:gd name="T5" fmla="*/ 13 h 29"/>
                  <a:gd name="T6" fmla="*/ 18 w 37"/>
                  <a:gd name="T7" fmla="*/ 22 h 29"/>
                  <a:gd name="T8" fmla="*/ 32 w 37"/>
                  <a:gd name="T9" fmla="*/ 28 h 29"/>
                  <a:gd name="T10" fmla="*/ 36 w 37"/>
                  <a:gd name="T11" fmla="*/ 20 h 29"/>
                  <a:gd name="T12" fmla="*/ 26 w 37"/>
                  <a:gd name="T13" fmla="*/ 5 h 29"/>
                  <a:gd name="T14" fmla="*/ 11 w 3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9">
                    <a:moveTo>
                      <a:pt x="11" y="0"/>
                    </a:moveTo>
                    <a:lnTo>
                      <a:pt x="0" y="5"/>
                    </a:lnTo>
                    <a:lnTo>
                      <a:pt x="8" y="13"/>
                    </a:lnTo>
                    <a:lnTo>
                      <a:pt x="18" y="22"/>
                    </a:lnTo>
                    <a:lnTo>
                      <a:pt x="32" y="28"/>
                    </a:lnTo>
                    <a:lnTo>
                      <a:pt x="36" y="20"/>
                    </a:lnTo>
                    <a:lnTo>
                      <a:pt x="26" y="5"/>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3" name="Freeform 138"/>
              <p:cNvSpPr>
                <a:spLocks/>
              </p:cNvSpPr>
              <p:nvPr/>
            </p:nvSpPr>
            <p:spPr bwMode="auto">
              <a:xfrm>
                <a:off x="9674973" y="4297127"/>
                <a:ext cx="50319" cy="75502"/>
              </a:xfrm>
              <a:custGeom>
                <a:avLst/>
                <a:gdLst>
                  <a:gd name="T0" fmla="*/ 0 w 28"/>
                  <a:gd name="T1" fmla="*/ 0 h 42"/>
                  <a:gd name="T2" fmla="*/ 10 w 28"/>
                  <a:gd name="T3" fmla="*/ 20 h 42"/>
                  <a:gd name="T4" fmla="*/ 23 w 28"/>
                  <a:gd name="T5" fmla="*/ 41 h 42"/>
                  <a:gd name="T6" fmla="*/ 27 w 28"/>
                  <a:gd name="T7" fmla="*/ 15 h 42"/>
                  <a:gd name="T8" fmla="*/ 0 w 28"/>
                  <a:gd name="T9" fmla="*/ 0 h 42"/>
                </a:gdLst>
                <a:ahLst/>
                <a:cxnLst>
                  <a:cxn ang="0">
                    <a:pos x="T0" y="T1"/>
                  </a:cxn>
                  <a:cxn ang="0">
                    <a:pos x="T2" y="T3"/>
                  </a:cxn>
                  <a:cxn ang="0">
                    <a:pos x="T4" y="T5"/>
                  </a:cxn>
                  <a:cxn ang="0">
                    <a:pos x="T6" y="T7"/>
                  </a:cxn>
                  <a:cxn ang="0">
                    <a:pos x="T8" y="T9"/>
                  </a:cxn>
                </a:cxnLst>
                <a:rect l="0" t="0" r="r" b="b"/>
                <a:pathLst>
                  <a:path w="28" h="42">
                    <a:moveTo>
                      <a:pt x="0" y="0"/>
                    </a:moveTo>
                    <a:lnTo>
                      <a:pt x="10" y="20"/>
                    </a:lnTo>
                    <a:lnTo>
                      <a:pt x="23" y="41"/>
                    </a:lnTo>
                    <a:lnTo>
                      <a:pt x="27" y="1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4" name="Freeform 139"/>
              <p:cNvSpPr>
                <a:spLocks/>
              </p:cNvSpPr>
              <p:nvPr/>
            </p:nvSpPr>
            <p:spPr bwMode="auto">
              <a:xfrm>
                <a:off x="9442246" y="4338024"/>
                <a:ext cx="212285" cy="221786"/>
              </a:xfrm>
              <a:custGeom>
                <a:avLst/>
                <a:gdLst>
                  <a:gd name="T0" fmla="*/ 19 w 119"/>
                  <a:gd name="T1" fmla="*/ 74 h 125"/>
                  <a:gd name="T2" fmla="*/ 0 w 119"/>
                  <a:gd name="T3" fmla="*/ 0 h 125"/>
                  <a:gd name="T4" fmla="*/ 16 w 119"/>
                  <a:gd name="T5" fmla="*/ 6 h 125"/>
                  <a:gd name="T6" fmla="*/ 40 w 119"/>
                  <a:gd name="T7" fmla="*/ 5 h 125"/>
                  <a:gd name="T8" fmla="*/ 40 w 119"/>
                  <a:gd name="T9" fmla="*/ 25 h 125"/>
                  <a:gd name="T10" fmla="*/ 55 w 119"/>
                  <a:gd name="T11" fmla="*/ 30 h 125"/>
                  <a:gd name="T12" fmla="*/ 59 w 119"/>
                  <a:gd name="T13" fmla="*/ 40 h 125"/>
                  <a:gd name="T14" fmla="*/ 70 w 119"/>
                  <a:gd name="T15" fmla="*/ 51 h 125"/>
                  <a:gd name="T16" fmla="*/ 78 w 119"/>
                  <a:gd name="T17" fmla="*/ 59 h 125"/>
                  <a:gd name="T18" fmla="*/ 76 w 119"/>
                  <a:gd name="T19" fmla="*/ 76 h 125"/>
                  <a:gd name="T20" fmla="*/ 87 w 119"/>
                  <a:gd name="T21" fmla="*/ 95 h 125"/>
                  <a:gd name="T22" fmla="*/ 107 w 119"/>
                  <a:gd name="T23" fmla="*/ 101 h 125"/>
                  <a:gd name="T24" fmla="*/ 118 w 119"/>
                  <a:gd name="T25" fmla="*/ 120 h 125"/>
                  <a:gd name="T26" fmla="*/ 116 w 119"/>
                  <a:gd name="T27" fmla="*/ 120 h 125"/>
                  <a:gd name="T28" fmla="*/ 115 w 119"/>
                  <a:gd name="T29" fmla="*/ 121 h 125"/>
                  <a:gd name="T30" fmla="*/ 113 w 119"/>
                  <a:gd name="T31" fmla="*/ 121 h 125"/>
                  <a:gd name="T32" fmla="*/ 110 w 119"/>
                  <a:gd name="T33" fmla="*/ 121 h 125"/>
                  <a:gd name="T34" fmla="*/ 108 w 119"/>
                  <a:gd name="T35" fmla="*/ 122 h 125"/>
                  <a:gd name="T36" fmla="*/ 106 w 119"/>
                  <a:gd name="T37" fmla="*/ 123 h 125"/>
                  <a:gd name="T38" fmla="*/ 103 w 119"/>
                  <a:gd name="T39" fmla="*/ 123 h 125"/>
                  <a:gd name="T40" fmla="*/ 101 w 119"/>
                  <a:gd name="T41" fmla="*/ 124 h 125"/>
                  <a:gd name="T42" fmla="*/ 99 w 119"/>
                  <a:gd name="T43" fmla="*/ 124 h 125"/>
                  <a:gd name="T44" fmla="*/ 97 w 119"/>
                  <a:gd name="T45" fmla="*/ 124 h 125"/>
                  <a:gd name="T46" fmla="*/ 96 w 119"/>
                  <a:gd name="T47" fmla="*/ 124 h 125"/>
                  <a:gd name="T48" fmla="*/ 95 w 119"/>
                  <a:gd name="T49" fmla="*/ 122 h 125"/>
                  <a:gd name="T50" fmla="*/ 93 w 119"/>
                  <a:gd name="T51" fmla="*/ 121 h 125"/>
                  <a:gd name="T52" fmla="*/ 91 w 119"/>
                  <a:gd name="T53" fmla="*/ 121 h 125"/>
                  <a:gd name="T54" fmla="*/ 88 w 119"/>
                  <a:gd name="T55" fmla="*/ 121 h 125"/>
                  <a:gd name="T56" fmla="*/ 86 w 119"/>
                  <a:gd name="T57" fmla="*/ 120 h 125"/>
                  <a:gd name="T58" fmla="*/ 83 w 119"/>
                  <a:gd name="T59" fmla="*/ 119 h 125"/>
                  <a:gd name="T60" fmla="*/ 81 w 119"/>
                  <a:gd name="T61" fmla="*/ 118 h 125"/>
                  <a:gd name="T62" fmla="*/ 78 w 119"/>
                  <a:gd name="T63" fmla="*/ 117 h 125"/>
                  <a:gd name="T64" fmla="*/ 76 w 119"/>
                  <a:gd name="T65" fmla="*/ 117 h 125"/>
                  <a:gd name="T66" fmla="*/ 75 w 119"/>
                  <a:gd name="T67" fmla="*/ 117 h 125"/>
                  <a:gd name="T68" fmla="*/ 74 w 119"/>
                  <a:gd name="T69" fmla="*/ 117 h 125"/>
                  <a:gd name="T70" fmla="*/ 55 w 119"/>
                  <a:gd name="T71" fmla="*/ 97 h 125"/>
                  <a:gd name="T72" fmla="*/ 41 w 119"/>
                  <a:gd name="T73" fmla="*/ 78 h 125"/>
                  <a:gd name="T74" fmla="*/ 19 w 119"/>
                  <a:gd name="T75" fmla="*/ 7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25">
                    <a:moveTo>
                      <a:pt x="19" y="74"/>
                    </a:moveTo>
                    <a:lnTo>
                      <a:pt x="0" y="0"/>
                    </a:lnTo>
                    <a:lnTo>
                      <a:pt x="16" y="6"/>
                    </a:lnTo>
                    <a:lnTo>
                      <a:pt x="40" y="5"/>
                    </a:lnTo>
                    <a:lnTo>
                      <a:pt x="40" y="25"/>
                    </a:lnTo>
                    <a:lnTo>
                      <a:pt x="55" y="30"/>
                    </a:lnTo>
                    <a:lnTo>
                      <a:pt x="59" y="40"/>
                    </a:lnTo>
                    <a:lnTo>
                      <a:pt x="70" y="51"/>
                    </a:lnTo>
                    <a:lnTo>
                      <a:pt x="78" y="59"/>
                    </a:lnTo>
                    <a:lnTo>
                      <a:pt x="76" y="76"/>
                    </a:lnTo>
                    <a:lnTo>
                      <a:pt x="87" y="95"/>
                    </a:lnTo>
                    <a:lnTo>
                      <a:pt x="107" y="101"/>
                    </a:lnTo>
                    <a:lnTo>
                      <a:pt x="118" y="120"/>
                    </a:lnTo>
                    <a:lnTo>
                      <a:pt x="116" y="120"/>
                    </a:lnTo>
                    <a:lnTo>
                      <a:pt x="115" y="121"/>
                    </a:lnTo>
                    <a:lnTo>
                      <a:pt x="113" y="121"/>
                    </a:lnTo>
                    <a:lnTo>
                      <a:pt x="110" y="121"/>
                    </a:lnTo>
                    <a:lnTo>
                      <a:pt x="108" y="122"/>
                    </a:lnTo>
                    <a:lnTo>
                      <a:pt x="106" y="123"/>
                    </a:lnTo>
                    <a:lnTo>
                      <a:pt x="103" y="123"/>
                    </a:lnTo>
                    <a:lnTo>
                      <a:pt x="101" y="124"/>
                    </a:lnTo>
                    <a:lnTo>
                      <a:pt x="99" y="124"/>
                    </a:lnTo>
                    <a:lnTo>
                      <a:pt x="97" y="124"/>
                    </a:lnTo>
                    <a:lnTo>
                      <a:pt x="96" y="124"/>
                    </a:lnTo>
                    <a:lnTo>
                      <a:pt x="95" y="122"/>
                    </a:lnTo>
                    <a:lnTo>
                      <a:pt x="93" y="121"/>
                    </a:lnTo>
                    <a:lnTo>
                      <a:pt x="91" y="121"/>
                    </a:lnTo>
                    <a:lnTo>
                      <a:pt x="88" y="121"/>
                    </a:lnTo>
                    <a:lnTo>
                      <a:pt x="86" y="120"/>
                    </a:lnTo>
                    <a:lnTo>
                      <a:pt x="83" y="119"/>
                    </a:lnTo>
                    <a:lnTo>
                      <a:pt x="81" y="118"/>
                    </a:lnTo>
                    <a:lnTo>
                      <a:pt x="78" y="117"/>
                    </a:lnTo>
                    <a:lnTo>
                      <a:pt x="76" y="117"/>
                    </a:lnTo>
                    <a:lnTo>
                      <a:pt x="75" y="117"/>
                    </a:lnTo>
                    <a:lnTo>
                      <a:pt x="74" y="117"/>
                    </a:lnTo>
                    <a:lnTo>
                      <a:pt x="55" y="97"/>
                    </a:lnTo>
                    <a:lnTo>
                      <a:pt x="41" y="78"/>
                    </a:lnTo>
                    <a:lnTo>
                      <a:pt x="1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5" name="Freeform 140"/>
              <p:cNvSpPr>
                <a:spLocks/>
              </p:cNvSpPr>
              <p:nvPr/>
            </p:nvSpPr>
            <p:spPr bwMode="auto">
              <a:xfrm>
                <a:off x="9613646" y="4378921"/>
                <a:ext cx="72334" cy="58199"/>
              </a:xfrm>
              <a:custGeom>
                <a:avLst/>
                <a:gdLst>
                  <a:gd name="T0" fmla="*/ 2 w 41"/>
                  <a:gd name="T1" fmla="*/ 16 h 33"/>
                  <a:gd name="T2" fmla="*/ 0 w 41"/>
                  <a:gd name="T3" fmla="*/ 28 h 33"/>
                  <a:gd name="T4" fmla="*/ 16 w 41"/>
                  <a:gd name="T5" fmla="*/ 32 h 33"/>
                  <a:gd name="T6" fmla="*/ 32 w 41"/>
                  <a:gd name="T7" fmla="*/ 22 h 33"/>
                  <a:gd name="T8" fmla="*/ 40 w 41"/>
                  <a:gd name="T9" fmla="*/ 11 h 33"/>
                  <a:gd name="T10" fmla="*/ 38 w 41"/>
                  <a:gd name="T11" fmla="*/ 0 h 33"/>
                  <a:gd name="T12" fmla="*/ 26 w 41"/>
                  <a:gd name="T13" fmla="*/ 1 h 33"/>
                  <a:gd name="T14" fmla="*/ 24 w 41"/>
                  <a:gd name="T15" fmla="*/ 11 h 33"/>
                  <a:gd name="T16" fmla="*/ 2 w 41"/>
                  <a:gd name="T1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3">
                    <a:moveTo>
                      <a:pt x="2" y="16"/>
                    </a:moveTo>
                    <a:lnTo>
                      <a:pt x="0" y="28"/>
                    </a:lnTo>
                    <a:lnTo>
                      <a:pt x="16" y="32"/>
                    </a:lnTo>
                    <a:lnTo>
                      <a:pt x="32" y="22"/>
                    </a:lnTo>
                    <a:lnTo>
                      <a:pt x="40" y="11"/>
                    </a:lnTo>
                    <a:lnTo>
                      <a:pt x="38" y="0"/>
                    </a:lnTo>
                    <a:lnTo>
                      <a:pt x="26" y="1"/>
                    </a:lnTo>
                    <a:lnTo>
                      <a:pt x="24" y="11"/>
                    </a:lnTo>
                    <a:lnTo>
                      <a:pt x="2"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36" name="Freeform 141"/>
              <p:cNvSpPr>
                <a:spLocks/>
              </p:cNvSpPr>
              <p:nvPr/>
            </p:nvSpPr>
            <p:spPr bwMode="auto">
              <a:xfrm>
                <a:off x="9731583" y="4394650"/>
                <a:ext cx="36167" cy="28313"/>
              </a:xfrm>
              <a:custGeom>
                <a:avLst/>
                <a:gdLst>
                  <a:gd name="T0" fmla="*/ 10 w 21"/>
                  <a:gd name="T1" fmla="*/ 15 h 16"/>
                  <a:gd name="T2" fmla="*/ 11 w 21"/>
                  <a:gd name="T3" fmla="*/ 14 h 16"/>
                  <a:gd name="T4" fmla="*/ 13 w 21"/>
                  <a:gd name="T5" fmla="*/ 14 h 16"/>
                  <a:gd name="T6" fmla="*/ 15 w 21"/>
                  <a:gd name="T7" fmla="*/ 13 h 16"/>
                  <a:gd name="T8" fmla="*/ 16 w 21"/>
                  <a:gd name="T9" fmla="*/ 13 h 16"/>
                  <a:gd name="T10" fmla="*/ 17 w 21"/>
                  <a:gd name="T11" fmla="*/ 12 h 16"/>
                  <a:gd name="T12" fmla="*/ 18 w 21"/>
                  <a:gd name="T13" fmla="*/ 11 h 16"/>
                  <a:gd name="T14" fmla="*/ 19 w 21"/>
                  <a:gd name="T15" fmla="*/ 11 h 16"/>
                  <a:gd name="T16" fmla="*/ 20 w 21"/>
                  <a:gd name="T17" fmla="*/ 9 h 16"/>
                  <a:gd name="T18" fmla="*/ 20 w 21"/>
                  <a:gd name="T19" fmla="*/ 8 h 16"/>
                  <a:gd name="T20" fmla="*/ 20 w 21"/>
                  <a:gd name="T21" fmla="*/ 7 h 16"/>
                  <a:gd name="T22" fmla="*/ 20 w 21"/>
                  <a:gd name="T23" fmla="*/ 6 h 16"/>
                  <a:gd name="T24" fmla="*/ 20 w 21"/>
                  <a:gd name="T25" fmla="*/ 5 h 16"/>
                  <a:gd name="T26" fmla="*/ 19 w 21"/>
                  <a:gd name="T27" fmla="*/ 4 h 16"/>
                  <a:gd name="T28" fmla="*/ 18 w 21"/>
                  <a:gd name="T29" fmla="*/ 4 h 16"/>
                  <a:gd name="T30" fmla="*/ 18 w 21"/>
                  <a:gd name="T31" fmla="*/ 3 h 16"/>
                  <a:gd name="T32" fmla="*/ 17 w 21"/>
                  <a:gd name="T33" fmla="*/ 2 h 16"/>
                  <a:gd name="T34" fmla="*/ 16 w 21"/>
                  <a:gd name="T35" fmla="*/ 1 h 16"/>
                  <a:gd name="T36" fmla="*/ 15 w 21"/>
                  <a:gd name="T37" fmla="*/ 1 h 16"/>
                  <a:gd name="T38" fmla="*/ 13 w 21"/>
                  <a:gd name="T39" fmla="*/ 0 h 16"/>
                  <a:gd name="T40" fmla="*/ 11 w 21"/>
                  <a:gd name="T41" fmla="*/ 0 h 16"/>
                  <a:gd name="T42" fmla="*/ 10 w 21"/>
                  <a:gd name="T43" fmla="*/ 0 h 16"/>
                  <a:gd name="T44" fmla="*/ 8 w 21"/>
                  <a:gd name="T45" fmla="*/ 0 h 16"/>
                  <a:gd name="T46" fmla="*/ 7 w 21"/>
                  <a:gd name="T47" fmla="*/ 0 h 16"/>
                  <a:gd name="T48" fmla="*/ 5 w 21"/>
                  <a:gd name="T49" fmla="*/ 0 h 16"/>
                  <a:gd name="T50" fmla="*/ 5 w 21"/>
                  <a:gd name="T51" fmla="*/ 1 h 16"/>
                  <a:gd name="T52" fmla="*/ 3 w 21"/>
                  <a:gd name="T53" fmla="*/ 1 h 16"/>
                  <a:gd name="T54" fmla="*/ 3 w 21"/>
                  <a:gd name="T55" fmla="*/ 2 h 16"/>
                  <a:gd name="T56" fmla="*/ 2 w 21"/>
                  <a:gd name="T57" fmla="*/ 3 h 16"/>
                  <a:gd name="T58" fmla="*/ 1 w 21"/>
                  <a:gd name="T59" fmla="*/ 4 h 16"/>
                  <a:gd name="T60" fmla="*/ 0 w 21"/>
                  <a:gd name="T61" fmla="*/ 5 h 16"/>
                  <a:gd name="T62" fmla="*/ 0 w 21"/>
                  <a:gd name="T63" fmla="*/ 6 h 16"/>
                  <a:gd name="T64" fmla="*/ 0 w 21"/>
                  <a:gd name="T65" fmla="*/ 7 h 16"/>
                  <a:gd name="T66" fmla="*/ 0 w 21"/>
                  <a:gd name="T67" fmla="*/ 8 h 16"/>
                  <a:gd name="T68" fmla="*/ 0 w 21"/>
                  <a:gd name="T69" fmla="*/ 9 h 16"/>
                  <a:gd name="T70" fmla="*/ 1 w 21"/>
                  <a:gd name="T71" fmla="*/ 11 h 16"/>
                  <a:gd name="T72" fmla="*/ 2 w 21"/>
                  <a:gd name="T73" fmla="*/ 11 h 16"/>
                  <a:gd name="T74" fmla="*/ 3 w 21"/>
                  <a:gd name="T75" fmla="*/ 12 h 16"/>
                  <a:gd name="T76" fmla="*/ 3 w 21"/>
                  <a:gd name="T77" fmla="*/ 13 h 16"/>
                  <a:gd name="T78" fmla="*/ 5 w 21"/>
                  <a:gd name="T79" fmla="*/ 13 h 16"/>
                  <a:gd name="T80" fmla="*/ 5 w 21"/>
                  <a:gd name="T81" fmla="*/ 14 h 16"/>
                  <a:gd name="T82" fmla="*/ 7 w 21"/>
                  <a:gd name="T83" fmla="*/ 14 h 16"/>
                  <a:gd name="T84" fmla="*/ 8 w 21"/>
                  <a:gd name="T85" fmla="*/ 14 h 16"/>
                  <a:gd name="T86" fmla="*/ 10 w 21"/>
                  <a:gd name="T8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16">
                    <a:moveTo>
                      <a:pt x="10" y="15"/>
                    </a:moveTo>
                    <a:lnTo>
                      <a:pt x="11" y="14"/>
                    </a:lnTo>
                    <a:lnTo>
                      <a:pt x="13" y="14"/>
                    </a:lnTo>
                    <a:lnTo>
                      <a:pt x="15" y="13"/>
                    </a:lnTo>
                    <a:lnTo>
                      <a:pt x="16" y="13"/>
                    </a:lnTo>
                    <a:lnTo>
                      <a:pt x="17" y="12"/>
                    </a:lnTo>
                    <a:lnTo>
                      <a:pt x="18" y="11"/>
                    </a:lnTo>
                    <a:lnTo>
                      <a:pt x="19" y="11"/>
                    </a:lnTo>
                    <a:lnTo>
                      <a:pt x="20" y="9"/>
                    </a:lnTo>
                    <a:lnTo>
                      <a:pt x="20" y="8"/>
                    </a:lnTo>
                    <a:lnTo>
                      <a:pt x="20" y="7"/>
                    </a:lnTo>
                    <a:lnTo>
                      <a:pt x="20" y="6"/>
                    </a:lnTo>
                    <a:lnTo>
                      <a:pt x="20" y="5"/>
                    </a:lnTo>
                    <a:lnTo>
                      <a:pt x="19" y="4"/>
                    </a:lnTo>
                    <a:lnTo>
                      <a:pt x="18" y="4"/>
                    </a:lnTo>
                    <a:lnTo>
                      <a:pt x="18" y="3"/>
                    </a:lnTo>
                    <a:lnTo>
                      <a:pt x="17" y="2"/>
                    </a:lnTo>
                    <a:lnTo>
                      <a:pt x="16" y="1"/>
                    </a:lnTo>
                    <a:lnTo>
                      <a:pt x="15" y="1"/>
                    </a:lnTo>
                    <a:lnTo>
                      <a:pt x="13" y="0"/>
                    </a:lnTo>
                    <a:lnTo>
                      <a:pt x="11" y="0"/>
                    </a:lnTo>
                    <a:lnTo>
                      <a:pt x="10" y="0"/>
                    </a:lnTo>
                    <a:lnTo>
                      <a:pt x="8" y="0"/>
                    </a:lnTo>
                    <a:lnTo>
                      <a:pt x="7" y="0"/>
                    </a:lnTo>
                    <a:lnTo>
                      <a:pt x="5" y="0"/>
                    </a:lnTo>
                    <a:lnTo>
                      <a:pt x="5" y="1"/>
                    </a:lnTo>
                    <a:lnTo>
                      <a:pt x="3" y="1"/>
                    </a:lnTo>
                    <a:lnTo>
                      <a:pt x="3" y="2"/>
                    </a:lnTo>
                    <a:lnTo>
                      <a:pt x="2" y="3"/>
                    </a:lnTo>
                    <a:lnTo>
                      <a:pt x="1" y="4"/>
                    </a:lnTo>
                    <a:lnTo>
                      <a:pt x="0" y="5"/>
                    </a:lnTo>
                    <a:lnTo>
                      <a:pt x="0" y="6"/>
                    </a:lnTo>
                    <a:lnTo>
                      <a:pt x="0" y="7"/>
                    </a:lnTo>
                    <a:lnTo>
                      <a:pt x="0" y="8"/>
                    </a:lnTo>
                    <a:lnTo>
                      <a:pt x="0" y="9"/>
                    </a:lnTo>
                    <a:lnTo>
                      <a:pt x="1" y="11"/>
                    </a:lnTo>
                    <a:lnTo>
                      <a:pt x="2" y="11"/>
                    </a:lnTo>
                    <a:lnTo>
                      <a:pt x="3" y="12"/>
                    </a:lnTo>
                    <a:lnTo>
                      <a:pt x="3" y="13"/>
                    </a:lnTo>
                    <a:lnTo>
                      <a:pt x="5" y="13"/>
                    </a:lnTo>
                    <a:lnTo>
                      <a:pt x="5" y="14"/>
                    </a:lnTo>
                    <a:lnTo>
                      <a:pt x="7" y="14"/>
                    </a:lnTo>
                    <a:lnTo>
                      <a:pt x="8" y="14"/>
                    </a:lnTo>
                    <a:lnTo>
                      <a:pt x="1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nvGrpSpPr>
            <p:cNvPr id="54" name="Group 53"/>
            <p:cNvGrpSpPr/>
            <p:nvPr/>
          </p:nvGrpSpPr>
          <p:grpSpPr>
            <a:xfrm>
              <a:off x="4982278" y="1882731"/>
              <a:ext cx="1481279" cy="1723957"/>
              <a:chOff x="5286171" y="1456373"/>
              <a:chExt cx="1481279" cy="1723957"/>
            </a:xfrm>
            <a:grpFill/>
          </p:grpSpPr>
          <p:sp>
            <p:nvSpPr>
              <p:cNvPr id="181" name="Freeform 58"/>
              <p:cNvSpPr>
                <a:spLocks/>
              </p:cNvSpPr>
              <p:nvPr/>
            </p:nvSpPr>
            <p:spPr bwMode="auto">
              <a:xfrm>
                <a:off x="6053543" y="1476821"/>
                <a:ext cx="294054" cy="173025"/>
              </a:xfrm>
              <a:custGeom>
                <a:avLst/>
                <a:gdLst>
                  <a:gd name="T0" fmla="*/ 65 w 167"/>
                  <a:gd name="T1" fmla="*/ 3 h 99"/>
                  <a:gd name="T2" fmla="*/ 60 w 167"/>
                  <a:gd name="T3" fmla="*/ 23 h 99"/>
                  <a:gd name="T4" fmla="*/ 42 w 167"/>
                  <a:gd name="T5" fmla="*/ 11 h 99"/>
                  <a:gd name="T6" fmla="*/ 27 w 167"/>
                  <a:gd name="T7" fmla="*/ 20 h 99"/>
                  <a:gd name="T8" fmla="*/ 20 w 167"/>
                  <a:gd name="T9" fmla="*/ 3 h 99"/>
                  <a:gd name="T10" fmla="*/ 0 w 167"/>
                  <a:gd name="T11" fmla="*/ 19 h 99"/>
                  <a:gd name="T12" fmla="*/ 4 w 167"/>
                  <a:gd name="T13" fmla="*/ 28 h 99"/>
                  <a:gd name="T14" fmla="*/ 8 w 167"/>
                  <a:gd name="T15" fmla="*/ 45 h 99"/>
                  <a:gd name="T16" fmla="*/ 30 w 167"/>
                  <a:gd name="T17" fmla="*/ 47 h 99"/>
                  <a:gd name="T18" fmla="*/ 42 w 167"/>
                  <a:gd name="T19" fmla="*/ 35 h 99"/>
                  <a:gd name="T20" fmla="*/ 53 w 167"/>
                  <a:gd name="T21" fmla="*/ 38 h 99"/>
                  <a:gd name="T22" fmla="*/ 48 w 167"/>
                  <a:gd name="T23" fmla="*/ 52 h 99"/>
                  <a:gd name="T24" fmla="*/ 45 w 167"/>
                  <a:gd name="T25" fmla="*/ 65 h 99"/>
                  <a:gd name="T26" fmla="*/ 57 w 167"/>
                  <a:gd name="T27" fmla="*/ 75 h 99"/>
                  <a:gd name="T28" fmla="*/ 68 w 167"/>
                  <a:gd name="T29" fmla="*/ 92 h 99"/>
                  <a:gd name="T30" fmla="*/ 82 w 167"/>
                  <a:gd name="T31" fmla="*/ 98 h 99"/>
                  <a:gd name="T32" fmla="*/ 88 w 167"/>
                  <a:gd name="T33" fmla="*/ 73 h 99"/>
                  <a:gd name="T34" fmla="*/ 109 w 167"/>
                  <a:gd name="T35" fmla="*/ 51 h 99"/>
                  <a:gd name="T36" fmla="*/ 121 w 167"/>
                  <a:gd name="T37" fmla="*/ 58 h 99"/>
                  <a:gd name="T38" fmla="*/ 121 w 167"/>
                  <a:gd name="T39" fmla="*/ 75 h 99"/>
                  <a:gd name="T40" fmla="*/ 145 w 167"/>
                  <a:gd name="T41" fmla="*/ 73 h 99"/>
                  <a:gd name="T42" fmla="*/ 157 w 167"/>
                  <a:gd name="T43" fmla="*/ 78 h 99"/>
                  <a:gd name="T44" fmla="*/ 166 w 167"/>
                  <a:gd name="T45" fmla="*/ 60 h 99"/>
                  <a:gd name="T46" fmla="*/ 109 w 167"/>
                  <a:gd name="T47" fmla="*/ 30 h 99"/>
                  <a:gd name="T48" fmla="*/ 90 w 167"/>
                  <a:gd name="T49" fmla="*/ 0 h 99"/>
                  <a:gd name="T50" fmla="*/ 65 w 167"/>
                  <a:gd name="T51"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99">
                    <a:moveTo>
                      <a:pt x="65" y="3"/>
                    </a:moveTo>
                    <a:lnTo>
                      <a:pt x="60" y="23"/>
                    </a:lnTo>
                    <a:lnTo>
                      <a:pt x="42" y="11"/>
                    </a:lnTo>
                    <a:lnTo>
                      <a:pt x="27" y="20"/>
                    </a:lnTo>
                    <a:lnTo>
                      <a:pt x="20" y="3"/>
                    </a:lnTo>
                    <a:lnTo>
                      <a:pt x="0" y="19"/>
                    </a:lnTo>
                    <a:lnTo>
                      <a:pt x="4" y="28"/>
                    </a:lnTo>
                    <a:lnTo>
                      <a:pt x="8" y="45"/>
                    </a:lnTo>
                    <a:lnTo>
                      <a:pt x="30" y="47"/>
                    </a:lnTo>
                    <a:lnTo>
                      <a:pt x="42" y="35"/>
                    </a:lnTo>
                    <a:lnTo>
                      <a:pt x="53" y="38"/>
                    </a:lnTo>
                    <a:lnTo>
                      <a:pt x="48" y="52"/>
                    </a:lnTo>
                    <a:lnTo>
                      <a:pt x="45" y="65"/>
                    </a:lnTo>
                    <a:lnTo>
                      <a:pt x="57" y="75"/>
                    </a:lnTo>
                    <a:lnTo>
                      <a:pt x="68" y="92"/>
                    </a:lnTo>
                    <a:lnTo>
                      <a:pt x="82" y="98"/>
                    </a:lnTo>
                    <a:lnTo>
                      <a:pt x="88" y="73"/>
                    </a:lnTo>
                    <a:lnTo>
                      <a:pt x="109" y="51"/>
                    </a:lnTo>
                    <a:lnTo>
                      <a:pt x="121" y="58"/>
                    </a:lnTo>
                    <a:lnTo>
                      <a:pt x="121" y="75"/>
                    </a:lnTo>
                    <a:lnTo>
                      <a:pt x="145" y="73"/>
                    </a:lnTo>
                    <a:lnTo>
                      <a:pt x="157" y="78"/>
                    </a:lnTo>
                    <a:lnTo>
                      <a:pt x="166" y="60"/>
                    </a:lnTo>
                    <a:lnTo>
                      <a:pt x="109" y="30"/>
                    </a:lnTo>
                    <a:lnTo>
                      <a:pt x="90" y="0"/>
                    </a:lnTo>
                    <a:lnTo>
                      <a:pt x="65"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2" name="Freeform 59"/>
              <p:cNvSpPr>
                <a:spLocks/>
              </p:cNvSpPr>
              <p:nvPr/>
            </p:nvSpPr>
            <p:spPr bwMode="auto">
              <a:xfrm>
                <a:off x="6245386" y="1456373"/>
                <a:ext cx="168256" cy="66064"/>
              </a:xfrm>
              <a:custGeom>
                <a:avLst/>
                <a:gdLst>
                  <a:gd name="T0" fmla="*/ 0 w 95"/>
                  <a:gd name="T1" fmla="*/ 3 h 38"/>
                  <a:gd name="T2" fmla="*/ 5 w 95"/>
                  <a:gd name="T3" fmla="*/ 27 h 38"/>
                  <a:gd name="T4" fmla="*/ 43 w 95"/>
                  <a:gd name="T5" fmla="*/ 37 h 38"/>
                  <a:gd name="T6" fmla="*/ 71 w 95"/>
                  <a:gd name="T7" fmla="*/ 27 h 38"/>
                  <a:gd name="T8" fmla="*/ 94 w 95"/>
                  <a:gd name="T9" fmla="*/ 5 h 38"/>
                  <a:gd name="T10" fmla="*/ 54 w 95"/>
                  <a:gd name="T11" fmla="*/ 5 h 38"/>
                  <a:gd name="T12" fmla="*/ 31 w 95"/>
                  <a:gd name="T13" fmla="*/ 0 h 38"/>
                  <a:gd name="T14" fmla="*/ 0 w 95"/>
                  <a:gd name="T15" fmla="*/ 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8">
                    <a:moveTo>
                      <a:pt x="0" y="3"/>
                    </a:moveTo>
                    <a:lnTo>
                      <a:pt x="5" y="27"/>
                    </a:lnTo>
                    <a:lnTo>
                      <a:pt x="43" y="37"/>
                    </a:lnTo>
                    <a:lnTo>
                      <a:pt x="71" y="27"/>
                    </a:lnTo>
                    <a:lnTo>
                      <a:pt x="94" y="5"/>
                    </a:lnTo>
                    <a:lnTo>
                      <a:pt x="54" y="5"/>
                    </a:lnTo>
                    <a:lnTo>
                      <a:pt x="31"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3" name="Freeform 96"/>
              <p:cNvSpPr>
                <a:spLocks/>
              </p:cNvSpPr>
              <p:nvPr/>
            </p:nvSpPr>
            <p:spPr bwMode="auto">
              <a:xfrm>
                <a:off x="5622682" y="1895227"/>
                <a:ext cx="40885" cy="51907"/>
              </a:xfrm>
              <a:custGeom>
                <a:avLst/>
                <a:gdLst>
                  <a:gd name="T0" fmla="*/ 8 w 24"/>
                  <a:gd name="T1" fmla="*/ 0 h 29"/>
                  <a:gd name="T2" fmla="*/ 0 w 24"/>
                  <a:gd name="T3" fmla="*/ 28 h 29"/>
                  <a:gd name="T4" fmla="*/ 23 w 24"/>
                  <a:gd name="T5" fmla="*/ 10 h 29"/>
                  <a:gd name="T6" fmla="*/ 8 w 24"/>
                  <a:gd name="T7" fmla="*/ 0 h 29"/>
                </a:gdLst>
                <a:ahLst/>
                <a:cxnLst>
                  <a:cxn ang="0">
                    <a:pos x="T0" y="T1"/>
                  </a:cxn>
                  <a:cxn ang="0">
                    <a:pos x="T2" y="T3"/>
                  </a:cxn>
                  <a:cxn ang="0">
                    <a:pos x="T4" y="T5"/>
                  </a:cxn>
                  <a:cxn ang="0">
                    <a:pos x="T6" y="T7"/>
                  </a:cxn>
                </a:cxnLst>
                <a:rect l="0" t="0" r="r" b="b"/>
                <a:pathLst>
                  <a:path w="24" h="29">
                    <a:moveTo>
                      <a:pt x="8" y="0"/>
                    </a:moveTo>
                    <a:lnTo>
                      <a:pt x="0" y="28"/>
                    </a:lnTo>
                    <a:lnTo>
                      <a:pt x="23" y="10"/>
                    </a:lnTo>
                    <a:lnTo>
                      <a:pt x="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4" name="Freeform 103"/>
              <p:cNvSpPr>
                <a:spLocks/>
              </p:cNvSpPr>
              <p:nvPr/>
            </p:nvSpPr>
            <p:spPr bwMode="auto">
              <a:xfrm>
                <a:off x="5286171" y="2091846"/>
                <a:ext cx="232728" cy="143139"/>
              </a:xfrm>
              <a:custGeom>
                <a:avLst/>
                <a:gdLst>
                  <a:gd name="T0" fmla="*/ 40 w 133"/>
                  <a:gd name="T1" fmla="*/ 15 h 81"/>
                  <a:gd name="T2" fmla="*/ 22 w 133"/>
                  <a:gd name="T3" fmla="*/ 0 h 81"/>
                  <a:gd name="T4" fmla="*/ 0 w 133"/>
                  <a:gd name="T5" fmla="*/ 25 h 81"/>
                  <a:gd name="T6" fmla="*/ 2 w 133"/>
                  <a:gd name="T7" fmla="*/ 37 h 81"/>
                  <a:gd name="T8" fmla="*/ 27 w 133"/>
                  <a:gd name="T9" fmla="*/ 32 h 81"/>
                  <a:gd name="T10" fmla="*/ 27 w 133"/>
                  <a:gd name="T11" fmla="*/ 52 h 81"/>
                  <a:gd name="T12" fmla="*/ 19 w 133"/>
                  <a:gd name="T13" fmla="*/ 65 h 81"/>
                  <a:gd name="T14" fmla="*/ 41 w 133"/>
                  <a:gd name="T15" fmla="*/ 60 h 81"/>
                  <a:gd name="T16" fmla="*/ 64 w 133"/>
                  <a:gd name="T17" fmla="*/ 71 h 81"/>
                  <a:gd name="T18" fmla="*/ 72 w 133"/>
                  <a:gd name="T19" fmla="*/ 80 h 81"/>
                  <a:gd name="T20" fmla="*/ 91 w 133"/>
                  <a:gd name="T21" fmla="*/ 60 h 81"/>
                  <a:gd name="T22" fmla="*/ 109 w 133"/>
                  <a:gd name="T23" fmla="*/ 60 h 81"/>
                  <a:gd name="T24" fmla="*/ 127 w 133"/>
                  <a:gd name="T25" fmla="*/ 48 h 81"/>
                  <a:gd name="T26" fmla="*/ 132 w 133"/>
                  <a:gd name="T27" fmla="*/ 27 h 81"/>
                  <a:gd name="T28" fmla="*/ 127 w 133"/>
                  <a:gd name="T29" fmla="*/ 4 h 81"/>
                  <a:gd name="T30" fmla="*/ 102 w 133"/>
                  <a:gd name="T31" fmla="*/ 4 h 81"/>
                  <a:gd name="T32" fmla="*/ 77 w 133"/>
                  <a:gd name="T33" fmla="*/ 12 h 81"/>
                  <a:gd name="T34" fmla="*/ 49 w 133"/>
                  <a:gd name="T35" fmla="*/ 3 h 81"/>
                  <a:gd name="T36" fmla="*/ 40 w 133"/>
                  <a:gd name="T37"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81">
                    <a:moveTo>
                      <a:pt x="40" y="15"/>
                    </a:moveTo>
                    <a:lnTo>
                      <a:pt x="22" y="0"/>
                    </a:lnTo>
                    <a:lnTo>
                      <a:pt x="0" y="25"/>
                    </a:lnTo>
                    <a:lnTo>
                      <a:pt x="2" y="37"/>
                    </a:lnTo>
                    <a:lnTo>
                      <a:pt x="27" y="32"/>
                    </a:lnTo>
                    <a:lnTo>
                      <a:pt x="27" y="52"/>
                    </a:lnTo>
                    <a:lnTo>
                      <a:pt x="19" y="65"/>
                    </a:lnTo>
                    <a:lnTo>
                      <a:pt x="41" y="60"/>
                    </a:lnTo>
                    <a:lnTo>
                      <a:pt x="64" y="71"/>
                    </a:lnTo>
                    <a:lnTo>
                      <a:pt x="72" y="80"/>
                    </a:lnTo>
                    <a:lnTo>
                      <a:pt x="91" y="60"/>
                    </a:lnTo>
                    <a:lnTo>
                      <a:pt x="109" y="60"/>
                    </a:lnTo>
                    <a:lnTo>
                      <a:pt x="127" y="48"/>
                    </a:lnTo>
                    <a:lnTo>
                      <a:pt x="132" y="27"/>
                    </a:lnTo>
                    <a:lnTo>
                      <a:pt x="127" y="4"/>
                    </a:lnTo>
                    <a:lnTo>
                      <a:pt x="102" y="4"/>
                    </a:lnTo>
                    <a:lnTo>
                      <a:pt x="77" y="12"/>
                    </a:lnTo>
                    <a:lnTo>
                      <a:pt x="49" y="3"/>
                    </a:lnTo>
                    <a:lnTo>
                      <a:pt x="4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5" name="Freeform 104"/>
              <p:cNvSpPr>
                <a:spLocks/>
              </p:cNvSpPr>
              <p:nvPr/>
            </p:nvSpPr>
            <p:spPr bwMode="auto">
              <a:xfrm>
                <a:off x="6039391" y="2420594"/>
                <a:ext cx="36167" cy="25167"/>
              </a:xfrm>
              <a:custGeom>
                <a:avLst/>
                <a:gdLst>
                  <a:gd name="T0" fmla="*/ 0 w 20"/>
                  <a:gd name="T1" fmla="*/ 14 h 15"/>
                  <a:gd name="T2" fmla="*/ 4 w 20"/>
                  <a:gd name="T3" fmla="*/ 0 h 15"/>
                  <a:gd name="T4" fmla="*/ 13 w 20"/>
                  <a:gd name="T5" fmla="*/ 0 h 15"/>
                  <a:gd name="T6" fmla="*/ 19 w 20"/>
                  <a:gd name="T7" fmla="*/ 0 h 15"/>
                  <a:gd name="T8" fmla="*/ 0 w 20"/>
                  <a:gd name="T9" fmla="*/ 14 h 15"/>
                </a:gdLst>
                <a:ahLst/>
                <a:cxnLst>
                  <a:cxn ang="0">
                    <a:pos x="T0" y="T1"/>
                  </a:cxn>
                  <a:cxn ang="0">
                    <a:pos x="T2" y="T3"/>
                  </a:cxn>
                  <a:cxn ang="0">
                    <a:pos x="T4" y="T5"/>
                  </a:cxn>
                  <a:cxn ang="0">
                    <a:pos x="T6" y="T7"/>
                  </a:cxn>
                  <a:cxn ang="0">
                    <a:pos x="T8" y="T9"/>
                  </a:cxn>
                </a:cxnLst>
                <a:rect l="0" t="0" r="r" b="b"/>
                <a:pathLst>
                  <a:path w="20" h="15">
                    <a:moveTo>
                      <a:pt x="0" y="14"/>
                    </a:moveTo>
                    <a:lnTo>
                      <a:pt x="4" y="0"/>
                    </a:lnTo>
                    <a:lnTo>
                      <a:pt x="13" y="0"/>
                    </a:lnTo>
                    <a:lnTo>
                      <a:pt x="19" y="0"/>
                    </a:lnTo>
                    <a:lnTo>
                      <a:pt x="0"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6" name="Freeform 108"/>
              <p:cNvSpPr>
                <a:spLocks/>
              </p:cNvSpPr>
              <p:nvPr/>
            </p:nvSpPr>
            <p:spPr bwMode="auto">
              <a:xfrm>
                <a:off x="6143175" y="1967583"/>
                <a:ext cx="31450" cy="28313"/>
              </a:xfrm>
              <a:custGeom>
                <a:avLst/>
                <a:gdLst>
                  <a:gd name="T0" fmla="*/ 6 w 18"/>
                  <a:gd name="T1" fmla="*/ 0 h 16"/>
                  <a:gd name="T2" fmla="*/ 0 w 18"/>
                  <a:gd name="T3" fmla="*/ 11 h 16"/>
                  <a:gd name="T4" fmla="*/ 12 w 18"/>
                  <a:gd name="T5" fmla="*/ 15 h 16"/>
                  <a:gd name="T6" fmla="*/ 17 w 18"/>
                  <a:gd name="T7" fmla="*/ 0 h 16"/>
                  <a:gd name="T8" fmla="*/ 6 w 18"/>
                  <a:gd name="T9" fmla="*/ 0 h 16"/>
                </a:gdLst>
                <a:ahLst/>
                <a:cxnLst>
                  <a:cxn ang="0">
                    <a:pos x="T0" y="T1"/>
                  </a:cxn>
                  <a:cxn ang="0">
                    <a:pos x="T2" y="T3"/>
                  </a:cxn>
                  <a:cxn ang="0">
                    <a:pos x="T4" y="T5"/>
                  </a:cxn>
                  <a:cxn ang="0">
                    <a:pos x="T6" y="T7"/>
                  </a:cxn>
                  <a:cxn ang="0">
                    <a:pos x="T8" y="T9"/>
                  </a:cxn>
                </a:cxnLst>
                <a:rect l="0" t="0" r="r" b="b"/>
                <a:pathLst>
                  <a:path w="18" h="16">
                    <a:moveTo>
                      <a:pt x="6" y="0"/>
                    </a:moveTo>
                    <a:lnTo>
                      <a:pt x="0" y="11"/>
                    </a:lnTo>
                    <a:lnTo>
                      <a:pt x="12" y="15"/>
                    </a:lnTo>
                    <a:lnTo>
                      <a:pt x="17" y="0"/>
                    </a:lnTo>
                    <a:lnTo>
                      <a:pt x="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7" name="Freeform 109"/>
              <p:cNvSpPr>
                <a:spLocks/>
              </p:cNvSpPr>
              <p:nvPr/>
            </p:nvSpPr>
            <p:spPr bwMode="auto">
              <a:xfrm>
                <a:off x="6193494" y="1943989"/>
                <a:ext cx="28305" cy="58199"/>
              </a:xfrm>
              <a:custGeom>
                <a:avLst/>
                <a:gdLst>
                  <a:gd name="T0" fmla="*/ 0 w 16"/>
                  <a:gd name="T1" fmla="*/ 0 h 33"/>
                  <a:gd name="T2" fmla="*/ 2 w 16"/>
                  <a:gd name="T3" fmla="*/ 13 h 33"/>
                  <a:gd name="T4" fmla="*/ 9 w 16"/>
                  <a:gd name="T5" fmla="*/ 16 h 33"/>
                  <a:gd name="T6" fmla="*/ 12 w 16"/>
                  <a:gd name="T7" fmla="*/ 32 h 33"/>
                  <a:gd name="T8" fmla="*/ 15 w 16"/>
                  <a:gd name="T9" fmla="*/ 20 h 33"/>
                  <a:gd name="T10" fmla="*/ 15 w 16"/>
                  <a:gd name="T11" fmla="*/ 11 h 33"/>
                  <a:gd name="T12" fmla="*/ 14 w 16"/>
                  <a:gd name="T13" fmla="*/ 0 h 33"/>
                  <a:gd name="T14" fmla="*/ 0 w 16"/>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3">
                    <a:moveTo>
                      <a:pt x="0" y="0"/>
                    </a:moveTo>
                    <a:lnTo>
                      <a:pt x="2" y="13"/>
                    </a:lnTo>
                    <a:lnTo>
                      <a:pt x="9" y="16"/>
                    </a:lnTo>
                    <a:lnTo>
                      <a:pt x="12" y="32"/>
                    </a:lnTo>
                    <a:lnTo>
                      <a:pt x="15" y="20"/>
                    </a:lnTo>
                    <a:lnTo>
                      <a:pt x="15" y="11"/>
                    </a:lnTo>
                    <a:lnTo>
                      <a:pt x="14"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8" name="Freeform 110"/>
              <p:cNvSpPr>
                <a:spLocks/>
              </p:cNvSpPr>
              <p:nvPr/>
            </p:nvSpPr>
            <p:spPr bwMode="auto">
              <a:xfrm>
                <a:off x="6237524" y="1947135"/>
                <a:ext cx="28305" cy="23594"/>
              </a:xfrm>
              <a:custGeom>
                <a:avLst/>
                <a:gdLst>
                  <a:gd name="T0" fmla="*/ 0 w 15"/>
                  <a:gd name="T1" fmla="*/ 4 h 14"/>
                  <a:gd name="T2" fmla="*/ 7 w 15"/>
                  <a:gd name="T3" fmla="*/ 13 h 14"/>
                  <a:gd name="T4" fmla="*/ 14 w 15"/>
                  <a:gd name="T5" fmla="*/ 0 h 14"/>
                  <a:gd name="T6" fmla="*/ 0 w 15"/>
                  <a:gd name="T7" fmla="*/ 4 h 14"/>
                </a:gdLst>
                <a:ahLst/>
                <a:cxnLst>
                  <a:cxn ang="0">
                    <a:pos x="T0" y="T1"/>
                  </a:cxn>
                  <a:cxn ang="0">
                    <a:pos x="T2" y="T3"/>
                  </a:cxn>
                  <a:cxn ang="0">
                    <a:pos x="T4" y="T5"/>
                  </a:cxn>
                  <a:cxn ang="0">
                    <a:pos x="T6" y="T7"/>
                  </a:cxn>
                </a:cxnLst>
                <a:rect l="0" t="0" r="r" b="b"/>
                <a:pathLst>
                  <a:path w="15" h="14">
                    <a:moveTo>
                      <a:pt x="0" y="4"/>
                    </a:moveTo>
                    <a:lnTo>
                      <a:pt x="7" y="13"/>
                    </a:lnTo>
                    <a:lnTo>
                      <a:pt x="14" y="0"/>
                    </a:lnTo>
                    <a:lnTo>
                      <a:pt x="0"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9" name="Freeform 113"/>
              <p:cNvSpPr>
                <a:spLocks/>
              </p:cNvSpPr>
              <p:nvPr/>
            </p:nvSpPr>
            <p:spPr bwMode="auto">
              <a:xfrm>
                <a:off x="5762633" y="2382843"/>
                <a:ext cx="23587" cy="23594"/>
              </a:xfrm>
              <a:custGeom>
                <a:avLst/>
                <a:gdLst>
                  <a:gd name="T0" fmla="*/ 0 w 14"/>
                  <a:gd name="T1" fmla="*/ 0 h 14"/>
                  <a:gd name="T2" fmla="*/ 2 w 14"/>
                  <a:gd name="T3" fmla="*/ 13 h 14"/>
                  <a:gd name="T4" fmla="*/ 13 w 14"/>
                  <a:gd name="T5" fmla="*/ 0 h 14"/>
                  <a:gd name="T6" fmla="*/ 0 w 14"/>
                  <a:gd name="T7" fmla="*/ 0 h 14"/>
                </a:gdLst>
                <a:ahLst/>
                <a:cxnLst>
                  <a:cxn ang="0">
                    <a:pos x="T0" y="T1"/>
                  </a:cxn>
                  <a:cxn ang="0">
                    <a:pos x="T2" y="T3"/>
                  </a:cxn>
                  <a:cxn ang="0">
                    <a:pos x="T4" y="T5"/>
                  </a:cxn>
                  <a:cxn ang="0">
                    <a:pos x="T6" y="T7"/>
                  </a:cxn>
                </a:cxnLst>
                <a:rect l="0" t="0" r="r" b="b"/>
                <a:pathLst>
                  <a:path w="14" h="14">
                    <a:moveTo>
                      <a:pt x="0" y="0"/>
                    </a:moveTo>
                    <a:lnTo>
                      <a:pt x="2" y="13"/>
                    </a:lnTo>
                    <a:lnTo>
                      <a:pt x="13" y="0"/>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0" name="Freeform 114"/>
              <p:cNvSpPr>
                <a:spLocks/>
              </p:cNvSpPr>
              <p:nvPr/>
            </p:nvSpPr>
            <p:spPr bwMode="auto">
              <a:xfrm>
                <a:off x="5654132" y="2411156"/>
                <a:ext cx="26732" cy="39324"/>
              </a:xfrm>
              <a:custGeom>
                <a:avLst/>
                <a:gdLst>
                  <a:gd name="T0" fmla="*/ 11 w 15"/>
                  <a:gd name="T1" fmla="*/ 0 h 23"/>
                  <a:gd name="T2" fmla="*/ 2 w 15"/>
                  <a:gd name="T3" fmla="*/ 6 h 23"/>
                  <a:gd name="T4" fmla="*/ 0 w 15"/>
                  <a:gd name="T5" fmla="*/ 17 h 23"/>
                  <a:gd name="T6" fmla="*/ 5 w 15"/>
                  <a:gd name="T7" fmla="*/ 22 h 23"/>
                  <a:gd name="T8" fmla="*/ 14 w 15"/>
                  <a:gd name="T9" fmla="*/ 11 h 23"/>
                  <a:gd name="T10" fmla="*/ 11 w 15"/>
                  <a:gd name="T11" fmla="*/ 0 h 23"/>
                </a:gdLst>
                <a:ahLst/>
                <a:cxnLst>
                  <a:cxn ang="0">
                    <a:pos x="T0" y="T1"/>
                  </a:cxn>
                  <a:cxn ang="0">
                    <a:pos x="T2" y="T3"/>
                  </a:cxn>
                  <a:cxn ang="0">
                    <a:pos x="T4" y="T5"/>
                  </a:cxn>
                  <a:cxn ang="0">
                    <a:pos x="T6" y="T7"/>
                  </a:cxn>
                  <a:cxn ang="0">
                    <a:pos x="T8" y="T9"/>
                  </a:cxn>
                  <a:cxn ang="0">
                    <a:pos x="T10" y="T11"/>
                  </a:cxn>
                </a:cxnLst>
                <a:rect l="0" t="0" r="r" b="b"/>
                <a:pathLst>
                  <a:path w="15" h="23">
                    <a:moveTo>
                      <a:pt x="11" y="0"/>
                    </a:moveTo>
                    <a:lnTo>
                      <a:pt x="2" y="6"/>
                    </a:lnTo>
                    <a:lnTo>
                      <a:pt x="0" y="17"/>
                    </a:lnTo>
                    <a:lnTo>
                      <a:pt x="5" y="22"/>
                    </a:lnTo>
                    <a:lnTo>
                      <a:pt x="14" y="11"/>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1" name="Freeform 115"/>
              <p:cNvSpPr>
                <a:spLocks/>
              </p:cNvSpPr>
              <p:nvPr/>
            </p:nvSpPr>
            <p:spPr bwMode="auto">
              <a:xfrm>
                <a:off x="6440374" y="2996295"/>
                <a:ext cx="53464" cy="34605"/>
              </a:xfrm>
              <a:custGeom>
                <a:avLst/>
                <a:gdLst>
                  <a:gd name="T0" fmla="*/ 6 w 30"/>
                  <a:gd name="T1" fmla="*/ 19 h 20"/>
                  <a:gd name="T2" fmla="*/ 18 w 30"/>
                  <a:gd name="T3" fmla="*/ 19 h 20"/>
                  <a:gd name="T4" fmla="*/ 29 w 30"/>
                  <a:gd name="T5" fmla="*/ 10 h 20"/>
                  <a:gd name="T6" fmla="*/ 13 w 30"/>
                  <a:gd name="T7" fmla="*/ 0 h 20"/>
                  <a:gd name="T8" fmla="*/ 0 w 30"/>
                  <a:gd name="T9" fmla="*/ 2 h 20"/>
                  <a:gd name="T10" fmla="*/ 0 w 30"/>
                  <a:gd name="T11" fmla="*/ 14 h 20"/>
                  <a:gd name="T12" fmla="*/ 6 w 3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30" h="20">
                    <a:moveTo>
                      <a:pt x="6" y="19"/>
                    </a:moveTo>
                    <a:lnTo>
                      <a:pt x="18" y="19"/>
                    </a:lnTo>
                    <a:lnTo>
                      <a:pt x="29" y="10"/>
                    </a:lnTo>
                    <a:lnTo>
                      <a:pt x="13" y="0"/>
                    </a:lnTo>
                    <a:lnTo>
                      <a:pt x="0" y="2"/>
                    </a:lnTo>
                    <a:lnTo>
                      <a:pt x="0" y="14"/>
                    </a:lnTo>
                    <a:lnTo>
                      <a:pt x="6"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2" name="Freeform 156"/>
              <p:cNvSpPr>
                <a:spLocks/>
              </p:cNvSpPr>
              <p:nvPr/>
            </p:nvSpPr>
            <p:spPr bwMode="auto">
              <a:xfrm>
                <a:off x="6369612" y="2351384"/>
                <a:ext cx="122654" cy="55053"/>
              </a:xfrm>
              <a:custGeom>
                <a:avLst/>
                <a:gdLst>
                  <a:gd name="T0" fmla="*/ 69 w 70"/>
                  <a:gd name="T1" fmla="*/ 30 h 31"/>
                  <a:gd name="T2" fmla="*/ 41 w 70"/>
                  <a:gd name="T3" fmla="*/ 29 h 31"/>
                  <a:gd name="T4" fmla="*/ 27 w 70"/>
                  <a:gd name="T5" fmla="*/ 18 h 31"/>
                  <a:gd name="T6" fmla="*/ 0 w 70"/>
                  <a:gd name="T7" fmla="*/ 19 h 31"/>
                  <a:gd name="T8" fmla="*/ 11 w 70"/>
                  <a:gd name="T9" fmla="*/ 10 h 31"/>
                  <a:gd name="T10" fmla="*/ 30 w 70"/>
                  <a:gd name="T11" fmla="*/ 0 h 31"/>
                  <a:gd name="T12" fmla="*/ 53 w 70"/>
                  <a:gd name="T13" fmla="*/ 8 h 31"/>
                  <a:gd name="T14" fmla="*/ 69 w 7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1">
                    <a:moveTo>
                      <a:pt x="69" y="30"/>
                    </a:moveTo>
                    <a:lnTo>
                      <a:pt x="41" y="29"/>
                    </a:lnTo>
                    <a:lnTo>
                      <a:pt x="27" y="18"/>
                    </a:lnTo>
                    <a:lnTo>
                      <a:pt x="0" y="19"/>
                    </a:lnTo>
                    <a:lnTo>
                      <a:pt x="11" y="10"/>
                    </a:lnTo>
                    <a:lnTo>
                      <a:pt x="30" y="0"/>
                    </a:lnTo>
                    <a:lnTo>
                      <a:pt x="53" y="8"/>
                    </a:lnTo>
                    <a:lnTo>
                      <a:pt x="69"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3" name="Freeform 158"/>
              <p:cNvSpPr>
                <a:spLocks/>
              </p:cNvSpPr>
              <p:nvPr/>
            </p:nvSpPr>
            <p:spPr bwMode="auto">
              <a:xfrm>
                <a:off x="6325583" y="2382843"/>
                <a:ext cx="209140" cy="99096"/>
              </a:xfrm>
              <a:custGeom>
                <a:avLst/>
                <a:gdLst>
                  <a:gd name="T0" fmla="*/ 86 w 119"/>
                  <a:gd name="T1" fmla="*/ 55 h 56"/>
                  <a:gd name="T2" fmla="*/ 85 w 119"/>
                  <a:gd name="T3" fmla="*/ 45 h 56"/>
                  <a:gd name="T4" fmla="*/ 56 w 119"/>
                  <a:gd name="T5" fmla="*/ 33 h 56"/>
                  <a:gd name="T6" fmla="*/ 26 w 119"/>
                  <a:gd name="T7" fmla="*/ 51 h 56"/>
                  <a:gd name="T8" fmla="*/ 2 w 119"/>
                  <a:gd name="T9" fmla="*/ 52 h 56"/>
                  <a:gd name="T10" fmla="*/ 0 w 119"/>
                  <a:gd name="T11" fmla="*/ 27 h 56"/>
                  <a:gd name="T12" fmla="*/ 10 w 119"/>
                  <a:gd name="T13" fmla="*/ 17 h 56"/>
                  <a:gd name="T14" fmla="*/ 21 w 119"/>
                  <a:gd name="T15" fmla="*/ 33 h 56"/>
                  <a:gd name="T16" fmla="*/ 37 w 119"/>
                  <a:gd name="T17" fmla="*/ 33 h 56"/>
                  <a:gd name="T18" fmla="*/ 40 w 119"/>
                  <a:gd name="T19" fmla="*/ 19 h 56"/>
                  <a:gd name="T20" fmla="*/ 29 w 119"/>
                  <a:gd name="T21" fmla="*/ 14 h 56"/>
                  <a:gd name="T22" fmla="*/ 25 w 119"/>
                  <a:gd name="T23" fmla="*/ 2 h 56"/>
                  <a:gd name="T24" fmla="*/ 52 w 119"/>
                  <a:gd name="T25" fmla="*/ 0 h 56"/>
                  <a:gd name="T26" fmla="*/ 67 w 119"/>
                  <a:gd name="T27" fmla="*/ 12 h 56"/>
                  <a:gd name="T28" fmla="*/ 95 w 119"/>
                  <a:gd name="T29" fmla="*/ 13 h 56"/>
                  <a:gd name="T30" fmla="*/ 118 w 119"/>
                  <a:gd name="T31" fmla="*/ 33 h 56"/>
                  <a:gd name="T32" fmla="*/ 107 w 119"/>
                  <a:gd name="T33" fmla="*/ 41 h 56"/>
                  <a:gd name="T34" fmla="*/ 92 w 119"/>
                  <a:gd name="T35" fmla="*/ 36 h 56"/>
                  <a:gd name="T36" fmla="*/ 86 w 119"/>
                  <a:gd name="T3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56">
                    <a:moveTo>
                      <a:pt x="86" y="55"/>
                    </a:moveTo>
                    <a:lnTo>
                      <a:pt x="85" y="45"/>
                    </a:lnTo>
                    <a:lnTo>
                      <a:pt x="56" y="33"/>
                    </a:lnTo>
                    <a:lnTo>
                      <a:pt x="26" y="51"/>
                    </a:lnTo>
                    <a:lnTo>
                      <a:pt x="2" y="52"/>
                    </a:lnTo>
                    <a:lnTo>
                      <a:pt x="0" y="27"/>
                    </a:lnTo>
                    <a:lnTo>
                      <a:pt x="10" y="17"/>
                    </a:lnTo>
                    <a:lnTo>
                      <a:pt x="21" y="33"/>
                    </a:lnTo>
                    <a:lnTo>
                      <a:pt x="37" y="33"/>
                    </a:lnTo>
                    <a:lnTo>
                      <a:pt x="40" y="19"/>
                    </a:lnTo>
                    <a:lnTo>
                      <a:pt x="29" y="14"/>
                    </a:lnTo>
                    <a:lnTo>
                      <a:pt x="25" y="2"/>
                    </a:lnTo>
                    <a:lnTo>
                      <a:pt x="52" y="0"/>
                    </a:lnTo>
                    <a:lnTo>
                      <a:pt x="67" y="12"/>
                    </a:lnTo>
                    <a:lnTo>
                      <a:pt x="95" y="13"/>
                    </a:lnTo>
                    <a:lnTo>
                      <a:pt x="118" y="33"/>
                    </a:lnTo>
                    <a:lnTo>
                      <a:pt x="107" y="41"/>
                    </a:lnTo>
                    <a:lnTo>
                      <a:pt x="92" y="36"/>
                    </a:lnTo>
                    <a:lnTo>
                      <a:pt x="86" y="5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4" name="Freeform 165"/>
              <p:cNvSpPr>
                <a:spLocks/>
              </p:cNvSpPr>
              <p:nvPr/>
            </p:nvSpPr>
            <p:spPr bwMode="auto">
              <a:xfrm>
                <a:off x="5981209" y="2793384"/>
                <a:ext cx="83342" cy="53480"/>
              </a:xfrm>
              <a:custGeom>
                <a:avLst/>
                <a:gdLst>
                  <a:gd name="T0" fmla="*/ 8 w 49"/>
                  <a:gd name="T1" fmla="*/ 28 h 30"/>
                  <a:gd name="T2" fmla="*/ 0 w 49"/>
                  <a:gd name="T3" fmla="*/ 22 h 30"/>
                  <a:gd name="T4" fmla="*/ 3 w 49"/>
                  <a:gd name="T5" fmla="*/ 13 h 30"/>
                  <a:gd name="T6" fmla="*/ 9 w 49"/>
                  <a:gd name="T7" fmla="*/ 3 h 30"/>
                  <a:gd name="T8" fmla="*/ 19 w 49"/>
                  <a:gd name="T9" fmla="*/ 2 h 30"/>
                  <a:gd name="T10" fmla="*/ 27 w 49"/>
                  <a:gd name="T11" fmla="*/ 3 h 30"/>
                  <a:gd name="T12" fmla="*/ 37 w 49"/>
                  <a:gd name="T13" fmla="*/ 0 h 30"/>
                  <a:gd name="T14" fmla="*/ 45 w 49"/>
                  <a:gd name="T15" fmla="*/ 5 h 30"/>
                  <a:gd name="T16" fmla="*/ 48 w 49"/>
                  <a:gd name="T17" fmla="*/ 15 h 30"/>
                  <a:gd name="T18" fmla="*/ 43 w 49"/>
                  <a:gd name="T19" fmla="*/ 26 h 30"/>
                  <a:gd name="T20" fmla="*/ 37 w 49"/>
                  <a:gd name="T21" fmla="*/ 24 h 30"/>
                  <a:gd name="T22" fmla="*/ 33 w 49"/>
                  <a:gd name="T23" fmla="*/ 29 h 30"/>
                  <a:gd name="T24" fmla="*/ 27 w 49"/>
                  <a:gd name="T25" fmla="*/ 22 h 30"/>
                  <a:gd name="T26" fmla="*/ 22 w 49"/>
                  <a:gd name="T27" fmla="*/ 28 h 30"/>
                  <a:gd name="T28" fmla="*/ 8 w 49"/>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0">
                    <a:moveTo>
                      <a:pt x="8" y="28"/>
                    </a:moveTo>
                    <a:lnTo>
                      <a:pt x="0" y="22"/>
                    </a:lnTo>
                    <a:lnTo>
                      <a:pt x="3" y="13"/>
                    </a:lnTo>
                    <a:lnTo>
                      <a:pt x="9" y="3"/>
                    </a:lnTo>
                    <a:lnTo>
                      <a:pt x="19" y="2"/>
                    </a:lnTo>
                    <a:lnTo>
                      <a:pt x="27" y="3"/>
                    </a:lnTo>
                    <a:lnTo>
                      <a:pt x="37" y="0"/>
                    </a:lnTo>
                    <a:lnTo>
                      <a:pt x="45" y="5"/>
                    </a:lnTo>
                    <a:lnTo>
                      <a:pt x="48" y="15"/>
                    </a:lnTo>
                    <a:lnTo>
                      <a:pt x="43" y="26"/>
                    </a:lnTo>
                    <a:lnTo>
                      <a:pt x="37" y="24"/>
                    </a:lnTo>
                    <a:lnTo>
                      <a:pt x="33" y="29"/>
                    </a:lnTo>
                    <a:lnTo>
                      <a:pt x="27" y="22"/>
                    </a:lnTo>
                    <a:lnTo>
                      <a:pt x="22" y="28"/>
                    </a:lnTo>
                    <a:lnTo>
                      <a:pt x="8" y="2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5" name="Freeform 166"/>
              <p:cNvSpPr>
                <a:spLocks/>
              </p:cNvSpPr>
              <p:nvPr/>
            </p:nvSpPr>
            <p:spPr bwMode="auto">
              <a:xfrm>
                <a:off x="5930889" y="2592046"/>
                <a:ext cx="70762" cy="97523"/>
              </a:xfrm>
              <a:custGeom>
                <a:avLst/>
                <a:gdLst>
                  <a:gd name="T0" fmla="*/ 0 w 41"/>
                  <a:gd name="T1" fmla="*/ 42 h 54"/>
                  <a:gd name="T2" fmla="*/ 8 w 41"/>
                  <a:gd name="T3" fmla="*/ 38 h 54"/>
                  <a:gd name="T4" fmla="*/ 17 w 41"/>
                  <a:gd name="T5" fmla="*/ 40 h 54"/>
                  <a:gd name="T6" fmla="*/ 19 w 41"/>
                  <a:gd name="T7" fmla="*/ 53 h 54"/>
                  <a:gd name="T8" fmla="*/ 22 w 41"/>
                  <a:gd name="T9" fmla="*/ 36 h 54"/>
                  <a:gd name="T10" fmla="*/ 32 w 41"/>
                  <a:gd name="T11" fmla="*/ 29 h 54"/>
                  <a:gd name="T12" fmla="*/ 40 w 41"/>
                  <a:gd name="T13" fmla="*/ 15 h 54"/>
                  <a:gd name="T14" fmla="*/ 40 w 41"/>
                  <a:gd name="T15" fmla="*/ 0 h 54"/>
                  <a:gd name="T16" fmla="*/ 22 w 41"/>
                  <a:gd name="T17" fmla="*/ 3 h 54"/>
                  <a:gd name="T18" fmla="*/ 18 w 41"/>
                  <a:gd name="T19" fmla="*/ 8 h 54"/>
                  <a:gd name="T20" fmla="*/ 18 w 41"/>
                  <a:gd name="T21" fmla="*/ 10 h 54"/>
                  <a:gd name="T22" fmla="*/ 16 w 41"/>
                  <a:gd name="T23" fmla="*/ 16 h 54"/>
                  <a:gd name="T24" fmla="*/ 8 w 41"/>
                  <a:gd name="T25" fmla="*/ 11 h 54"/>
                  <a:gd name="T26" fmla="*/ 2 w 41"/>
                  <a:gd name="T27" fmla="*/ 27 h 54"/>
                  <a:gd name="T28" fmla="*/ 4 w 41"/>
                  <a:gd name="T29" fmla="*/ 30 h 54"/>
                  <a:gd name="T30" fmla="*/ 0 w 41"/>
                  <a:gd name="T31"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4">
                    <a:moveTo>
                      <a:pt x="0" y="42"/>
                    </a:moveTo>
                    <a:lnTo>
                      <a:pt x="8" y="38"/>
                    </a:lnTo>
                    <a:lnTo>
                      <a:pt x="17" y="40"/>
                    </a:lnTo>
                    <a:lnTo>
                      <a:pt x="19" y="53"/>
                    </a:lnTo>
                    <a:lnTo>
                      <a:pt x="22" y="36"/>
                    </a:lnTo>
                    <a:lnTo>
                      <a:pt x="32" y="29"/>
                    </a:lnTo>
                    <a:lnTo>
                      <a:pt x="40" y="15"/>
                    </a:lnTo>
                    <a:lnTo>
                      <a:pt x="40" y="0"/>
                    </a:lnTo>
                    <a:lnTo>
                      <a:pt x="22" y="3"/>
                    </a:lnTo>
                    <a:lnTo>
                      <a:pt x="18" y="8"/>
                    </a:lnTo>
                    <a:lnTo>
                      <a:pt x="18" y="10"/>
                    </a:lnTo>
                    <a:lnTo>
                      <a:pt x="16" y="16"/>
                    </a:lnTo>
                    <a:lnTo>
                      <a:pt x="8" y="11"/>
                    </a:lnTo>
                    <a:lnTo>
                      <a:pt x="2" y="27"/>
                    </a:lnTo>
                    <a:lnTo>
                      <a:pt x="4" y="30"/>
                    </a:lnTo>
                    <a:lnTo>
                      <a:pt x="0"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6" name="Freeform 240"/>
              <p:cNvSpPr>
                <a:spLocks/>
              </p:cNvSpPr>
              <p:nvPr/>
            </p:nvSpPr>
            <p:spPr bwMode="auto">
              <a:xfrm>
                <a:off x="6204501" y="2768216"/>
                <a:ext cx="158821" cy="88085"/>
              </a:xfrm>
              <a:custGeom>
                <a:avLst/>
                <a:gdLst>
                  <a:gd name="T0" fmla="*/ 88 w 89"/>
                  <a:gd name="T1" fmla="*/ 13 h 50"/>
                  <a:gd name="T2" fmla="*/ 76 w 89"/>
                  <a:gd name="T3" fmla="*/ 3 h 50"/>
                  <a:gd name="T4" fmla="*/ 69 w 89"/>
                  <a:gd name="T5" fmla="*/ 0 h 50"/>
                  <a:gd name="T6" fmla="*/ 46 w 89"/>
                  <a:gd name="T7" fmla="*/ 5 h 50"/>
                  <a:gd name="T8" fmla="*/ 30 w 89"/>
                  <a:gd name="T9" fmla="*/ 5 h 50"/>
                  <a:gd name="T10" fmla="*/ 9 w 89"/>
                  <a:gd name="T11" fmla="*/ 2 h 50"/>
                  <a:gd name="T12" fmla="*/ 11 w 89"/>
                  <a:gd name="T13" fmla="*/ 16 h 50"/>
                  <a:gd name="T14" fmla="*/ 5 w 89"/>
                  <a:gd name="T15" fmla="*/ 25 h 50"/>
                  <a:gd name="T16" fmla="*/ 5 w 89"/>
                  <a:gd name="T17" fmla="*/ 29 h 50"/>
                  <a:gd name="T18" fmla="*/ 0 w 89"/>
                  <a:gd name="T19" fmla="*/ 35 h 50"/>
                  <a:gd name="T20" fmla="*/ 6 w 89"/>
                  <a:gd name="T21" fmla="*/ 37 h 50"/>
                  <a:gd name="T22" fmla="*/ 21 w 89"/>
                  <a:gd name="T23" fmla="*/ 46 h 50"/>
                  <a:gd name="T24" fmla="*/ 38 w 89"/>
                  <a:gd name="T25" fmla="*/ 49 h 50"/>
                  <a:gd name="T26" fmla="*/ 47 w 89"/>
                  <a:gd name="T27" fmla="*/ 41 h 50"/>
                  <a:gd name="T28" fmla="*/ 58 w 89"/>
                  <a:gd name="T29" fmla="*/ 42 h 50"/>
                  <a:gd name="T30" fmla="*/ 71 w 89"/>
                  <a:gd name="T31" fmla="*/ 38 h 50"/>
                  <a:gd name="T32" fmla="*/ 82 w 89"/>
                  <a:gd name="T33" fmla="*/ 22 h 50"/>
                  <a:gd name="T34" fmla="*/ 88 w 89"/>
                  <a:gd name="T35"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50">
                    <a:moveTo>
                      <a:pt x="88" y="13"/>
                    </a:moveTo>
                    <a:lnTo>
                      <a:pt x="76" y="3"/>
                    </a:lnTo>
                    <a:lnTo>
                      <a:pt x="69" y="0"/>
                    </a:lnTo>
                    <a:lnTo>
                      <a:pt x="46" y="5"/>
                    </a:lnTo>
                    <a:lnTo>
                      <a:pt x="30" y="5"/>
                    </a:lnTo>
                    <a:lnTo>
                      <a:pt x="9" y="2"/>
                    </a:lnTo>
                    <a:lnTo>
                      <a:pt x="11" y="16"/>
                    </a:lnTo>
                    <a:lnTo>
                      <a:pt x="5" y="25"/>
                    </a:lnTo>
                    <a:lnTo>
                      <a:pt x="5" y="29"/>
                    </a:lnTo>
                    <a:lnTo>
                      <a:pt x="0" y="35"/>
                    </a:lnTo>
                    <a:lnTo>
                      <a:pt x="6" y="37"/>
                    </a:lnTo>
                    <a:lnTo>
                      <a:pt x="21" y="46"/>
                    </a:lnTo>
                    <a:lnTo>
                      <a:pt x="38" y="49"/>
                    </a:lnTo>
                    <a:lnTo>
                      <a:pt x="47" y="41"/>
                    </a:lnTo>
                    <a:lnTo>
                      <a:pt x="58" y="42"/>
                    </a:lnTo>
                    <a:lnTo>
                      <a:pt x="71" y="38"/>
                    </a:lnTo>
                    <a:lnTo>
                      <a:pt x="82" y="22"/>
                    </a:lnTo>
                    <a:lnTo>
                      <a:pt x="88"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7" name="Freeform 241"/>
              <p:cNvSpPr>
                <a:spLocks/>
              </p:cNvSpPr>
              <p:nvPr/>
            </p:nvSpPr>
            <p:spPr bwMode="auto">
              <a:xfrm>
                <a:off x="5897867" y="2661255"/>
                <a:ext cx="83342" cy="67637"/>
              </a:xfrm>
              <a:custGeom>
                <a:avLst/>
                <a:gdLst>
                  <a:gd name="T0" fmla="*/ 2 w 47"/>
                  <a:gd name="T1" fmla="*/ 3 h 38"/>
                  <a:gd name="T2" fmla="*/ 0 w 47"/>
                  <a:gd name="T3" fmla="*/ 11 h 38"/>
                  <a:gd name="T4" fmla="*/ 12 w 47"/>
                  <a:gd name="T5" fmla="*/ 18 h 38"/>
                  <a:gd name="T6" fmla="*/ 18 w 47"/>
                  <a:gd name="T7" fmla="*/ 31 h 38"/>
                  <a:gd name="T8" fmla="*/ 35 w 47"/>
                  <a:gd name="T9" fmla="*/ 37 h 38"/>
                  <a:gd name="T10" fmla="*/ 37 w 47"/>
                  <a:gd name="T11" fmla="*/ 29 h 38"/>
                  <a:gd name="T12" fmla="*/ 46 w 47"/>
                  <a:gd name="T13" fmla="*/ 19 h 38"/>
                  <a:gd name="T14" fmla="*/ 37 w 47"/>
                  <a:gd name="T15" fmla="*/ 15 h 38"/>
                  <a:gd name="T16" fmla="*/ 34 w 47"/>
                  <a:gd name="T17" fmla="*/ 2 h 38"/>
                  <a:gd name="T18" fmla="*/ 25 w 47"/>
                  <a:gd name="T19" fmla="*/ 0 h 38"/>
                  <a:gd name="T20" fmla="*/ 17 w 47"/>
                  <a:gd name="T21" fmla="*/ 3 h 38"/>
                  <a:gd name="T22" fmla="*/ 2 w 47"/>
                  <a:gd name="T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38">
                    <a:moveTo>
                      <a:pt x="2" y="3"/>
                    </a:moveTo>
                    <a:lnTo>
                      <a:pt x="0" y="11"/>
                    </a:lnTo>
                    <a:lnTo>
                      <a:pt x="12" y="18"/>
                    </a:lnTo>
                    <a:lnTo>
                      <a:pt x="18" y="31"/>
                    </a:lnTo>
                    <a:lnTo>
                      <a:pt x="35" y="37"/>
                    </a:lnTo>
                    <a:lnTo>
                      <a:pt x="37" y="29"/>
                    </a:lnTo>
                    <a:lnTo>
                      <a:pt x="46" y="19"/>
                    </a:lnTo>
                    <a:lnTo>
                      <a:pt x="37" y="15"/>
                    </a:lnTo>
                    <a:lnTo>
                      <a:pt x="34" y="2"/>
                    </a:lnTo>
                    <a:lnTo>
                      <a:pt x="25" y="0"/>
                    </a:lnTo>
                    <a:lnTo>
                      <a:pt x="17" y="3"/>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8" name="Freeform 242"/>
              <p:cNvSpPr>
                <a:spLocks/>
              </p:cNvSpPr>
              <p:nvPr/>
            </p:nvSpPr>
            <p:spPr bwMode="auto">
              <a:xfrm>
                <a:off x="6017376" y="2439469"/>
                <a:ext cx="69189" cy="110107"/>
              </a:xfrm>
              <a:custGeom>
                <a:avLst/>
                <a:gdLst>
                  <a:gd name="T0" fmla="*/ 30 w 39"/>
                  <a:gd name="T1" fmla="*/ 58 h 63"/>
                  <a:gd name="T2" fmla="*/ 14 w 39"/>
                  <a:gd name="T3" fmla="*/ 62 h 63"/>
                  <a:gd name="T4" fmla="*/ 8 w 39"/>
                  <a:gd name="T5" fmla="*/ 48 h 63"/>
                  <a:gd name="T6" fmla="*/ 0 w 39"/>
                  <a:gd name="T7" fmla="*/ 43 h 63"/>
                  <a:gd name="T8" fmla="*/ 0 w 39"/>
                  <a:gd name="T9" fmla="*/ 19 h 63"/>
                  <a:gd name="T10" fmla="*/ 18 w 39"/>
                  <a:gd name="T11" fmla="*/ 17 h 63"/>
                  <a:gd name="T12" fmla="*/ 27 w 39"/>
                  <a:gd name="T13" fmla="*/ 0 h 63"/>
                  <a:gd name="T14" fmla="*/ 38 w 39"/>
                  <a:gd name="T15" fmla="*/ 17 h 63"/>
                  <a:gd name="T16" fmla="*/ 28 w 39"/>
                  <a:gd name="T17" fmla="*/ 42 h 63"/>
                  <a:gd name="T18" fmla="*/ 30 w 39"/>
                  <a:gd name="T19"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3">
                    <a:moveTo>
                      <a:pt x="30" y="58"/>
                    </a:moveTo>
                    <a:lnTo>
                      <a:pt x="14" y="62"/>
                    </a:lnTo>
                    <a:lnTo>
                      <a:pt x="8" y="48"/>
                    </a:lnTo>
                    <a:lnTo>
                      <a:pt x="0" y="43"/>
                    </a:lnTo>
                    <a:lnTo>
                      <a:pt x="0" y="19"/>
                    </a:lnTo>
                    <a:lnTo>
                      <a:pt x="18" y="17"/>
                    </a:lnTo>
                    <a:lnTo>
                      <a:pt x="27" y="0"/>
                    </a:lnTo>
                    <a:lnTo>
                      <a:pt x="38" y="17"/>
                    </a:lnTo>
                    <a:lnTo>
                      <a:pt x="28" y="42"/>
                    </a:lnTo>
                    <a:lnTo>
                      <a:pt x="30"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99" name="Freeform 243"/>
              <p:cNvSpPr>
                <a:spLocks/>
              </p:cNvSpPr>
              <p:nvPr/>
            </p:nvSpPr>
            <p:spPr bwMode="auto">
              <a:xfrm>
                <a:off x="6355460" y="2903490"/>
                <a:ext cx="144669" cy="108534"/>
              </a:xfrm>
              <a:custGeom>
                <a:avLst/>
                <a:gdLst>
                  <a:gd name="T0" fmla="*/ 61 w 82"/>
                  <a:gd name="T1" fmla="*/ 53 h 62"/>
                  <a:gd name="T2" fmla="*/ 48 w 82"/>
                  <a:gd name="T3" fmla="*/ 54 h 62"/>
                  <a:gd name="T4" fmla="*/ 40 w 82"/>
                  <a:gd name="T5" fmla="*/ 54 h 62"/>
                  <a:gd name="T6" fmla="*/ 31 w 82"/>
                  <a:gd name="T7" fmla="*/ 61 h 62"/>
                  <a:gd name="T8" fmla="*/ 18 w 82"/>
                  <a:gd name="T9" fmla="*/ 57 h 62"/>
                  <a:gd name="T10" fmla="*/ 11 w 82"/>
                  <a:gd name="T11" fmla="*/ 57 h 62"/>
                  <a:gd name="T12" fmla="*/ 9 w 82"/>
                  <a:gd name="T13" fmla="*/ 36 h 62"/>
                  <a:gd name="T14" fmla="*/ 1 w 82"/>
                  <a:gd name="T15" fmla="*/ 21 h 62"/>
                  <a:gd name="T16" fmla="*/ 0 w 82"/>
                  <a:gd name="T17" fmla="*/ 13 h 62"/>
                  <a:gd name="T18" fmla="*/ 13 w 82"/>
                  <a:gd name="T19" fmla="*/ 3 h 62"/>
                  <a:gd name="T20" fmla="*/ 17 w 82"/>
                  <a:gd name="T21" fmla="*/ 6 h 62"/>
                  <a:gd name="T22" fmla="*/ 21 w 82"/>
                  <a:gd name="T23" fmla="*/ 0 h 62"/>
                  <a:gd name="T24" fmla="*/ 38 w 82"/>
                  <a:gd name="T25" fmla="*/ 6 h 62"/>
                  <a:gd name="T26" fmla="*/ 42 w 82"/>
                  <a:gd name="T27" fmla="*/ 19 h 62"/>
                  <a:gd name="T28" fmla="*/ 62 w 82"/>
                  <a:gd name="T29" fmla="*/ 16 h 62"/>
                  <a:gd name="T30" fmla="*/ 76 w 82"/>
                  <a:gd name="T31" fmla="*/ 14 h 62"/>
                  <a:gd name="T32" fmla="*/ 81 w 82"/>
                  <a:gd name="T33" fmla="*/ 26 h 62"/>
                  <a:gd name="T34" fmla="*/ 76 w 82"/>
                  <a:gd name="T35" fmla="*/ 36 h 62"/>
                  <a:gd name="T36" fmla="*/ 70 w 82"/>
                  <a:gd name="T37" fmla="*/ 43 h 62"/>
                  <a:gd name="T38" fmla="*/ 75 w 82"/>
                  <a:gd name="T39" fmla="*/ 50 h 62"/>
                  <a:gd name="T40" fmla="*/ 61 w 82"/>
                  <a:gd name="T41"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2">
                    <a:moveTo>
                      <a:pt x="61" y="53"/>
                    </a:moveTo>
                    <a:lnTo>
                      <a:pt x="48" y="54"/>
                    </a:lnTo>
                    <a:lnTo>
                      <a:pt x="40" y="54"/>
                    </a:lnTo>
                    <a:lnTo>
                      <a:pt x="31" y="61"/>
                    </a:lnTo>
                    <a:lnTo>
                      <a:pt x="18" y="57"/>
                    </a:lnTo>
                    <a:lnTo>
                      <a:pt x="11" y="57"/>
                    </a:lnTo>
                    <a:lnTo>
                      <a:pt x="9" y="36"/>
                    </a:lnTo>
                    <a:lnTo>
                      <a:pt x="1" y="21"/>
                    </a:lnTo>
                    <a:lnTo>
                      <a:pt x="0" y="13"/>
                    </a:lnTo>
                    <a:lnTo>
                      <a:pt x="13" y="3"/>
                    </a:lnTo>
                    <a:lnTo>
                      <a:pt x="17" y="6"/>
                    </a:lnTo>
                    <a:lnTo>
                      <a:pt x="21" y="0"/>
                    </a:lnTo>
                    <a:lnTo>
                      <a:pt x="38" y="6"/>
                    </a:lnTo>
                    <a:lnTo>
                      <a:pt x="42" y="19"/>
                    </a:lnTo>
                    <a:lnTo>
                      <a:pt x="62" y="16"/>
                    </a:lnTo>
                    <a:lnTo>
                      <a:pt x="76" y="14"/>
                    </a:lnTo>
                    <a:lnTo>
                      <a:pt x="81" y="26"/>
                    </a:lnTo>
                    <a:lnTo>
                      <a:pt x="76" y="36"/>
                    </a:lnTo>
                    <a:lnTo>
                      <a:pt x="70" y="43"/>
                    </a:lnTo>
                    <a:lnTo>
                      <a:pt x="75" y="50"/>
                    </a:lnTo>
                    <a:lnTo>
                      <a:pt x="61" y="5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0" name="Freeform 244"/>
              <p:cNvSpPr>
                <a:spLocks/>
              </p:cNvSpPr>
              <p:nvPr/>
            </p:nvSpPr>
            <p:spPr bwMode="auto">
              <a:xfrm>
                <a:off x="6311430" y="1932978"/>
                <a:ext cx="245307" cy="426270"/>
              </a:xfrm>
              <a:custGeom>
                <a:avLst/>
                <a:gdLst>
                  <a:gd name="T0" fmla="*/ 19 w 139"/>
                  <a:gd name="T1" fmla="*/ 101 h 242"/>
                  <a:gd name="T2" fmla="*/ 29 w 139"/>
                  <a:gd name="T3" fmla="*/ 94 h 242"/>
                  <a:gd name="T4" fmla="*/ 27 w 139"/>
                  <a:gd name="T5" fmla="*/ 63 h 242"/>
                  <a:gd name="T6" fmla="*/ 26 w 139"/>
                  <a:gd name="T7" fmla="*/ 53 h 242"/>
                  <a:gd name="T8" fmla="*/ 15 w 139"/>
                  <a:gd name="T9" fmla="*/ 43 h 242"/>
                  <a:gd name="T10" fmla="*/ 3 w 139"/>
                  <a:gd name="T11" fmla="*/ 30 h 242"/>
                  <a:gd name="T12" fmla="*/ 14 w 139"/>
                  <a:gd name="T13" fmla="*/ 33 h 242"/>
                  <a:gd name="T14" fmla="*/ 27 w 139"/>
                  <a:gd name="T15" fmla="*/ 36 h 242"/>
                  <a:gd name="T16" fmla="*/ 47 w 139"/>
                  <a:gd name="T17" fmla="*/ 33 h 242"/>
                  <a:gd name="T18" fmla="*/ 53 w 139"/>
                  <a:gd name="T19" fmla="*/ 18 h 242"/>
                  <a:gd name="T20" fmla="*/ 63 w 139"/>
                  <a:gd name="T21" fmla="*/ 7 h 242"/>
                  <a:gd name="T22" fmla="*/ 70 w 139"/>
                  <a:gd name="T23" fmla="*/ 0 h 242"/>
                  <a:gd name="T24" fmla="*/ 82 w 139"/>
                  <a:gd name="T25" fmla="*/ 2 h 242"/>
                  <a:gd name="T26" fmla="*/ 93 w 139"/>
                  <a:gd name="T27" fmla="*/ 12 h 242"/>
                  <a:gd name="T28" fmla="*/ 85 w 139"/>
                  <a:gd name="T29" fmla="*/ 36 h 242"/>
                  <a:gd name="T30" fmla="*/ 100 w 139"/>
                  <a:gd name="T31" fmla="*/ 50 h 242"/>
                  <a:gd name="T32" fmla="*/ 100 w 139"/>
                  <a:gd name="T33" fmla="*/ 65 h 242"/>
                  <a:gd name="T34" fmla="*/ 105 w 139"/>
                  <a:gd name="T35" fmla="*/ 85 h 242"/>
                  <a:gd name="T36" fmla="*/ 107 w 139"/>
                  <a:gd name="T37" fmla="*/ 109 h 242"/>
                  <a:gd name="T38" fmla="*/ 113 w 139"/>
                  <a:gd name="T39" fmla="*/ 129 h 242"/>
                  <a:gd name="T40" fmla="*/ 120 w 139"/>
                  <a:gd name="T41" fmla="*/ 151 h 242"/>
                  <a:gd name="T42" fmla="*/ 128 w 139"/>
                  <a:gd name="T43" fmla="*/ 161 h 242"/>
                  <a:gd name="T44" fmla="*/ 138 w 139"/>
                  <a:gd name="T45" fmla="*/ 169 h 242"/>
                  <a:gd name="T46" fmla="*/ 127 w 139"/>
                  <a:gd name="T47" fmla="*/ 178 h 242"/>
                  <a:gd name="T48" fmla="*/ 112 w 139"/>
                  <a:gd name="T49" fmla="*/ 194 h 242"/>
                  <a:gd name="T50" fmla="*/ 98 w 139"/>
                  <a:gd name="T51" fmla="*/ 211 h 242"/>
                  <a:gd name="T52" fmla="*/ 94 w 139"/>
                  <a:gd name="T53" fmla="*/ 225 h 242"/>
                  <a:gd name="T54" fmla="*/ 96 w 139"/>
                  <a:gd name="T55" fmla="*/ 241 h 242"/>
                  <a:gd name="T56" fmla="*/ 81 w 139"/>
                  <a:gd name="T57" fmla="*/ 219 h 242"/>
                  <a:gd name="T58" fmla="*/ 63 w 139"/>
                  <a:gd name="T59" fmla="*/ 222 h 242"/>
                  <a:gd name="T60" fmla="*/ 53 w 139"/>
                  <a:gd name="T61" fmla="*/ 231 h 242"/>
                  <a:gd name="T62" fmla="*/ 29 w 139"/>
                  <a:gd name="T63" fmla="*/ 229 h 242"/>
                  <a:gd name="T64" fmla="*/ 11 w 139"/>
                  <a:gd name="T65" fmla="*/ 217 h 242"/>
                  <a:gd name="T66" fmla="*/ 4 w 139"/>
                  <a:gd name="T67" fmla="*/ 200 h 242"/>
                  <a:gd name="T68" fmla="*/ 0 w 139"/>
                  <a:gd name="T69" fmla="*/ 185 h 242"/>
                  <a:gd name="T70" fmla="*/ 3 w 139"/>
                  <a:gd name="T71" fmla="*/ 157 h 242"/>
                  <a:gd name="T72" fmla="*/ 21 w 139"/>
                  <a:gd name="T73" fmla="*/ 150 h 242"/>
                  <a:gd name="T74" fmla="*/ 33 w 139"/>
                  <a:gd name="T75" fmla="*/ 138 h 242"/>
                  <a:gd name="T76" fmla="*/ 37 w 139"/>
                  <a:gd name="T77" fmla="*/ 121 h 242"/>
                  <a:gd name="T78" fmla="*/ 58 w 139"/>
                  <a:gd name="T79" fmla="*/ 123 h 242"/>
                  <a:gd name="T80" fmla="*/ 46 w 139"/>
                  <a:gd name="T81" fmla="*/ 102 h 242"/>
                  <a:gd name="T82" fmla="*/ 19 w 139"/>
                  <a:gd name="T83" fmla="*/ 10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242">
                    <a:moveTo>
                      <a:pt x="19" y="101"/>
                    </a:moveTo>
                    <a:lnTo>
                      <a:pt x="29" y="94"/>
                    </a:lnTo>
                    <a:lnTo>
                      <a:pt x="27" y="63"/>
                    </a:lnTo>
                    <a:lnTo>
                      <a:pt x="26" y="53"/>
                    </a:lnTo>
                    <a:lnTo>
                      <a:pt x="15" y="43"/>
                    </a:lnTo>
                    <a:lnTo>
                      <a:pt x="3" y="30"/>
                    </a:lnTo>
                    <a:lnTo>
                      <a:pt x="14" y="33"/>
                    </a:lnTo>
                    <a:lnTo>
                      <a:pt x="27" y="36"/>
                    </a:lnTo>
                    <a:lnTo>
                      <a:pt x="47" y="33"/>
                    </a:lnTo>
                    <a:lnTo>
                      <a:pt x="53" y="18"/>
                    </a:lnTo>
                    <a:lnTo>
                      <a:pt x="63" y="7"/>
                    </a:lnTo>
                    <a:lnTo>
                      <a:pt x="70" y="0"/>
                    </a:lnTo>
                    <a:lnTo>
                      <a:pt x="82" y="2"/>
                    </a:lnTo>
                    <a:lnTo>
                      <a:pt x="93" y="12"/>
                    </a:lnTo>
                    <a:lnTo>
                      <a:pt x="85" y="36"/>
                    </a:lnTo>
                    <a:lnTo>
                      <a:pt x="100" y="50"/>
                    </a:lnTo>
                    <a:lnTo>
                      <a:pt x="100" y="65"/>
                    </a:lnTo>
                    <a:lnTo>
                      <a:pt x="105" y="85"/>
                    </a:lnTo>
                    <a:lnTo>
                      <a:pt x="107" y="109"/>
                    </a:lnTo>
                    <a:lnTo>
                      <a:pt x="113" y="129"/>
                    </a:lnTo>
                    <a:lnTo>
                      <a:pt x="120" y="151"/>
                    </a:lnTo>
                    <a:lnTo>
                      <a:pt x="128" y="161"/>
                    </a:lnTo>
                    <a:lnTo>
                      <a:pt x="138" y="169"/>
                    </a:lnTo>
                    <a:lnTo>
                      <a:pt x="127" y="178"/>
                    </a:lnTo>
                    <a:lnTo>
                      <a:pt x="112" y="194"/>
                    </a:lnTo>
                    <a:lnTo>
                      <a:pt x="98" y="211"/>
                    </a:lnTo>
                    <a:lnTo>
                      <a:pt x="94" y="225"/>
                    </a:lnTo>
                    <a:lnTo>
                      <a:pt x="96" y="241"/>
                    </a:lnTo>
                    <a:lnTo>
                      <a:pt x="81" y="219"/>
                    </a:lnTo>
                    <a:lnTo>
                      <a:pt x="63" y="222"/>
                    </a:lnTo>
                    <a:lnTo>
                      <a:pt x="53" y="231"/>
                    </a:lnTo>
                    <a:lnTo>
                      <a:pt x="29" y="229"/>
                    </a:lnTo>
                    <a:lnTo>
                      <a:pt x="11" y="217"/>
                    </a:lnTo>
                    <a:lnTo>
                      <a:pt x="4" y="200"/>
                    </a:lnTo>
                    <a:lnTo>
                      <a:pt x="0" y="185"/>
                    </a:lnTo>
                    <a:lnTo>
                      <a:pt x="3" y="157"/>
                    </a:lnTo>
                    <a:lnTo>
                      <a:pt x="21" y="150"/>
                    </a:lnTo>
                    <a:lnTo>
                      <a:pt x="33" y="138"/>
                    </a:lnTo>
                    <a:lnTo>
                      <a:pt x="37" y="121"/>
                    </a:lnTo>
                    <a:lnTo>
                      <a:pt x="58" y="123"/>
                    </a:lnTo>
                    <a:lnTo>
                      <a:pt x="46" y="102"/>
                    </a:lnTo>
                    <a:lnTo>
                      <a:pt x="19"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1" name="Freeform 245"/>
              <p:cNvSpPr>
                <a:spLocks/>
              </p:cNvSpPr>
              <p:nvPr/>
            </p:nvSpPr>
            <p:spPr bwMode="auto">
              <a:xfrm>
                <a:off x="6058260" y="2741476"/>
                <a:ext cx="166683" cy="102242"/>
              </a:xfrm>
              <a:custGeom>
                <a:avLst/>
                <a:gdLst>
                  <a:gd name="T0" fmla="*/ 3 w 94"/>
                  <a:gd name="T1" fmla="*/ 43 h 57"/>
                  <a:gd name="T2" fmla="*/ 0 w 94"/>
                  <a:gd name="T3" fmla="*/ 34 h 57"/>
                  <a:gd name="T4" fmla="*/ 7 w 94"/>
                  <a:gd name="T5" fmla="*/ 35 h 57"/>
                  <a:gd name="T6" fmla="*/ 11 w 94"/>
                  <a:gd name="T7" fmla="*/ 36 h 57"/>
                  <a:gd name="T8" fmla="*/ 29 w 94"/>
                  <a:gd name="T9" fmla="*/ 28 h 57"/>
                  <a:gd name="T10" fmla="*/ 43 w 94"/>
                  <a:gd name="T11" fmla="*/ 20 h 57"/>
                  <a:gd name="T12" fmla="*/ 47 w 94"/>
                  <a:gd name="T13" fmla="*/ 15 h 57"/>
                  <a:gd name="T14" fmla="*/ 48 w 94"/>
                  <a:gd name="T15" fmla="*/ 0 h 57"/>
                  <a:gd name="T16" fmla="*/ 59 w 94"/>
                  <a:gd name="T17" fmla="*/ 10 h 57"/>
                  <a:gd name="T18" fmla="*/ 69 w 94"/>
                  <a:gd name="T19" fmla="*/ 9 h 57"/>
                  <a:gd name="T20" fmla="*/ 71 w 94"/>
                  <a:gd name="T21" fmla="*/ 1 h 57"/>
                  <a:gd name="T22" fmla="*/ 84 w 94"/>
                  <a:gd name="T23" fmla="*/ 2 h 57"/>
                  <a:gd name="T24" fmla="*/ 83 w 94"/>
                  <a:gd name="T25" fmla="*/ 12 h 57"/>
                  <a:gd name="T26" fmla="*/ 91 w 94"/>
                  <a:gd name="T27" fmla="*/ 16 h 57"/>
                  <a:gd name="T28" fmla="*/ 93 w 94"/>
                  <a:gd name="T29" fmla="*/ 31 h 57"/>
                  <a:gd name="T30" fmla="*/ 87 w 94"/>
                  <a:gd name="T31" fmla="*/ 39 h 57"/>
                  <a:gd name="T32" fmla="*/ 87 w 94"/>
                  <a:gd name="T33" fmla="*/ 43 h 57"/>
                  <a:gd name="T34" fmla="*/ 82 w 94"/>
                  <a:gd name="T35" fmla="*/ 50 h 57"/>
                  <a:gd name="T36" fmla="*/ 69 w 94"/>
                  <a:gd name="T37" fmla="*/ 56 h 57"/>
                  <a:gd name="T38" fmla="*/ 45 w 94"/>
                  <a:gd name="T39" fmla="*/ 50 h 57"/>
                  <a:gd name="T40" fmla="*/ 37 w 94"/>
                  <a:gd name="T41" fmla="*/ 41 h 57"/>
                  <a:gd name="T42" fmla="*/ 24 w 94"/>
                  <a:gd name="T43" fmla="*/ 47 h 57"/>
                  <a:gd name="T44" fmla="*/ 10 w 94"/>
                  <a:gd name="T45" fmla="*/ 47 h 57"/>
                  <a:gd name="T46" fmla="*/ 3 w 94"/>
                  <a:gd name="T47"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57">
                    <a:moveTo>
                      <a:pt x="3" y="43"/>
                    </a:moveTo>
                    <a:lnTo>
                      <a:pt x="0" y="34"/>
                    </a:lnTo>
                    <a:lnTo>
                      <a:pt x="7" y="35"/>
                    </a:lnTo>
                    <a:lnTo>
                      <a:pt x="11" y="36"/>
                    </a:lnTo>
                    <a:lnTo>
                      <a:pt x="29" y="28"/>
                    </a:lnTo>
                    <a:lnTo>
                      <a:pt x="43" y="20"/>
                    </a:lnTo>
                    <a:lnTo>
                      <a:pt x="47" y="15"/>
                    </a:lnTo>
                    <a:lnTo>
                      <a:pt x="48" y="0"/>
                    </a:lnTo>
                    <a:lnTo>
                      <a:pt x="59" y="10"/>
                    </a:lnTo>
                    <a:lnTo>
                      <a:pt x="69" y="9"/>
                    </a:lnTo>
                    <a:lnTo>
                      <a:pt x="71" y="1"/>
                    </a:lnTo>
                    <a:lnTo>
                      <a:pt x="84" y="2"/>
                    </a:lnTo>
                    <a:lnTo>
                      <a:pt x="83" y="12"/>
                    </a:lnTo>
                    <a:lnTo>
                      <a:pt x="91" y="16"/>
                    </a:lnTo>
                    <a:lnTo>
                      <a:pt x="93" y="31"/>
                    </a:lnTo>
                    <a:lnTo>
                      <a:pt x="87" y="39"/>
                    </a:lnTo>
                    <a:lnTo>
                      <a:pt x="87" y="43"/>
                    </a:lnTo>
                    <a:lnTo>
                      <a:pt x="82" y="50"/>
                    </a:lnTo>
                    <a:lnTo>
                      <a:pt x="69" y="56"/>
                    </a:lnTo>
                    <a:lnTo>
                      <a:pt x="45" y="50"/>
                    </a:lnTo>
                    <a:lnTo>
                      <a:pt x="37" y="41"/>
                    </a:lnTo>
                    <a:lnTo>
                      <a:pt x="24" y="47"/>
                    </a:lnTo>
                    <a:lnTo>
                      <a:pt x="10" y="47"/>
                    </a:lnTo>
                    <a:lnTo>
                      <a:pt x="3" y="4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2" name="Freeform 246"/>
              <p:cNvSpPr>
                <a:spLocks/>
              </p:cNvSpPr>
              <p:nvPr/>
            </p:nvSpPr>
            <p:spPr bwMode="auto">
              <a:xfrm>
                <a:off x="6157327" y="3114266"/>
                <a:ext cx="56609" cy="39324"/>
              </a:xfrm>
              <a:custGeom>
                <a:avLst/>
                <a:gdLst>
                  <a:gd name="T0" fmla="*/ 28 w 32"/>
                  <a:gd name="T1" fmla="*/ 0 h 22"/>
                  <a:gd name="T2" fmla="*/ 16 w 32"/>
                  <a:gd name="T3" fmla="*/ 3 h 22"/>
                  <a:gd name="T4" fmla="*/ 0 w 32"/>
                  <a:gd name="T5" fmla="*/ 2 h 22"/>
                  <a:gd name="T6" fmla="*/ 3 w 32"/>
                  <a:gd name="T7" fmla="*/ 6 h 22"/>
                  <a:gd name="T8" fmla="*/ 6 w 32"/>
                  <a:gd name="T9" fmla="*/ 14 h 22"/>
                  <a:gd name="T10" fmla="*/ 14 w 32"/>
                  <a:gd name="T11" fmla="*/ 15 h 22"/>
                  <a:gd name="T12" fmla="*/ 31 w 32"/>
                  <a:gd name="T13" fmla="*/ 21 h 22"/>
                  <a:gd name="T14" fmla="*/ 30 w 32"/>
                  <a:gd name="T15" fmla="*/ 11 h 22"/>
                  <a:gd name="T16" fmla="*/ 28 w 3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28" y="0"/>
                    </a:moveTo>
                    <a:lnTo>
                      <a:pt x="16" y="3"/>
                    </a:lnTo>
                    <a:lnTo>
                      <a:pt x="0" y="2"/>
                    </a:lnTo>
                    <a:lnTo>
                      <a:pt x="3" y="6"/>
                    </a:lnTo>
                    <a:lnTo>
                      <a:pt x="6" y="14"/>
                    </a:lnTo>
                    <a:lnTo>
                      <a:pt x="14" y="15"/>
                    </a:lnTo>
                    <a:lnTo>
                      <a:pt x="31" y="21"/>
                    </a:lnTo>
                    <a:lnTo>
                      <a:pt x="30" y="11"/>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3" name="Freeform 247"/>
              <p:cNvSpPr>
                <a:spLocks/>
              </p:cNvSpPr>
              <p:nvPr/>
            </p:nvSpPr>
            <p:spPr bwMode="auto">
              <a:xfrm>
                <a:off x="5584943" y="2532273"/>
                <a:ext cx="103784" cy="132128"/>
              </a:xfrm>
              <a:custGeom>
                <a:avLst/>
                <a:gdLst>
                  <a:gd name="T0" fmla="*/ 31 w 60"/>
                  <a:gd name="T1" fmla="*/ 0 h 75"/>
                  <a:gd name="T2" fmla="*/ 27 w 60"/>
                  <a:gd name="T3" fmla="*/ 6 h 75"/>
                  <a:gd name="T4" fmla="*/ 27 w 60"/>
                  <a:gd name="T5" fmla="*/ 16 h 75"/>
                  <a:gd name="T6" fmla="*/ 3 w 60"/>
                  <a:gd name="T7" fmla="*/ 19 h 75"/>
                  <a:gd name="T8" fmla="*/ 0 w 60"/>
                  <a:gd name="T9" fmla="*/ 26 h 75"/>
                  <a:gd name="T10" fmla="*/ 0 w 60"/>
                  <a:gd name="T11" fmla="*/ 38 h 75"/>
                  <a:gd name="T12" fmla="*/ 8 w 60"/>
                  <a:gd name="T13" fmla="*/ 40 h 75"/>
                  <a:gd name="T14" fmla="*/ 8 w 60"/>
                  <a:gd name="T15" fmla="*/ 48 h 75"/>
                  <a:gd name="T16" fmla="*/ 0 w 60"/>
                  <a:gd name="T17" fmla="*/ 53 h 75"/>
                  <a:gd name="T18" fmla="*/ 1 w 60"/>
                  <a:gd name="T19" fmla="*/ 66 h 75"/>
                  <a:gd name="T20" fmla="*/ 1 w 60"/>
                  <a:gd name="T21" fmla="*/ 74 h 75"/>
                  <a:gd name="T22" fmla="*/ 17 w 60"/>
                  <a:gd name="T23" fmla="*/ 73 h 75"/>
                  <a:gd name="T24" fmla="*/ 32 w 60"/>
                  <a:gd name="T25" fmla="*/ 63 h 75"/>
                  <a:gd name="T26" fmla="*/ 45 w 60"/>
                  <a:gd name="T27" fmla="*/ 63 h 75"/>
                  <a:gd name="T28" fmla="*/ 56 w 60"/>
                  <a:gd name="T29" fmla="*/ 61 h 75"/>
                  <a:gd name="T30" fmla="*/ 59 w 60"/>
                  <a:gd name="T31" fmla="*/ 40 h 75"/>
                  <a:gd name="T32" fmla="*/ 53 w 60"/>
                  <a:gd name="T33" fmla="*/ 24 h 75"/>
                  <a:gd name="T34" fmla="*/ 38 w 60"/>
                  <a:gd name="T35" fmla="*/ 24 h 75"/>
                  <a:gd name="T36" fmla="*/ 34 w 60"/>
                  <a:gd name="T37" fmla="*/ 15 h 75"/>
                  <a:gd name="T38" fmla="*/ 38 w 60"/>
                  <a:gd name="T39" fmla="*/ 4 h 75"/>
                  <a:gd name="T40" fmla="*/ 31 w 60"/>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75">
                    <a:moveTo>
                      <a:pt x="31" y="0"/>
                    </a:moveTo>
                    <a:lnTo>
                      <a:pt x="27" y="6"/>
                    </a:lnTo>
                    <a:lnTo>
                      <a:pt x="27" y="16"/>
                    </a:lnTo>
                    <a:lnTo>
                      <a:pt x="3" y="19"/>
                    </a:lnTo>
                    <a:lnTo>
                      <a:pt x="0" y="26"/>
                    </a:lnTo>
                    <a:lnTo>
                      <a:pt x="0" y="38"/>
                    </a:lnTo>
                    <a:lnTo>
                      <a:pt x="8" y="40"/>
                    </a:lnTo>
                    <a:lnTo>
                      <a:pt x="8" y="48"/>
                    </a:lnTo>
                    <a:lnTo>
                      <a:pt x="0" y="53"/>
                    </a:lnTo>
                    <a:lnTo>
                      <a:pt x="1" y="66"/>
                    </a:lnTo>
                    <a:lnTo>
                      <a:pt x="1" y="74"/>
                    </a:lnTo>
                    <a:lnTo>
                      <a:pt x="17" y="73"/>
                    </a:lnTo>
                    <a:lnTo>
                      <a:pt x="32" y="63"/>
                    </a:lnTo>
                    <a:lnTo>
                      <a:pt x="45" y="63"/>
                    </a:lnTo>
                    <a:lnTo>
                      <a:pt x="56" y="61"/>
                    </a:lnTo>
                    <a:lnTo>
                      <a:pt x="59" y="40"/>
                    </a:lnTo>
                    <a:lnTo>
                      <a:pt x="53" y="24"/>
                    </a:lnTo>
                    <a:lnTo>
                      <a:pt x="38" y="24"/>
                    </a:lnTo>
                    <a:lnTo>
                      <a:pt x="34" y="15"/>
                    </a:lnTo>
                    <a:lnTo>
                      <a:pt x="38" y="4"/>
                    </a:lnTo>
                    <a:lnTo>
                      <a:pt x="3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4" name="Freeform 248"/>
              <p:cNvSpPr>
                <a:spLocks/>
              </p:cNvSpPr>
              <p:nvPr/>
            </p:nvSpPr>
            <p:spPr bwMode="auto">
              <a:xfrm>
                <a:off x="5641552" y="2527554"/>
                <a:ext cx="58182" cy="47189"/>
              </a:xfrm>
              <a:custGeom>
                <a:avLst/>
                <a:gdLst>
                  <a:gd name="T0" fmla="*/ 19 w 32"/>
                  <a:gd name="T1" fmla="*/ 26 h 27"/>
                  <a:gd name="T2" fmla="*/ 4 w 32"/>
                  <a:gd name="T3" fmla="*/ 26 h 27"/>
                  <a:gd name="T4" fmla="*/ 0 w 32"/>
                  <a:gd name="T5" fmla="*/ 17 h 27"/>
                  <a:gd name="T6" fmla="*/ 4 w 32"/>
                  <a:gd name="T7" fmla="*/ 6 h 27"/>
                  <a:gd name="T8" fmla="*/ 12 w 32"/>
                  <a:gd name="T9" fmla="*/ 0 h 27"/>
                  <a:gd name="T10" fmla="*/ 22 w 32"/>
                  <a:gd name="T11" fmla="*/ 3 h 27"/>
                  <a:gd name="T12" fmla="*/ 28 w 32"/>
                  <a:gd name="T13" fmla="*/ 10 h 27"/>
                  <a:gd name="T14" fmla="*/ 31 w 32"/>
                  <a:gd name="T15" fmla="*/ 19 h 27"/>
                  <a:gd name="T16" fmla="*/ 19 w 32"/>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19" y="26"/>
                    </a:moveTo>
                    <a:lnTo>
                      <a:pt x="4" y="26"/>
                    </a:lnTo>
                    <a:lnTo>
                      <a:pt x="0" y="17"/>
                    </a:lnTo>
                    <a:lnTo>
                      <a:pt x="4" y="6"/>
                    </a:lnTo>
                    <a:lnTo>
                      <a:pt x="12" y="0"/>
                    </a:lnTo>
                    <a:lnTo>
                      <a:pt x="22" y="3"/>
                    </a:lnTo>
                    <a:lnTo>
                      <a:pt x="28" y="10"/>
                    </a:lnTo>
                    <a:lnTo>
                      <a:pt x="31" y="19"/>
                    </a:lnTo>
                    <a:lnTo>
                      <a:pt x="19"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5" name="Freeform 249"/>
              <p:cNvSpPr>
                <a:spLocks/>
              </p:cNvSpPr>
              <p:nvPr/>
            </p:nvSpPr>
            <p:spPr bwMode="auto">
              <a:xfrm>
                <a:off x="5682437" y="2403291"/>
                <a:ext cx="183981" cy="316164"/>
              </a:xfrm>
              <a:custGeom>
                <a:avLst/>
                <a:gdLst>
                  <a:gd name="T0" fmla="*/ 16 w 104"/>
                  <a:gd name="T1" fmla="*/ 2 h 180"/>
                  <a:gd name="T2" fmla="*/ 10 w 104"/>
                  <a:gd name="T3" fmla="*/ 14 h 180"/>
                  <a:gd name="T4" fmla="*/ 0 w 104"/>
                  <a:gd name="T5" fmla="*/ 25 h 180"/>
                  <a:gd name="T6" fmla="*/ 8 w 104"/>
                  <a:gd name="T7" fmla="*/ 29 h 180"/>
                  <a:gd name="T8" fmla="*/ 10 w 104"/>
                  <a:gd name="T9" fmla="*/ 36 h 180"/>
                  <a:gd name="T10" fmla="*/ 10 w 104"/>
                  <a:gd name="T11" fmla="*/ 46 h 180"/>
                  <a:gd name="T12" fmla="*/ 2 w 104"/>
                  <a:gd name="T13" fmla="*/ 51 h 180"/>
                  <a:gd name="T14" fmla="*/ 5 w 104"/>
                  <a:gd name="T15" fmla="*/ 59 h 180"/>
                  <a:gd name="T16" fmla="*/ 14 w 104"/>
                  <a:gd name="T17" fmla="*/ 61 h 180"/>
                  <a:gd name="T18" fmla="*/ 16 w 104"/>
                  <a:gd name="T19" fmla="*/ 69 h 180"/>
                  <a:gd name="T20" fmla="*/ 13 w 104"/>
                  <a:gd name="T21" fmla="*/ 76 h 180"/>
                  <a:gd name="T22" fmla="*/ 36 w 104"/>
                  <a:gd name="T23" fmla="*/ 81 h 180"/>
                  <a:gd name="T24" fmla="*/ 41 w 104"/>
                  <a:gd name="T25" fmla="*/ 89 h 180"/>
                  <a:gd name="T26" fmla="*/ 48 w 104"/>
                  <a:gd name="T27" fmla="*/ 92 h 180"/>
                  <a:gd name="T28" fmla="*/ 46 w 104"/>
                  <a:gd name="T29" fmla="*/ 99 h 180"/>
                  <a:gd name="T30" fmla="*/ 34 w 104"/>
                  <a:gd name="T31" fmla="*/ 107 h 180"/>
                  <a:gd name="T32" fmla="*/ 24 w 104"/>
                  <a:gd name="T33" fmla="*/ 107 h 180"/>
                  <a:gd name="T34" fmla="*/ 22 w 104"/>
                  <a:gd name="T35" fmla="*/ 118 h 180"/>
                  <a:gd name="T36" fmla="*/ 26 w 104"/>
                  <a:gd name="T37" fmla="*/ 124 h 180"/>
                  <a:gd name="T38" fmla="*/ 24 w 104"/>
                  <a:gd name="T39" fmla="*/ 135 h 180"/>
                  <a:gd name="T40" fmla="*/ 16 w 104"/>
                  <a:gd name="T41" fmla="*/ 139 h 180"/>
                  <a:gd name="T42" fmla="*/ 39 w 104"/>
                  <a:gd name="T43" fmla="*/ 144 h 180"/>
                  <a:gd name="T44" fmla="*/ 37 w 104"/>
                  <a:gd name="T45" fmla="*/ 148 h 180"/>
                  <a:gd name="T46" fmla="*/ 29 w 104"/>
                  <a:gd name="T47" fmla="*/ 149 h 180"/>
                  <a:gd name="T48" fmla="*/ 19 w 104"/>
                  <a:gd name="T49" fmla="*/ 159 h 180"/>
                  <a:gd name="T50" fmla="*/ 11 w 104"/>
                  <a:gd name="T51" fmla="*/ 170 h 180"/>
                  <a:gd name="T52" fmla="*/ 10 w 104"/>
                  <a:gd name="T53" fmla="*/ 179 h 180"/>
                  <a:gd name="T54" fmla="*/ 31 w 104"/>
                  <a:gd name="T55" fmla="*/ 171 h 180"/>
                  <a:gd name="T56" fmla="*/ 45 w 104"/>
                  <a:gd name="T57" fmla="*/ 164 h 180"/>
                  <a:gd name="T58" fmla="*/ 63 w 104"/>
                  <a:gd name="T59" fmla="*/ 168 h 180"/>
                  <a:gd name="T60" fmla="*/ 79 w 104"/>
                  <a:gd name="T61" fmla="*/ 158 h 180"/>
                  <a:gd name="T62" fmla="*/ 97 w 104"/>
                  <a:gd name="T63" fmla="*/ 154 h 180"/>
                  <a:gd name="T64" fmla="*/ 86 w 104"/>
                  <a:gd name="T65" fmla="*/ 144 h 180"/>
                  <a:gd name="T66" fmla="*/ 92 w 104"/>
                  <a:gd name="T67" fmla="*/ 139 h 180"/>
                  <a:gd name="T68" fmla="*/ 102 w 104"/>
                  <a:gd name="T69" fmla="*/ 141 h 180"/>
                  <a:gd name="T70" fmla="*/ 103 w 104"/>
                  <a:gd name="T71" fmla="*/ 118 h 180"/>
                  <a:gd name="T72" fmla="*/ 84 w 104"/>
                  <a:gd name="T73" fmla="*/ 112 h 180"/>
                  <a:gd name="T74" fmla="*/ 84 w 104"/>
                  <a:gd name="T75" fmla="*/ 97 h 180"/>
                  <a:gd name="T76" fmla="*/ 81 w 104"/>
                  <a:gd name="T77" fmla="*/ 88 h 180"/>
                  <a:gd name="T78" fmla="*/ 71 w 104"/>
                  <a:gd name="T79" fmla="*/ 84 h 180"/>
                  <a:gd name="T80" fmla="*/ 73 w 104"/>
                  <a:gd name="T81" fmla="*/ 72 h 180"/>
                  <a:gd name="T82" fmla="*/ 63 w 104"/>
                  <a:gd name="T83" fmla="*/ 69 h 180"/>
                  <a:gd name="T84" fmla="*/ 66 w 104"/>
                  <a:gd name="T85" fmla="*/ 52 h 180"/>
                  <a:gd name="T86" fmla="*/ 42 w 104"/>
                  <a:gd name="T87" fmla="*/ 35 h 180"/>
                  <a:gd name="T88" fmla="*/ 55 w 104"/>
                  <a:gd name="T89" fmla="*/ 31 h 180"/>
                  <a:gd name="T90" fmla="*/ 56 w 104"/>
                  <a:gd name="T91" fmla="*/ 15 h 180"/>
                  <a:gd name="T92" fmla="*/ 34 w 104"/>
                  <a:gd name="T93" fmla="*/ 15 h 180"/>
                  <a:gd name="T94" fmla="*/ 34 w 104"/>
                  <a:gd name="T95" fmla="*/ 0 h 180"/>
                  <a:gd name="T96" fmla="*/ 16 w 104"/>
                  <a:gd name="T97" fmla="*/ 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80">
                    <a:moveTo>
                      <a:pt x="16" y="2"/>
                    </a:moveTo>
                    <a:lnTo>
                      <a:pt x="10" y="14"/>
                    </a:lnTo>
                    <a:lnTo>
                      <a:pt x="0" y="25"/>
                    </a:lnTo>
                    <a:lnTo>
                      <a:pt x="8" y="29"/>
                    </a:lnTo>
                    <a:lnTo>
                      <a:pt x="10" y="36"/>
                    </a:lnTo>
                    <a:lnTo>
                      <a:pt x="10" y="46"/>
                    </a:lnTo>
                    <a:lnTo>
                      <a:pt x="2" y="51"/>
                    </a:lnTo>
                    <a:lnTo>
                      <a:pt x="5" y="59"/>
                    </a:lnTo>
                    <a:lnTo>
                      <a:pt x="14" y="61"/>
                    </a:lnTo>
                    <a:lnTo>
                      <a:pt x="16" y="69"/>
                    </a:lnTo>
                    <a:lnTo>
                      <a:pt x="13" y="76"/>
                    </a:lnTo>
                    <a:lnTo>
                      <a:pt x="36" y="81"/>
                    </a:lnTo>
                    <a:lnTo>
                      <a:pt x="41" y="89"/>
                    </a:lnTo>
                    <a:lnTo>
                      <a:pt x="48" y="92"/>
                    </a:lnTo>
                    <a:lnTo>
                      <a:pt x="46" y="99"/>
                    </a:lnTo>
                    <a:lnTo>
                      <a:pt x="34" y="107"/>
                    </a:lnTo>
                    <a:lnTo>
                      <a:pt x="24" y="107"/>
                    </a:lnTo>
                    <a:lnTo>
                      <a:pt x="22" y="118"/>
                    </a:lnTo>
                    <a:lnTo>
                      <a:pt x="26" y="124"/>
                    </a:lnTo>
                    <a:lnTo>
                      <a:pt x="24" y="135"/>
                    </a:lnTo>
                    <a:lnTo>
                      <a:pt x="16" y="139"/>
                    </a:lnTo>
                    <a:lnTo>
                      <a:pt x="39" y="144"/>
                    </a:lnTo>
                    <a:lnTo>
                      <a:pt x="37" y="148"/>
                    </a:lnTo>
                    <a:lnTo>
                      <a:pt x="29" y="149"/>
                    </a:lnTo>
                    <a:lnTo>
                      <a:pt x="19" y="159"/>
                    </a:lnTo>
                    <a:lnTo>
                      <a:pt x="11" y="170"/>
                    </a:lnTo>
                    <a:lnTo>
                      <a:pt x="10" y="179"/>
                    </a:lnTo>
                    <a:lnTo>
                      <a:pt x="31" y="171"/>
                    </a:lnTo>
                    <a:lnTo>
                      <a:pt x="45" y="164"/>
                    </a:lnTo>
                    <a:lnTo>
                      <a:pt x="63" y="168"/>
                    </a:lnTo>
                    <a:lnTo>
                      <a:pt x="79" y="158"/>
                    </a:lnTo>
                    <a:lnTo>
                      <a:pt x="97" y="154"/>
                    </a:lnTo>
                    <a:lnTo>
                      <a:pt x="86" y="144"/>
                    </a:lnTo>
                    <a:lnTo>
                      <a:pt x="92" y="139"/>
                    </a:lnTo>
                    <a:lnTo>
                      <a:pt x="102" y="141"/>
                    </a:lnTo>
                    <a:lnTo>
                      <a:pt x="103" y="118"/>
                    </a:lnTo>
                    <a:lnTo>
                      <a:pt x="84" y="112"/>
                    </a:lnTo>
                    <a:lnTo>
                      <a:pt x="84" y="97"/>
                    </a:lnTo>
                    <a:lnTo>
                      <a:pt x="81" y="88"/>
                    </a:lnTo>
                    <a:lnTo>
                      <a:pt x="71" y="84"/>
                    </a:lnTo>
                    <a:lnTo>
                      <a:pt x="73" y="72"/>
                    </a:lnTo>
                    <a:lnTo>
                      <a:pt x="63" y="69"/>
                    </a:lnTo>
                    <a:lnTo>
                      <a:pt x="66" y="52"/>
                    </a:lnTo>
                    <a:lnTo>
                      <a:pt x="42" y="35"/>
                    </a:lnTo>
                    <a:lnTo>
                      <a:pt x="55" y="31"/>
                    </a:lnTo>
                    <a:lnTo>
                      <a:pt x="56" y="15"/>
                    </a:lnTo>
                    <a:lnTo>
                      <a:pt x="34" y="15"/>
                    </a:lnTo>
                    <a:lnTo>
                      <a:pt x="34" y="0"/>
                    </a:lnTo>
                    <a:lnTo>
                      <a:pt x="1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6" name="Freeform 250"/>
              <p:cNvSpPr>
                <a:spLocks/>
              </p:cNvSpPr>
              <p:nvPr/>
            </p:nvSpPr>
            <p:spPr bwMode="auto">
              <a:xfrm>
                <a:off x="5786221" y="2321498"/>
                <a:ext cx="26732" cy="31459"/>
              </a:xfrm>
              <a:custGeom>
                <a:avLst/>
                <a:gdLst>
                  <a:gd name="T0" fmla="*/ 11 w 15"/>
                  <a:gd name="T1" fmla="*/ 0 h 19"/>
                  <a:gd name="T2" fmla="*/ 0 w 15"/>
                  <a:gd name="T3" fmla="*/ 9 h 19"/>
                  <a:gd name="T4" fmla="*/ 4 w 15"/>
                  <a:gd name="T5" fmla="*/ 18 h 19"/>
                  <a:gd name="T6" fmla="*/ 14 w 15"/>
                  <a:gd name="T7" fmla="*/ 18 h 19"/>
                  <a:gd name="T8" fmla="*/ 11 w 15"/>
                  <a:gd name="T9" fmla="*/ 0 h 19"/>
                </a:gdLst>
                <a:ahLst/>
                <a:cxnLst>
                  <a:cxn ang="0">
                    <a:pos x="T0" y="T1"/>
                  </a:cxn>
                  <a:cxn ang="0">
                    <a:pos x="T2" y="T3"/>
                  </a:cxn>
                  <a:cxn ang="0">
                    <a:pos x="T4" y="T5"/>
                  </a:cxn>
                  <a:cxn ang="0">
                    <a:pos x="T6" y="T7"/>
                  </a:cxn>
                  <a:cxn ang="0">
                    <a:pos x="T8" y="T9"/>
                  </a:cxn>
                </a:cxnLst>
                <a:rect l="0" t="0" r="r" b="b"/>
                <a:pathLst>
                  <a:path w="15" h="19">
                    <a:moveTo>
                      <a:pt x="11" y="0"/>
                    </a:moveTo>
                    <a:lnTo>
                      <a:pt x="0" y="9"/>
                    </a:lnTo>
                    <a:lnTo>
                      <a:pt x="4" y="18"/>
                    </a:lnTo>
                    <a:lnTo>
                      <a:pt x="14" y="18"/>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7" name="Freeform 251"/>
              <p:cNvSpPr>
                <a:spLocks/>
              </p:cNvSpPr>
              <p:nvPr/>
            </p:nvSpPr>
            <p:spPr bwMode="auto">
              <a:xfrm>
                <a:off x="5938752" y="1881071"/>
                <a:ext cx="622704" cy="539523"/>
              </a:xfrm>
              <a:custGeom>
                <a:avLst/>
                <a:gdLst>
                  <a:gd name="T0" fmla="*/ 303 w 352"/>
                  <a:gd name="T1" fmla="*/ 42 h 306"/>
                  <a:gd name="T2" fmla="*/ 280 w 352"/>
                  <a:gd name="T3" fmla="*/ 30 h 306"/>
                  <a:gd name="T4" fmla="*/ 263 w 352"/>
                  <a:gd name="T5" fmla="*/ 48 h 306"/>
                  <a:gd name="T6" fmla="*/ 237 w 352"/>
                  <a:gd name="T7" fmla="*/ 66 h 306"/>
                  <a:gd name="T8" fmla="*/ 213 w 352"/>
                  <a:gd name="T9" fmla="*/ 61 h 306"/>
                  <a:gd name="T10" fmla="*/ 197 w 352"/>
                  <a:gd name="T11" fmla="*/ 78 h 306"/>
                  <a:gd name="T12" fmla="*/ 173 w 352"/>
                  <a:gd name="T13" fmla="*/ 78 h 306"/>
                  <a:gd name="T14" fmla="*/ 158 w 352"/>
                  <a:gd name="T15" fmla="*/ 90 h 306"/>
                  <a:gd name="T16" fmla="*/ 148 w 352"/>
                  <a:gd name="T17" fmla="*/ 100 h 306"/>
                  <a:gd name="T18" fmla="*/ 138 w 352"/>
                  <a:gd name="T19" fmla="*/ 117 h 306"/>
                  <a:gd name="T20" fmla="*/ 124 w 352"/>
                  <a:gd name="T21" fmla="*/ 129 h 306"/>
                  <a:gd name="T22" fmla="*/ 115 w 352"/>
                  <a:gd name="T23" fmla="*/ 151 h 306"/>
                  <a:gd name="T24" fmla="*/ 117 w 352"/>
                  <a:gd name="T25" fmla="*/ 172 h 306"/>
                  <a:gd name="T26" fmla="*/ 96 w 352"/>
                  <a:gd name="T27" fmla="*/ 174 h 306"/>
                  <a:gd name="T28" fmla="*/ 96 w 352"/>
                  <a:gd name="T29" fmla="*/ 210 h 306"/>
                  <a:gd name="T30" fmla="*/ 107 w 352"/>
                  <a:gd name="T31" fmla="*/ 242 h 306"/>
                  <a:gd name="T32" fmla="*/ 96 w 352"/>
                  <a:gd name="T33" fmla="*/ 267 h 306"/>
                  <a:gd name="T34" fmla="*/ 87 w 352"/>
                  <a:gd name="T35" fmla="*/ 295 h 306"/>
                  <a:gd name="T36" fmla="*/ 55 w 352"/>
                  <a:gd name="T37" fmla="*/ 292 h 306"/>
                  <a:gd name="T38" fmla="*/ 33 w 352"/>
                  <a:gd name="T39" fmla="*/ 303 h 306"/>
                  <a:gd name="T40" fmla="*/ 15 w 352"/>
                  <a:gd name="T41" fmla="*/ 287 h 306"/>
                  <a:gd name="T42" fmla="*/ 11 w 352"/>
                  <a:gd name="T43" fmla="*/ 256 h 306"/>
                  <a:gd name="T44" fmla="*/ 0 w 352"/>
                  <a:gd name="T45" fmla="*/ 218 h 306"/>
                  <a:gd name="T46" fmla="*/ 14 w 352"/>
                  <a:gd name="T47" fmla="*/ 205 h 306"/>
                  <a:gd name="T48" fmla="*/ 40 w 352"/>
                  <a:gd name="T49" fmla="*/ 199 h 306"/>
                  <a:gd name="T50" fmla="*/ 60 w 352"/>
                  <a:gd name="T51" fmla="*/ 189 h 306"/>
                  <a:gd name="T52" fmla="*/ 82 w 352"/>
                  <a:gd name="T53" fmla="*/ 165 h 306"/>
                  <a:gd name="T54" fmla="*/ 94 w 352"/>
                  <a:gd name="T55" fmla="*/ 144 h 306"/>
                  <a:gd name="T56" fmla="*/ 102 w 352"/>
                  <a:gd name="T57" fmla="*/ 117 h 306"/>
                  <a:gd name="T58" fmla="*/ 129 w 352"/>
                  <a:gd name="T59" fmla="*/ 87 h 306"/>
                  <a:gd name="T60" fmla="*/ 163 w 352"/>
                  <a:gd name="T61" fmla="*/ 74 h 306"/>
                  <a:gd name="T62" fmla="*/ 195 w 352"/>
                  <a:gd name="T63" fmla="*/ 64 h 306"/>
                  <a:gd name="T64" fmla="*/ 212 w 352"/>
                  <a:gd name="T65" fmla="*/ 46 h 306"/>
                  <a:gd name="T66" fmla="*/ 198 w 352"/>
                  <a:gd name="T67" fmla="*/ 23 h 306"/>
                  <a:gd name="T68" fmla="*/ 218 w 352"/>
                  <a:gd name="T69" fmla="*/ 8 h 306"/>
                  <a:gd name="T70" fmla="*/ 229 w 352"/>
                  <a:gd name="T71" fmla="*/ 25 h 306"/>
                  <a:gd name="T72" fmla="*/ 236 w 352"/>
                  <a:gd name="T73" fmla="*/ 17 h 306"/>
                  <a:gd name="T74" fmla="*/ 248 w 352"/>
                  <a:gd name="T75" fmla="*/ 26 h 306"/>
                  <a:gd name="T76" fmla="*/ 246 w 352"/>
                  <a:gd name="T77" fmla="*/ 10 h 306"/>
                  <a:gd name="T78" fmla="*/ 271 w 352"/>
                  <a:gd name="T79" fmla="*/ 12 h 306"/>
                  <a:gd name="T80" fmla="*/ 282 w 352"/>
                  <a:gd name="T81" fmla="*/ 14 h 306"/>
                  <a:gd name="T82" fmla="*/ 309 w 352"/>
                  <a:gd name="T83" fmla="*/ 5 h 306"/>
                  <a:gd name="T84" fmla="*/ 322 w 352"/>
                  <a:gd name="T85" fmla="*/ 26 h 306"/>
                  <a:gd name="T86" fmla="*/ 333 w 352"/>
                  <a:gd name="T87" fmla="*/ 48 h 306"/>
                  <a:gd name="T88" fmla="*/ 310 w 352"/>
                  <a:gd name="T89" fmla="*/ 80 h 306"/>
                  <a:gd name="T90" fmla="*/ 303 w 352"/>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2" h="306">
                    <a:moveTo>
                      <a:pt x="295" y="66"/>
                    </a:moveTo>
                    <a:lnTo>
                      <a:pt x="303" y="42"/>
                    </a:lnTo>
                    <a:lnTo>
                      <a:pt x="292" y="32"/>
                    </a:lnTo>
                    <a:lnTo>
                      <a:pt x="280" y="30"/>
                    </a:lnTo>
                    <a:lnTo>
                      <a:pt x="273" y="37"/>
                    </a:lnTo>
                    <a:lnTo>
                      <a:pt x="263" y="48"/>
                    </a:lnTo>
                    <a:lnTo>
                      <a:pt x="258" y="63"/>
                    </a:lnTo>
                    <a:lnTo>
                      <a:pt x="237" y="66"/>
                    </a:lnTo>
                    <a:lnTo>
                      <a:pt x="224" y="63"/>
                    </a:lnTo>
                    <a:lnTo>
                      <a:pt x="213" y="61"/>
                    </a:lnTo>
                    <a:lnTo>
                      <a:pt x="205" y="68"/>
                    </a:lnTo>
                    <a:lnTo>
                      <a:pt x="197" y="78"/>
                    </a:lnTo>
                    <a:lnTo>
                      <a:pt x="184" y="78"/>
                    </a:lnTo>
                    <a:lnTo>
                      <a:pt x="173" y="78"/>
                    </a:lnTo>
                    <a:lnTo>
                      <a:pt x="166" y="85"/>
                    </a:lnTo>
                    <a:lnTo>
                      <a:pt x="158" y="90"/>
                    </a:lnTo>
                    <a:lnTo>
                      <a:pt x="150" y="87"/>
                    </a:lnTo>
                    <a:lnTo>
                      <a:pt x="148" y="100"/>
                    </a:lnTo>
                    <a:lnTo>
                      <a:pt x="140" y="104"/>
                    </a:lnTo>
                    <a:lnTo>
                      <a:pt x="138" y="117"/>
                    </a:lnTo>
                    <a:lnTo>
                      <a:pt x="128" y="117"/>
                    </a:lnTo>
                    <a:lnTo>
                      <a:pt x="124" y="129"/>
                    </a:lnTo>
                    <a:lnTo>
                      <a:pt x="117" y="133"/>
                    </a:lnTo>
                    <a:lnTo>
                      <a:pt x="115" y="151"/>
                    </a:lnTo>
                    <a:lnTo>
                      <a:pt x="108" y="165"/>
                    </a:lnTo>
                    <a:lnTo>
                      <a:pt x="117" y="172"/>
                    </a:lnTo>
                    <a:lnTo>
                      <a:pt x="110" y="177"/>
                    </a:lnTo>
                    <a:lnTo>
                      <a:pt x="96" y="174"/>
                    </a:lnTo>
                    <a:lnTo>
                      <a:pt x="93" y="184"/>
                    </a:lnTo>
                    <a:lnTo>
                      <a:pt x="96" y="210"/>
                    </a:lnTo>
                    <a:lnTo>
                      <a:pt x="99" y="226"/>
                    </a:lnTo>
                    <a:lnTo>
                      <a:pt x="107" y="242"/>
                    </a:lnTo>
                    <a:lnTo>
                      <a:pt x="110" y="259"/>
                    </a:lnTo>
                    <a:lnTo>
                      <a:pt x="96" y="267"/>
                    </a:lnTo>
                    <a:lnTo>
                      <a:pt x="92" y="286"/>
                    </a:lnTo>
                    <a:lnTo>
                      <a:pt x="87" y="295"/>
                    </a:lnTo>
                    <a:lnTo>
                      <a:pt x="76" y="289"/>
                    </a:lnTo>
                    <a:lnTo>
                      <a:pt x="55" y="292"/>
                    </a:lnTo>
                    <a:lnTo>
                      <a:pt x="44" y="300"/>
                    </a:lnTo>
                    <a:lnTo>
                      <a:pt x="33" y="303"/>
                    </a:lnTo>
                    <a:lnTo>
                      <a:pt x="16" y="305"/>
                    </a:lnTo>
                    <a:lnTo>
                      <a:pt x="15" y="287"/>
                    </a:lnTo>
                    <a:lnTo>
                      <a:pt x="8" y="282"/>
                    </a:lnTo>
                    <a:lnTo>
                      <a:pt x="11" y="256"/>
                    </a:lnTo>
                    <a:lnTo>
                      <a:pt x="1" y="255"/>
                    </a:lnTo>
                    <a:lnTo>
                      <a:pt x="0" y="218"/>
                    </a:lnTo>
                    <a:lnTo>
                      <a:pt x="11" y="214"/>
                    </a:lnTo>
                    <a:lnTo>
                      <a:pt x="14" y="205"/>
                    </a:lnTo>
                    <a:lnTo>
                      <a:pt x="27" y="200"/>
                    </a:lnTo>
                    <a:lnTo>
                      <a:pt x="40" y="199"/>
                    </a:lnTo>
                    <a:lnTo>
                      <a:pt x="45" y="191"/>
                    </a:lnTo>
                    <a:lnTo>
                      <a:pt x="60" y="189"/>
                    </a:lnTo>
                    <a:lnTo>
                      <a:pt x="62" y="172"/>
                    </a:lnTo>
                    <a:lnTo>
                      <a:pt x="82" y="165"/>
                    </a:lnTo>
                    <a:lnTo>
                      <a:pt x="84" y="151"/>
                    </a:lnTo>
                    <a:lnTo>
                      <a:pt x="94" y="144"/>
                    </a:lnTo>
                    <a:lnTo>
                      <a:pt x="98" y="131"/>
                    </a:lnTo>
                    <a:lnTo>
                      <a:pt x="102" y="117"/>
                    </a:lnTo>
                    <a:lnTo>
                      <a:pt x="117" y="102"/>
                    </a:lnTo>
                    <a:lnTo>
                      <a:pt x="129" y="87"/>
                    </a:lnTo>
                    <a:lnTo>
                      <a:pt x="144" y="78"/>
                    </a:lnTo>
                    <a:lnTo>
                      <a:pt x="163" y="74"/>
                    </a:lnTo>
                    <a:lnTo>
                      <a:pt x="174" y="68"/>
                    </a:lnTo>
                    <a:lnTo>
                      <a:pt x="195" y="64"/>
                    </a:lnTo>
                    <a:lnTo>
                      <a:pt x="199" y="52"/>
                    </a:lnTo>
                    <a:lnTo>
                      <a:pt x="212" y="46"/>
                    </a:lnTo>
                    <a:lnTo>
                      <a:pt x="208" y="30"/>
                    </a:lnTo>
                    <a:lnTo>
                      <a:pt x="198" y="23"/>
                    </a:lnTo>
                    <a:lnTo>
                      <a:pt x="213" y="19"/>
                    </a:lnTo>
                    <a:lnTo>
                      <a:pt x="218" y="8"/>
                    </a:lnTo>
                    <a:lnTo>
                      <a:pt x="221" y="23"/>
                    </a:lnTo>
                    <a:lnTo>
                      <a:pt x="229" y="25"/>
                    </a:lnTo>
                    <a:lnTo>
                      <a:pt x="229" y="17"/>
                    </a:lnTo>
                    <a:lnTo>
                      <a:pt x="236" y="17"/>
                    </a:lnTo>
                    <a:lnTo>
                      <a:pt x="239" y="23"/>
                    </a:lnTo>
                    <a:lnTo>
                      <a:pt x="248" y="26"/>
                    </a:lnTo>
                    <a:lnTo>
                      <a:pt x="253" y="15"/>
                    </a:lnTo>
                    <a:lnTo>
                      <a:pt x="246" y="10"/>
                    </a:lnTo>
                    <a:lnTo>
                      <a:pt x="258" y="3"/>
                    </a:lnTo>
                    <a:lnTo>
                      <a:pt x="271" y="12"/>
                    </a:lnTo>
                    <a:lnTo>
                      <a:pt x="279" y="0"/>
                    </a:lnTo>
                    <a:lnTo>
                      <a:pt x="282" y="14"/>
                    </a:lnTo>
                    <a:lnTo>
                      <a:pt x="295" y="15"/>
                    </a:lnTo>
                    <a:lnTo>
                      <a:pt x="309" y="5"/>
                    </a:lnTo>
                    <a:lnTo>
                      <a:pt x="325" y="15"/>
                    </a:lnTo>
                    <a:lnTo>
                      <a:pt x="322" y="26"/>
                    </a:lnTo>
                    <a:lnTo>
                      <a:pt x="351" y="36"/>
                    </a:lnTo>
                    <a:lnTo>
                      <a:pt x="333" y="48"/>
                    </a:lnTo>
                    <a:lnTo>
                      <a:pt x="317" y="65"/>
                    </a:lnTo>
                    <a:lnTo>
                      <a:pt x="310" y="80"/>
                    </a:lnTo>
                    <a:lnTo>
                      <a:pt x="295" y="66"/>
                    </a:lnTo>
                    <a:lnTo>
                      <a:pt x="30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8" name="Freeform 252"/>
              <p:cNvSpPr>
                <a:spLocks/>
              </p:cNvSpPr>
              <p:nvPr/>
            </p:nvSpPr>
            <p:spPr bwMode="auto">
              <a:xfrm>
                <a:off x="5721749" y="2667546"/>
                <a:ext cx="300344" cy="311445"/>
              </a:xfrm>
              <a:custGeom>
                <a:avLst/>
                <a:gdLst>
                  <a:gd name="T0" fmla="*/ 89 w 170"/>
                  <a:gd name="T1" fmla="*/ 3 h 176"/>
                  <a:gd name="T2" fmla="*/ 85 w 170"/>
                  <a:gd name="T3" fmla="*/ 15 h 176"/>
                  <a:gd name="T4" fmla="*/ 78 w 170"/>
                  <a:gd name="T5" fmla="*/ 21 h 176"/>
                  <a:gd name="T6" fmla="*/ 74 w 170"/>
                  <a:gd name="T7" fmla="*/ 29 h 176"/>
                  <a:gd name="T8" fmla="*/ 63 w 170"/>
                  <a:gd name="T9" fmla="*/ 27 h 176"/>
                  <a:gd name="T10" fmla="*/ 61 w 170"/>
                  <a:gd name="T11" fmla="*/ 36 h 176"/>
                  <a:gd name="T12" fmla="*/ 50 w 170"/>
                  <a:gd name="T13" fmla="*/ 37 h 176"/>
                  <a:gd name="T14" fmla="*/ 42 w 170"/>
                  <a:gd name="T15" fmla="*/ 29 h 176"/>
                  <a:gd name="T16" fmla="*/ 34 w 170"/>
                  <a:gd name="T17" fmla="*/ 31 h 176"/>
                  <a:gd name="T18" fmla="*/ 38 w 170"/>
                  <a:gd name="T19" fmla="*/ 39 h 176"/>
                  <a:gd name="T20" fmla="*/ 36 w 170"/>
                  <a:gd name="T21" fmla="*/ 47 h 176"/>
                  <a:gd name="T22" fmla="*/ 23 w 170"/>
                  <a:gd name="T23" fmla="*/ 48 h 176"/>
                  <a:gd name="T24" fmla="*/ 17 w 170"/>
                  <a:gd name="T25" fmla="*/ 52 h 176"/>
                  <a:gd name="T26" fmla="*/ 15 w 170"/>
                  <a:gd name="T27" fmla="*/ 54 h 176"/>
                  <a:gd name="T28" fmla="*/ 0 w 170"/>
                  <a:gd name="T29" fmla="*/ 56 h 176"/>
                  <a:gd name="T30" fmla="*/ 0 w 170"/>
                  <a:gd name="T31" fmla="*/ 60 h 176"/>
                  <a:gd name="T32" fmla="*/ 0 w 170"/>
                  <a:gd name="T33" fmla="*/ 66 h 176"/>
                  <a:gd name="T34" fmla="*/ 18 w 170"/>
                  <a:gd name="T35" fmla="*/ 75 h 176"/>
                  <a:gd name="T36" fmla="*/ 26 w 170"/>
                  <a:gd name="T37" fmla="*/ 79 h 176"/>
                  <a:gd name="T38" fmla="*/ 34 w 170"/>
                  <a:gd name="T39" fmla="*/ 88 h 176"/>
                  <a:gd name="T40" fmla="*/ 40 w 170"/>
                  <a:gd name="T41" fmla="*/ 102 h 176"/>
                  <a:gd name="T42" fmla="*/ 48 w 170"/>
                  <a:gd name="T43" fmla="*/ 111 h 176"/>
                  <a:gd name="T44" fmla="*/ 40 w 170"/>
                  <a:gd name="T45" fmla="*/ 115 h 176"/>
                  <a:gd name="T46" fmla="*/ 36 w 170"/>
                  <a:gd name="T47" fmla="*/ 150 h 176"/>
                  <a:gd name="T48" fmla="*/ 31 w 170"/>
                  <a:gd name="T49" fmla="*/ 160 h 176"/>
                  <a:gd name="T50" fmla="*/ 50 w 170"/>
                  <a:gd name="T51" fmla="*/ 166 h 176"/>
                  <a:gd name="T52" fmla="*/ 70 w 170"/>
                  <a:gd name="T53" fmla="*/ 167 h 176"/>
                  <a:gd name="T54" fmla="*/ 80 w 170"/>
                  <a:gd name="T55" fmla="*/ 175 h 176"/>
                  <a:gd name="T56" fmla="*/ 108 w 170"/>
                  <a:gd name="T57" fmla="*/ 175 h 176"/>
                  <a:gd name="T58" fmla="*/ 105 w 170"/>
                  <a:gd name="T59" fmla="*/ 164 h 176"/>
                  <a:gd name="T60" fmla="*/ 110 w 170"/>
                  <a:gd name="T61" fmla="*/ 153 h 176"/>
                  <a:gd name="T62" fmla="*/ 122 w 170"/>
                  <a:gd name="T63" fmla="*/ 152 h 176"/>
                  <a:gd name="T64" fmla="*/ 134 w 170"/>
                  <a:gd name="T65" fmla="*/ 152 h 176"/>
                  <a:gd name="T66" fmla="*/ 143 w 170"/>
                  <a:gd name="T67" fmla="*/ 158 h 176"/>
                  <a:gd name="T68" fmla="*/ 154 w 170"/>
                  <a:gd name="T69" fmla="*/ 161 h 176"/>
                  <a:gd name="T70" fmla="*/ 162 w 170"/>
                  <a:gd name="T71" fmla="*/ 148 h 176"/>
                  <a:gd name="T72" fmla="*/ 162 w 170"/>
                  <a:gd name="T73" fmla="*/ 138 h 176"/>
                  <a:gd name="T74" fmla="*/ 151 w 170"/>
                  <a:gd name="T75" fmla="*/ 133 h 176"/>
                  <a:gd name="T76" fmla="*/ 149 w 170"/>
                  <a:gd name="T77" fmla="*/ 119 h 176"/>
                  <a:gd name="T78" fmla="*/ 155 w 170"/>
                  <a:gd name="T79" fmla="*/ 110 h 176"/>
                  <a:gd name="T80" fmla="*/ 155 w 170"/>
                  <a:gd name="T81" fmla="*/ 99 h 176"/>
                  <a:gd name="T82" fmla="*/ 148 w 170"/>
                  <a:gd name="T83" fmla="*/ 93 h 176"/>
                  <a:gd name="T84" fmla="*/ 151 w 170"/>
                  <a:gd name="T85" fmla="*/ 84 h 176"/>
                  <a:gd name="T86" fmla="*/ 157 w 170"/>
                  <a:gd name="T87" fmla="*/ 74 h 176"/>
                  <a:gd name="T88" fmla="*/ 166 w 170"/>
                  <a:gd name="T89" fmla="*/ 73 h 176"/>
                  <a:gd name="T90" fmla="*/ 163 w 170"/>
                  <a:gd name="T91" fmla="*/ 51 h 176"/>
                  <a:gd name="T92" fmla="*/ 169 w 170"/>
                  <a:gd name="T93" fmla="*/ 43 h 176"/>
                  <a:gd name="T94" fmla="*/ 156 w 170"/>
                  <a:gd name="T95" fmla="*/ 32 h 176"/>
                  <a:gd name="T96" fmla="*/ 137 w 170"/>
                  <a:gd name="T97" fmla="*/ 33 h 176"/>
                  <a:gd name="T98" fmla="*/ 119 w 170"/>
                  <a:gd name="T99" fmla="*/ 27 h 176"/>
                  <a:gd name="T100" fmla="*/ 114 w 170"/>
                  <a:gd name="T101" fmla="*/ 14 h 176"/>
                  <a:gd name="T102" fmla="*/ 102 w 170"/>
                  <a:gd name="T103" fmla="*/ 8 h 176"/>
                  <a:gd name="T104" fmla="*/ 103 w 170"/>
                  <a:gd name="T105" fmla="*/ 0 h 176"/>
                  <a:gd name="T106" fmla="*/ 89 w 170"/>
                  <a:gd name="T107"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6">
                    <a:moveTo>
                      <a:pt x="89" y="3"/>
                    </a:moveTo>
                    <a:lnTo>
                      <a:pt x="85" y="15"/>
                    </a:lnTo>
                    <a:lnTo>
                      <a:pt x="78" y="21"/>
                    </a:lnTo>
                    <a:lnTo>
                      <a:pt x="74" y="29"/>
                    </a:lnTo>
                    <a:lnTo>
                      <a:pt x="63" y="27"/>
                    </a:lnTo>
                    <a:lnTo>
                      <a:pt x="61" y="36"/>
                    </a:lnTo>
                    <a:lnTo>
                      <a:pt x="50" y="37"/>
                    </a:lnTo>
                    <a:lnTo>
                      <a:pt x="42" y="29"/>
                    </a:lnTo>
                    <a:lnTo>
                      <a:pt x="34" y="31"/>
                    </a:lnTo>
                    <a:lnTo>
                      <a:pt x="38" y="39"/>
                    </a:lnTo>
                    <a:lnTo>
                      <a:pt x="36" y="47"/>
                    </a:lnTo>
                    <a:lnTo>
                      <a:pt x="23" y="48"/>
                    </a:lnTo>
                    <a:lnTo>
                      <a:pt x="17" y="52"/>
                    </a:lnTo>
                    <a:lnTo>
                      <a:pt x="15" y="54"/>
                    </a:lnTo>
                    <a:lnTo>
                      <a:pt x="0" y="56"/>
                    </a:lnTo>
                    <a:lnTo>
                      <a:pt x="0" y="60"/>
                    </a:lnTo>
                    <a:lnTo>
                      <a:pt x="0" y="66"/>
                    </a:lnTo>
                    <a:lnTo>
                      <a:pt x="18" y="75"/>
                    </a:lnTo>
                    <a:lnTo>
                      <a:pt x="26" y="79"/>
                    </a:lnTo>
                    <a:lnTo>
                      <a:pt x="34" y="88"/>
                    </a:lnTo>
                    <a:lnTo>
                      <a:pt x="40" y="102"/>
                    </a:lnTo>
                    <a:lnTo>
                      <a:pt x="48" y="111"/>
                    </a:lnTo>
                    <a:lnTo>
                      <a:pt x="40" y="115"/>
                    </a:lnTo>
                    <a:lnTo>
                      <a:pt x="36" y="150"/>
                    </a:lnTo>
                    <a:lnTo>
                      <a:pt x="31" y="160"/>
                    </a:lnTo>
                    <a:lnTo>
                      <a:pt x="50" y="166"/>
                    </a:lnTo>
                    <a:lnTo>
                      <a:pt x="70" y="167"/>
                    </a:lnTo>
                    <a:lnTo>
                      <a:pt x="80" y="175"/>
                    </a:lnTo>
                    <a:lnTo>
                      <a:pt x="108" y="175"/>
                    </a:lnTo>
                    <a:lnTo>
                      <a:pt x="105" y="164"/>
                    </a:lnTo>
                    <a:lnTo>
                      <a:pt x="110" y="153"/>
                    </a:lnTo>
                    <a:lnTo>
                      <a:pt x="122" y="152"/>
                    </a:lnTo>
                    <a:lnTo>
                      <a:pt x="134" y="152"/>
                    </a:lnTo>
                    <a:lnTo>
                      <a:pt x="143" y="158"/>
                    </a:lnTo>
                    <a:lnTo>
                      <a:pt x="154" y="161"/>
                    </a:lnTo>
                    <a:lnTo>
                      <a:pt x="162" y="148"/>
                    </a:lnTo>
                    <a:lnTo>
                      <a:pt x="162" y="138"/>
                    </a:lnTo>
                    <a:lnTo>
                      <a:pt x="151" y="133"/>
                    </a:lnTo>
                    <a:lnTo>
                      <a:pt x="149" y="119"/>
                    </a:lnTo>
                    <a:lnTo>
                      <a:pt x="155" y="110"/>
                    </a:lnTo>
                    <a:lnTo>
                      <a:pt x="155" y="99"/>
                    </a:lnTo>
                    <a:lnTo>
                      <a:pt x="148" y="93"/>
                    </a:lnTo>
                    <a:lnTo>
                      <a:pt x="151" y="84"/>
                    </a:lnTo>
                    <a:lnTo>
                      <a:pt x="157" y="74"/>
                    </a:lnTo>
                    <a:lnTo>
                      <a:pt x="166" y="73"/>
                    </a:lnTo>
                    <a:lnTo>
                      <a:pt x="163" y="51"/>
                    </a:lnTo>
                    <a:lnTo>
                      <a:pt x="169" y="43"/>
                    </a:lnTo>
                    <a:lnTo>
                      <a:pt x="156" y="32"/>
                    </a:lnTo>
                    <a:lnTo>
                      <a:pt x="137" y="33"/>
                    </a:lnTo>
                    <a:lnTo>
                      <a:pt x="119" y="27"/>
                    </a:lnTo>
                    <a:lnTo>
                      <a:pt x="114" y="14"/>
                    </a:lnTo>
                    <a:lnTo>
                      <a:pt x="102" y="8"/>
                    </a:lnTo>
                    <a:lnTo>
                      <a:pt x="103" y="0"/>
                    </a:lnTo>
                    <a:lnTo>
                      <a:pt x="89"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09" name="Freeform 253"/>
              <p:cNvSpPr>
                <a:spLocks/>
              </p:cNvSpPr>
              <p:nvPr/>
            </p:nvSpPr>
            <p:spPr bwMode="auto">
              <a:xfrm>
                <a:off x="5982781" y="2815405"/>
                <a:ext cx="301917" cy="298861"/>
              </a:xfrm>
              <a:custGeom>
                <a:avLst/>
                <a:gdLst>
                  <a:gd name="T0" fmla="*/ 13 w 172"/>
                  <a:gd name="T1" fmla="*/ 65 h 170"/>
                  <a:gd name="T2" fmla="*/ 13 w 172"/>
                  <a:gd name="T3" fmla="*/ 55 h 170"/>
                  <a:gd name="T4" fmla="*/ 2 w 172"/>
                  <a:gd name="T5" fmla="*/ 50 h 170"/>
                  <a:gd name="T6" fmla="*/ 0 w 172"/>
                  <a:gd name="T7" fmla="*/ 36 h 170"/>
                  <a:gd name="T8" fmla="*/ 6 w 172"/>
                  <a:gd name="T9" fmla="*/ 27 h 170"/>
                  <a:gd name="T10" fmla="*/ 6 w 172"/>
                  <a:gd name="T11" fmla="*/ 16 h 170"/>
                  <a:gd name="T12" fmla="*/ 20 w 172"/>
                  <a:gd name="T13" fmla="*/ 16 h 170"/>
                  <a:gd name="T14" fmla="*/ 25 w 172"/>
                  <a:gd name="T15" fmla="*/ 10 h 170"/>
                  <a:gd name="T16" fmla="*/ 30 w 172"/>
                  <a:gd name="T17" fmla="*/ 17 h 170"/>
                  <a:gd name="T18" fmla="*/ 35 w 172"/>
                  <a:gd name="T19" fmla="*/ 12 h 170"/>
                  <a:gd name="T20" fmla="*/ 41 w 172"/>
                  <a:gd name="T21" fmla="*/ 14 h 170"/>
                  <a:gd name="T22" fmla="*/ 46 w 172"/>
                  <a:gd name="T23" fmla="*/ 3 h 170"/>
                  <a:gd name="T24" fmla="*/ 52 w 172"/>
                  <a:gd name="T25" fmla="*/ 6 h 170"/>
                  <a:gd name="T26" fmla="*/ 67 w 172"/>
                  <a:gd name="T27" fmla="*/ 6 h 170"/>
                  <a:gd name="T28" fmla="*/ 80 w 172"/>
                  <a:gd name="T29" fmla="*/ 0 h 170"/>
                  <a:gd name="T30" fmla="*/ 88 w 172"/>
                  <a:gd name="T31" fmla="*/ 9 h 170"/>
                  <a:gd name="T32" fmla="*/ 91 w 172"/>
                  <a:gd name="T33" fmla="*/ 21 h 170"/>
                  <a:gd name="T34" fmla="*/ 84 w 172"/>
                  <a:gd name="T35" fmla="*/ 27 h 170"/>
                  <a:gd name="T36" fmla="*/ 80 w 172"/>
                  <a:gd name="T37" fmla="*/ 41 h 170"/>
                  <a:gd name="T38" fmla="*/ 80 w 172"/>
                  <a:gd name="T39" fmla="*/ 51 h 170"/>
                  <a:gd name="T40" fmla="*/ 86 w 172"/>
                  <a:gd name="T41" fmla="*/ 54 h 170"/>
                  <a:gd name="T42" fmla="*/ 95 w 172"/>
                  <a:gd name="T43" fmla="*/ 69 h 170"/>
                  <a:gd name="T44" fmla="*/ 106 w 172"/>
                  <a:gd name="T45" fmla="*/ 85 h 170"/>
                  <a:gd name="T46" fmla="*/ 124 w 172"/>
                  <a:gd name="T47" fmla="*/ 101 h 170"/>
                  <a:gd name="T48" fmla="*/ 133 w 172"/>
                  <a:gd name="T49" fmla="*/ 101 h 170"/>
                  <a:gd name="T50" fmla="*/ 140 w 172"/>
                  <a:gd name="T51" fmla="*/ 99 h 170"/>
                  <a:gd name="T52" fmla="*/ 141 w 172"/>
                  <a:gd name="T53" fmla="*/ 106 h 170"/>
                  <a:gd name="T54" fmla="*/ 146 w 172"/>
                  <a:gd name="T55" fmla="*/ 111 h 170"/>
                  <a:gd name="T56" fmla="*/ 149 w 172"/>
                  <a:gd name="T57" fmla="*/ 117 h 170"/>
                  <a:gd name="T58" fmla="*/ 157 w 172"/>
                  <a:gd name="T59" fmla="*/ 123 h 170"/>
                  <a:gd name="T60" fmla="*/ 163 w 172"/>
                  <a:gd name="T61" fmla="*/ 129 h 170"/>
                  <a:gd name="T62" fmla="*/ 171 w 172"/>
                  <a:gd name="T63" fmla="*/ 139 h 170"/>
                  <a:gd name="T64" fmla="*/ 166 w 172"/>
                  <a:gd name="T65" fmla="*/ 143 h 170"/>
                  <a:gd name="T66" fmla="*/ 154 w 172"/>
                  <a:gd name="T67" fmla="*/ 134 h 170"/>
                  <a:gd name="T68" fmla="*/ 145 w 172"/>
                  <a:gd name="T69" fmla="*/ 138 h 170"/>
                  <a:gd name="T70" fmla="*/ 142 w 172"/>
                  <a:gd name="T71" fmla="*/ 144 h 170"/>
                  <a:gd name="T72" fmla="*/ 148 w 172"/>
                  <a:gd name="T73" fmla="*/ 155 h 170"/>
                  <a:gd name="T74" fmla="*/ 142 w 172"/>
                  <a:gd name="T75" fmla="*/ 161 h 170"/>
                  <a:gd name="T76" fmla="*/ 138 w 172"/>
                  <a:gd name="T77" fmla="*/ 169 h 170"/>
                  <a:gd name="T78" fmla="*/ 130 w 172"/>
                  <a:gd name="T79" fmla="*/ 169 h 170"/>
                  <a:gd name="T80" fmla="*/ 131 w 172"/>
                  <a:gd name="T81" fmla="*/ 152 h 170"/>
                  <a:gd name="T82" fmla="*/ 131 w 172"/>
                  <a:gd name="T83" fmla="*/ 144 h 170"/>
                  <a:gd name="T84" fmla="*/ 121 w 172"/>
                  <a:gd name="T85" fmla="*/ 137 h 170"/>
                  <a:gd name="T86" fmla="*/ 116 w 172"/>
                  <a:gd name="T87" fmla="*/ 128 h 170"/>
                  <a:gd name="T88" fmla="*/ 108 w 172"/>
                  <a:gd name="T89" fmla="*/ 126 h 170"/>
                  <a:gd name="T90" fmla="*/ 108 w 172"/>
                  <a:gd name="T91" fmla="*/ 117 h 170"/>
                  <a:gd name="T92" fmla="*/ 87 w 172"/>
                  <a:gd name="T93" fmla="*/ 111 h 170"/>
                  <a:gd name="T94" fmla="*/ 74 w 172"/>
                  <a:gd name="T95" fmla="*/ 99 h 170"/>
                  <a:gd name="T96" fmla="*/ 66 w 172"/>
                  <a:gd name="T97" fmla="*/ 93 h 170"/>
                  <a:gd name="T98" fmla="*/ 58 w 172"/>
                  <a:gd name="T99" fmla="*/ 86 h 170"/>
                  <a:gd name="T100" fmla="*/ 53 w 172"/>
                  <a:gd name="T101" fmla="*/ 69 h 170"/>
                  <a:gd name="T102" fmla="*/ 49 w 172"/>
                  <a:gd name="T103" fmla="*/ 59 h 170"/>
                  <a:gd name="T104" fmla="*/ 32 w 172"/>
                  <a:gd name="T105" fmla="*/ 56 h 170"/>
                  <a:gd name="T106" fmla="*/ 29 w 172"/>
                  <a:gd name="T107" fmla="*/ 64 h 170"/>
                  <a:gd name="T108" fmla="*/ 13 w 172"/>
                  <a:gd name="T109" fmla="*/ 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170">
                    <a:moveTo>
                      <a:pt x="13" y="65"/>
                    </a:moveTo>
                    <a:lnTo>
                      <a:pt x="13" y="55"/>
                    </a:lnTo>
                    <a:lnTo>
                      <a:pt x="2" y="50"/>
                    </a:lnTo>
                    <a:lnTo>
                      <a:pt x="0" y="36"/>
                    </a:lnTo>
                    <a:lnTo>
                      <a:pt x="6" y="27"/>
                    </a:lnTo>
                    <a:lnTo>
                      <a:pt x="6" y="16"/>
                    </a:lnTo>
                    <a:lnTo>
                      <a:pt x="20" y="16"/>
                    </a:lnTo>
                    <a:lnTo>
                      <a:pt x="25" y="10"/>
                    </a:lnTo>
                    <a:lnTo>
                      <a:pt x="30" y="17"/>
                    </a:lnTo>
                    <a:lnTo>
                      <a:pt x="35" y="12"/>
                    </a:lnTo>
                    <a:lnTo>
                      <a:pt x="41" y="14"/>
                    </a:lnTo>
                    <a:lnTo>
                      <a:pt x="46" y="3"/>
                    </a:lnTo>
                    <a:lnTo>
                      <a:pt x="52" y="6"/>
                    </a:lnTo>
                    <a:lnTo>
                      <a:pt x="67" y="6"/>
                    </a:lnTo>
                    <a:lnTo>
                      <a:pt x="80" y="0"/>
                    </a:lnTo>
                    <a:lnTo>
                      <a:pt x="88" y="9"/>
                    </a:lnTo>
                    <a:lnTo>
                      <a:pt x="91" y="21"/>
                    </a:lnTo>
                    <a:lnTo>
                      <a:pt x="84" y="27"/>
                    </a:lnTo>
                    <a:lnTo>
                      <a:pt x="80" y="41"/>
                    </a:lnTo>
                    <a:lnTo>
                      <a:pt x="80" y="51"/>
                    </a:lnTo>
                    <a:lnTo>
                      <a:pt x="86" y="54"/>
                    </a:lnTo>
                    <a:lnTo>
                      <a:pt x="95" y="69"/>
                    </a:lnTo>
                    <a:lnTo>
                      <a:pt x="106" y="85"/>
                    </a:lnTo>
                    <a:lnTo>
                      <a:pt x="124" y="101"/>
                    </a:lnTo>
                    <a:lnTo>
                      <a:pt x="133" y="101"/>
                    </a:lnTo>
                    <a:lnTo>
                      <a:pt x="140" y="99"/>
                    </a:lnTo>
                    <a:lnTo>
                      <a:pt x="141" y="106"/>
                    </a:lnTo>
                    <a:lnTo>
                      <a:pt x="146" y="111"/>
                    </a:lnTo>
                    <a:lnTo>
                      <a:pt x="149" y="117"/>
                    </a:lnTo>
                    <a:lnTo>
                      <a:pt x="157" y="123"/>
                    </a:lnTo>
                    <a:lnTo>
                      <a:pt x="163" y="129"/>
                    </a:lnTo>
                    <a:lnTo>
                      <a:pt x="171" y="139"/>
                    </a:lnTo>
                    <a:lnTo>
                      <a:pt x="166" y="143"/>
                    </a:lnTo>
                    <a:lnTo>
                      <a:pt x="154" y="134"/>
                    </a:lnTo>
                    <a:lnTo>
                      <a:pt x="145" y="138"/>
                    </a:lnTo>
                    <a:lnTo>
                      <a:pt x="142" y="144"/>
                    </a:lnTo>
                    <a:lnTo>
                      <a:pt x="148" y="155"/>
                    </a:lnTo>
                    <a:lnTo>
                      <a:pt x="142" y="161"/>
                    </a:lnTo>
                    <a:lnTo>
                      <a:pt x="138" y="169"/>
                    </a:lnTo>
                    <a:lnTo>
                      <a:pt x="130" y="169"/>
                    </a:lnTo>
                    <a:lnTo>
                      <a:pt x="131" y="152"/>
                    </a:lnTo>
                    <a:lnTo>
                      <a:pt x="131" y="144"/>
                    </a:lnTo>
                    <a:lnTo>
                      <a:pt x="121" y="137"/>
                    </a:lnTo>
                    <a:lnTo>
                      <a:pt x="116" y="128"/>
                    </a:lnTo>
                    <a:lnTo>
                      <a:pt x="108" y="126"/>
                    </a:lnTo>
                    <a:lnTo>
                      <a:pt x="108" y="117"/>
                    </a:lnTo>
                    <a:lnTo>
                      <a:pt x="87" y="111"/>
                    </a:lnTo>
                    <a:lnTo>
                      <a:pt x="74" y="99"/>
                    </a:lnTo>
                    <a:lnTo>
                      <a:pt x="66" y="93"/>
                    </a:lnTo>
                    <a:lnTo>
                      <a:pt x="58" y="86"/>
                    </a:lnTo>
                    <a:lnTo>
                      <a:pt x="53" y="69"/>
                    </a:lnTo>
                    <a:lnTo>
                      <a:pt x="49" y="59"/>
                    </a:lnTo>
                    <a:lnTo>
                      <a:pt x="32" y="56"/>
                    </a:lnTo>
                    <a:lnTo>
                      <a:pt x="29" y="64"/>
                    </a:lnTo>
                    <a:lnTo>
                      <a:pt x="13" y="6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0" name="Freeform 254"/>
              <p:cNvSpPr>
                <a:spLocks/>
              </p:cNvSpPr>
              <p:nvPr/>
            </p:nvSpPr>
            <p:spPr bwMode="auto">
              <a:xfrm>
                <a:off x="5602240" y="2933376"/>
                <a:ext cx="309779" cy="246954"/>
              </a:xfrm>
              <a:custGeom>
                <a:avLst/>
                <a:gdLst>
                  <a:gd name="T0" fmla="*/ 174 w 175"/>
                  <a:gd name="T1" fmla="*/ 25 h 140"/>
                  <a:gd name="T2" fmla="*/ 147 w 175"/>
                  <a:gd name="T3" fmla="*/ 25 h 140"/>
                  <a:gd name="T4" fmla="*/ 137 w 175"/>
                  <a:gd name="T5" fmla="*/ 18 h 140"/>
                  <a:gd name="T6" fmla="*/ 116 w 175"/>
                  <a:gd name="T7" fmla="*/ 16 h 140"/>
                  <a:gd name="T8" fmla="*/ 98 w 175"/>
                  <a:gd name="T9" fmla="*/ 10 h 140"/>
                  <a:gd name="T10" fmla="*/ 76 w 175"/>
                  <a:gd name="T11" fmla="*/ 3 h 140"/>
                  <a:gd name="T12" fmla="*/ 64 w 175"/>
                  <a:gd name="T13" fmla="*/ 6 h 140"/>
                  <a:gd name="T14" fmla="*/ 53 w 175"/>
                  <a:gd name="T15" fmla="*/ 0 h 140"/>
                  <a:gd name="T16" fmla="*/ 5 w 175"/>
                  <a:gd name="T17" fmla="*/ 1 h 140"/>
                  <a:gd name="T18" fmla="*/ 8 w 175"/>
                  <a:gd name="T19" fmla="*/ 8 h 140"/>
                  <a:gd name="T20" fmla="*/ 0 w 175"/>
                  <a:gd name="T21" fmla="*/ 11 h 140"/>
                  <a:gd name="T22" fmla="*/ 1 w 175"/>
                  <a:gd name="T23" fmla="*/ 22 h 140"/>
                  <a:gd name="T24" fmla="*/ 8 w 175"/>
                  <a:gd name="T25" fmla="*/ 30 h 140"/>
                  <a:gd name="T26" fmla="*/ 12 w 175"/>
                  <a:gd name="T27" fmla="*/ 40 h 140"/>
                  <a:gd name="T28" fmla="*/ 25 w 175"/>
                  <a:gd name="T29" fmla="*/ 39 h 140"/>
                  <a:gd name="T30" fmla="*/ 35 w 175"/>
                  <a:gd name="T31" fmla="*/ 35 h 140"/>
                  <a:gd name="T32" fmla="*/ 39 w 175"/>
                  <a:gd name="T33" fmla="*/ 40 h 140"/>
                  <a:gd name="T34" fmla="*/ 36 w 175"/>
                  <a:gd name="T35" fmla="*/ 45 h 140"/>
                  <a:gd name="T36" fmla="*/ 33 w 175"/>
                  <a:gd name="T37" fmla="*/ 50 h 140"/>
                  <a:gd name="T38" fmla="*/ 27 w 175"/>
                  <a:gd name="T39" fmla="*/ 77 h 140"/>
                  <a:gd name="T40" fmla="*/ 21 w 175"/>
                  <a:gd name="T41" fmla="*/ 84 h 140"/>
                  <a:gd name="T42" fmla="*/ 29 w 175"/>
                  <a:gd name="T43" fmla="*/ 90 h 140"/>
                  <a:gd name="T44" fmla="*/ 30 w 175"/>
                  <a:gd name="T45" fmla="*/ 111 h 140"/>
                  <a:gd name="T46" fmla="*/ 31 w 175"/>
                  <a:gd name="T47" fmla="*/ 120 h 140"/>
                  <a:gd name="T48" fmla="*/ 40 w 175"/>
                  <a:gd name="T49" fmla="*/ 122 h 140"/>
                  <a:gd name="T50" fmla="*/ 40 w 175"/>
                  <a:gd name="T51" fmla="*/ 132 h 140"/>
                  <a:gd name="T52" fmla="*/ 50 w 175"/>
                  <a:gd name="T53" fmla="*/ 139 h 140"/>
                  <a:gd name="T54" fmla="*/ 59 w 175"/>
                  <a:gd name="T55" fmla="*/ 136 h 140"/>
                  <a:gd name="T56" fmla="*/ 67 w 175"/>
                  <a:gd name="T57" fmla="*/ 131 h 140"/>
                  <a:gd name="T58" fmla="*/ 101 w 175"/>
                  <a:gd name="T59" fmla="*/ 132 h 140"/>
                  <a:gd name="T60" fmla="*/ 109 w 175"/>
                  <a:gd name="T61" fmla="*/ 126 h 140"/>
                  <a:gd name="T62" fmla="*/ 109 w 175"/>
                  <a:gd name="T63" fmla="*/ 117 h 140"/>
                  <a:gd name="T64" fmla="*/ 119 w 175"/>
                  <a:gd name="T65" fmla="*/ 111 h 140"/>
                  <a:gd name="T66" fmla="*/ 126 w 175"/>
                  <a:gd name="T67" fmla="*/ 103 h 140"/>
                  <a:gd name="T68" fmla="*/ 129 w 175"/>
                  <a:gd name="T69" fmla="*/ 92 h 140"/>
                  <a:gd name="T70" fmla="*/ 119 w 175"/>
                  <a:gd name="T71" fmla="*/ 80 h 140"/>
                  <a:gd name="T72" fmla="*/ 126 w 175"/>
                  <a:gd name="T73" fmla="*/ 71 h 140"/>
                  <a:gd name="T74" fmla="*/ 133 w 175"/>
                  <a:gd name="T75" fmla="*/ 61 h 140"/>
                  <a:gd name="T76" fmla="*/ 144 w 175"/>
                  <a:gd name="T77" fmla="*/ 58 h 140"/>
                  <a:gd name="T78" fmla="*/ 155 w 175"/>
                  <a:gd name="T79" fmla="*/ 44 h 140"/>
                  <a:gd name="T80" fmla="*/ 163 w 175"/>
                  <a:gd name="T81" fmla="*/ 36 h 140"/>
                  <a:gd name="T82" fmla="*/ 174 w 175"/>
                  <a:gd name="T83" fmla="*/ 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140">
                    <a:moveTo>
                      <a:pt x="174" y="25"/>
                    </a:moveTo>
                    <a:lnTo>
                      <a:pt x="147" y="25"/>
                    </a:lnTo>
                    <a:lnTo>
                      <a:pt x="137" y="18"/>
                    </a:lnTo>
                    <a:lnTo>
                      <a:pt x="116" y="16"/>
                    </a:lnTo>
                    <a:lnTo>
                      <a:pt x="98" y="10"/>
                    </a:lnTo>
                    <a:lnTo>
                      <a:pt x="76" y="3"/>
                    </a:lnTo>
                    <a:lnTo>
                      <a:pt x="64" y="6"/>
                    </a:lnTo>
                    <a:lnTo>
                      <a:pt x="53" y="0"/>
                    </a:lnTo>
                    <a:lnTo>
                      <a:pt x="5" y="1"/>
                    </a:lnTo>
                    <a:lnTo>
                      <a:pt x="8" y="8"/>
                    </a:lnTo>
                    <a:lnTo>
                      <a:pt x="0" y="11"/>
                    </a:lnTo>
                    <a:lnTo>
                      <a:pt x="1" y="22"/>
                    </a:lnTo>
                    <a:lnTo>
                      <a:pt x="8" y="30"/>
                    </a:lnTo>
                    <a:lnTo>
                      <a:pt x="12" y="40"/>
                    </a:lnTo>
                    <a:lnTo>
                      <a:pt x="25" y="39"/>
                    </a:lnTo>
                    <a:lnTo>
                      <a:pt x="35" y="35"/>
                    </a:lnTo>
                    <a:lnTo>
                      <a:pt x="39" y="40"/>
                    </a:lnTo>
                    <a:lnTo>
                      <a:pt x="36" y="45"/>
                    </a:lnTo>
                    <a:lnTo>
                      <a:pt x="33" y="50"/>
                    </a:lnTo>
                    <a:lnTo>
                      <a:pt x="27" y="77"/>
                    </a:lnTo>
                    <a:lnTo>
                      <a:pt x="21" y="84"/>
                    </a:lnTo>
                    <a:lnTo>
                      <a:pt x="29" y="90"/>
                    </a:lnTo>
                    <a:lnTo>
                      <a:pt x="30" y="111"/>
                    </a:lnTo>
                    <a:lnTo>
                      <a:pt x="31" y="120"/>
                    </a:lnTo>
                    <a:lnTo>
                      <a:pt x="40" y="122"/>
                    </a:lnTo>
                    <a:lnTo>
                      <a:pt x="40" y="132"/>
                    </a:lnTo>
                    <a:lnTo>
                      <a:pt x="50" y="139"/>
                    </a:lnTo>
                    <a:lnTo>
                      <a:pt x="59" y="136"/>
                    </a:lnTo>
                    <a:lnTo>
                      <a:pt x="67" y="131"/>
                    </a:lnTo>
                    <a:lnTo>
                      <a:pt x="101" y="132"/>
                    </a:lnTo>
                    <a:lnTo>
                      <a:pt x="109" y="126"/>
                    </a:lnTo>
                    <a:lnTo>
                      <a:pt x="109" y="117"/>
                    </a:lnTo>
                    <a:lnTo>
                      <a:pt x="119" y="111"/>
                    </a:lnTo>
                    <a:lnTo>
                      <a:pt x="126" y="103"/>
                    </a:lnTo>
                    <a:lnTo>
                      <a:pt x="129" y="92"/>
                    </a:lnTo>
                    <a:lnTo>
                      <a:pt x="119" y="80"/>
                    </a:lnTo>
                    <a:lnTo>
                      <a:pt x="126" y="71"/>
                    </a:lnTo>
                    <a:lnTo>
                      <a:pt x="133" y="61"/>
                    </a:lnTo>
                    <a:lnTo>
                      <a:pt x="144" y="58"/>
                    </a:lnTo>
                    <a:lnTo>
                      <a:pt x="155" y="44"/>
                    </a:lnTo>
                    <a:lnTo>
                      <a:pt x="163" y="36"/>
                    </a:lnTo>
                    <a:lnTo>
                      <a:pt x="174" y="2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1" name="Freeform 255"/>
              <p:cNvSpPr>
                <a:spLocks/>
              </p:cNvSpPr>
              <p:nvPr/>
            </p:nvSpPr>
            <p:spPr bwMode="auto">
              <a:xfrm>
                <a:off x="5584943" y="2983711"/>
                <a:ext cx="89632" cy="169879"/>
              </a:xfrm>
              <a:custGeom>
                <a:avLst/>
                <a:gdLst>
                  <a:gd name="T0" fmla="*/ 41 w 51"/>
                  <a:gd name="T1" fmla="*/ 82 h 96"/>
                  <a:gd name="T2" fmla="*/ 40 w 51"/>
                  <a:gd name="T3" fmla="*/ 61 h 96"/>
                  <a:gd name="T4" fmla="*/ 32 w 51"/>
                  <a:gd name="T5" fmla="*/ 55 h 96"/>
                  <a:gd name="T6" fmla="*/ 38 w 51"/>
                  <a:gd name="T7" fmla="*/ 48 h 96"/>
                  <a:gd name="T8" fmla="*/ 44 w 51"/>
                  <a:gd name="T9" fmla="*/ 21 h 96"/>
                  <a:gd name="T10" fmla="*/ 47 w 51"/>
                  <a:gd name="T11" fmla="*/ 15 h 96"/>
                  <a:gd name="T12" fmla="*/ 50 w 51"/>
                  <a:gd name="T13" fmla="*/ 10 h 96"/>
                  <a:gd name="T14" fmla="*/ 46 w 51"/>
                  <a:gd name="T15" fmla="*/ 5 h 96"/>
                  <a:gd name="T16" fmla="*/ 36 w 51"/>
                  <a:gd name="T17" fmla="*/ 9 h 96"/>
                  <a:gd name="T18" fmla="*/ 23 w 51"/>
                  <a:gd name="T19" fmla="*/ 10 h 96"/>
                  <a:gd name="T20" fmla="*/ 19 w 51"/>
                  <a:gd name="T21" fmla="*/ 0 h 96"/>
                  <a:gd name="T22" fmla="*/ 14 w 51"/>
                  <a:gd name="T23" fmla="*/ 13 h 96"/>
                  <a:gd name="T24" fmla="*/ 14 w 51"/>
                  <a:gd name="T25" fmla="*/ 28 h 96"/>
                  <a:gd name="T26" fmla="*/ 16 w 51"/>
                  <a:gd name="T27" fmla="*/ 34 h 96"/>
                  <a:gd name="T28" fmla="*/ 10 w 51"/>
                  <a:gd name="T29" fmla="*/ 44 h 96"/>
                  <a:gd name="T30" fmla="*/ 1 w 51"/>
                  <a:gd name="T31" fmla="*/ 50 h 96"/>
                  <a:gd name="T32" fmla="*/ 0 w 51"/>
                  <a:gd name="T33" fmla="*/ 66 h 96"/>
                  <a:gd name="T34" fmla="*/ 10 w 51"/>
                  <a:gd name="T35" fmla="*/ 70 h 96"/>
                  <a:gd name="T36" fmla="*/ 11 w 51"/>
                  <a:gd name="T37" fmla="*/ 80 h 96"/>
                  <a:gd name="T38" fmla="*/ 12 w 51"/>
                  <a:gd name="T39" fmla="*/ 91 h 96"/>
                  <a:gd name="T40" fmla="*/ 23 w 51"/>
                  <a:gd name="T41" fmla="*/ 95 h 96"/>
                  <a:gd name="T42" fmla="*/ 34 w 51"/>
                  <a:gd name="T43" fmla="*/ 95 h 96"/>
                  <a:gd name="T44" fmla="*/ 41 w 51"/>
                  <a:gd name="T45"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96">
                    <a:moveTo>
                      <a:pt x="41" y="82"/>
                    </a:moveTo>
                    <a:lnTo>
                      <a:pt x="40" y="61"/>
                    </a:lnTo>
                    <a:lnTo>
                      <a:pt x="32" y="55"/>
                    </a:lnTo>
                    <a:lnTo>
                      <a:pt x="38" y="48"/>
                    </a:lnTo>
                    <a:lnTo>
                      <a:pt x="44" y="21"/>
                    </a:lnTo>
                    <a:lnTo>
                      <a:pt x="47" y="15"/>
                    </a:lnTo>
                    <a:lnTo>
                      <a:pt x="50" y="10"/>
                    </a:lnTo>
                    <a:lnTo>
                      <a:pt x="46" y="5"/>
                    </a:lnTo>
                    <a:lnTo>
                      <a:pt x="36" y="9"/>
                    </a:lnTo>
                    <a:lnTo>
                      <a:pt x="23" y="10"/>
                    </a:lnTo>
                    <a:lnTo>
                      <a:pt x="19" y="0"/>
                    </a:lnTo>
                    <a:lnTo>
                      <a:pt x="14" y="13"/>
                    </a:lnTo>
                    <a:lnTo>
                      <a:pt x="14" y="28"/>
                    </a:lnTo>
                    <a:lnTo>
                      <a:pt x="16" y="34"/>
                    </a:lnTo>
                    <a:lnTo>
                      <a:pt x="10" y="44"/>
                    </a:lnTo>
                    <a:lnTo>
                      <a:pt x="1" y="50"/>
                    </a:lnTo>
                    <a:lnTo>
                      <a:pt x="0" y="66"/>
                    </a:lnTo>
                    <a:lnTo>
                      <a:pt x="10" y="70"/>
                    </a:lnTo>
                    <a:lnTo>
                      <a:pt x="11" y="80"/>
                    </a:lnTo>
                    <a:lnTo>
                      <a:pt x="12" y="91"/>
                    </a:lnTo>
                    <a:lnTo>
                      <a:pt x="23" y="95"/>
                    </a:lnTo>
                    <a:lnTo>
                      <a:pt x="34" y="95"/>
                    </a:lnTo>
                    <a:lnTo>
                      <a:pt x="4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2" name="Freeform 256"/>
              <p:cNvSpPr>
                <a:spLocks/>
              </p:cNvSpPr>
              <p:nvPr/>
            </p:nvSpPr>
            <p:spPr bwMode="auto">
              <a:xfrm>
                <a:off x="6040963" y="2963263"/>
                <a:ext cx="28305" cy="48762"/>
              </a:xfrm>
              <a:custGeom>
                <a:avLst/>
                <a:gdLst>
                  <a:gd name="T0" fmla="*/ 14 w 15"/>
                  <a:gd name="T1" fmla="*/ 0 h 27"/>
                  <a:gd name="T2" fmla="*/ 9 w 15"/>
                  <a:gd name="T3" fmla="*/ 4 h 27"/>
                  <a:gd name="T4" fmla="*/ 0 w 15"/>
                  <a:gd name="T5" fmla="*/ 10 h 27"/>
                  <a:gd name="T6" fmla="*/ 3 w 15"/>
                  <a:gd name="T7" fmla="*/ 20 h 27"/>
                  <a:gd name="T8" fmla="*/ 10 w 15"/>
                  <a:gd name="T9" fmla="*/ 26 h 27"/>
                  <a:gd name="T10" fmla="*/ 14 w 15"/>
                  <a:gd name="T11" fmla="*/ 0 h 27"/>
                </a:gdLst>
                <a:ahLst/>
                <a:cxnLst>
                  <a:cxn ang="0">
                    <a:pos x="T0" y="T1"/>
                  </a:cxn>
                  <a:cxn ang="0">
                    <a:pos x="T2" y="T3"/>
                  </a:cxn>
                  <a:cxn ang="0">
                    <a:pos x="T4" y="T5"/>
                  </a:cxn>
                  <a:cxn ang="0">
                    <a:pos x="T6" y="T7"/>
                  </a:cxn>
                  <a:cxn ang="0">
                    <a:pos x="T8" y="T9"/>
                  </a:cxn>
                  <a:cxn ang="0">
                    <a:pos x="T10" y="T11"/>
                  </a:cxn>
                </a:cxnLst>
                <a:rect l="0" t="0" r="r" b="b"/>
                <a:pathLst>
                  <a:path w="15" h="27">
                    <a:moveTo>
                      <a:pt x="14" y="0"/>
                    </a:moveTo>
                    <a:lnTo>
                      <a:pt x="9" y="4"/>
                    </a:lnTo>
                    <a:lnTo>
                      <a:pt x="0" y="10"/>
                    </a:lnTo>
                    <a:lnTo>
                      <a:pt x="3" y="20"/>
                    </a:lnTo>
                    <a:lnTo>
                      <a:pt x="10" y="26"/>
                    </a:lnTo>
                    <a:lnTo>
                      <a:pt x="1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3" name="Freeform 257"/>
              <p:cNvSpPr>
                <a:spLocks/>
              </p:cNvSpPr>
              <p:nvPr/>
            </p:nvSpPr>
            <p:spPr bwMode="auto">
              <a:xfrm>
                <a:off x="6033101" y="3026181"/>
                <a:ext cx="36167" cy="61345"/>
              </a:xfrm>
              <a:custGeom>
                <a:avLst/>
                <a:gdLst>
                  <a:gd name="T0" fmla="*/ 2 w 20"/>
                  <a:gd name="T1" fmla="*/ 3 h 35"/>
                  <a:gd name="T2" fmla="*/ 5 w 20"/>
                  <a:gd name="T3" fmla="*/ 3 h 35"/>
                  <a:gd name="T4" fmla="*/ 12 w 20"/>
                  <a:gd name="T5" fmla="*/ 1 h 35"/>
                  <a:gd name="T6" fmla="*/ 16 w 20"/>
                  <a:gd name="T7" fmla="*/ 0 h 35"/>
                  <a:gd name="T8" fmla="*/ 18 w 20"/>
                  <a:gd name="T9" fmla="*/ 5 h 35"/>
                  <a:gd name="T10" fmla="*/ 19 w 20"/>
                  <a:gd name="T11" fmla="*/ 13 h 35"/>
                  <a:gd name="T12" fmla="*/ 18 w 20"/>
                  <a:gd name="T13" fmla="*/ 20 h 35"/>
                  <a:gd name="T14" fmla="*/ 16 w 20"/>
                  <a:gd name="T15" fmla="*/ 31 h 35"/>
                  <a:gd name="T16" fmla="*/ 9 w 20"/>
                  <a:gd name="T17" fmla="*/ 34 h 35"/>
                  <a:gd name="T18" fmla="*/ 3 w 20"/>
                  <a:gd name="T19" fmla="*/ 31 h 35"/>
                  <a:gd name="T20" fmla="*/ 3 w 20"/>
                  <a:gd name="T21" fmla="*/ 23 h 35"/>
                  <a:gd name="T22" fmla="*/ 3 w 20"/>
                  <a:gd name="T23" fmla="*/ 14 h 35"/>
                  <a:gd name="T24" fmla="*/ 0 w 20"/>
                  <a:gd name="T25" fmla="*/ 8 h 35"/>
                  <a:gd name="T26" fmla="*/ 2 w 20"/>
                  <a:gd name="T2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5">
                    <a:moveTo>
                      <a:pt x="2" y="3"/>
                    </a:moveTo>
                    <a:lnTo>
                      <a:pt x="5" y="3"/>
                    </a:lnTo>
                    <a:lnTo>
                      <a:pt x="12" y="1"/>
                    </a:lnTo>
                    <a:lnTo>
                      <a:pt x="16" y="0"/>
                    </a:lnTo>
                    <a:lnTo>
                      <a:pt x="18" y="5"/>
                    </a:lnTo>
                    <a:lnTo>
                      <a:pt x="19" y="13"/>
                    </a:lnTo>
                    <a:lnTo>
                      <a:pt x="18" y="20"/>
                    </a:lnTo>
                    <a:lnTo>
                      <a:pt x="16" y="31"/>
                    </a:lnTo>
                    <a:lnTo>
                      <a:pt x="9" y="34"/>
                    </a:lnTo>
                    <a:lnTo>
                      <a:pt x="3" y="31"/>
                    </a:lnTo>
                    <a:lnTo>
                      <a:pt x="3" y="23"/>
                    </a:lnTo>
                    <a:lnTo>
                      <a:pt x="3" y="14"/>
                    </a:lnTo>
                    <a:lnTo>
                      <a:pt x="0" y="8"/>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4" name="Freeform 258"/>
              <p:cNvSpPr>
                <a:spLocks/>
              </p:cNvSpPr>
              <p:nvPr/>
            </p:nvSpPr>
            <p:spPr bwMode="auto">
              <a:xfrm>
                <a:off x="6308285" y="2997868"/>
                <a:ext cx="136806" cy="139993"/>
              </a:xfrm>
              <a:custGeom>
                <a:avLst/>
                <a:gdLst>
                  <a:gd name="T0" fmla="*/ 34 w 76"/>
                  <a:gd name="T1" fmla="*/ 58 h 80"/>
                  <a:gd name="T2" fmla="*/ 16 w 76"/>
                  <a:gd name="T3" fmla="*/ 54 h 80"/>
                  <a:gd name="T4" fmla="*/ 14 w 76"/>
                  <a:gd name="T5" fmla="*/ 45 h 80"/>
                  <a:gd name="T6" fmla="*/ 1 w 76"/>
                  <a:gd name="T7" fmla="*/ 32 h 80"/>
                  <a:gd name="T8" fmla="*/ 0 w 76"/>
                  <a:gd name="T9" fmla="*/ 21 h 80"/>
                  <a:gd name="T10" fmla="*/ 13 w 76"/>
                  <a:gd name="T11" fmla="*/ 10 h 80"/>
                  <a:gd name="T12" fmla="*/ 24 w 76"/>
                  <a:gd name="T13" fmla="*/ 14 h 80"/>
                  <a:gd name="T14" fmla="*/ 38 w 76"/>
                  <a:gd name="T15" fmla="*/ 3 h 80"/>
                  <a:gd name="T16" fmla="*/ 45 w 76"/>
                  <a:gd name="T17" fmla="*/ 3 h 80"/>
                  <a:gd name="T18" fmla="*/ 58 w 76"/>
                  <a:gd name="T19" fmla="*/ 7 h 80"/>
                  <a:gd name="T20" fmla="*/ 67 w 76"/>
                  <a:gd name="T21" fmla="*/ 0 h 80"/>
                  <a:gd name="T22" fmla="*/ 75 w 76"/>
                  <a:gd name="T23" fmla="*/ 0 h 80"/>
                  <a:gd name="T24" fmla="*/ 75 w 76"/>
                  <a:gd name="T25" fmla="*/ 13 h 80"/>
                  <a:gd name="T26" fmla="*/ 66 w 76"/>
                  <a:gd name="T27" fmla="*/ 14 h 80"/>
                  <a:gd name="T28" fmla="*/ 61 w 76"/>
                  <a:gd name="T29" fmla="*/ 19 h 80"/>
                  <a:gd name="T30" fmla="*/ 56 w 76"/>
                  <a:gd name="T31" fmla="*/ 24 h 80"/>
                  <a:gd name="T32" fmla="*/ 60 w 76"/>
                  <a:gd name="T33" fmla="*/ 31 h 80"/>
                  <a:gd name="T34" fmla="*/ 49 w 76"/>
                  <a:gd name="T35" fmla="*/ 33 h 80"/>
                  <a:gd name="T36" fmla="*/ 45 w 76"/>
                  <a:gd name="T37" fmla="*/ 30 h 80"/>
                  <a:gd name="T38" fmla="*/ 40 w 76"/>
                  <a:gd name="T39" fmla="*/ 31 h 80"/>
                  <a:gd name="T40" fmla="*/ 45 w 76"/>
                  <a:gd name="T41" fmla="*/ 37 h 80"/>
                  <a:gd name="T42" fmla="*/ 38 w 76"/>
                  <a:gd name="T43" fmla="*/ 45 h 80"/>
                  <a:gd name="T44" fmla="*/ 48 w 76"/>
                  <a:gd name="T45" fmla="*/ 49 h 80"/>
                  <a:gd name="T46" fmla="*/ 61 w 76"/>
                  <a:gd name="T47" fmla="*/ 58 h 80"/>
                  <a:gd name="T48" fmla="*/ 64 w 76"/>
                  <a:gd name="T49" fmla="*/ 65 h 80"/>
                  <a:gd name="T50" fmla="*/ 59 w 76"/>
                  <a:gd name="T51" fmla="*/ 64 h 80"/>
                  <a:gd name="T52" fmla="*/ 45 w 76"/>
                  <a:gd name="T53" fmla="*/ 69 h 80"/>
                  <a:gd name="T54" fmla="*/ 50 w 76"/>
                  <a:gd name="T55" fmla="*/ 77 h 80"/>
                  <a:gd name="T56" fmla="*/ 26 w 76"/>
                  <a:gd name="T57" fmla="*/ 79 h 80"/>
                  <a:gd name="T58" fmla="*/ 26 w 76"/>
                  <a:gd name="T59" fmla="*/ 69 h 80"/>
                  <a:gd name="T60" fmla="*/ 16 w 76"/>
                  <a:gd name="T61" fmla="*/ 65 h 80"/>
                  <a:gd name="T62" fmla="*/ 26 w 76"/>
                  <a:gd name="T63" fmla="*/ 61 h 80"/>
                  <a:gd name="T64" fmla="*/ 32 w 76"/>
                  <a:gd name="T65" fmla="*/ 60 h 80"/>
                  <a:gd name="T66" fmla="*/ 34 w 76"/>
                  <a:gd name="T67"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80">
                    <a:moveTo>
                      <a:pt x="34" y="58"/>
                    </a:moveTo>
                    <a:lnTo>
                      <a:pt x="16" y="54"/>
                    </a:lnTo>
                    <a:lnTo>
                      <a:pt x="14" y="45"/>
                    </a:lnTo>
                    <a:lnTo>
                      <a:pt x="1" y="32"/>
                    </a:lnTo>
                    <a:lnTo>
                      <a:pt x="0" y="21"/>
                    </a:lnTo>
                    <a:lnTo>
                      <a:pt x="13" y="10"/>
                    </a:lnTo>
                    <a:lnTo>
                      <a:pt x="24" y="14"/>
                    </a:lnTo>
                    <a:lnTo>
                      <a:pt x="38" y="3"/>
                    </a:lnTo>
                    <a:lnTo>
                      <a:pt x="45" y="3"/>
                    </a:lnTo>
                    <a:lnTo>
                      <a:pt x="58" y="7"/>
                    </a:lnTo>
                    <a:lnTo>
                      <a:pt x="67" y="0"/>
                    </a:lnTo>
                    <a:lnTo>
                      <a:pt x="75" y="0"/>
                    </a:lnTo>
                    <a:lnTo>
                      <a:pt x="75" y="13"/>
                    </a:lnTo>
                    <a:lnTo>
                      <a:pt x="66" y="14"/>
                    </a:lnTo>
                    <a:lnTo>
                      <a:pt x="61" y="19"/>
                    </a:lnTo>
                    <a:lnTo>
                      <a:pt x="56" y="24"/>
                    </a:lnTo>
                    <a:lnTo>
                      <a:pt x="60" y="31"/>
                    </a:lnTo>
                    <a:lnTo>
                      <a:pt x="49" y="33"/>
                    </a:lnTo>
                    <a:lnTo>
                      <a:pt x="45" y="30"/>
                    </a:lnTo>
                    <a:lnTo>
                      <a:pt x="40" y="31"/>
                    </a:lnTo>
                    <a:lnTo>
                      <a:pt x="45" y="37"/>
                    </a:lnTo>
                    <a:lnTo>
                      <a:pt x="38" y="45"/>
                    </a:lnTo>
                    <a:lnTo>
                      <a:pt x="48" y="49"/>
                    </a:lnTo>
                    <a:lnTo>
                      <a:pt x="61" y="58"/>
                    </a:lnTo>
                    <a:lnTo>
                      <a:pt x="64" y="65"/>
                    </a:lnTo>
                    <a:lnTo>
                      <a:pt x="59" y="64"/>
                    </a:lnTo>
                    <a:lnTo>
                      <a:pt x="45" y="69"/>
                    </a:lnTo>
                    <a:lnTo>
                      <a:pt x="50" y="77"/>
                    </a:lnTo>
                    <a:lnTo>
                      <a:pt x="26" y="79"/>
                    </a:lnTo>
                    <a:lnTo>
                      <a:pt x="26" y="69"/>
                    </a:lnTo>
                    <a:lnTo>
                      <a:pt x="16" y="65"/>
                    </a:lnTo>
                    <a:lnTo>
                      <a:pt x="26" y="61"/>
                    </a:lnTo>
                    <a:lnTo>
                      <a:pt x="32" y="60"/>
                    </a:lnTo>
                    <a:lnTo>
                      <a:pt x="34" y="5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5" name="Freeform 259"/>
              <p:cNvSpPr>
                <a:spLocks/>
              </p:cNvSpPr>
              <p:nvPr/>
            </p:nvSpPr>
            <p:spPr bwMode="auto">
              <a:xfrm>
                <a:off x="5963911" y="2538566"/>
                <a:ext cx="210713" cy="270548"/>
              </a:xfrm>
              <a:custGeom>
                <a:avLst/>
                <a:gdLst>
                  <a:gd name="T0" fmla="*/ 119 w 120"/>
                  <a:gd name="T1" fmla="*/ 73 h 152"/>
                  <a:gd name="T2" fmla="*/ 79 w 120"/>
                  <a:gd name="T3" fmla="*/ 90 h 152"/>
                  <a:gd name="T4" fmla="*/ 119 w 120"/>
                  <a:gd name="T5" fmla="*/ 73 h 152"/>
                  <a:gd name="T6" fmla="*/ 110 w 120"/>
                  <a:gd name="T7" fmla="*/ 47 h 152"/>
                  <a:gd name="T8" fmla="*/ 113 w 120"/>
                  <a:gd name="T9" fmla="*/ 18 h 152"/>
                  <a:gd name="T10" fmla="*/ 108 w 120"/>
                  <a:gd name="T11" fmla="*/ 14 h 152"/>
                  <a:gd name="T12" fmla="*/ 73 w 120"/>
                  <a:gd name="T13" fmla="*/ 20 h 152"/>
                  <a:gd name="T14" fmla="*/ 66 w 120"/>
                  <a:gd name="T15" fmla="*/ 12 h 152"/>
                  <a:gd name="T16" fmla="*/ 60 w 120"/>
                  <a:gd name="T17" fmla="*/ 0 h 152"/>
                  <a:gd name="T18" fmla="*/ 43 w 120"/>
                  <a:gd name="T19" fmla="*/ 4 h 152"/>
                  <a:gd name="T20" fmla="*/ 43 w 120"/>
                  <a:gd name="T21" fmla="*/ 19 h 152"/>
                  <a:gd name="T22" fmla="*/ 43 w 120"/>
                  <a:gd name="T23" fmla="*/ 25 h 152"/>
                  <a:gd name="T24" fmla="*/ 38 w 120"/>
                  <a:gd name="T25" fmla="*/ 25 h 152"/>
                  <a:gd name="T26" fmla="*/ 21 w 120"/>
                  <a:gd name="T27" fmla="*/ 31 h 152"/>
                  <a:gd name="T28" fmla="*/ 21 w 120"/>
                  <a:gd name="T29" fmla="*/ 46 h 152"/>
                  <a:gd name="T30" fmla="*/ 13 w 120"/>
                  <a:gd name="T31" fmla="*/ 60 h 152"/>
                  <a:gd name="T32" fmla="*/ 3 w 120"/>
                  <a:gd name="T33" fmla="*/ 67 h 152"/>
                  <a:gd name="T34" fmla="*/ 0 w 120"/>
                  <a:gd name="T35" fmla="*/ 84 h 152"/>
                  <a:gd name="T36" fmla="*/ 9 w 120"/>
                  <a:gd name="T37" fmla="*/ 88 h 152"/>
                  <a:gd name="T38" fmla="*/ 8 w 120"/>
                  <a:gd name="T39" fmla="*/ 98 h 152"/>
                  <a:gd name="T40" fmla="*/ 18 w 120"/>
                  <a:gd name="T41" fmla="*/ 105 h 152"/>
                  <a:gd name="T42" fmla="*/ 31 w 120"/>
                  <a:gd name="T43" fmla="*/ 116 h 152"/>
                  <a:gd name="T44" fmla="*/ 25 w 120"/>
                  <a:gd name="T45" fmla="*/ 124 h 152"/>
                  <a:gd name="T46" fmla="*/ 28 w 120"/>
                  <a:gd name="T47" fmla="*/ 146 h 152"/>
                  <a:gd name="T48" fmla="*/ 36 w 120"/>
                  <a:gd name="T49" fmla="*/ 147 h 152"/>
                  <a:gd name="T50" fmla="*/ 46 w 120"/>
                  <a:gd name="T51" fmla="*/ 144 h 152"/>
                  <a:gd name="T52" fmla="*/ 54 w 120"/>
                  <a:gd name="T53" fmla="*/ 149 h 152"/>
                  <a:gd name="T54" fmla="*/ 60 w 120"/>
                  <a:gd name="T55" fmla="*/ 150 h 152"/>
                  <a:gd name="T56" fmla="*/ 65 w 120"/>
                  <a:gd name="T57" fmla="*/ 151 h 152"/>
                  <a:gd name="T58" fmla="*/ 83 w 120"/>
                  <a:gd name="T59" fmla="*/ 143 h 152"/>
                  <a:gd name="T60" fmla="*/ 97 w 120"/>
                  <a:gd name="T61" fmla="*/ 136 h 152"/>
                  <a:gd name="T62" fmla="*/ 101 w 120"/>
                  <a:gd name="T63" fmla="*/ 131 h 152"/>
                  <a:gd name="T64" fmla="*/ 102 w 120"/>
                  <a:gd name="T65" fmla="*/ 115 h 152"/>
                  <a:gd name="T66" fmla="*/ 79 w 120"/>
                  <a:gd name="T67" fmla="*/ 90 h 152"/>
                  <a:gd name="T68" fmla="*/ 119 w 120"/>
                  <a:gd name="T69"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52">
                    <a:moveTo>
                      <a:pt x="119" y="73"/>
                    </a:moveTo>
                    <a:lnTo>
                      <a:pt x="79" y="90"/>
                    </a:lnTo>
                    <a:lnTo>
                      <a:pt x="119" y="73"/>
                    </a:lnTo>
                    <a:lnTo>
                      <a:pt x="110" y="47"/>
                    </a:lnTo>
                    <a:lnTo>
                      <a:pt x="113" y="18"/>
                    </a:lnTo>
                    <a:lnTo>
                      <a:pt x="108" y="14"/>
                    </a:lnTo>
                    <a:lnTo>
                      <a:pt x="73" y="20"/>
                    </a:lnTo>
                    <a:lnTo>
                      <a:pt x="66" y="12"/>
                    </a:lnTo>
                    <a:lnTo>
                      <a:pt x="60" y="0"/>
                    </a:lnTo>
                    <a:lnTo>
                      <a:pt x="43" y="4"/>
                    </a:lnTo>
                    <a:lnTo>
                      <a:pt x="43" y="19"/>
                    </a:lnTo>
                    <a:lnTo>
                      <a:pt x="43" y="25"/>
                    </a:lnTo>
                    <a:lnTo>
                      <a:pt x="38" y="25"/>
                    </a:lnTo>
                    <a:lnTo>
                      <a:pt x="21" y="31"/>
                    </a:lnTo>
                    <a:lnTo>
                      <a:pt x="21" y="46"/>
                    </a:lnTo>
                    <a:lnTo>
                      <a:pt x="13" y="60"/>
                    </a:lnTo>
                    <a:lnTo>
                      <a:pt x="3" y="67"/>
                    </a:lnTo>
                    <a:lnTo>
                      <a:pt x="0" y="84"/>
                    </a:lnTo>
                    <a:lnTo>
                      <a:pt x="9" y="88"/>
                    </a:lnTo>
                    <a:lnTo>
                      <a:pt x="8" y="98"/>
                    </a:lnTo>
                    <a:lnTo>
                      <a:pt x="18" y="105"/>
                    </a:lnTo>
                    <a:lnTo>
                      <a:pt x="31" y="116"/>
                    </a:lnTo>
                    <a:lnTo>
                      <a:pt x="25" y="124"/>
                    </a:lnTo>
                    <a:lnTo>
                      <a:pt x="28" y="146"/>
                    </a:lnTo>
                    <a:lnTo>
                      <a:pt x="36" y="147"/>
                    </a:lnTo>
                    <a:lnTo>
                      <a:pt x="46" y="144"/>
                    </a:lnTo>
                    <a:lnTo>
                      <a:pt x="54" y="149"/>
                    </a:lnTo>
                    <a:lnTo>
                      <a:pt x="60" y="150"/>
                    </a:lnTo>
                    <a:lnTo>
                      <a:pt x="65" y="151"/>
                    </a:lnTo>
                    <a:lnTo>
                      <a:pt x="83" y="143"/>
                    </a:lnTo>
                    <a:lnTo>
                      <a:pt x="97" y="136"/>
                    </a:lnTo>
                    <a:lnTo>
                      <a:pt x="101" y="131"/>
                    </a:lnTo>
                    <a:lnTo>
                      <a:pt x="102" y="115"/>
                    </a:lnTo>
                    <a:lnTo>
                      <a:pt x="79" y="90"/>
                    </a:lnTo>
                    <a:lnTo>
                      <a:pt x="119" y="7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6" name="Freeform 260"/>
              <p:cNvSpPr>
                <a:spLocks/>
              </p:cNvSpPr>
              <p:nvPr/>
            </p:nvSpPr>
            <p:spPr bwMode="auto">
              <a:xfrm>
                <a:off x="6157327" y="2536992"/>
                <a:ext cx="232728" cy="185609"/>
              </a:xfrm>
              <a:custGeom>
                <a:avLst/>
                <a:gdLst>
                  <a:gd name="T0" fmla="*/ 9 w 132"/>
                  <a:gd name="T1" fmla="*/ 74 h 105"/>
                  <a:gd name="T2" fmla="*/ 0 w 132"/>
                  <a:gd name="T3" fmla="*/ 48 h 105"/>
                  <a:gd name="T4" fmla="*/ 3 w 132"/>
                  <a:gd name="T5" fmla="*/ 19 h 105"/>
                  <a:gd name="T6" fmla="*/ 43 w 132"/>
                  <a:gd name="T7" fmla="*/ 0 h 105"/>
                  <a:gd name="T8" fmla="*/ 57 w 132"/>
                  <a:gd name="T9" fmla="*/ 7 h 105"/>
                  <a:gd name="T10" fmla="*/ 77 w 132"/>
                  <a:gd name="T11" fmla="*/ 3 h 105"/>
                  <a:gd name="T12" fmla="*/ 101 w 132"/>
                  <a:gd name="T13" fmla="*/ 13 h 105"/>
                  <a:gd name="T14" fmla="*/ 120 w 132"/>
                  <a:gd name="T15" fmla="*/ 30 h 105"/>
                  <a:gd name="T16" fmla="*/ 120 w 132"/>
                  <a:gd name="T17" fmla="*/ 50 h 105"/>
                  <a:gd name="T18" fmla="*/ 129 w 132"/>
                  <a:gd name="T19" fmla="*/ 50 h 105"/>
                  <a:gd name="T20" fmla="*/ 130 w 132"/>
                  <a:gd name="T21" fmla="*/ 66 h 105"/>
                  <a:gd name="T22" fmla="*/ 131 w 132"/>
                  <a:gd name="T23" fmla="*/ 93 h 105"/>
                  <a:gd name="T24" fmla="*/ 120 w 132"/>
                  <a:gd name="T25" fmla="*/ 101 h 105"/>
                  <a:gd name="T26" fmla="*/ 96 w 132"/>
                  <a:gd name="T27" fmla="*/ 103 h 105"/>
                  <a:gd name="T28" fmla="*/ 73 w 132"/>
                  <a:gd name="T29" fmla="*/ 104 h 105"/>
                  <a:gd name="T30" fmla="*/ 57 w 132"/>
                  <a:gd name="T31" fmla="*/ 95 h 105"/>
                  <a:gd name="T32" fmla="*/ 23 w 132"/>
                  <a:gd name="T33" fmla="*/ 84 h 105"/>
                  <a:gd name="T34" fmla="*/ 9 w 132"/>
                  <a:gd name="T35"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05">
                    <a:moveTo>
                      <a:pt x="9" y="74"/>
                    </a:moveTo>
                    <a:lnTo>
                      <a:pt x="0" y="48"/>
                    </a:lnTo>
                    <a:lnTo>
                      <a:pt x="3" y="19"/>
                    </a:lnTo>
                    <a:lnTo>
                      <a:pt x="43" y="0"/>
                    </a:lnTo>
                    <a:lnTo>
                      <a:pt x="57" y="7"/>
                    </a:lnTo>
                    <a:lnTo>
                      <a:pt x="77" y="3"/>
                    </a:lnTo>
                    <a:lnTo>
                      <a:pt x="101" y="13"/>
                    </a:lnTo>
                    <a:lnTo>
                      <a:pt x="120" y="30"/>
                    </a:lnTo>
                    <a:lnTo>
                      <a:pt x="120" y="50"/>
                    </a:lnTo>
                    <a:lnTo>
                      <a:pt x="129" y="50"/>
                    </a:lnTo>
                    <a:lnTo>
                      <a:pt x="130" y="66"/>
                    </a:lnTo>
                    <a:lnTo>
                      <a:pt x="131" y="93"/>
                    </a:lnTo>
                    <a:lnTo>
                      <a:pt x="120" y="101"/>
                    </a:lnTo>
                    <a:lnTo>
                      <a:pt x="96" y="103"/>
                    </a:lnTo>
                    <a:lnTo>
                      <a:pt x="73" y="104"/>
                    </a:lnTo>
                    <a:lnTo>
                      <a:pt x="57" y="95"/>
                    </a:lnTo>
                    <a:lnTo>
                      <a:pt x="23" y="84"/>
                    </a:lnTo>
                    <a:lnTo>
                      <a:pt x="9" y="7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7" name="Freeform 261"/>
              <p:cNvSpPr>
                <a:spLocks/>
              </p:cNvSpPr>
              <p:nvPr/>
            </p:nvSpPr>
            <p:spPr bwMode="auto">
              <a:xfrm>
                <a:off x="6094428" y="1988031"/>
                <a:ext cx="268895" cy="531658"/>
              </a:xfrm>
              <a:custGeom>
                <a:avLst/>
                <a:gdLst>
                  <a:gd name="T0" fmla="*/ 0 w 153"/>
                  <a:gd name="T1" fmla="*/ 234 h 301"/>
                  <a:gd name="T2" fmla="*/ 5 w 153"/>
                  <a:gd name="T3" fmla="*/ 225 h 301"/>
                  <a:gd name="T4" fmla="*/ 9 w 153"/>
                  <a:gd name="T5" fmla="*/ 206 h 301"/>
                  <a:gd name="T6" fmla="*/ 24 w 153"/>
                  <a:gd name="T7" fmla="*/ 199 h 301"/>
                  <a:gd name="T8" fmla="*/ 20 w 153"/>
                  <a:gd name="T9" fmla="*/ 182 h 301"/>
                  <a:gd name="T10" fmla="*/ 13 w 153"/>
                  <a:gd name="T11" fmla="*/ 166 h 301"/>
                  <a:gd name="T12" fmla="*/ 9 w 153"/>
                  <a:gd name="T13" fmla="*/ 150 h 301"/>
                  <a:gd name="T14" fmla="*/ 6 w 153"/>
                  <a:gd name="T15" fmla="*/ 123 h 301"/>
                  <a:gd name="T16" fmla="*/ 9 w 153"/>
                  <a:gd name="T17" fmla="*/ 113 h 301"/>
                  <a:gd name="T18" fmla="*/ 24 w 153"/>
                  <a:gd name="T19" fmla="*/ 116 h 301"/>
                  <a:gd name="T20" fmla="*/ 31 w 153"/>
                  <a:gd name="T21" fmla="*/ 111 h 301"/>
                  <a:gd name="T22" fmla="*/ 21 w 153"/>
                  <a:gd name="T23" fmla="*/ 104 h 301"/>
                  <a:gd name="T24" fmla="*/ 28 w 153"/>
                  <a:gd name="T25" fmla="*/ 90 h 301"/>
                  <a:gd name="T26" fmla="*/ 31 w 153"/>
                  <a:gd name="T27" fmla="*/ 72 h 301"/>
                  <a:gd name="T28" fmla="*/ 37 w 153"/>
                  <a:gd name="T29" fmla="*/ 68 h 301"/>
                  <a:gd name="T30" fmla="*/ 42 w 153"/>
                  <a:gd name="T31" fmla="*/ 57 h 301"/>
                  <a:gd name="T32" fmla="*/ 51 w 153"/>
                  <a:gd name="T33" fmla="*/ 57 h 301"/>
                  <a:gd name="T34" fmla="*/ 53 w 153"/>
                  <a:gd name="T35" fmla="*/ 43 h 301"/>
                  <a:gd name="T36" fmla="*/ 61 w 153"/>
                  <a:gd name="T37" fmla="*/ 39 h 301"/>
                  <a:gd name="T38" fmla="*/ 63 w 153"/>
                  <a:gd name="T39" fmla="*/ 26 h 301"/>
                  <a:gd name="T40" fmla="*/ 71 w 153"/>
                  <a:gd name="T41" fmla="*/ 29 h 301"/>
                  <a:gd name="T42" fmla="*/ 79 w 153"/>
                  <a:gd name="T43" fmla="*/ 25 h 301"/>
                  <a:gd name="T44" fmla="*/ 87 w 153"/>
                  <a:gd name="T45" fmla="*/ 17 h 301"/>
                  <a:gd name="T46" fmla="*/ 97 w 153"/>
                  <a:gd name="T47" fmla="*/ 17 h 301"/>
                  <a:gd name="T48" fmla="*/ 110 w 153"/>
                  <a:gd name="T49" fmla="*/ 17 h 301"/>
                  <a:gd name="T50" fmla="*/ 118 w 153"/>
                  <a:gd name="T51" fmla="*/ 8 h 301"/>
                  <a:gd name="T52" fmla="*/ 127 w 153"/>
                  <a:gd name="T53" fmla="*/ 0 h 301"/>
                  <a:gd name="T54" fmla="*/ 138 w 153"/>
                  <a:gd name="T55" fmla="*/ 13 h 301"/>
                  <a:gd name="T56" fmla="*/ 149 w 153"/>
                  <a:gd name="T57" fmla="*/ 23 h 301"/>
                  <a:gd name="T58" fmla="*/ 150 w 153"/>
                  <a:gd name="T59" fmla="*/ 32 h 301"/>
                  <a:gd name="T60" fmla="*/ 152 w 153"/>
                  <a:gd name="T61" fmla="*/ 63 h 301"/>
                  <a:gd name="T62" fmla="*/ 142 w 153"/>
                  <a:gd name="T63" fmla="*/ 70 h 301"/>
                  <a:gd name="T64" fmla="*/ 131 w 153"/>
                  <a:gd name="T65" fmla="*/ 79 h 301"/>
                  <a:gd name="T66" fmla="*/ 127 w 153"/>
                  <a:gd name="T67" fmla="*/ 96 h 301"/>
                  <a:gd name="T68" fmla="*/ 127 w 153"/>
                  <a:gd name="T69" fmla="*/ 107 h 301"/>
                  <a:gd name="T70" fmla="*/ 112 w 153"/>
                  <a:gd name="T71" fmla="*/ 117 h 301"/>
                  <a:gd name="T72" fmla="*/ 104 w 153"/>
                  <a:gd name="T73" fmla="*/ 128 h 301"/>
                  <a:gd name="T74" fmla="*/ 84 w 153"/>
                  <a:gd name="T75" fmla="*/ 132 h 301"/>
                  <a:gd name="T76" fmla="*/ 76 w 153"/>
                  <a:gd name="T77" fmla="*/ 148 h 301"/>
                  <a:gd name="T78" fmla="*/ 76 w 153"/>
                  <a:gd name="T79" fmla="*/ 176 h 301"/>
                  <a:gd name="T80" fmla="*/ 87 w 153"/>
                  <a:gd name="T81" fmla="*/ 189 h 301"/>
                  <a:gd name="T82" fmla="*/ 93 w 153"/>
                  <a:gd name="T83" fmla="*/ 200 h 301"/>
                  <a:gd name="T84" fmla="*/ 69 w 153"/>
                  <a:gd name="T85" fmla="*/ 211 h 301"/>
                  <a:gd name="T86" fmla="*/ 80 w 153"/>
                  <a:gd name="T87" fmla="*/ 211 h 301"/>
                  <a:gd name="T88" fmla="*/ 87 w 153"/>
                  <a:gd name="T89" fmla="*/ 217 h 301"/>
                  <a:gd name="T90" fmla="*/ 90 w 153"/>
                  <a:gd name="T91" fmla="*/ 228 h 301"/>
                  <a:gd name="T92" fmla="*/ 82 w 153"/>
                  <a:gd name="T93" fmla="*/ 234 h 301"/>
                  <a:gd name="T94" fmla="*/ 71 w 153"/>
                  <a:gd name="T95" fmla="*/ 245 h 301"/>
                  <a:gd name="T96" fmla="*/ 71 w 153"/>
                  <a:gd name="T97" fmla="*/ 265 h 301"/>
                  <a:gd name="T98" fmla="*/ 60 w 153"/>
                  <a:gd name="T99" fmla="*/ 272 h 301"/>
                  <a:gd name="T100" fmla="*/ 57 w 153"/>
                  <a:gd name="T101" fmla="*/ 283 h 301"/>
                  <a:gd name="T102" fmla="*/ 45 w 153"/>
                  <a:gd name="T103" fmla="*/ 290 h 301"/>
                  <a:gd name="T104" fmla="*/ 39 w 153"/>
                  <a:gd name="T105" fmla="*/ 300 h 301"/>
                  <a:gd name="T106" fmla="*/ 23 w 153"/>
                  <a:gd name="T107" fmla="*/ 294 h 301"/>
                  <a:gd name="T108" fmla="*/ 24 w 153"/>
                  <a:gd name="T109" fmla="*/ 275 h 301"/>
                  <a:gd name="T110" fmla="*/ 15 w 153"/>
                  <a:gd name="T111" fmla="*/ 272 h 301"/>
                  <a:gd name="T112" fmla="*/ 13 w 153"/>
                  <a:gd name="T113" fmla="*/ 261 h 301"/>
                  <a:gd name="T114" fmla="*/ 6 w 153"/>
                  <a:gd name="T115" fmla="*/ 247 h 301"/>
                  <a:gd name="T116" fmla="*/ 0 w 153"/>
                  <a:gd name="T117" fmla="*/ 23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301">
                    <a:moveTo>
                      <a:pt x="0" y="234"/>
                    </a:moveTo>
                    <a:lnTo>
                      <a:pt x="5" y="225"/>
                    </a:lnTo>
                    <a:lnTo>
                      <a:pt x="9" y="206"/>
                    </a:lnTo>
                    <a:lnTo>
                      <a:pt x="24" y="199"/>
                    </a:lnTo>
                    <a:lnTo>
                      <a:pt x="20" y="182"/>
                    </a:lnTo>
                    <a:lnTo>
                      <a:pt x="13" y="166"/>
                    </a:lnTo>
                    <a:lnTo>
                      <a:pt x="9" y="150"/>
                    </a:lnTo>
                    <a:lnTo>
                      <a:pt x="6" y="123"/>
                    </a:lnTo>
                    <a:lnTo>
                      <a:pt x="9" y="113"/>
                    </a:lnTo>
                    <a:lnTo>
                      <a:pt x="24" y="116"/>
                    </a:lnTo>
                    <a:lnTo>
                      <a:pt x="31" y="111"/>
                    </a:lnTo>
                    <a:lnTo>
                      <a:pt x="21" y="104"/>
                    </a:lnTo>
                    <a:lnTo>
                      <a:pt x="28" y="90"/>
                    </a:lnTo>
                    <a:lnTo>
                      <a:pt x="31" y="72"/>
                    </a:lnTo>
                    <a:lnTo>
                      <a:pt x="37" y="68"/>
                    </a:lnTo>
                    <a:lnTo>
                      <a:pt x="42" y="57"/>
                    </a:lnTo>
                    <a:lnTo>
                      <a:pt x="51" y="57"/>
                    </a:lnTo>
                    <a:lnTo>
                      <a:pt x="53" y="43"/>
                    </a:lnTo>
                    <a:lnTo>
                      <a:pt x="61" y="39"/>
                    </a:lnTo>
                    <a:lnTo>
                      <a:pt x="63" y="26"/>
                    </a:lnTo>
                    <a:lnTo>
                      <a:pt x="71" y="29"/>
                    </a:lnTo>
                    <a:lnTo>
                      <a:pt x="79" y="25"/>
                    </a:lnTo>
                    <a:lnTo>
                      <a:pt x="87" y="17"/>
                    </a:lnTo>
                    <a:lnTo>
                      <a:pt x="97" y="17"/>
                    </a:lnTo>
                    <a:lnTo>
                      <a:pt x="110" y="17"/>
                    </a:lnTo>
                    <a:lnTo>
                      <a:pt x="118" y="8"/>
                    </a:lnTo>
                    <a:lnTo>
                      <a:pt x="127" y="0"/>
                    </a:lnTo>
                    <a:lnTo>
                      <a:pt x="138" y="13"/>
                    </a:lnTo>
                    <a:lnTo>
                      <a:pt x="149" y="23"/>
                    </a:lnTo>
                    <a:lnTo>
                      <a:pt x="150" y="32"/>
                    </a:lnTo>
                    <a:lnTo>
                      <a:pt x="152" y="63"/>
                    </a:lnTo>
                    <a:lnTo>
                      <a:pt x="142" y="70"/>
                    </a:lnTo>
                    <a:lnTo>
                      <a:pt x="131" y="79"/>
                    </a:lnTo>
                    <a:lnTo>
                      <a:pt x="127" y="96"/>
                    </a:lnTo>
                    <a:lnTo>
                      <a:pt x="127" y="107"/>
                    </a:lnTo>
                    <a:lnTo>
                      <a:pt x="112" y="117"/>
                    </a:lnTo>
                    <a:lnTo>
                      <a:pt x="104" y="128"/>
                    </a:lnTo>
                    <a:lnTo>
                      <a:pt x="84" y="132"/>
                    </a:lnTo>
                    <a:lnTo>
                      <a:pt x="76" y="148"/>
                    </a:lnTo>
                    <a:lnTo>
                      <a:pt x="76" y="176"/>
                    </a:lnTo>
                    <a:lnTo>
                      <a:pt x="87" y="189"/>
                    </a:lnTo>
                    <a:lnTo>
                      <a:pt x="93" y="200"/>
                    </a:lnTo>
                    <a:lnTo>
                      <a:pt x="69" y="211"/>
                    </a:lnTo>
                    <a:lnTo>
                      <a:pt x="80" y="211"/>
                    </a:lnTo>
                    <a:lnTo>
                      <a:pt x="87" y="217"/>
                    </a:lnTo>
                    <a:lnTo>
                      <a:pt x="90" y="228"/>
                    </a:lnTo>
                    <a:lnTo>
                      <a:pt x="82" y="234"/>
                    </a:lnTo>
                    <a:lnTo>
                      <a:pt x="71" y="245"/>
                    </a:lnTo>
                    <a:lnTo>
                      <a:pt x="71" y="265"/>
                    </a:lnTo>
                    <a:lnTo>
                      <a:pt x="60" y="272"/>
                    </a:lnTo>
                    <a:lnTo>
                      <a:pt x="57" y="283"/>
                    </a:lnTo>
                    <a:lnTo>
                      <a:pt x="45" y="290"/>
                    </a:lnTo>
                    <a:lnTo>
                      <a:pt x="39" y="300"/>
                    </a:lnTo>
                    <a:lnTo>
                      <a:pt x="23" y="294"/>
                    </a:lnTo>
                    <a:lnTo>
                      <a:pt x="24" y="275"/>
                    </a:lnTo>
                    <a:lnTo>
                      <a:pt x="15" y="272"/>
                    </a:lnTo>
                    <a:lnTo>
                      <a:pt x="13" y="261"/>
                    </a:lnTo>
                    <a:lnTo>
                      <a:pt x="6" y="247"/>
                    </a:lnTo>
                    <a:lnTo>
                      <a:pt x="0" y="2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8" name="Freeform 262"/>
              <p:cNvSpPr>
                <a:spLocks/>
              </p:cNvSpPr>
              <p:nvPr/>
            </p:nvSpPr>
            <p:spPr bwMode="auto">
              <a:xfrm>
                <a:off x="6306713" y="2787092"/>
                <a:ext cx="207568" cy="151004"/>
              </a:xfrm>
              <a:custGeom>
                <a:avLst/>
                <a:gdLst>
                  <a:gd name="T0" fmla="*/ 42 w 118"/>
                  <a:gd name="T1" fmla="*/ 68 h 85"/>
                  <a:gd name="T2" fmla="*/ 33 w 118"/>
                  <a:gd name="T3" fmla="*/ 61 h 85"/>
                  <a:gd name="T4" fmla="*/ 20 w 118"/>
                  <a:gd name="T5" fmla="*/ 53 h 85"/>
                  <a:gd name="T6" fmla="*/ 4 w 118"/>
                  <a:gd name="T7" fmla="*/ 45 h 85"/>
                  <a:gd name="T8" fmla="*/ 0 w 118"/>
                  <a:gd name="T9" fmla="*/ 31 h 85"/>
                  <a:gd name="T10" fmla="*/ 14 w 118"/>
                  <a:gd name="T11" fmla="*/ 27 h 85"/>
                  <a:gd name="T12" fmla="*/ 25 w 118"/>
                  <a:gd name="T13" fmla="*/ 10 h 85"/>
                  <a:gd name="T14" fmla="*/ 31 w 118"/>
                  <a:gd name="T15" fmla="*/ 1 h 85"/>
                  <a:gd name="T16" fmla="*/ 51 w 118"/>
                  <a:gd name="T17" fmla="*/ 0 h 85"/>
                  <a:gd name="T18" fmla="*/ 59 w 118"/>
                  <a:gd name="T19" fmla="*/ 6 h 85"/>
                  <a:gd name="T20" fmla="*/ 80 w 118"/>
                  <a:gd name="T21" fmla="*/ 8 h 85"/>
                  <a:gd name="T22" fmla="*/ 88 w 118"/>
                  <a:gd name="T23" fmla="*/ 4 h 85"/>
                  <a:gd name="T24" fmla="*/ 108 w 118"/>
                  <a:gd name="T25" fmla="*/ 24 h 85"/>
                  <a:gd name="T26" fmla="*/ 109 w 118"/>
                  <a:gd name="T27" fmla="*/ 41 h 85"/>
                  <a:gd name="T28" fmla="*/ 117 w 118"/>
                  <a:gd name="T29" fmla="*/ 59 h 85"/>
                  <a:gd name="T30" fmla="*/ 115 w 118"/>
                  <a:gd name="T31" fmla="*/ 69 h 85"/>
                  <a:gd name="T32" fmla="*/ 104 w 118"/>
                  <a:gd name="T33" fmla="*/ 79 h 85"/>
                  <a:gd name="T34" fmla="*/ 91 w 118"/>
                  <a:gd name="T35" fmla="*/ 81 h 85"/>
                  <a:gd name="T36" fmla="*/ 70 w 118"/>
                  <a:gd name="T37" fmla="*/ 84 h 85"/>
                  <a:gd name="T38" fmla="*/ 66 w 118"/>
                  <a:gd name="T39" fmla="*/ 71 h 85"/>
                  <a:gd name="T40" fmla="*/ 50 w 118"/>
                  <a:gd name="T41" fmla="*/ 65 h 85"/>
                  <a:gd name="T42" fmla="*/ 46 w 118"/>
                  <a:gd name="T43" fmla="*/ 71 h 85"/>
                  <a:gd name="T44" fmla="*/ 42 w 118"/>
                  <a:gd name="T45"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85">
                    <a:moveTo>
                      <a:pt x="42" y="68"/>
                    </a:moveTo>
                    <a:lnTo>
                      <a:pt x="33" y="61"/>
                    </a:lnTo>
                    <a:lnTo>
                      <a:pt x="20" y="53"/>
                    </a:lnTo>
                    <a:lnTo>
                      <a:pt x="4" y="45"/>
                    </a:lnTo>
                    <a:lnTo>
                      <a:pt x="0" y="31"/>
                    </a:lnTo>
                    <a:lnTo>
                      <a:pt x="14" y="27"/>
                    </a:lnTo>
                    <a:lnTo>
                      <a:pt x="25" y="10"/>
                    </a:lnTo>
                    <a:lnTo>
                      <a:pt x="31" y="1"/>
                    </a:lnTo>
                    <a:lnTo>
                      <a:pt x="51" y="0"/>
                    </a:lnTo>
                    <a:lnTo>
                      <a:pt x="59" y="6"/>
                    </a:lnTo>
                    <a:lnTo>
                      <a:pt x="80" y="8"/>
                    </a:lnTo>
                    <a:lnTo>
                      <a:pt x="88" y="4"/>
                    </a:lnTo>
                    <a:lnTo>
                      <a:pt x="108" y="24"/>
                    </a:lnTo>
                    <a:lnTo>
                      <a:pt x="109" y="41"/>
                    </a:lnTo>
                    <a:lnTo>
                      <a:pt x="117" y="59"/>
                    </a:lnTo>
                    <a:lnTo>
                      <a:pt x="115" y="69"/>
                    </a:lnTo>
                    <a:lnTo>
                      <a:pt x="104" y="79"/>
                    </a:lnTo>
                    <a:lnTo>
                      <a:pt x="91" y="81"/>
                    </a:lnTo>
                    <a:lnTo>
                      <a:pt x="70" y="84"/>
                    </a:lnTo>
                    <a:lnTo>
                      <a:pt x="66" y="71"/>
                    </a:lnTo>
                    <a:lnTo>
                      <a:pt x="50" y="65"/>
                    </a:lnTo>
                    <a:lnTo>
                      <a:pt x="46" y="71"/>
                    </a:lnTo>
                    <a:lnTo>
                      <a:pt x="42" y="6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19" name="Freeform 264"/>
              <p:cNvSpPr>
                <a:spLocks/>
              </p:cNvSpPr>
              <p:nvPr/>
            </p:nvSpPr>
            <p:spPr bwMode="auto">
              <a:xfrm>
                <a:off x="6140030" y="2832707"/>
                <a:ext cx="242163" cy="191900"/>
              </a:xfrm>
              <a:custGeom>
                <a:avLst/>
                <a:gdLst>
                  <a:gd name="T0" fmla="*/ 12 w 137"/>
                  <a:gd name="T1" fmla="*/ 18 h 109"/>
                  <a:gd name="T2" fmla="*/ 3 w 137"/>
                  <a:gd name="T3" fmla="*/ 12 h 109"/>
                  <a:gd name="T4" fmla="*/ 0 w 137"/>
                  <a:gd name="T5" fmla="*/ 0 h 109"/>
                  <a:gd name="T6" fmla="*/ 24 w 137"/>
                  <a:gd name="T7" fmla="*/ 6 h 109"/>
                  <a:gd name="T8" fmla="*/ 37 w 137"/>
                  <a:gd name="T9" fmla="*/ 0 h 109"/>
                  <a:gd name="T10" fmla="*/ 43 w 137"/>
                  <a:gd name="T11" fmla="*/ 2 h 109"/>
                  <a:gd name="T12" fmla="*/ 58 w 137"/>
                  <a:gd name="T13" fmla="*/ 10 h 109"/>
                  <a:gd name="T14" fmla="*/ 75 w 137"/>
                  <a:gd name="T15" fmla="*/ 14 h 109"/>
                  <a:gd name="T16" fmla="*/ 84 w 137"/>
                  <a:gd name="T17" fmla="*/ 6 h 109"/>
                  <a:gd name="T18" fmla="*/ 95 w 137"/>
                  <a:gd name="T19" fmla="*/ 7 h 109"/>
                  <a:gd name="T20" fmla="*/ 99 w 137"/>
                  <a:gd name="T21" fmla="*/ 20 h 109"/>
                  <a:gd name="T22" fmla="*/ 114 w 137"/>
                  <a:gd name="T23" fmla="*/ 29 h 109"/>
                  <a:gd name="T24" fmla="*/ 128 w 137"/>
                  <a:gd name="T25" fmla="*/ 36 h 109"/>
                  <a:gd name="T26" fmla="*/ 136 w 137"/>
                  <a:gd name="T27" fmla="*/ 43 h 109"/>
                  <a:gd name="T28" fmla="*/ 123 w 137"/>
                  <a:gd name="T29" fmla="*/ 53 h 109"/>
                  <a:gd name="T30" fmla="*/ 124 w 137"/>
                  <a:gd name="T31" fmla="*/ 62 h 109"/>
                  <a:gd name="T32" fmla="*/ 132 w 137"/>
                  <a:gd name="T33" fmla="*/ 76 h 109"/>
                  <a:gd name="T34" fmla="*/ 134 w 137"/>
                  <a:gd name="T35" fmla="*/ 97 h 109"/>
                  <a:gd name="T36" fmla="*/ 120 w 137"/>
                  <a:gd name="T37" fmla="*/ 108 h 109"/>
                  <a:gd name="T38" fmla="*/ 109 w 137"/>
                  <a:gd name="T39" fmla="*/ 105 h 109"/>
                  <a:gd name="T40" fmla="*/ 106 w 137"/>
                  <a:gd name="T41" fmla="*/ 90 h 109"/>
                  <a:gd name="T42" fmla="*/ 98 w 137"/>
                  <a:gd name="T43" fmla="*/ 77 h 109"/>
                  <a:gd name="T44" fmla="*/ 90 w 137"/>
                  <a:gd name="T45" fmla="*/ 80 h 109"/>
                  <a:gd name="T46" fmla="*/ 92 w 137"/>
                  <a:gd name="T47" fmla="*/ 91 h 109"/>
                  <a:gd name="T48" fmla="*/ 79 w 137"/>
                  <a:gd name="T49" fmla="*/ 88 h 109"/>
                  <a:gd name="T50" fmla="*/ 68 w 137"/>
                  <a:gd name="T51" fmla="*/ 80 h 109"/>
                  <a:gd name="T52" fmla="*/ 58 w 137"/>
                  <a:gd name="T53" fmla="*/ 68 h 109"/>
                  <a:gd name="T54" fmla="*/ 49 w 137"/>
                  <a:gd name="T55" fmla="*/ 62 h 109"/>
                  <a:gd name="T56" fmla="*/ 34 w 137"/>
                  <a:gd name="T57" fmla="*/ 56 h 109"/>
                  <a:gd name="T58" fmla="*/ 34 w 137"/>
                  <a:gd name="T59" fmla="*/ 46 h 109"/>
                  <a:gd name="T60" fmla="*/ 21 w 137"/>
                  <a:gd name="T61" fmla="*/ 38 h 109"/>
                  <a:gd name="T62" fmla="*/ 17 w 137"/>
                  <a:gd name="T63" fmla="*/ 21 h 109"/>
                  <a:gd name="T64" fmla="*/ 12 w 137"/>
                  <a:gd name="T65"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 h="109">
                    <a:moveTo>
                      <a:pt x="12" y="18"/>
                    </a:moveTo>
                    <a:lnTo>
                      <a:pt x="3" y="12"/>
                    </a:lnTo>
                    <a:lnTo>
                      <a:pt x="0" y="0"/>
                    </a:lnTo>
                    <a:lnTo>
                      <a:pt x="24" y="6"/>
                    </a:lnTo>
                    <a:lnTo>
                      <a:pt x="37" y="0"/>
                    </a:lnTo>
                    <a:lnTo>
                      <a:pt x="43" y="2"/>
                    </a:lnTo>
                    <a:lnTo>
                      <a:pt x="58" y="10"/>
                    </a:lnTo>
                    <a:lnTo>
                      <a:pt x="75" y="14"/>
                    </a:lnTo>
                    <a:lnTo>
                      <a:pt x="84" y="6"/>
                    </a:lnTo>
                    <a:lnTo>
                      <a:pt x="95" y="7"/>
                    </a:lnTo>
                    <a:lnTo>
                      <a:pt x="99" y="20"/>
                    </a:lnTo>
                    <a:lnTo>
                      <a:pt x="114" y="29"/>
                    </a:lnTo>
                    <a:lnTo>
                      <a:pt x="128" y="36"/>
                    </a:lnTo>
                    <a:lnTo>
                      <a:pt x="136" y="43"/>
                    </a:lnTo>
                    <a:lnTo>
                      <a:pt x="123" y="53"/>
                    </a:lnTo>
                    <a:lnTo>
                      <a:pt x="124" y="62"/>
                    </a:lnTo>
                    <a:lnTo>
                      <a:pt x="132" y="76"/>
                    </a:lnTo>
                    <a:lnTo>
                      <a:pt x="134" y="97"/>
                    </a:lnTo>
                    <a:lnTo>
                      <a:pt x="120" y="108"/>
                    </a:lnTo>
                    <a:lnTo>
                      <a:pt x="109" y="105"/>
                    </a:lnTo>
                    <a:lnTo>
                      <a:pt x="106" y="90"/>
                    </a:lnTo>
                    <a:lnTo>
                      <a:pt x="98" y="77"/>
                    </a:lnTo>
                    <a:lnTo>
                      <a:pt x="90" y="80"/>
                    </a:lnTo>
                    <a:lnTo>
                      <a:pt x="92" y="91"/>
                    </a:lnTo>
                    <a:lnTo>
                      <a:pt x="79" y="88"/>
                    </a:lnTo>
                    <a:lnTo>
                      <a:pt x="68" y="80"/>
                    </a:lnTo>
                    <a:lnTo>
                      <a:pt x="58" y="68"/>
                    </a:lnTo>
                    <a:lnTo>
                      <a:pt x="49" y="62"/>
                    </a:lnTo>
                    <a:lnTo>
                      <a:pt x="34" y="56"/>
                    </a:lnTo>
                    <a:lnTo>
                      <a:pt x="34" y="46"/>
                    </a:lnTo>
                    <a:lnTo>
                      <a:pt x="21" y="38"/>
                    </a:lnTo>
                    <a:lnTo>
                      <a:pt x="17" y="21"/>
                    </a:lnTo>
                    <a:lnTo>
                      <a:pt x="12"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0" name="Freeform 265"/>
              <p:cNvSpPr>
                <a:spLocks/>
              </p:cNvSpPr>
              <p:nvPr/>
            </p:nvSpPr>
            <p:spPr bwMode="auto">
              <a:xfrm>
                <a:off x="6360177" y="2603056"/>
                <a:ext cx="407273" cy="294142"/>
              </a:xfrm>
              <a:custGeom>
                <a:avLst/>
                <a:gdLst>
                  <a:gd name="T0" fmla="*/ 65 w 259"/>
                  <a:gd name="T1" fmla="*/ 123 h 187"/>
                  <a:gd name="T2" fmla="*/ 86 w 259"/>
                  <a:gd name="T3" fmla="*/ 121 h 187"/>
                  <a:gd name="T4" fmla="*/ 99 w 259"/>
                  <a:gd name="T5" fmla="*/ 130 h 187"/>
                  <a:gd name="T6" fmla="*/ 119 w 259"/>
                  <a:gd name="T7" fmla="*/ 160 h 187"/>
                  <a:gd name="T8" fmla="*/ 116 w 259"/>
                  <a:gd name="T9" fmla="*/ 172 h 187"/>
                  <a:gd name="T10" fmla="*/ 110 w 259"/>
                  <a:gd name="T11" fmla="*/ 187 h 187"/>
                  <a:gd name="T12" fmla="*/ 123 w 259"/>
                  <a:gd name="T13" fmla="*/ 173 h 187"/>
                  <a:gd name="T14" fmla="*/ 132 w 259"/>
                  <a:gd name="T15" fmla="*/ 138 h 187"/>
                  <a:gd name="T16" fmla="*/ 149 w 259"/>
                  <a:gd name="T17" fmla="*/ 134 h 187"/>
                  <a:gd name="T18" fmla="*/ 154 w 259"/>
                  <a:gd name="T19" fmla="*/ 157 h 187"/>
                  <a:gd name="T20" fmla="*/ 175 w 259"/>
                  <a:gd name="T21" fmla="*/ 154 h 187"/>
                  <a:gd name="T22" fmla="*/ 169 w 259"/>
                  <a:gd name="T23" fmla="*/ 174 h 187"/>
                  <a:gd name="T24" fmla="*/ 184 w 259"/>
                  <a:gd name="T25" fmla="*/ 183 h 187"/>
                  <a:gd name="T26" fmla="*/ 211 w 259"/>
                  <a:gd name="T27" fmla="*/ 178 h 187"/>
                  <a:gd name="T28" fmla="*/ 187 w 259"/>
                  <a:gd name="T29" fmla="*/ 156 h 187"/>
                  <a:gd name="T30" fmla="*/ 197 w 259"/>
                  <a:gd name="T31" fmla="*/ 152 h 187"/>
                  <a:gd name="T32" fmla="*/ 205 w 259"/>
                  <a:gd name="T33" fmla="*/ 140 h 187"/>
                  <a:gd name="T34" fmla="*/ 218 w 259"/>
                  <a:gd name="T35" fmla="*/ 142 h 187"/>
                  <a:gd name="T36" fmla="*/ 250 w 259"/>
                  <a:gd name="T37" fmla="*/ 128 h 187"/>
                  <a:gd name="T38" fmla="*/ 259 w 259"/>
                  <a:gd name="T39" fmla="*/ 78 h 187"/>
                  <a:gd name="T40" fmla="*/ 195 w 259"/>
                  <a:gd name="T41" fmla="*/ 25 h 187"/>
                  <a:gd name="T42" fmla="*/ 186 w 259"/>
                  <a:gd name="T43" fmla="*/ 0 h 187"/>
                  <a:gd name="T44" fmla="*/ 143 w 259"/>
                  <a:gd name="T45" fmla="*/ 3 h 187"/>
                  <a:gd name="T46" fmla="*/ 132 w 259"/>
                  <a:gd name="T47" fmla="*/ 21 h 187"/>
                  <a:gd name="T48" fmla="*/ 17 w 259"/>
                  <a:gd name="T49" fmla="*/ 34 h 187"/>
                  <a:gd name="T50" fmla="*/ 18 w 259"/>
                  <a:gd name="T51" fmla="*/ 63 h 187"/>
                  <a:gd name="T52" fmla="*/ 6 w 259"/>
                  <a:gd name="T53" fmla="*/ 73 h 187"/>
                  <a:gd name="T54" fmla="*/ 0 w 259"/>
                  <a:gd name="T55" fmla="*/ 120 h 187"/>
                  <a:gd name="T56" fmla="*/ 23 w 259"/>
                  <a:gd name="T57" fmla="*/ 119 h 187"/>
                  <a:gd name="T58" fmla="*/ 32 w 259"/>
                  <a:gd name="T59" fmla="*/ 125 h 187"/>
                  <a:gd name="T60" fmla="*/ 55 w 259"/>
                  <a:gd name="T61" fmla="*/ 126 h 187"/>
                  <a:gd name="T62" fmla="*/ 65 w 259"/>
                  <a:gd name="T63" fmla="*/ 12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187">
                    <a:moveTo>
                      <a:pt x="65" y="123"/>
                    </a:moveTo>
                    <a:lnTo>
                      <a:pt x="86" y="121"/>
                    </a:lnTo>
                    <a:lnTo>
                      <a:pt x="99" y="130"/>
                    </a:lnTo>
                    <a:lnTo>
                      <a:pt x="119" y="160"/>
                    </a:lnTo>
                    <a:lnTo>
                      <a:pt x="116" y="172"/>
                    </a:lnTo>
                    <a:lnTo>
                      <a:pt x="110" y="187"/>
                    </a:lnTo>
                    <a:lnTo>
                      <a:pt x="123" y="173"/>
                    </a:lnTo>
                    <a:lnTo>
                      <a:pt x="132" y="138"/>
                    </a:lnTo>
                    <a:lnTo>
                      <a:pt x="149" y="134"/>
                    </a:lnTo>
                    <a:lnTo>
                      <a:pt x="154" y="157"/>
                    </a:lnTo>
                    <a:lnTo>
                      <a:pt x="175" y="154"/>
                    </a:lnTo>
                    <a:lnTo>
                      <a:pt x="169" y="174"/>
                    </a:lnTo>
                    <a:lnTo>
                      <a:pt x="184" y="183"/>
                    </a:lnTo>
                    <a:lnTo>
                      <a:pt x="211" y="178"/>
                    </a:lnTo>
                    <a:lnTo>
                      <a:pt x="187" y="156"/>
                    </a:lnTo>
                    <a:lnTo>
                      <a:pt x="197" y="152"/>
                    </a:lnTo>
                    <a:lnTo>
                      <a:pt x="205" y="140"/>
                    </a:lnTo>
                    <a:lnTo>
                      <a:pt x="218" y="142"/>
                    </a:lnTo>
                    <a:lnTo>
                      <a:pt x="250" y="128"/>
                    </a:lnTo>
                    <a:lnTo>
                      <a:pt x="259" y="78"/>
                    </a:lnTo>
                    <a:lnTo>
                      <a:pt x="195" y="25"/>
                    </a:lnTo>
                    <a:lnTo>
                      <a:pt x="186" y="0"/>
                    </a:lnTo>
                    <a:lnTo>
                      <a:pt x="143" y="3"/>
                    </a:lnTo>
                    <a:lnTo>
                      <a:pt x="132" y="21"/>
                    </a:lnTo>
                    <a:lnTo>
                      <a:pt x="17" y="34"/>
                    </a:lnTo>
                    <a:lnTo>
                      <a:pt x="18" y="63"/>
                    </a:lnTo>
                    <a:lnTo>
                      <a:pt x="6" y="73"/>
                    </a:lnTo>
                    <a:lnTo>
                      <a:pt x="0" y="120"/>
                    </a:lnTo>
                    <a:lnTo>
                      <a:pt x="23" y="119"/>
                    </a:lnTo>
                    <a:lnTo>
                      <a:pt x="32" y="125"/>
                    </a:lnTo>
                    <a:lnTo>
                      <a:pt x="55" y="126"/>
                    </a:lnTo>
                    <a:lnTo>
                      <a:pt x="65" y="1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1" name="Freeform 266"/>
              <p:cNvSpPr>
                <a:spLocks/>
              </p:cNvSpPr>
              <p:nvPr/>
            </p:nvSpPr>
            <p:spPr bwMode="auto">
              <a:xfrm>
                <a:off x="6369612" y="2441042"/>
                <a:ext cx="237445" cy="217068"/>
              </a:xfrm>
              <a:custGeom>
                <a:avLst/>
                <a:gdLst>
                  <a:gd name="T0" fmla="*/ 11 w 136"/>
                  <a:gd name="T1" fmla="*/ 121 h 122"/>
                  <a:gd name="T2" fmla="*/ 112 w 136"/>
                  <a:gd name="T3" fmla="*/ 110 h 122"/>
                  <a:gd name="T4" fmla="*/ 122 w 136"/>
                  <a:gd name="T5" fmla="*/ 94 h 122"/>
                  <a:gd name="T6" fmla="*/ 129 w 136"/>
                  <a:gd name="T7" fmla="*/ 74 h 122"/>
                  <a:gd name="T8" fmla="*/ 135 w 136"/>
                  <a:gd name="T9" fmla="*/ 67 h 122"/>
                  <a:gd name="T10" fmla="*/ 132 w 136"/>
                  <a:gd name="T11" fmla="*/ 15 h 122"/>
                  <a:gd name="T12" fmla="*/ 93 w 136"/>
                  <a:gd name="T13" fmla="*/ 0 h 122"/>
                  <a:gd name="T14" fmla="*/ 82 w 136"/>
                  <a:gd name="T15" fmla="*/ 8 h 122"/>
                  <a:gd name="T16" fmla="*/ 68 w 136"/>
                  <a:gd name="T17" fmla="*/ 3 h 122"/>
                  <a:gd name="T18" fmla="*/ 62 w 136"/>
                  <a:gd name="T19" fmla="*/ 22 h 122"/>
                  <a:gd name="T20" fmla="*/ 58 w 136"/>
                  <a:gd name="T21" fmla="*/ 19 h 122"/>
                  <a:gd name="T22" fmla="*/ 49 w 136"/>
                  <a:gd name="T23" fmla="*/ 38 h 122"/>
                  <a:gd name="T24" fmla="*/ 56 w 136"/>
                  <a:gd name="T25" fmla="*/ 49 h 122"/>
                  <a:gd name="T26" fmla="*/ 36 w 136"/>
                  <a:gd name="T27" fmla="*/ 56 h 122"/>
                  <a:gd name="T28" fmla="*/ 33 w 136"/>
                  <a:gd name="T29" fmla="*/ 68 h 122"/>
                  <a:gd name="T30" fmla="*/ 15 w 136"/>
                  <a:gd name="T31" fmla="*/ 66 h 122"/>
                  <a:gd name="T32" fmla="*/ 0 w 136"/>
                  <a:gd name="T33" fmla="*/ 72 h 122"/>
                  <a:gd name="T34" fmla="*/ 1 w 136"/>
                  <a:gd name="T35" fmla="*/ 85 h 122"/>
                  <a:gd name="T36" fmla="*/ 1 w 136"/>
                  <a:gd name="T37" fmla="*/ 105 h 122"/>
                  <a:gd name="T38" fmla="*/ 10 w 136"/>
                  <a:gd name="T39" fmla="*/ 105 h 122"/>
                  <a:gd name="T40" fmla="*/ 11 w 136"/>
                  <a:gd name="T41"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22">
                    <a:moveTo>
                      <a:pt x="11" y="121"/>
                    </a:moveTo>
                    <a:lnTo>
                      <a:pt x="112" y="110"/>
                    </a:lnTo>
                    <a:lnTo>
                      <a:pt x="122" y="94"/>
                    </a:lnTo>
                    <a:lnTo>
                      <a:pt x="129" y="74"/>
                    </a:lnTo>
                    <a:lnTo>
                      <a:pt x="135" y="67"/>
                    </a:lnTo>
                    <a:lnTo>
                      <a:pt x="132" y="15"/>
                    </a:lnTo>
                    <a:lnTo>
                      <a:pt x="93" y="0"/>
                    </a:lnTo>
                    <a:lnTo>
                      <a:pt x="82" y="8"/>
                    </a:lnTo>
                    <a:lnTo>
                      <a:pt x="68" y="3"/>
                    </a:lnTo>
                    <a:lnTo>
                      <a:pt x="62" y="22"/>
                    </a:lnTo>
                    <a:lnTo>
                      <a:pt x="58" y="19"/>
                    </a:lnTo>
                    <a:lnTo>
                      <a:pt x="49" y="38"/>
                    </a:lnTo>
                    <a:lnTo>
                      <a:pt x="56" y="49"/>
                    </a:lnTo>
                    <a:lnTo>
                      <a:pt x="36" y="56"/>
                    </a:lnTo>
                    <a:lnTo>
                      <a:pt x="33" y="68"/>
                    </a:lnTo>
                    <a:lnTo>
                      <a:pt x="15" y="66"/>
                    </a:lnTo>
                    <a:lnTo>
                      <a:pt x="0" y="72"/>
                    </a:lnTo>
                    <a:lnTo>
                      <a:pt x="1" y="85"/>
                    </a:lnTo>
                    <a:lnTo>
                      <a:pt x="1" y="105"/>
                    </a:lnTo>
                    <a:lnTo>
                      <a:pt x="10" y="105"/>
                    </a:lnTo>
                    <a:lnTo>
                      <a:pt x="11" y="1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2" name="Freeform 267"/>
              <p:cNvSpPr>
                <a:spLocks/>
              </p:cNvSpPr>
              <p:nvPr/>
            </p:nvSpPr>
            <p:spPr bwMode="auto">
              <a:xfrm>
                <a:off x="6404207" y="3145725"/>
                <a:ext cx="61327" cy="23594"/>
              </a:xfrm>
              <a:custGeom>
                <a:avLst/>
                <a:gdLst>
                  <a:gd name="T0" fmla="*/ 17 w 36"/>
                  <a:gd name="T1" fmla="*/ 13 h 14"/>
                  <a:gd name="T2" fmla="*/ 15 w 36"/>
                  <a:gd name="T3" fmla="*/ 13 h 14"/>
                  <a:gd name="T4" fmla="*/ 13 w 36"/>
                  <a:gd name="T5" fmla="*/ 13 h 14"/>
                  <a:gd name="T6" fmla="*/ 12 w 36"/>
                  <a:gd name="T7" fmla="*/ 13 h 14"/>
                  <a:gd name="T8" fmla="*/ 10 w 36"/>
                  <a:gd name="T9" fmla="*/ 11 h 14"/>
                  <a:gd name="T10" fmla="*/ 8 w 36"/>
                  <a:gd name="T11" fmla="*/ 11 h 14"/>
                  <a:gd name="T12" fmla="*/ 6 w 36"/>
                  <a:gd name="T13" fmla="*/ 10 h 14"/>
                  <a:gd name="T14" fmla="*/ 4 w 36"/>
                  <a:gd name="T15" fmla="*/ 9 h 14"/>
                  <a:gd name="T16" fmla="*/ 3 w 36"/>
                  <a:gd name="T17" fmla="*/ 9 h 14"/>
                  <a:gd name="T18" fmla="*/ 2 w 36"/>
                  <a:gd name="T19" fmla="*/ 9 h 14"/>
                  <a:gd name="T20" fmla="*/ 2 w 36"/>
                  <a:gd name="T21" fmla="*/ 7 h 14"/>
                  <a:gd name="T22" fmla="*/ 1 w 36"/>
                  <a:gd name="T23" fmla="*/ 7 h 14"/>
                  <a:gd name="T24" fmla="*/ 0 w 36"/>
                  <a:gd name="T25" fmla="*/ 7 h 14"/>
                  <a:gd name="T26" fmla="*/ 1 w 36"/>
                  <a:gd name="T27" fmla="*/ 7 h 14"/>
                  <a:gd name="T28" fmla="*/ 2 w 36"/>
                  <a:gd name="T29" fmla="*/ 7 h 14"/>
                  <a:gd name="T30" fmla="*/ 2 w 36"/>
                  <a:gd name="T31" fmla="*/ 6 h 14"/>
                  <a:gd name="T32" fmla="*/ 3 w 36"/>
                  <a:gd name="T33" fmla="*/ 6 h 14"/>
                  <a:gd name="T34" fmla="*/ 3 w 36"/>
                  <a:gd name="T35" fmla="*/ 5 h 14"/>
                  <a:gd name="T36" fmla="*/ 4 w 36"/>
                  <a:gd name="T37" fmla="*/ 5 h 14"/>
                  <a:gd name="T38" fmla="*/ 6 w 36"/>
                  <a:gd name="T39" fmla="*/ 5 h 14"/>
                  <a:gd name="T40" fmla="*/ 8 w 36"/>
                  <a:gd name="T41" fmla="*/ 5 h 14"/>
                  <a:gd name="T42" fmla="*/ 11 w 36"/>
                  <a:gd name="T43" fmla="*/ 5 h 14"/>
                  <a:gd name="T44" fmla="*/ 13 w 36"/>
                  <a:gd name="T45" fmla="*/ 5 h 14"/>
                  <a:gd name="T46" fmla="*/ 15 w 36"/>
                  <a:gd name="T47" fmla="*/ 5 h 14"/>
                  <a:gd name="T48" fmla="*/ 17 w 36"/>
                  <a:gd name="T49" fmla="*/ 5 h 14"/>
                  <a:gd name="T50" fmla="*/ 18 w 36"/>
                  <a:gd name="T51" fmla="*/ 5 h 14"/>
                  <a:gd name="T52" fmla="*/ 19 w 36"/>
                  <a:gd name="T53" fmla="*/ 3 h 14"/>
                  <a:gd name="T54" fmla="*/ 21 w 36"/>
                  <a:gd name="T55" fmla="*/ 3 h 14"/>
                  <a:gd name="T56" fmla="*/ 23 w 36"/>
                  <a:gd name="T57" fmla="*/ 2 h 14"/>
                  <a:gd name="T58" fmla="*/ 24 w 36"/>
                  <a:gd name="T59" fmla="*/ 2 h 14"/>
                  <a:gd name="T60" fmla="*/ 26 w 36"/>
                  <a:gd name="T61" fmla="*/ 2 h 14"/>
                  <a:gd name="T62" fmla="*/ 27 w 36"/>
                  <a:gd name="T63" fmla="*/ 1 h 14"/>
                  <a:gd name="T64" fmla="*/ 28 w 36"/>
                  <a:gd name="T65" fmla="*/ 1 h 14"/>
                  <a:gd name="T66" fmla="*/ 29 w 36"/>
                  <a:gd name="T67" fmla="*/ 1 h 14"/>
                  <a:gd name="T68" fmla="*/ 30 w 36"/>
                  <a:gd name="T69" fmla="*/ 0 h 14"/>
                  <a:gd name="T70" fmla="*/ 30 w 36"/>
                  <a:gd name="T71" fmla="*/ 1 h 14"/>
                  <a:gd name="T72" fmla="*/ 31 w 36"/>
                  <a:gd name="T73" fmla="*/ 1 h 14"/>
                  <a:gd name="T74" fmla="*/ 32 w 36"/>
                  <a:gd name="T75" fmla="*/ 2 h 14"/>
                  <a:gd name="T76" fmla="*/ 33 w 36"/>
                  <a:gd name="T77" fmla="*/ 2 h 14"/>
                  <a:gd name="T78" fmla="*/ 33 w 36"/>
                  <a:gd name="T79" fmla="*/ 3 h 14"/>
                  <a:gd name="T80" fmla="*/ 33 w 36"/>
                  <a:gd name="T81" fmla="*/ 5 h 14"/>
                  <a:gd name="T82" fmla="*/ 34 w 36"/>
                  <a:gd name="T83" fmla="*/ 6 h 14"/>
                  <a:gd name="T84" fmla="*/ 34 w 36"/>
                  <a:gd name="T85" fmla="*/ 7 h 14"/>
                  <a:gd name="T86" fmla="*/ 34 w 36"/>
                  <a:gd name="T87" fmla="*/ 9 h 14"/>
                  <a:gd name="T88" fmla="*/ 35 w 36"/>
                  <a:gd name="T89" fmla="*/ 9 h 14"/>
                  <a:gd name="T90" fmla="*/ 34 w 36"/>
                  <a:gd name="T91" fmla="*/ 9 h 14"/>
                  <a:gd name="T92" fmla="*/ 33 w 36"/>
                  <a:gd name="T93" fmla="*/ 10 h 14"/>
                  <a:gd name="T94" fmla="*/ 33 w 36"/>
                  <a:gd name="T95" fmla="*/ 11 h 14"/>
                  <a:gd name="T96" fmla="*/ 32 w 36"/>
                  <a:gd name="T97" fmla="*/ 11 h 14"/>
                  <a:gd name="T98" fmla="*/ 30 w 36"/>
                  <a:gd name="T99" fmla="*/ 11 h 14"/>
                  <a:gd name="T100" fmla="*/ 28 w 36"/>
                  <a:gd name="T101" fmla="*/ 13 h 14"/>
                  <a:gd name="T102" fmla="*/ 27 w 36"/>
                  <a:gd name="T103" fmla="*/ 13 h 14"/>
                  <a:gd name="T104" fmla="*/ 25 w 36"/>
                  <a:gd name="T105" fmla="*/ 13 h 14"/>
                  <a:gd name="T106" fmla="*/ 23 w 36"/>
                  <a:gd name="T107" fmla="*/ 13 h 14"/>
                  <a:gd name="T108" fmla="*/ 21 w 36"/>
                  <a:gd name="T109" fmla="*/ 13 h 14"/>
                  <a:gd name="T110" fmla="*/ 19 w 36"/>
                  <a:gd name="T111" fmla="*/ 13 h 14"/>
                  <a:gd name="T112" fmla="*/ 17 w 36"/>
                  <a:gd name="T11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14">
                    <a:moveTo>
                      <a:pt x="17" y="13"/>
                    </a:moveTo>
                    <a:lnTo>
                      <a:pt x="15" y="13"/>
                    </a:lnTo>
                    <a:lnTo>
                      <a:pt x="13" y="13"/>
                    </a:lnTo>
                    <a:lnTo>
                      <a:pt x="12" y="13"/>
                    </a:lnTo>
                    <a:lnTo>
                      <a:pt x="10" y="11"/>
                    </a:lnTo>
                    <a:lnTo>
                      <a:pt x="8" y="11"/>
                    </a:lnTo>
                    <a:lnTo>
                      <a:pt x="6" y="10"/>
                    </a:lnTo>
                    <a:lnTo>
                      <a:pt x="4" y="9"/>
                    </a:lnTo>
                    <a:lnTo>
                      <a:pt x="3" y="9"/>
                    </a:lnTo>
                    <a:lnTo>
                      <a:pt x="2" y="9"/>
                    </a:lnTo>
                    <a:lnTo>
                      <a:pt x="2" y="7"/>
                    </a:lnTo>
                    <a:lnTo>
                      <a:pt x="1" y="7"/>
                    </a:lnTo>
                    <a:lnTo>
                      <a:pt x="0" y="7"/>
                    </a:lnTo>
                    <a:lnTo>
                      <a:pt x="1" y="7"/>
                    </a:lnTo>
                    <a:lnTo>
                      <a:pt x="2" y="7"/>
                    </a:lnTo>
                    <a:lnTo>
                      <a:pt x="2" y="6"/>
                    </a:lnTo>
                    <a:lnTo>
                      <a:pt x="3" y="6"/>
                    </a:lnTo>
                    <a:lnTo>
                      <a:pt x="3" y="5"/>
                    </a:lnTo>
                    <a:lnTo>
                      <a:pt x="4" y="5"/>
                    </a:lnTo>
                    <a:lnTo>
                      <a:pt x="6" y="5"/>
                    </a:lnTo>
                    <a:lnTo>
                      <a:pt x="8" y="5"/>
                    </a:lnTo>
                    <a:lnTo>
                      <a:pt x="11" y="5"/>
                    </a:lnTo>
                    <a:lnTo>
                      <a:pt x="13" y="5"/>
                    </a:lnTo>
                    <a:lnTo>
                      <a:pt x="15" y="5"/>
                    </a:lnTo>
                    <a:lnTo>
                      <a:pt x="17" y="5"/>
                    </a:lnTo>
                    <a:lnTo>
                      <a:pt x="18" y="5"/>
                    </a:lnTo>
                    <a:lnTo>
                      <a:pt x="19" y="3"/>
                    </a:lnTo>
                    <a:lnTo>
                      <a:pt x="21" y="3"/>
                    </a:lnTo>
                    <a:lnTo>
                      <a:pt x="23" y="2"/>
                    </a:lnTo>
                    <a:lnTo>
                      <a:pt x="24" y="2"/>
                    </a:lnTo>
                    <a:lnTo>
                      <a:pt x="26" y="2"/>
                    </a:lnTo>
                    <a:lnTo>
                      <a:pt x="27" y="1"/>
                    </a:lnTo>
                    <a:lnTo>
                      <a:pt x="28" y="1"/>
                    </a:lnTo>
                    <a:lnTo>
                      <a:pt x="29" y="1"/>
                    </a:lnTo>
                    <a:lnTo>
                      <a:pt x="30" y="0"/>
                    </a:lnTo>
                    <a:lnTo>
                      <a:pt x="30" y="1"/>
                    </a:lnTo>
                    <a:lnTo>
                      <a:pt x="31" y="1"/>
                    </a:lnTo>
                    <a:lnTo>
                      <a:pt x="32" y="2"/>
                    </a:lnTo>
                    <a:lnTo>
                      <a:pt x="33" y="2"/>
                    </a:lnTo>
                    <a:lnTo>
                      <a:pt x="33" y="3"/>
                    </a:lnTo>
                    <a:lnTo>
                      <a:pt x="33" y="5"/>
                    </a:lnTo>
                    <a:lnTo>
                      <a:pt x="34" y="6"/>
                    </a:lnTo>
                    <a:lnTo>
                      <a:pt x="34" y="7"/>
                    </a:lnTo>
                    <a:lnTo>
                      <a:pt x="34" y="9"/>
                    </a:lnTo>
                    <a:lnTo>
                      <a:pt x="35" y="9"/>
                    </a:lnTo>
                    <a:lnTo>
                      <a:pt x="34" y="9"/>
                    </a:lnTo>
                    <a:lnTo>
                      <a:pt x="33" y="10"/>
                    </a:lnTo>
                    <a:lnTo>
                      <a:pt x="33" y="11"/>
                    </a:lnTo>
                    <a:lnTo>
                      <a:pt x="32" y="11"/>
                    </a:lnTo>
                    <a:lnTo>
                      <a:pt x="30" y="11"/>
                    </a:lnTo>
                    <a:lnTo>
                      <a:pt x="28" y="13"/>
                    </a:lnTo>
                    <a:lnTo>
                      <a:pt x="27" y="13"/>
                    </a:lnTo>
                    <a:lnTo>
                      <a:pt x="25" y="13"/>
                    </a:lnTo>
                    <a:lnTo>
                      <a:pt x="23" y="13"/>
                    </a:lnTo>
                    <a:lnTo>
                      <a:pt x="21" y="13"/>
                    </a:lnTo>
                    <a:lnTo>
                      <a:pt x="19" y="13"/>
                    </a:lnTo>
                    <a:lnTo>
                      <a:pt x="17"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3" name="Freeform 268"/>
              <p:cNvSpPr>
                <a:spLocks/>
              </p:cNvSpPr>
              <p:nvPr/>
            </p:nvSpPr>
            <p:spPr bwMode="auto">
              <a:xfrm>
                <a:off x="6294133" y="2439469"/>
                <a:ext cx="180836" cy="152576"/>
              </a:xfrm>
              <a:custGeom>
                <a:avLst/>
                <a:gdLst>
                  <a:gd name="T0" fmla="*/ 22 w 115"/>
                  <a:gd name="T1" fmla="*/ 23 h 97"/>
                  <a:gd name="T2" fmla="*/ 15 w 115"/>
                  <a:gd name="T3" fmla="*/ 42 h 97"/>
                  <a:gd name="T4" fmla="*/ 0 w 115"/>
                  <a:gd name="T5" fmla="*/ 67 h 97"/>
                  <a:gd name="T6" fmla="*/ 27 w 115"/>
                  <a:gd name="T7" fmla="*/ 78 h 97"/>
                  <a:gd name="T8" fmla="*/ 48 w 115"/>
                  <a:gd name="T9" fmla="*/ 97 h 97"/>
                  <a:gd name="T10" fmla="*/ 47 w 115"/>
                  <a:gd name="T11" fmla="*/ 81 h 97"/>
                  <a:gd name="T12" fmla="*/ 68 w 115"/>
                  <a:gd name="T13" fmla="*/ 75 h 97"/>
                  <a:gd name="T14" fmla="*/ 88 w 115"/>
                  <a:gd name="T15" fmla="*/ 75 h 97"/>
                  <a:gd name="T16" fmla="*/ 89 w 115"/>
                  <a:gd name="T17" fmla="*/ 60 h 97"/>
                  <a:gd name="T18" fmla="*/ 113 w 115"/>
                  <a:gd name="T19" fmla="*/ 57 h 97"/>
                  <a:gd name="T20" fmla="*/ 104 w 115"/>
                  <a:gd name="T21" fmla="*/ 44 h 97"/>
                  <a:gd name="T22" fmla="*/ 113 w 115"/>
                  <a:gd name="T23" fmla="*/ 21 h 97"/>
                  <a:gd name="T24" fmla="*/ 115 w 115"/>
                  <a:gd name="T25" fmla="*/ 12 h 97"/>
                  <a:gd name="T26" fmla="*/ 83 w 115"/>
                  <a:gd name="T27" fmla="*/ 0 h 97"/>
                  <a:gd name="T28" fmla="*/ 50 w 115"/>
                  <a:gd name="T29" fmla="*/ 20 h 97"/>
                  <a:gd name="T30" fmla="*/ 31 w 115"/>
                  <a:gd name="T31"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7">
                    <a:moveTo>
                      <a:pt x="22" y="23"/>
                    </a:moveTo>
                    <a:lnTo>
                      <a:pt x="15" y="42"/>
                    </a:lnTo>
                    <a:lnTo>
                      <a:pt x="0" y="67"/>
                    </a:lnTo>
                    <a:lnTo>
                      <a:pt x="27" y="78"/>
                    </a:lnTo>
                    <a:lnTo>
                      <a:pt x="48" y="97"/>
                    </a:lnTo>
                    <a:lnTo>
                      <a:pt x="47" y="81"/>
                    </a:lnTo>
                    <a:lnTo>
                      <a:pt x="68" y="75"/>
                    </a:lnTo>
                    <a:lnTo>
                      <a:pt x="88" y="75"/>
                    </a:lnTo>
                    <a:lnTo>
                      <a:pt x="89" y="60"/>
                    </a:lnTo>
                    <a:lnTo>
                      <a:pt x="113" y="57"/>
                    </a:lnTo>
                    <a:lnTo>
                      <a:pt x="104" y="44"/>
                    </a:lnTo>
                    <a:lnTo>
                      <a:pt x="113" y="21"/>
                    </a:lnTo>
                    <a:lnTo>
                      <a:pt x="115" y="12"/>
                    </a:lnTo>
                    <a:lnTo>
                      <a:pt x="83" y="0"/>
                    </a:lnTo>
                    <a:lnTo>
                      <a:pt x="50" y="20"/>
                    </a:lnTo>
                    <a:lnTo>
                      <a:pt x="31"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4" name="Freeform 270"/>
              <p:cNvSpPr>
                <a:spLocks/>
              </p:cNvSpPr>
              <p:nvPr/>
            </p:nvSpPr>
            <p:spPr bwMode="auto">
              <a:xfrm>
                <a:off x="6103862" y="2670693"/>
                <a:ext cx="180836" cy="103815"/>
              </a:xfrm>
              <a:custGeom>
                <a:avLst/>
                <a:gdLst>
                  <a:gd name="T0" fmla="*/ 0 w 104"/>
                  <a:gd name="T1" fmla="*/ 16 h 59"/>
                  <a:gd name="T2" fmla="*/ 40 w 104"/>
                  <a:gd name="T3" fmla="*/ 0 h 59"/>
                  <a:gd name="T4" fmla="*/ 53 w 104"/>
                  <a:gd name="T5" fmla="*/ 9 h 59"/>
                  <a:gd name="T6" fmla="*/ 88 w 104"/>
                  <a:gd name="T7" fmla="*/ 21 h 59"/>
                  <a:gd name="T8" fmla="*/ 103 w 104"/>
                  <a:gd name="T9" fmla="*/ 30 h 59"/>
                  <a:gd name="T10" fmla="*/ 76 w 104"/>
                  <a:gd name="T11" fmla="*/ 48 h 59"/>
                  <a:gd name="T12" fmla="*/ 67 w 104"/>
                  <a:gd name="T13" fmla="*/ 58 h 59"/>
                  <a:gd name="T14" fmla="*/ 58 w 104"/>
                  <a:gd name="T15" fmla="*/ 54 h 59"/>
                  <a:gd name="T16" fmla="*/ 59 w 104"/>
                  <a:gd name="T17" fmla="*/ 44 h 59"/>
                  <a:gd name="T18" fmla="*/ 46 w 104"/>
                  <a:gd name="T19" fmla="*/ 43 h 59"/>
                  <a:gd name="T20" fmla="*/ 44 w 104"/>
                  <a:gd name="T21" fmla="*/ 51 h 59"/>
                  <a:gd name="T22" fmla="*/ 34 w 104"/>
                  <a:gd name="T23" fmla="*/ 52 h 59"/>
                  <a:gd name="T24" fmla="*/ 23 w 104"/>
                  <a:gd name="T25" fmla="*/ 42 h 59"/>
                  <a:gd name="T26" fmla="*/ 0 w 104"/>
                  <a:gd name="T2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59">
                    <a:moveTo>
                      <a:pt x="0" y="16"/>
                    </a:moveTo>
                    <a:lnTo>
                      <a:pt x="40" y="0"/>
                    </a:lnTo>
                    <a:lnTo>
                      <a:pt x="53" y="9"/>
                    </a:lnTo>
                    <a:lnTo>
                      <a:pt x="88" y="21"/>
                    </a:lnTo>
                    <a:lnTo>
                      <a:pt x="103" y="30"/>
                    </a:lnTo>
                    <a:lnTo>
                      <a:pt x="76" y="48"/>
                    </a:lnTo>
                    <a:lnTo>
                      <a:pt x="67" y="58"/>
                    </a:lnTo>
                    <a:lnTo>
                      <a:pt x="58" y="54"/>
                    </a:lnTo>
                    <a:lnTo>
                      <a:pt x="59" y="44"/>
                    </a:lnTo>
                    <a:lnTo>
                      <a:pt x="46" y="43"/>
                    </a:lnTo>
                    <a:lnTo>
                      <a:pt x="44" y="51"/>
                    </a:lnTo>
                    <a:lnTo>
                      <a:pt x="34" y="52"/>
                    </a:lnTo>
                    <a:lnTo>
                      <a:pt x="23" y="42"/>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5" name="Freeform 271"/>
              <p:cNvSpPr>
                <a:spLocks/>
              </p:cNvSpPr>
              <p:nvPr/>
            </p:nvSpPr>
            <p:spPr bwMode="auto">
              <a:xfrm>
                <a:off x="6220226" y="2717882"/>
                <a:ext cx="150958" cy="73929"/>
              </a:xfrm>
              <a:custGeom>
                <a:avLst/>
                <a:gdLst>
                  <a:gd name="T0" fmla="*/ 36 w 85"/>
                  <a:gd name="T1" fmla="*/ 2 h 41"/>
                  <a:gd name="T2" fmla="*/ 84 w 85"/>
                  <a:gd name="T3" fmla="*/ 0 h 41"/>
                  <a:gd name="T4" fmla="*/ 79 w 85"/>
                  <a:gd name="T5" fmla="*/ 40 h 41"/>
                  <a:gd name="T6" fmla="*/ 67 w 85"/>
                  <a:gd name="T7" fmla="*/ 30 h 41"/>
                  <a:gd name="T8" fmla="*/ 60 w 85"/>
                  <a:gd name="T9" fmla="*/ 28 h 41"/>
                  <a:gd name="T10" fmla="*/ 36 w 85"/>
                  <a:gd name="T11" fmla="*/ 33 h 41"/>
                  <a:gd name="T12" fmla="*/ 20 w 85"/>
                  <a:gd name="T13" fmla="*/ 33 h 41"/>
                  <a:gd name="T14" fmla="*/ 0 w 85"/>
                  <a:gd name="T15" fmla="*/ 29 h 41"/>
                  <a:gd name="T16" fmla="*/ 9 w 85"/>
                  <a:gd name="T17" fmla="*/ 20 h 41"/>
                  <a:gd name="T18" fmla="*/ 36 w 85"/>
                  <a:gd name="T1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1">
                    <a:moveTo>
                      <a:pt x="36" y="2"/>
                    </a:moveTo>
                    <a:lnTo>
                      <a:pt x="84" y="0"/>
                    </a:lnTo>
                    <a:lnTo>
                      <a:pt x="79" y="40"/>
                    </a:lnTo>
                    <a:lnTo>
                      <a:pt x="67" y="30"/>
                    </a:lnTo>
                    <a:lnTo>
                      <a:pt x="60" y="28"/>
                    </a:lnTo>
                    <a:lnTo>
                      <a:pt x="36" y="33"/>
                    </a:lnTo>
                    <a:lnTo>
                      <a:pt x="20" y="33"/>
                    </a:lnTo>
                    <a:lnTo>
                      <a:pt x="0" y="29"/>
                    </a:lnTo>
                    <a:lnTo>
                      <a:pt x="9" y="20"/>
                    </a:lnTo>
                    <a:lnTo>
                      <a:pt x="36"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6" name="Freeform 274"/>
              <p:cNvSpPr>
                <a:spLocks/>
              </p:cNvSpPr>
              <p:nvPr/>
            </p:nvSpPr>
            <p:spPr bwMode="auto">
              <a:xfrm>
                <a:off x="6457671" y="2788665"/>
                <a:ext cx="89632" cy="116399"/>
              </a:xfrm>
              <a:custGeom>
                <a:avLst/>
                <a:gdLst>
                  <a:gd name="T0" fmla="*/ 39 w 57"/>
                  <a:gd name="T1" fmla="*/ 74 h 74"/>
                  <a:gd name="T2" fmla="*/ 47 w 57"/>
                  <a:gd name="T3" fmla="*/ 68 h 74"/>
                  <a:gd name="T4" fmla="*/ 54 w 57"/>
                  <a:gd name="T5" fmla="*/ 53 h 74"/>
                  <a:gd name="T6" fmla="*/ 57 w 57"/>
                  <a:gd name="T7" fmla="*/ 42 h 74"/>
                  <a:gd name="T8" fmla="*/ 36 w 57"/>
                  <a:gd name="T9" fmla="*/ 12 h 74"/>
                  <a:gd name="T10" fmla="*/ 23 w 57"/>
                  <a:gd name="T11" fmla="*/ 0 h 74"/>
                  <a:gd name="T12" fmla="*/ 0 w 57"/>
                  <a:gd name="T13" fmla="*/ 5 h 74"/>
                  <a:gd name="T14" fmla="*/ 24 w 57"/>
                  <a:gd name="T15" fmla="*/ 27 h 74"/>
                  <a:gd name="T16" fmla="*/ 24 w 57"/>
                  <a:gd name="T17" fmla="*/ 42 h 74"/>
                  <a:gd name="T18" fmla="*/ 39 w 57"/>
                  <a:gd name="T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4">
                    <a:moveTo>
                      <a:pt x="39" y="74"/>
                    </a:moveTo>
                    <a:lnTo>
                      <a:pt x="47" y="68"/>
                    </a:lnTo>
                    <a:lnTo>
                      <a:pt x="54" y="53"/>
                    </a:lnTo>
                    <a:lnTo>
                      <a:pt x="57" y="42"/>
                    </a:lnTo>
                    <a:lnTo>
                      <a:pt x="36" y="12"/>
                    </a:lnTo>
                    <a:lnTo>
                      <a:pt x="23" y="0"/>
                    </a:lnTo>
                    <a:lnTo>
                      <a:pt x="0" y="5"/>
                    </a:lnTo>
                    <a:lnTo>
                      <a:pt x="24" y="27"/>
                    </a:lnTo>
                    <a:lnTo>
                      <a:pt x="24" y="42"/>
                    </a:lnTo>
                    <a:lnTo>
                      <a:pt x="39"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227" name="Freeform 276"/>
              <p:cNvSpPr>
                <a:spLocks/>
              </p:cNvSpPr>
              <p:nvPr/>
            </p:nvSpPr>
            <p:spPr bwMode="auto">
              <a:xfrm>
                <a:off x="5960766" y="2702152"/>
                <a:ext cx="33022" cy="23594"/>
              </a:xfrm>
              <a:custGeom>
                <a:avLst/>
                <a:gdLst>
                  <a:gd name="T0" fmla="*/ 0 w 21"/>
                  <a:gd name="T1" fmla="*/ 15 h 15"/>
                  <a:gd name="T2" fmla="*/ 21 w 21"/>
                  <a:gd name="T3" fmla="*/ 15 h 15"/>
                  <a:gd name="T4" fmla="*/ 10 w 21"/>
                  <a:gd name="T5" fmla="*/ 10 h 15"/>
                  <a:gd name="T6" fmla="*/ 7 w 21"/>
                  <a:gd name="T7" fmla="*/ 0 h 15"/>
                  <a:gd name="T8" fmla="*/ 0 w 21"/>
                  <a:gd name="T9" fmla="*/ 15 h 15"/>
                </a:gdLst>
                <a:ahLst/>
                <a:cxnLst>
                  <a:cxn ang="0">
                    <a:pos x="T0" y="T1"/>
                  </a:cxn>
                  <a:cxn ang="0">
                    <a:pos x="T2" y="T3"/>
                  </a:cxn>
                  <a:cxn ang="0">
                    <a:pos x="T4" y="T5"/>
                  </a:cxn>
                  <a:cxn ang="0">
                    <a:pos x="T6" y="T7"/>
                  </a:cxn>
                  <a:cxn ang="0">
                    <a:pos x="T8" y="T9"/>
                  </a:cxn>
                </a:cxnLst>
                <a:rect l="0" t="0" r="r" b="b"/>
                <a:pathLst>
                  <a:path w="21" h="15">
                    <a:moveTo>
                      <a:pt x="0" y="15"/>
                    </a:moveTo>
                    <a:lnTo>
                      <a:pt x="21" y="15"/>
                    </a:lnTo>
                    <a:lnTo>
                      <a:pt x="10" y="10"/>
                    </a:lnTo>
                    <a:lnTo>
                      <a:pt x="7" y="0"/>
                    </a:lnTo>
                    <a:lnTo>
                      <a:pt x="0" y="15"/>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nvGrpSpPr>
            <p:cNvPr id="55" name="Group 54"/>
            <p:cNvGrpSpPr/>
            <p:nvPr/>
          </p:nvGrpSpPr>
          <p:grpSpPr>
            <a:xfrm>
              <a:off x="6160068" y="1816667"/>
              <a:ext cx="3678040" cy="3169501"/>
              <a:chOff x="6463961" y="1390309"/>
              <a:chExt cx="3678040" cy="3169501"/>
            </a:xfrm>
            <a:grpFill/>
          </p:grpSpPr>
          <p:sp>
            <p:nvSpPr>
              <p:cNvPr id="102" name="Freeform 105"/>
              <p:cNvSpPr>
                <a:spLocks/>
              </p:cNvSpPr>
              <p:nvPr/>
            </p:nvSpPr>
            <p:spPr bwMode="auto">
              <a:xfrm>
                <a:off x="6891677" y="1951853"/>
                <a:ext cx="40885" cy="44043"/>
              </a:xfrm>
              <a:custGeom>
                <a:avLst/>
                <a:gdLst>
                  <a:gd name="T0" fmla="*/ 11 w 23"/>
                  <a:gd name="T1" fmla="*/ 0 h 25"/>
                  <a:gd name="T2" fmla="*/ 0 w 23"/>
                  <a:gd name="T3" fmla="*/ 12 h 25"/>
                  <a:gd name="T4" fmla="*/ 5 w 23"/>
                  <a:gd name="T5" fmla="*/ 24 h 25"/>
                  <a:gd name="T6" fmla="*/ 14 w 23"/>
                  <a:gd name="T7" fmla="*/ 22 h 25"/>
                  <a:gd name="T8" fmla="*/ 22 w 23"/>
                  <a:gd name="T9" fmla="*/ 9 h 25"/>
                  <a:gd name="T10" fmla="*/ 11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1" y="0"/>
                    </a:moveTo>
                    <a:lnTo>
                      <a:pt x="0" y="12"/>
                    </a:lnTo>
                    <a:lnTo>
                      <a:pt x="5" y="24"/>
                    </a:lnTo>
                    <a:lnTo>
                      <a:pt x="14" y="22"/>
                    </a:lnTo>
                    <a:lnTo>
                      <a:pt x="22" y="9"/>
                    </a:lnTo>
                    <a:lnTo>
                      <a:pt x="1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3" name="Freeform 106"/>
              <p:cNvSpPr>
                <a:spLocks/>
              </p:cNvSpPr>
              <p:nvPr/>
            </p:nvSpPr>
            <p:spPr bwMode="auto">
              <a:xfrm>
                <a:off x="7089810" y="1912530"/>
                <a:ext cx="58182" cy="31459"/>
              </a:xfrm>
              <a:custGeom>
                <a:avLst/>
                <a:gdLst>
                  <a:gd name="T0" fmla="*/ 27 w 33"/>
                  <a:gd name="T1" fmla="*/ 4 h 17"/>
                  <a:gd name="T2" fmla="*/ 13 w 33"/>
                  <a:gd name="T3" fmla="*/ 0 h 17"/>
                  <a:gd name="T4" fmla="*/ 0 w 33"/>
                  <a:gd name="T5" fmla="*/ 12 h 17"/>
                  <a:gd name="T6" fmla="*/ 9 w 33"/>
                  <a:gd name="T7" fmla="*/ 14 h 17"/>
                  <a:gd name="T8" fmla="*/ 32 w 33"/>
                  <a:gd name="T9" fmla="*/ 16 h 17"/>
                  <a:gd name="T10" fmla="*/ 27 w 33"/>
                  <a:gd name="T11" fmla="*/ 4 h 17"/>
                </a:gdLst>
                <a:ahLst/>
                <a:cxnLst>
                  <a:cxn ang="0">
                    <a:pos x="T0" y="T1"/>
                  </a:cxn>
                  <a:cxn ang="0">
                    <a:pos x="T2" y="T3"/>
                  </a:cxn>
                  <a:cxn ang="0">
                    <a:pos x="T4" y="T5"/>
                  </a:cxn>
                  <a:cxn ang="0">
                    <a:pos x="T6" y="T7"/>
                  </a:cxn>
                  <a:cxn ang="0">
                    <a:pos x="T8" y="T9"/>
                  </a:cxn>
                  <a:cxn ang="0">
                    <a:pos x="T10" y="T11"/>
                  </a:cxn>
                </a:cxnLst>
                <a:rect l="0" t="0" r="r" b="b"/>
                <a:pathLst>
                  <a:path w="33" h="17">
                    <a:moveTo>
                      <a:pt x="27" y="4"/>
                    </a:moveTo>
                    <a:lnTo>
                      <a:pt x="13" y="0"/>
                    </a:lnTo>
                    <a:lnTo>
                      <a:pt x="0" y="12"/>
                    </a:lnTo>
                    <a:lnTo>
                      <a:pt x="9" y="14"/>
                    </a:lnTo>
                    <a:lnTo>
                      <a:pt x="32" y="16"/>
                    </a:lnTo>
                    <a:lnTo>
                      <a:pt x="27"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4" name="Freeform 107"/>
              <p:cNvSpPr>
                <a:spLocks/>
              </p:cNvSpPr>
              <p:nvPr/>
            </p:nvSpPr>
            <p:spPr bwMode="auto">
              <a:xfrm>
                <a:off x="7350842" y="1726921"/>
                <a:ext cx="23587" cy="28313"/>
              </a:xfrm>
              <a:custGeom>
                <a:avLst/>
                <a:gdLst>
                  <a:gd name="T0" fmla="*/ 6 w 14"/>
                  <a:gd name="T1" fmla="*/ 15 h 16"/>
                  <a:gd name="T2" fmla="*/ 7 w 14"/>
                  <a:gd name="T3" fmla="*/ 15 h 16"/>
                  <a:gd name="T4" fmla="*/ 8 w 14"/>
                  <a:gd name="T5" fmla="*/ 15 h 16"/>
                  <a:gd name="T6" fmla="*/ 9 w 14"/>
                  <a:gd name="T7" fmla="*/ 14 h 16"/>
                  <a:gd name="T8" fmla="*/ 11 w 14"/>
                  <a:gd name="T9" fmla="*/ 14 h 16"/>
                  <a:gd name="T10" fmla="*/ 11 w 14"/>
                  <a:gd name="T11" fmla="*/ 13 h 16"/>
                  <a:gd name="T12" fmla="*/ 11 w 14"/>
                  <a:gd name="T13" fmla="*/ 12 h 16"/>
                  <a:gd name="T14" fmla="*/ 11 w 14"/>
                  <a:gd name="T15" fmla="*/ 11 h 16"/>
                  <a:gd name="T16" fmla="*/ 11 w 14"/>
                  <a:gd name="T17" fmla="*/ 10 h 16"/>
                  <a:gd name="T18" fmla="*/ 11 w 14"/>
                  <a:gd name="T19" fmla="*/ 9 h 16"/>
                  <a:gd name="T20" fmla="*/ 13 w 14"/>
                  <a:gd name="T21" fmla="*/ 8 h 16"/>
                  <a:gd name="T22" fmla="*/ 11 w 14"/>
                  <a:gd name="T23" fmla="*/ 8 h 16"/>
                  <a:gd name="T24" fmla="*/ 11 w 14"/>
                  <a:gd name="T25" fmla="*/ 7 h 16"/>
                  <a:gd name="T26" fmla="*/ 11 w 14"/>
                  <a:gd name="T27" fmla="*/ 5 h 16"/>
                  <a:gd name="T28" fmla="*/ 11 w 14"/>
                  <a:gd name="T29" fmla="*/ 4 h 16"/>
                  <a:gd name="T30" fmla="*/ 11 w 14"/>
                  <a:gd name="T31" fmla="*/ 3 h 16"/>
                  <a:gd name="T32" fmla="*/ 11 w 14"/>
                  <a:gd name="T33" fmla="*/ 2 h 16"/>
                  <a:gd name="T34" fmla="*/ 9 w 14"/>
                  <a:gd name="T35" fmla="*/ 1 h 16"/>
                  <a:gd name="T36" fmla="*/ 8 w 14"/>
                  <a:gd name="T37" fmla="*/ 1 h 16"/>
                  <a:gd name="T38" fmla="*/ 7 w 14"/>
                  <a:gd name="T39" fmla="*/ 0 h 16"/>
                  <a:gd name="T40" fmla="*/ 6 w 14"/>
                  <a:gd name="T41" fmla="*/ 0 h 16"/>
                  <a:gd name="T42" fmla="*/ 4 w 14"/>
                  <a:gd name="T43" fmla="*/ 0 h 16"/>
                  <a:gd name="T44" fmla="*/ 3 w 14"/>
                  <a:gd name="T45" fmla="*/ 1 h 16"/>
                  <a:gd name="T46" fmla="*/ 2 w 14"/>
                  <a:gd name="T47" fmla="*/ 2 h 16"/>
                  <a:gd name="T48" fmla="*/ 1 w 14"/>
                  <a:gd name="T49" fmla="*/ 3 h 16"/>
                  <a:gd name="T50" fmla="*/ 0 w 14"/>
                  <a:gd name="T51" fmla="*/ 4 h 16"/>
                  <a:gd name="T52" fmla="*/ 0 w 14"/>
                  <a:gd name="T53" fmla="*/ 5 h 16"/>
                  <a:gd name="T54" fmla="*/ 0 w 14"/>
                  <a:gd name="T55" fmla="*/ 7 h 16"/>
                  <a:gd name="T56" fmla="*/ 0 w 14"/>
                  <a:gd name="T57" fmla="*/ 8 h 16"/>
                  <a:gd name="T58" fmla="*/ 0 w 14"/>
                  <a:gd name="T59" fmla="*/ 9 h 16"/>
                  <a:gd name="T60" fmla="*/ 0 w 14"/>
                  <a:gd name="T61" fmla="*/ 10 h 16"/>
                  <a:gd name="T62" fmla="*/ 0 w 14"/>
                  <a:gd name="T63" fmla="*/ 11 h 16"/>
                  <a:gd name="T64" fmla="*/ 0 w 14"/>
                  <a:gd name="T65" fmla="*/ 12 h 16"/>
                  <a:gd name="T66" fmla="*/ 1 w 14"/>
                  <a:gd name="T67" fmla="*/ 13 h 16"/>
                  <a:gd name="T68" fmla="*/ 2 w 14"/>
                  <a:gd name="T69" fmla="*/ 14 h 16"/>
                  <a:gd name="T70" fmla="*/ 3 w 14"/>
                  <a:gd name="T71" fmla="*/ 14 h 16"/>
                  <a:gd name="T72" fmla="*/ 3 w 14"/>
                  <a:gd name="T73" fmla="*/ 15 h 16"/>
                  <a:gd name="T74" fmla="*/ 4 w 14"/>
                  <a:gd name="T75" fmla="*/ 15 h 16"/>
                  <a:gd name="T76" fmla="*/ 6 w 14"/>
                  <a:gd name="T7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16">
                    <a:moveTo>
                      <a:pt x="6" y="15"/>
                    </a:moveTo>
                    <a:lnTo>
                      <a:pt x="7" y="15"/>
                    </a:lnTo>
                    <a:lnTo>
                      <a:pt x="8" y="15"/>
                    </a:lnTo>
                    <a:lnTo>
                      <a:pt x="9" y="14"/>
                    </a:lnTo>
                    <a:lnTo>
                      <a:pt x="11" y="14"/>
                    </a:lnTo>
                    <a:lnTo>
                      <a:pt x="11" y="13"/>
                    </a:lnTo>
                    <a:lnTo>
                      <a:pt x="11" y="12"/>
                    </a:lnTo>
                    <a:lnTo>
                      <a:pt x="11" y="11"/>
                    </a:lnTo>
                    <a:lnTo>
                      <a:pt x="11" y="10"/>
                    </a:lnTo>
                    <a:lnTo>
                      <a:pt x="11" y="9"/>
                    </a:lnTo>
                    <a:lnTo>
                      <a:pt x="13" y="8"/>
                    </a:lnTo>
                    <a:lnTo>
                      <a:pt x="11" y="8"/>
                    </a:lnTo>
                    <a:lnTo>
                      <a:pt x="11" y="7"/>
                    </a:lnTo>
                    <a:lnTo>
                      <a:pt x="11" y="5"/>
                    </a:lnTo>
                    <a:lnTo>
                      <a:pt x="11" y="4"/>
                    </a:lnTo>
                    <a:lnTo>
                      <a:pt x="11" y="3"/>
                    </a:lnTo>
                    <a:lnTo>
                      <a:pt x="11" y="2"/>
                    </a:lnTo>
                    <a:lnTo>
                      <a:pt x="9" y="1"/>
                    </a:lnTo>
                    <a:lnTo>
                      <a:pt x="8" y="1"/>
                    </a:lnTo>
                    <a:lnTo>
                      <a:pt x="7" y="0"/>
                    </a:lnTo>
                    <a:lnTo>
                      <a:pt x="6" y="0"/>
                    </a:lnTo>
                    <a:lnTo>
                      <a:pt x="4" y="0"/>
                    </a:lnTo>
                    <a:lnTo>
                      <a:pt x="3" y="1"/>
                    </a:lnTo>
                    <a:lnTo>
                      <a:pt x="2" y="2"/>
                    </a:lnTo>
                    <a:lnTo>
                      <a:pt x="1" y="3"/>
                    </a:lnTo>
                    <a:lnTo>
                      <a:pt x="0" y="4"/>
                    </a:lnTo>
                    <a:lnTo>
                      <a:pt x="0" y="5"/>
                    </a:lnTo>
                    <a:lnTo>
                      <a:pt x="0" y="7"/>
                    </a:lnTo>
                    <a:lnTo>
                      <a:pt x="0" y="8"/>
                    </a:lnTo>
                    <a:lnTo>
                      <a:pt x="0" y="9"/>
                    </a:lnTo>
                    <a:lnTo>
                      <a:pt x="0" y="10"/>
                    </a:lnTo>
                    <a:lnTo>
                      <a:pt x="0" y="11"/>
                    </a:lnTo>
                    <a:lnTo>
                      <a:pt x="0" y="12"/>
                    </a:lnTo>
                    <a:lnTo>
                      <a:pt x="1" y="13"/>
                    </a:lnTo>
                    <a:lnTo>
                      <a:pt x="2" y="14"/>
                    </a:lnTo>
                    <a:lnTo>
                      <a:pt x="3" y="14"/>
                    </a:lnTo>
                    <a:lnTo>
                      <a:pt x="3" y="15"/>
                    </a:lnTo>
                    <a:lnTo>
                      <a:pt x="4" y="15"/>
                    </a:lnTo>
                    <a:lnTo>
                      <a:pt x="6"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5" name="Freeform 111"/>
              <p:cNvSpPr>
                <a:spLocks/>
              </p:cNvSpPr>
              <p:nvPr/>
            </p:nvSpPr>
            <p:spPr bwMode="auto">
              <a:xfrm>
                <a:off x="9116741" y="3263697"/>
                <a:ext cx="31450" cy="29886"/>
              </a:xfrm>
              <a:custGeom>
                <a:avLst/>
                <a:gdLst>
                  <a:gd name="T0" fmla="*/ 1 w 18"/>
                  <a:gd name="T1" fmla="*/ 6 h 17"/>
                  <a:gd name="T2" fmla="*/ 0 w 18"/>
                  <a:gd name="T3" fmla="*/ 16 h 17"/>
                  <a:gd name="T4" fmla="*/ 9 w 18"/>
                  <a:gd name="T5" fmla="*/ 16 h 17"/>
                  <a:gd name="T6" fmla="*/ 17 w 18"/>
                  <a:gd name="T7" fmla="*/ 6 h 17"/>
                  <a:gd name="T8" fmla="*/ 7 w 18"/>
                  <a:gd name="T9" fmla="*/ 0 h 17"/>
                  <a:gd name="T10" fmla="*/ 1 w 18"/>
                  <a:gd name="T11" fmla="*/ 2 h 17"/>
                </a:gdLst>
                <a:ahLst/>
                <a:cxnLst>
                  <a:cxn ang="0">
                    <a:pos x="T0" y="T1"/>
                  </a:cxn>
                  <a:cxn ang="0">
                    <a:pos x="T2" y="T3"/>
                  </a:cxn>
                  <a:cxn ang="0">
                    <a:pos x="T4" y="T5"/>
                  </a:cxn>
                  <a:cxn ang="0">
                    <a:pos x="T6" y="T7"/>
                  </a:cxn>
                  <a:cxn ang="0">
                    <a:pos x="T8" y="T9"/>
                  </a:cxn>
                  <a:cxn ang="0">
                    <a:pos x="T10" y="T11"/>
                  </a:cxn>
                </a:cxnLst>
                <a:rect l="0" t="0" r="r" b="b"/>
                <a:pathLst>
                  <a:path w="18" h="17">
                    <a:moveTo>
                      <a:pt x="1" y="6"/>
                    </a:moveTo>
                    <a:lnTo>
                      <a:pt x="0" y="16"/>
                    </a:lnTo>
                    <a:lnTo>
                      <a:pt x="9" y="16"/>
                    </a:lnTo>
                    <a:lnTo>
                      <a:pt x="17" y="6"/>
                    </a:lnTo>
                    <a:lnTo>
                      <a:pt x="7" y="0"/>
                    </a:lnTo>
                    <a:lnTo>
                      <a:pt x="1"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6" name="Freeform 112"/>
              <p:cNvSpPr>
                <a:spLocks/>
              </p:cNvSpPr>
              <p:nvPr/>
            </p:nvSpPr>
            <p:spPr bwMode="auto">
              <a:xfrm>
                <a:off x="6608630" y="3196060"/>
                <a:ext cx="58182" cy="28313"/>
              </a:xfrm>
              <a:custGeom>
                <a:avLst/>
                <a:gdLst>
                  <a:gd name="T0" fmla="*/ 16 w 32"/>
                  <a:gd name="T1" fmla="*/ 11 h 16"/>
                  <a:gd name="T2" fmla="*/ 15 w 32"/>
                  <a:gd name="T3" fmla="*/ 11 h 16"/>
                  <a:gd name="T4" fmla="*/ 14 w 32"/>
                  <a:gd name="T5" fmla="*/ 11 h 16"/>
                  <a:gd name="T6" fmla="*/ 12 w 32"/>
                  <a:gd name="T7" fmla="*/ 11 h 16"/>
                  <a:gd name="T8" fmla="*/ 12 w 32"/>
                  <a:gd name="T9" fmla="*/ 12 h 16"/>
                  <a:gd name="T10" fmla="*/ 11 w 32"/>
                  <a:gd name="T11" fmla="*/ 12 h 16"/>
                  <a:gd name="T12" fmla="*/ 9 w 32"/>
                  <a:gd name="T13" fmla="*/ 13 h 16"/>
                  <a:gd name="T14" fmla="*/ 8 w 32"/>
                  <a:gd name="T15" fmla="*/ 13 h 16"/>
                  <a:gd name="T16" fmla="*/ 6 w 32"/>
                  <a:gd name="T17" fmla="*/ 14 h 16"/>
                  <a:gd name="T18" fmla="*/ 5 w 32"/>
                  <a:gd name="T19" fmla="*/ 14 h 16"/>
                  <a:gd name="T20" fmla="*/ 4 w 32"/>
                  <a:gd name="T21" fmla="*/ 15 h 16"/>
                  <a:gd name="T22" fmla="*/ 3 w 32"/>
                  <a:gd name="T23" fmla="*/ 14 h 16"/>
                  <a:gd name="T24" fmla="*/ 1 w 32"/>
                  <a:gd name="T25" fmla="*/ 14 h 16"/>
                  <a:gd name="T26" fmla="*/ 0 w 32"/>
                  <a:gd name="T27" fmla="*/ 13 h 16"/>
                  <a:gd name="T28" fmla="*/ 0 w 32"/>
                  <a:gd name="T29" fmla="*/ 12 h 16"/>
                  <a:gd name="T30" fmla="*/ 0 w 32"/>
                  <a:gd name="T31" fmla="*/ 11 h 16"/>
                  <a:gd name="T32" fmla="*/ 0 w 32"/>
                  <a:gd name="T33" fmla="*/ 10 h 16"/>
                  <a:gd name="T34" fmla="*/ 0 w 32"/>
                  <a:gd name="T35" fmla="*/ 9 h 16"/>
                  <a:gd name="T36" fmla="*/ 0 w 32"/>
                  <a:gd name="T37" fmla="*/ 8 h 16"/>
                  <a:gd name="T38" fmla="*/ 0 w 32"/>
                  <a:gd name="T39" fmla="*/ 7 h 16"/>
                  <a:gd name="T40" fmla="*/ 0 w 32"/>
                  <a:gd name="T41" fmla="*/ 6 h 16"/>
                  <a:gd name="T42" fmla="*/ 0 w 32"/>
                  <a:gd name="T43" fmla="*/ 5 h 16"/>
                  <a:gd name="T44" fmla="*/ 1 w 32"/>
                  <a:gd name="T45" fmla="*/ 4 h 16"/>
                  <a:gd name="T46" fmla="*/ 2 w 32"/>
                  <a:gd name="T47" fmla="*/ 4 h 16"/>
                  <a:gd name="T48" fmla="*/ 3 w 32"/>
                  <a:gd name="T49" fmla="*/ 4 h 16"/>
                  <a:gd name="T50" fmla="*/ 4 w 32"/>
                  <a:gd name="T51" fmla="*/ 4 h 16"/>
                  <a:gd name="T52" fmla="*/ 5 w 32"/>
                  <a:gd name="T53" fmla="*/ 4 h 16"/>
                  <a:gd name="T54" fmla="*/ 7 w 32"/>
                  <a:gd name="T55" fmla="*/ 4 h 16"/>
                  <a:gd name="T56" fmla="*/ 8 w 32"/>
                  <a:gd name="T57" fmla="*/ 4 h 16"/>
                  <a:gd name="T58" fmla="*/ 10 w 32"/>
                  <a:gd name="T59" fmla="*/ 4 h 16"/>
                  <a:gd name="T60" fmla="*/ 12 w 32"/>
                  <a:gd name="T61" fmla="*/ 4 h 16"/>
                  <a:gd name="T62" fmla="*/ 14 w 32"/>
                  <a:gd name="T63" fmla="*/ 4 h 16"/>
                  <a:gd name="T64" fmla="*/ 15 w 32"/>
                  <a:gd name="T65" fmla="*/ 4 h 16"/>
                  <a:gd name="T66" fmla="*/ 16 w 32"/>
                  <a:gd name="T67" fmla="*/ 4 h 16"/>
                  <a:gd name="T68" fmla="*/ 18 w 32"/>
                  <a:gd name="T69" fmla="*/ 4 h 16"/>
                  <a:gd name="T70" fmla="*/ 19 w 32"/>
                  <a:gd name="T71" fmla="*/ 3 h 16"/>
                  <a:gd name="T72" fmla="*/ 20 w 32"/>
                  <a:gd name="T73" fmla="*/ 2 h 16"/>
                  <a:gd name="T74" fmla="*/ 23 w 32"/>
                  <a:gd name="T75" fmla="*/ 2 h 16"/>
                  <a:gd name="T76" fmla="*/ 24 w 32"/>
                  <a:gd name="T77" fmla="*/ 1 h 16"/>
                  <a:gd name="T78" fmla="*/ 26 w 32"/>
                  <a:gd name="T79" fmla="*/ 0 h 16"/>
                  <a:gd name="T80" fmla="*/ 27 w 32"/>
                  <a:gd name="T81" fmla="*/ 0 h 16"/>
                  <a:gd name="T82" fmla="*/ 28 w 32"/>
                  <a:gd name="T83" fmla="*/ 0 h 16"/>
                  <a:gd name="T84" fmla="*/ 29 w 32"/>
                  <a:gd name="T85" fmla="*/ 0 h 16"/>
                  <a:gd name="T86" fmla="*/ 31 w 32"/>
                  <a:gd name="T87" fmla="*/ 0 h 16"/>
                  <a:gd name="T88" fmla="*/ 31 w 32"/>
                  <a:gd name="T89" fmla="*/ 1 h 16"/>
                  <a:gd name="T90" fmla="*/ 31 w 32"/>
                  <a:gd name="T91" fmla="*/ 2 h 16"/>
                  <a:gd name="T92" fmla="*/ 31 w 32"/>
                  <a:gd name="T93" fmla="*/ 3 h 16"/>
                  <a:gd name="T94" fmla="*/ 30 w 32"/>
                  <a:gd name="T95" fmla="*/ 4 h 16"/>
                  <a:gd name="T96" fmla="*/ 29 w 32"/>
                  <a:gd name="T97" fmla="*/ 4 h 16"/>
                  <a:gd name="T98" fmla="*/ 28 w 32"/>
                  <a:gd name="T99" fmla="*/ 4 h 16"/>
                  <a:gd name="T100" fmla="*/ 27 w 32"/>
                  <a:gd name="T101" fmla="*/ 6 h 16"/>
                  <a:gd name="T102" fmla="*/ 27 w 32"/>
                  <a:gd name="T103" fmla="*/ 7 h 16"/>
                  <a:gd name="T104" fmla="*/ 27 w 32"/>
                  <a:gd name="T105" fmla="*/ 8 h 16"/>
                  <a:gd name="T106" fmla="*/ 27 w 32"/>
                  <a:gd name="T107" fmla="*/ 9 h 16"/>
                  <a:gd name="T108" fmla="*/ 26 w 32"/>
                  <a:gd name="T109" fmla="*/ 9 h 16"/>
                  <a:gd name="T110" fmla="*/ 26 w 32"/>
                  <a:gd name="T111" fmla="*/ 10 h 16"/>
                  <a:gd name="T112" fmla="*/ 24 w 32"/>
                  <a:gd name="T113" fmla="*/ 11 h 16"/>
                  <a:gd name="T114" fmla="*/ 23 w 32"/>
                  <a:gd name="T115" fmla="*/ 11 h 16"/>
                  <a:gd name="T116" fmla="*/ 21 w 32"/>
                  <a:gd name="T117" fmla="*/ 11 h 16"/>
                  <a:gd name="T118" fmla="*/ 19 w 32"/>
                  <a:gd name="T119" fmla="*/ 11 h 16"/>
                  <a:gd name="T120" fmla="*/ 18 w 32"/>
                  <a:gd name="T121" fmla="*/ 11 h 16"/>
                  <a:gd name="T122" fmla="*/ 16 w 32"/>
                  <a:gd name="T1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 h="16">
                    <a:moveTo>
                      <a:pt x="16" y="11"/>
                    </a:moveTo>
                    <a:lnTo>
                      <a:pt x="15" y="11"/>
                    </a:lnTo>
                    <a:lnTo>
                      <a:pt x="14" y="11"/>
                    </a:lnTo>
                    <a:lnTo>
                      <a:pt x="12" y="11"/>
                    </a:lnTo>
                    <a:lnTo>
                      <a:pt x="12" y="12"/>
                    </a:lnTo>
                    <a:lnTo>
                      <a:pt x="11" y="12"/>
                    </a:lnTo>
                    <a:lnTo>
                      <a:pt x="9" y="13"/>
                    </a:lnTo>
                    <a:lnTo>
                      <a:pt x="8" y="13"/>
                    </a:lnTo>
                    <a:lnTo>
                      <a:pt x="6" y="14"/>
                    </a:lnTo>
                    <a:lnTo>
                      <a:pt x="5" y="14"/>
                    </a:lnTo>
                    <a:lnTo>
                      <a:pt x="4" y="15"/>
                    </a:lnTo>
                    <a:lnTo>
                      <a:pt x="3" y="14"/>
                    </a:lnTo>
                    <a:lnTo>
                      <a:pt x="1" y="14"/>
                    </a:lnTo>
                    <a:lnTo>
                      <a:pt x="0" y="13"/>
                    </a:lnTo>
                    <a:lnTo>
                      <a:pt x="0" y="12"/>
                    </a:lnTo>
                    <a:lnTo>
                      <a:pt x="0" y="11"/>
                    </a:lnTo>
                    <a:lnTo>
                      <a:pt x="0" y="10"/>
                    </a:lnTo>
                    <a:lnTo>
                      <a:pt x="0" y="9"/>
                    </a:lnTo>
                    <a:lnTo>
                      <a:pt x="0" y="8"/>
                    </a:lnTo>
                    <a:lnTo>
                      <a:pt x="0" y="7"/>
                    </a:lnTo>
                    <a:lnTo>
                      <a:pt x="0" y="6"/>
                    </a:lnTo>
                    <a:lnTo>
                      <a:pt x="0" y="5"/>
                    </a:lnTo>
                    <a:lnTo>
                      <a:pt x="1" y="4"/>
                    </a:lnTo>
                    <a:lnTo>
                      <a:pt x="2" y="4"/>
                    </a:lnTo>
                    <a:lnTo>
                      <a:pt x="3" y="4"/>
                    </a:lnTo>
                    <a:lnTo>
                      <a:pt x="4" y="4"/>
                    </a:lnTo>
                    <a:lnTo>
                      <a:pt x="5" y="4"/>
                    </a:lnTo>
                    <a:lnTo>
                      <a:pt x="7" y="4"/>
                    </a:lnTo>
                    <a:lnTo>
                      <a:pt x="8" y="4"/>
                    </a:lnTo>
                    <a:lnTo>
                      <a:pt x="10" y="4"/>
                    </a:lnTo>
                    <a:lnTo>
                      <a:pt x="12" y="4"/>
                    </a:lnTo>
                    <a:lnTo>
                      <a:pt x="14" y="4"/>
                    </a:lnTo>
                    <a:lnTo>
                      <a:pt x="15" y="4"/>
                    </a:lnTo>
                    <a:lnTo>
                      <a:pt x="16" y="4"/>
                    </a:lnTo>
                    <a:lnTo>
                      <a:pt x="18" y="4"/>
                    </a:lnTo>
                    <a:lnTo>
                      <a:pt x="19" y="3"/>
                    </a:lnTo>
                    <a:lnTo>
                      <a:pt x="20" y="2"/>
                    </a:lnTo>
                    <a:lnTo>
                      <a:pt x="23" y="2"/>
                    </a:lnTo>
                    <a:lnTo>
                      <a:pt x="24" y="1"/>
                    </a:lnTo>
                    <a:lnTo>
                      <a:pt x="26" y="0"/>
                    </a:lnTo>
                    <a:lnTo>
                      <a:pt x="27" y="0"/>
                    </a:lnTo>
                    <a:lnTo>
                      <a:pt x="28" y="0"/>
                    </a:lnTo>
                    <a:lnTo>
                      <a:pt x="29" y="0"/>
                    </a:lnTo>
                    <a:lnTo>
                      <a:pt x="31" y="0"/>
                    </a:lnTo>
                    <a:lnTo>
                      <a:pt x="31" y="1"/>
                    </a:lnTo>
                    <a:lnTo>
                      <a:pt x="31" y="2"/>
                    </a:lnTo>
                    <a:lnTo>
                      <a:pt x="31" y="3"/>
                    </a:lnTo>
                    <a:lnTo>
                      <a:pt x="30" y="4"/>
                    </a:lnTo>
                    <a:lnTo>
                      <a:pt x="29" y="4"/>
                    </a:lnTo>
                    <a:lnTo>
                      <a:pt x="28" y="4"/>
                    </a:lnTo>
                    <a:lnTo>
                      <a:pt x="27" y="6"/>
                    </a:lnTo>
                    <a:lnTo>
                      <a:pt x="27" y="7"/>
                    </a:lnTo>
                    <a:lnTo>
                      <a:pt x="27" y="8"/>
                    </a:lnTo>
                    <a:lnTo>
                      <a:pt x="27" y="9"/>
                    </a:lnTo>
                    <a:lnTo>
                      <a:pt x="26" y="9"/>
                    </a:lnTo>
                    <a:lnTo>
                      <a:pt x="26" y="10"/>
                    </a:lnTo>
                    <a:lnTo>
                      <a:pt x="24" y="11"/>
                    </a:lnTo>
                    <a:lnTo>
                      <a:pt x="23" y="11"/>
                    </a:lnTo>
                    <a:lnTo>
                      <a:pt x="21" y="11"/>
                    </a:lnTo>
                    <a:lnTo>
                      <a:pt x="19" y="11"/>
                    </a:lnTo>
                    <a:lnTo>
                      <a:pt x="18" y="11"/>
                    </a:lnTo>
                    <a:lnTo>
                      <a:pt x="16" y="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7" name="Freeform 116"/>
              <p:cNvSpPr>
                <a:spLocks/>
              </p:cNvSpPr>
              <p:nvPr/>
            </p:nvSpPr>
            <p:spPr bwMode="auto">
              <a:xfrm>
                <a:off x="8762933" y="4495319"/>
                <a:ext cx="23587" cy="23594"/>
              </a:xfrm>
              <a:custGeom>
                <a:avLst/>
                <a:gdLst>
                  <a:gd name="T0" fmla="*/ 7 w 14"/>
                  <a:gd name="T1" fmla="*/ 12 h 13"/>
                  <a:gd name="T2" fmla="*/ 7 w 14"/>
                  <a:gd name="T3" fmla="*/ 11 h 13"/>
                  <a:gd name="T4" fmla="*/ 8 w 14"/>
                  <a:gd name="T5" fmla="*/ 11 h 13"/>
                  <a:gd name="T6" fmla="*/ 9 w 14"/>
                  <a:gd name="T7" fmla="*/ 11 h 13"/>
                  <a:gd name="T8" fmla="*/ 10 w 14"/>
                  <a:gd name="T9" fmla="*/ 10 h 13"/>
                  <a:gd name="T10" fmla="*/ 11 w 14"/>
                  <a:gd name="T11" fmla="*/ 8 h 13"/>
                  <a:gd name="T12" fmla="*/ 13 w 14"/>
                  <a:gd name="T13" fmla="*/ 8 h 13"/>
                  <a:gd name="T14" fmla="*/ 13 w 14"/>
                  <a:gd name="T15" fmla="*/ 6 h 13"/>
                  <a:gd name="T16" fmla="*/ 13 w 14"/>
                  <a:gd name="T17" fmla="*/ 5 h 13"/>
                  <a:gd name="T18" fmla="*/ 13 w 14"/>
                  <a:gd name="T19" fmla="*/ 4 h 13"/>
                  <a:gd name="T20" fmla="*/ 13 w 14"/>
                  <a:gd name="T21" fmla="*/ 3 h 13"/>
                  <a:gd name="T22" fmla="*/ 11 w 14"/>
                  <a:gd name="T23" fmla="*/ 3 h 13"/>
                  <a:gd name="T24" fmla="*/ 11 w 14"/>
                  <a:gd name="T25" fmla="*/ 2 h 13"/>
                  <a:gd name="T26" fmla="*/ 11 w 14"/>
                  <a:gd name="T27" fmla="*/ 1 h 13"/>
                  <a:gd name="T28" fmla="*/ 10 w 14"/>
                  <a:gd name="T29" fmla="*/ 1 h 13"/>
                  <a:gd name="T30" fmla="*/ 9 w 14"/>
                  <a:gd name="T31" fmla="*/ 0 h 13"/>
                  <a:gd name="T32" fmla="*/ 8 w 14"/>
                  <a:gd name="T33" fmla="*/ 0 h 13"/>
                  <a:gd name="T34" fmla="*/ 7 w 14"/>
                  <a:gd name="T35" fmla="*/ 0 h 13"/>
                  <a:gd name="T36" fmla="*/ 4 w 14"/>
                  <a:gd name="T37" fmla="*/ 0 h 13"/>
                  <a:gd name="T38" fmla="*/ 3 w 14"/>
                  <a:gd name="T39" fmla="*/ 0 h 13"/>
                  <a:gd name="T40" fmla="*/ 2 w 14"/>
                  <a:gd name="T41" fmla="*/ 0 h 13"/>
                  <a:gd name="T42" fmla="*/ 2 w 14"/>
                  <a:gd name="T43" fmla="*/ 1 h 13"/>
                  <a:gd name="T44" fmla="*/ 1 w 14"/>
                  <a:gd name="T45" fmla="*/ 1 h 13"/>
                  <a:gd name="T46" fmla="*/ 1 w 14"/>
                  <a:gd name="T47" fmla="*/ 2 h 13"/>
                  <a:gd name="T48" fmla="*/ 1 w 14"/>
                  <a:gd name="T49" fmla="*/ 3 h 13"/>
                  <a:gd name="T50" fmla="*/ 0 w 14"/>
                  <a:gd name="T51" fmla="*/ 3 h 13"/>
                  <a:gd name="T52" fmla="*/ 0 w 14"/>
                  <a:gd name="T53" fmla="*/ 4 h 13"/>
                  <a:gd name="T54" fmla="*/ 0 w 14"/>
                  <a:gd name="T55" fmla="*/ 5 h 13"/>
                  <a:gd name="T56" fmla="*/ 0 w 14"/>
                  <a:gd name="T57" fmla="*/ 6 h 13"/>
                  <a:gd name="T58" fmla="*/ 0 w 14"/>
                  <a:gd name="T59" fmla="*/ 8 h 13"/>
                  <a:gd name="T60" fmla="*/ 1 w 14"/>
                  <a:gd name="T61" fmla="*/ 8 h 13"/>
                  <a:gd name="T62" fmla="*/ 2 w 14"/>
                  <a:gd name="T63" fmla="*/ 10 h 13"/>
                  <a:gd name="T64" fmla="*/ 2 w 14"/>
                  <a:gd name="T65" fmla="*/ 11 h 13"/>
                  <a:gd name="T66" fmla="*/ 3 w 14"/>
                  <a:gd name="T67" fmla="*/ 11 h 13"/>
                  <a:gd name="T68" fmla="*/ 4 w 14"/>
                  <a:gd name="T69" fmla="*/ 11 h 13"/>
                  <a:gd name="T70" fmla="*/ 7 w 14"/>
                  <a:gd name="T7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3">
                    <a:moveTo>
                      <a:pt x="7" y="12"/>
                    </a:moveTo>
                    <a:lnTo>
                      <a:pt x="7" y="11"/>
                    </a:lnTo>
                    <a:lnTo>
                      <a:pt x="8" y="11"/>
                    </a:lnTo>
                    <a:lnTo>
                      <a:pt x="9" y="11"/>
                    </a:lnTo>
                    <a:lnTo>
                      <a:pt x="10" y="10"/>
                    </a:lnTo>
                    <a:lnTo>
                      <a:pt x="11" y="8"/>
                    </a:lnTo>
                    <a:lnTo>
                      <a:pt x="13" y="8"/>
                    </a:lnTo>
                    <a:lnTo>
                      <a:pt x="13" y="6"/>
                    </a:lnTo>
                    <a:lnTo>
                      <a:pt x="13" y="5"/>
                    </a:lnTo>
                    <a:lnTo>
                      <a:pt x="13" y="4"/>
                    </a:lnTo>
                    <a:lnTo>
                      <a:pt x="13" y="3"/>
                    </a:lnTo>
                    <a:lnTo>
                      <a:pt x="11" y="3"/>
                    </a:lnTo>
                    <a:lnTo>
                      <a:pt x="11" y="2"/>
                    </a:lnTo>
                    <a:lnTo>
                      <a:pt x="11" y="1"/>
                    </a:lnTo>
                    <a:lnTo>
                      <a:pt x="10" y="1"/>
                    </a:lnTo>
                    <a:lnTo>
                      <a:pt x="9" y="0"/>
                    </a:lnTo>
                    <a:lnTo>
                      <a:pt x="8" y="0"/>
                    </a:lnTo>
                    <a:lnTo>
                      <a:pt x="7" y="0"/>
                    </a:lnTo>
                    <a:lnTo>
                      <a:pt x="4" y="0"/>
                    </a:lnTo>
                    <a:lnTo>
                      <a:pt x="3" y="0"/>
                    </a:lnTo>
                    <a:lnTo>
                      <a:pt x="2" y="0"/>
                    </a:lnTo>
                    <a:lnTo>
                      <a:pt x="2" y="1"/>
                    </a:lnTo>
                    <a:lnTo>
                      <a:pt x="1" y="1"/>
                    </a:lnTo>
                    <a:lnTo>
                      <a:pt x="1" y="2"/>
                    </a:lnTo>
                    <a:lnTo>
                      <a:pt x="1" y="3"/>
                    </a:lnTo>
                    <a:lnTo>
                      <a:pt x="0" y="3"/>
                    </a:lnTo>
                    <a:lnTo>
                      <a:pt x="0" y="4"/>
                    </a:lnTo>
                    <a:lnTo>
                      <a:pt x="0" y="5"/>
                    </a:lnTo>
                    <a:lnTo>
                      <a:pt x="0" y="6"/>
                    </a:lnTo>
                    <a:lnTo>
                      <a:pt x="0" y="8"/>
                    </a:lnTo>
                    <a:lnTo>
                      <a:pt x="1" y="8"/>
                    </a:lnTo>
                    <a:lnTo>
                      <a:pt x="2" y="10"/>
                    </a:lnTo>
                    <a:lnTo>
                      <a:pt x="2" y="11"/>
                    </a:lnTo>
                    <a:lnTo>
                      <a:pt x="3" y="11"/>
                    </a:lnTo>
                    <a:lnTo>
                      <a:pt x="4"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8" name="Freeform 117"/>
              <p:cNvSpPr>
                <a:spLocks/>
              </p:cNvSpPr>
              <p:nvPr/>
            </p:nvSpPr>
            <p:spPr bwMode="auto">
              <a:xfrm>
                <a:off x="8822687" y="4487455"/>
                <a:ext cx="26732" cy="28313"/>
              </a:xfrm>
              <a:custGeom>
                <a:avLst/>
                <a:gdLst>
                  <a:gd name="T0" fmla="*/ 2 w 15"/>
                  <a:gd name="T1" fmla="*/ 5 h 16"/>
                  <a:gd name="T2" fmla="*/ 9 w 15"/>
                  <a:gd name="T3" fmla="*/ 0 h 16"/>
                  <a:gd name="T4" fmla="*/ 14 w 15"/>
                  <a:gd name="T5" fmla="*/ 5 h 16"/>
                  <a:gd name="T6" fmla="*/ 13 w 15"/>
                  <a:gd name="T7" fmla="*/ 15 h 16"/>
                  <a:gd name="T8" fmla="*/ 0 w 15"/>
                  <a:gd name="T9" fmla="*/ 11 h 16"/>
                  <a:gd name="T10" fmla="*/ 2 w 15"/>
                  <a:gd name="T11" fmla="*/ 5 h 16"/>
                </a:gdLst>
                <a:ahLst/>
                <a:cxnLst>
                  <a:cxn ang="0">
                    <a:pos x="T0" y="T1"/>
                  </a:cxn>
                  <a:cxn ang="0">
                    <a:pos x="T2" y="T3"/>
                  </a:cxn>
                  <a:cxn ang="0">
                    <a:pos x="T4" y="T5"/>
                  </a:cxn>
                  <a:cxn ang="0">
                    <a:pos x="T6" y="T7"/>
                  </a:cxn>
                  <a:cxn ang="0">
                    <a:pos x="T8" y="T9"/>
                  </a:cxn>
                  <a:cxn ang="0">
                    <a:pos x="T10" y="T11"/>
                  </a:cxn>
                </a:cxnLst>
                <a:rect l="0" t="0" r="r" b="b"/>
                <a:pathLst>
                  <a:path w="15" h="16">
                    <a:moveTo>
                      <a:pt x="2" y="5"/>
                    </a:moveTo>
                    <a:lnTo>
                      <a:pt x="9" y="0"/>
                    </a:lnTo>
                    <a:lnTo>
                      <a:pt x="14" y="5"/>
                    </a:lnTo>
                    <a:lnTo>
                      <a:pt x="13" y="15"/>
                    </a:lnTo>
                    <a:lnTo>
                      <a:pt x="0" y="11"/>
                    </a:lnTo>
                    <a:lnTo>
                      <a:pt x="2"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9" name="Freeform 118"/>
              <p:cNvSpPr>
                <a:spLocks/>
              </p:cNvSpPr>
              <p:nvPr/>
            </p:nvSpPr>
            <p:spPr bwMode="auto">
              <a:xfrm>
                <a:off x="8838412" y="3518515"/>
                <a:ext cx="45602" cy="89658"/>
              </a:xfrm>
              <a:custGeom>
                <a:avLst/>
                <a:gdLst>
                  <a:gd name="T0" fmla="*/ 12 w 25"/>
                  <a:gd name="T1" fmla="*/ 0 h 51"/>
                  <a:gd name="T2" fmla="*/ 2 w 25"/>
                  <a:gd name="T3" fmla="*/ 15 h 51"/>
                  <a:gd name="T4" fmla="*/ 0 w 25"/>
                  <a:gd name="T5" fmla="*/ 34 h 51"/>
                  <a:gd name="T6" fmla="*/ 16 w 25"/>
                  <a:gd name="T7" fmla="*/ 50 h 51"/>
                  <a:gd name="T8" fmla="*/ 24 w 25"/>
                  <a:gd name="T9" fmla="*/ 26 h 51"/>
                  <a:gd name="T10" fmla="*/ 12 w 25"/>
                  <a:gd name="T11" fmla="*/ 0 h 51"/>
                </a:gdLst>
                <a:ahLst/>
                <a:cxnLst>
                  <a:cxn ang="0">
                    <a:pos x="T0" y="T1"/>
                  </a:cxn>
                  <a:cxn ang="0">
                    <a:pos x="T2" y="T3"/>
                  </a:cxn>
                  <a:cxn ang="0">
                    <a:pos x="T4" y="T5"/>
                  </a:cxn>
                  <a:cxn ang="0">
                    <a:pos x="T6" y="T7"/>
                  </a:cxn>
                  <a:cxn ang="0">
                    <a:pos x="T8" y="T9"/>
                  </a:cxn>
                  <a:cxn ang="0">
                    <a:pos x="T10" y="T11"/>
                  </a:cxn>
                </a:cxnLst>
                <a:rect l="0" t="0" r="r" b="b"/>
                <a:pathLst>
                  <a:path w="25" h="51">
                    <a:moveTo>
                      <a:pt x="12" y="0"/>
                    </a:moveTo>
                    <a:lnTo>
                      <a:pt x="2" y="15"/>
                    </a:lnTo>
                    <a:lnTo>
                      <a:pt x="0" y="34"/>
                    </a:lnTo>
                    <a:lnTo>
                      <a:pt x="16" y="50"/>
                    </a:lnTo>
                    <a:lnTo>
                      <a:pt x="24" y="26"/>
                    </a:lnTo>
                    <a:lnTo>
                      <a:pt x="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0" name="Freeform 121"/>
              <p:cNvSpPr>
                <a:spLocks/>
              </p:cNvSpPr>
              <p:nvPr/>
            </p:nvSpPr>
            <p:spPr bwMode="auto">
              <a:xfrm>
                <a:off x="8505045" y="4295554"/>
                <a:ext cx="45602" cy="42470"/>
              </a:xfrm>
              <a:custGeom>
                <a:avLst/>
                <a:gdLst>
                  <a:gd name="T0" fmla="*/ 2 w 26"/>
                  <a:gd name="T1" fmla="*/ 0 h 24"/>
                  <a:gd name="T2" fmla="*/ 13 w 26"/>
                  <a:gd name="T3" fmla="*/ 2 h 24"/>
                  <a:gd name="T4" fmla="*/ 21 w 26"/>
                  <a:gd name="T5" fmla="*/ 10 h 24"/>
                  <a:gd name="T6" fmla="*/ 25 w 26"/>
                  <a:gd name="T7" fmla="*/ 21 h 24"/>
                  <a:gd name="T8" fmla="*/ 15 w 26"/>
                  <a:gd name="T9" fmla="*/ 23 h 24"/>
                  <a:gd name="T10" fmla="*/ 0 w 26"/>
                  <a:gd name="T11" fmla="*/ 9 h 24"/>
                  <a:gd name="T12" fmla="*/ 2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2" y="0"/>
                    </a:moveTo>
                    <a:lnTo>
                      <a:pt x="13" y="2"/>
                    </a:lnTo>
                    <a:lnTo>
                      <a:pt x="21" y="10"/>
                    </a:lnTo>
                    <a:lnTo>
                      <a:pt x="25" y="21"/>
                    </a:lnTo>
                    <a:lnTo>
                      <a:pt x="15" y="23"/>
                    </a:lnTo>
                    <a:lnTo>
                      <a:pt x="0" y="9"/>
                    </a:lnTo>
                    <a:lnTo>
                      <a:pt x="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1" name="Freeform 122"/>
              <p:cNvSpPr>
                <a:spLocks/>
              </p:cNvSpPr>
              <p:nvPr/>
            </p:nvSpPr>
            <p:spPr bwMode="auto">
              <a:xfrm>
                <a:off x="8855709" y="4531497"/>
                <a:ext cx="39312" cy="28313"/>
              </a:xfrm>
              <a:custGeom>
                <a:avLst/>
                <a:gdLst>
                  <a:gd name="T0" fmla="*/ 3 w 21"/>
                  <a:gd name="T1" fmla="*/ 2 h 15"/>
                  <a:gd name="T2" fmla="*/ 0 w 21"/>
                  <a:gd name="T3" fmla="*/ 14 h 15"/>
                  <a:gd name="T4" fmla="*/ 16 w 21"/>
                  <a:gd name="T5" fmla="*/ 8 h 15"/>
                  <a:gd name="T6" fmla="*/ 20 w 21"/>
                  <a:gd name="T7" fmla="*/ 0 h 15"/>
                  <a:gd name="T8" fmla="*/ 3 w 21"/>
                  <a:gd name="T9" fmla="*/ 2 h 15"/>
                </a:gdLst>
                <a:ahLst/>
                <a:cxnLst>
                  <a:cxn ang="0">
                    <a:pos x="T0" y="T1"/>
                  </a:cxn>
                  <a:cxn ang="0">
                    <a:pos x="T2" y="T3"/>
                  </a:cxn>
                  <a:cxn ang="0">
                    <a:pos x="T4" y="T5"/>
                  </a:cxn>
                  <a:cxn ang="0">
                    <a:pos x="T6" y="T7"/>
                  </a:cxn>
                  <a:cxn ang="0">
                    <a:pos x="T8" y="T9"/>
                  </a:cxn>
                </a:cxnLst>
                <a:rect l="0" t="0" r="r" b="b"/>
                <a:pathLst>
                  <a:path w="21" h="15">
                    <a:moveTo>
                      <a:pt x="3" y="2"/>
                    </a:moveTo>
                    <a:lnTo>
                      <a:pt x="0" y="14"/>
                    </a:lnTo>
                    <a:lnTo>
                      <a:pt x="16" y="8"/>
                    </a:lnTo>
                    <a:lnTo>
                      <a:pt x="20" y="0"/>
                    </a:lnTo>
                    <a:lnTo>
                      <a:pt x="3"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2" name="Freeform 123"/>
              <p:cNvSpPr>
                <a:spLocks/>
              </p:cNvSpPr>
              <p:nvPr/>
            </p:nvSpPr>
            <p:spPr bwMode="auto">
              <a:xfrm>
                <a:off x="8997233" y="4304992"/>
                <a:ext cx="50319" cy="26740"/>
              </a:xfrm>
              <a:custGeom>
                <a:avLst/>
                <a:gdLst>
                  <a:gd name="T0" fmla="*/ 14 w 28"/>
                  <a:gd name="T1" fmla="*/ 13 h 14"/>
                  <a:gd name="T2" fmla="*/ 11 w 28"/>
                  <a:gd name="T3" fmla="*/ 13 h 14"/>
                  <a:gd name="T4" fmla="*/ 10 w 28"/>
                  <a:gd name="T5" fmla="*/ 13 h 14"/>
                  <a:gd name="T6" fmla="*/ 8 w 28"/>
                  <a:gd name="T7" fmla="*/ 13 h 14"/>
                  <a:gd name="T8" fmla="*/ 6 w 28"/>
                  <a:gd name="T9" fmla="*/ 13 h 14"/>
                  <a:gd name="T10" fmla="*/ 5 w 28"/>
                  <a:gd name="T11" fmla="*/ 13 h 14"/>
                  <a:gd name="T12" fmla="*/ 3 w 28"/>
                  <a:gd name="T13" fmla="*/ 13 h 14"/>
                  <a:gd name="T14" fmla="*/ 2 w 28"/>
                  <a:gd name="T15" fmla="*/ 13 h 14"/>
                  <a:gd name="T16" fmla="*/ 1 w 28"/>
                  <a:gd name="T17" fmla="*/ 13 h 14"/>
                  <a:gd name="T18" fmla="*/ 0 w 28"/>
                  <a:gd name="T19" fmla="*/ 10 h 14"/>
                  <a:gd name="T20" fmla="*/ 0 w 28"/>
                  <a:gd name="T21" fmla="*/ 7 h 14"/>
                  <a:gd name="T22" fmla="*/ 0 w 28"/>
                  <a:gd name="T23" fmla="*/ 5 h 14"/>
                  <a:gd name="T24" fmla="*/ 1 w 28"/>
                  <a:gd name="T25" fmla="*/ 5 h 14"/>
                  <a:gd name="T26" fmla="*/ 2 w 28"/>
                  <a:gd name="T27" fmla="*/ 2 h 14"/>
                  <a:gd name="T28" fmla="*/ 3 w 28"/>
                  <a:gd name="T29" fmla="*/ 2 h 14"/>
                  <a:gd name="T30" fmla="*/ 3 w 28"/>
                  <a:gd name="T31" fmla="*/ 0 h 14"/>
                  <a:gd name="T32" fmla="*/ 5 w 28"/>
                  <a:gd name="T33" fmla="*/ 0 h 14"/>
                  <a:gd name="T34" fmla="*/ 6 w 28"/>
                  <a:gd name="T35" fmla="*/ 0 h 14"/>
                  <a:gd name="T36" fmla="*/ 8 w 28"/>
                  <a:gd name="T37" fmla="*/ 0 h 14"/>
                  <a:gd name="T38" fmla="*/ 10 w 28"/>
                  <a:gd name="T39" fmla="*/ 0 h 14"/>
                  <a:gd name="T40" fmla="*/ 11 w 28"/>
                  <a:gd name="T41" fmla="*/ 0 h 14"/>
                  <a:gd name="T42" fmla="*/ 14 w 28"/>
                  <a:gd name="T43" fmla="*/ 0 h 14"/>
                  <a:gd name="T44" fmla="*/ 17 w 28"/>
                  <a:gd name="T45" fmla="*/ 0 h 14"/>
                  <a:gd name="T46" fmla="*/ 18 w 28"/>
                  <a:gd name="T47" fmla="*/ 0 h 14"/>
                  <a:gd name="T48" fmla="*/ 20 w 28"/>
                  <a:gd name="T49" fmla="*/ 0 h 14"/>
                  <a:gd name="T50" fmla="*/ 21 w 28"/>
                  <a:gd name="T51" fmla="*/ 0 h 14"/>
                  <a:gd name="T52" fmla="*/ 23 w 28"/>
                  <a:gd name="T53" fmla="*/ 0 h 14"/>
                  <a:gd name="T54" fmla="*/ 24 w 28"/>
                  <a:gd name="T55" fmla="*/ 2 h 14"/>
                  <a:gd name="T56" fmla="*/ 25 w 28"/>
                  <a:gd name="T57" fmla="*/ 5 h 14"/>
                  <a:gd name="T58" fmla="*/ 26 w 28"/>
                  <a:gd name="T59" fmla="*/ 5 h 14"/>
                  <a:gd name="T60" fmla="*/ 26 w 28"/>
                  <a:gd name="T61" fmla="*/ 7 h 14"/>
                  <a:gd name="T62" fmla="*/ 27 w 28"/>
                  <a:gd name="T63" fmla="*/ 7 h 14"/>
                  <a:gd name="T64" fmla="*/ 26 w 28"/>
                  <a:gd name="T65" fmla="*/ 10 h 14"/>
                  <a:gd name="T66" fmla="*/ 25 w 28"/>
                  <a:gd name="T67" fmla="*/ 13 h 14"/>
                  <a:gd name="T68" fmla="*/ 24 w 28"/>
                  <a:gd name="T69" fmla="*/ 13 h 14"/>
                  <a:gd name="T70" fmla="*/ 23 w 28"/>
                  <a:gd name="T71" fmla="*/ 13 h 14"/>
                  <a:gd name="T72" fmla="*/ 21 w 28"/>
                  <a:gd name="T73" fmla="*/ 13 h 14"/>
                  <a:gd name="T74" fmla="*/ 20 w 28"/>
                  <a:gd name="T75" fmla="*/ 13 h 14"/>
                  <a:gd name="T76" fmla="*/ 18 w 28"/>
                  <a:gd name="T77" fmla="*/ 13 h 14"/>
                  <a:gd name="T78" fmla="*/ 17 w 28"/>
                  <a:gd name="T79" fmla="*/ 13 h 14"/>
                  <a:gd name="T80" fmla="*/ 14 w 28"/>
                  <a:gd name="T8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14">
                    <a:moveTo>
                      <a:pt x="14" y="13"/>
                    </a:moveTo>
                    <a:lnTo>
                      <a:pt x="11" y="13"/>
                    </a:lnTo>
                    <a:lnTo>
                      <a:pt x="10" y="13"/>
                    </a:lnTo>
                    <a:lnTo>
                      <a:pt x="8" y="13"/>
                    </a:lnTo>
                    <a:lnTo>
                      <a:pt x="6" y="13"/>
                    </a:lnTo>
                    <a:lnTo>
                      <a:pt x="5" y="13"/>
                    </a:lnTo>
                    <a:lnTo>
                      <a:pt x="3" y="13"/>
                    </a:lnTo>
                    <a:lnTo>
                      <a:pt x="2" y="13"/>
                    </a:lnTo>
                    <a:lnTo>
                      <a:pt x="1" y="13"/>
                    </a:lnTo>
                    <a:lnTo>
                      <a:pt x="0" y="10"/>
                    </a:lnTo>
                    <a:lnTo>
                      <a:pt x="0" y="7"/>
                    </a:lnTo>
                    <a:lnTo>
                      <a:pt x="0" y="5"/>
                    </a:lnTo>
                    <a:lnTo>
                      <a:pt x="1" y="5"/>
                    </a:lnTo>
                    <a:lnTo>
                      <a:pt x="2" y="2"/>
                    </a:lnTo>
                    <a:lnTo>
                      <a:pt x="3" y="2"/>
                    </a:lnTo>
                    <a:lnTo>
                      <a:pt x="3" y="0"/>
                    </a:lnTo>
                    <a:lnTo>
                      <a:pt x="5" y="0"/>
                    </a:lnTo>
                    <a:lnTo>
                      <a:pt x="6" y="0"/>
                    </a:lnTo>
                    <a:lnTo>
                      <a:pt x="8" y="0"/>
                    </a:lnTo>
                    <a:lnTo>
                      <a:pt x="10" y="0"/>
                    </a:lnTo>
                    <a:lnTo>
                      <a:pt x="11" y="0"/>
                    </a:lnTo>
                    <a:lnTo>
                      <a:pt x="14" y="0"/>
                    </a:lnTo>
                    <a:lnTo>
                      <a:pt x="17" y="0"/>
                    </a:lnTo>
                    <a:lnTo>
                      <a:pt x="18" y="0"/>
                    </a:lnTo>
                    <a:lnTo>
                      <a:pt x="20" y="0"/>
                    </a:lnTo>
                    <a:lnTo>
                      <a:pt x="21" y="0"/>
                    </a:lnTo>
                    <a:lnTo>
                      <a:pt x="23" y="0"/>
                    </a:lnTo>
                    <a:lnTo>
                      <a:pt x="24" y="2"/>
                    </a:lnTo>
                    <a:lnTo>
                      <a:pt x="25" y="5"/>
                    </a:lnTo>
                    <a:lnTo>
                      <a:pt x="26" y="5"/>
                    </a:lnTo>
                    <a:lnTo>
                      <a:pt x="26" y="7"/>
                    </a:lnTo>
                    <a:lnTo>
                      <a:pt x="27" y="7"/>
                    </a:lnTo>
                    <a:lnTo>
                      <a:pt x="26" y="10"/>
                    </a:lnTo>
                    <a:lnTo>
                      <a:pt x="25" y="13"/>
                    </a:lnTo>
                    <a:lnTo>
                      <a:pt x="24" y="13"/>
                    </a:lnTo>
                    <a:lnTo>
                      <a:pt x="23" y="13"/>
                    </a:lnTo>
                    <a:lnTo>
                      <a:pt x="21" y="13"/>
                    </a:lnTo>
                    <a:lnTo>
                      <a:pt x="20" y="13"/>
                    </a:lnTo>
                    <a:lnTo>
                      <a:pt x="18" y="13"/>
                    </a:lnTo>
                    <a:lnTo>
                      <a:pt x="17" y="13"/>
                    </a:lnTo>
                    <a:lnTo>
                      <a:pt x="14" y="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3" name="Freeform 124"/>
              <p:cNvSpPr>
                <a:spLocks/>
              </p:cNvSpPr>
              <p:nvPr/>
            </p:nvSpPr>
            <p:spPr bwMode="auto">
              <a:xfrm>
                <a:off x="8561655" y="3671092"/>
                <a:ext cx="51892" cy="75502"/>
              </a:xfrm>
              <a:custGeom>
                <a:avLst/>
                <a:gdLst>
                  <a:gd name="T0" fmla="*/ 9 w 29"/>
                  <a:gd name="T1" fmla="*/ 9 h 43"/>
                  <a:gd name="T2" fmla="*/ 0 w 29"/>
                  <a:gd name="T3" fmla="*/ 23 h 43"/>
                  <a:gd name="T4" fmla="*/ 2 w 29"/>
                  <a:gd name="T5" fmla="*/ 42 h 43"/>
                  <a:gd name="T6" fmla="*/ 14 w 29"/>
                  <a:gd name="T7" fmla="*/ 42 h 43"/>
                  <a:gd name="T8" fmla="*/ 28 w 29"/>
                  <a:gd name="T9" fmla="*/ 25 h 43"/>
                  <a:gd name="T10" fmla="*/ 19 w 29"/>
                  <a:gd name="T11" fmla="*/ 0 h 43"/>
                  <a:gd name="T12" fmla="*/ 9 w 29"/>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29" h="43">
                    <a:moveTo>
                      <a:pt x="9" y="9"/>
                    </a:moveTo>
                    <a:lnTo>
                      <a:pt x="0" y="23"/>
                    </a:lnTo>
                    <a:lnTo>
                      <a:pt x="2" y="42"/>
                    </a:lnTo>
                    <a:lnTo>
                      <a:pt x="14" y="42"/>
                    </a:lnTo>
                    <a:lnTo>
                      <a:pt x="28" y="25"/>
                    </a:lnTo>
                    <a:lnTo>
                      <a:pt x="19" y="0"/>
                    </a:lnTo>
                    <a:lnTo>
                      <a:pt x="9"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4" name="Freeform 125"/>
              <p:cNvSpPr>
                <a:spLocks/>
              </p:cNvSpPr>
              <p:nvPr/>
            </p:nvSpPr>
            <p:spPr bwMode="auto">
              <a:xfrm>
                <a:off x="8863572" y="3867711"/>
                <a:ext cx="50319" cy="47189"/>
              </a:xfrm>
              <a:custGeom>
                <a:avLst/>
                <a:gdLst>
                  <a:gd name="T0" fmla="*/ 16 w 28"/>
                  <a:gd name="T1" fmla="*/ 5 h 26"/>
                  <a:gd name="T2" fmla="*/ 2 w 28"/>
                  <a:gd name="T3" fmla="*/ 0 h 26"/>
                  <a:gd name="T4" fmla="*/ 0 w 28"/>
                  <a:gd name="T5" fmla="*/ 12 h 26"/>
                  <a:gd name="T6" fmla="*/ 9 w 28"/>
                  <a:gd name="T7" fmla="*/ 22 h 26"/>
                  <a:gd name="T8" fmla="*/ 17 w 28"/>
                  <a:gd name="T9" fmla="*/ 25 h 26"/>
                  <a:gd name="T10" fmla="*/ 18 w 28"/>
                  <a:gd name="T11" fmla="*/ 25 h 26"/>
                  <a:gd name="T12" fmla="*/ 19 w 28"/>
                  <a:gd name="T13" fmla="*/ 25 h 26"/>
                  <a:gd name="T14" fmla="*/ 20 w 28"/>
                  <a:gd name="T15" fmla="*/ 25 h 26"/>
                  <a:gd name="T16" fmla="*/ 21 w 28"/>
                  <a:gd name="T17" fmla="*/ 24 h 26"/>
                  <a:gd name="T18" fmla="*/ 23 w 28"/>
                  <a:gd name="T19" fmla="*/ 23 h 26"/>
                  <a:gd name="T20" fmla="*/ 24 w 28"/>
                  <a:gd name="T21" fmla="*/ 22 h 26"/>
                  <a:gd name="T22" fmla="*/ 25 w 28"/>
                  <a:gd name="T23" fmla="*/ 22 h 26"/>
                  <a:gd name="T24" fmla="*/ 26 w 28"/>
                  <a:gd name="T25" fmla="*/ 21 h 26"/>
                  <a:gd name="T26" fmla="*/ 27 w 28"/>
                  <a:gd name="T27" fmla="*/ 19 h 26"/>
                  <a:gd name="T28" fmla="*/ 27 w 28"/>
                  <a:gd name="T29" fmla="*/ 18 h 26"/>
                  <a:gd name="T30" fmla="*/ 27 w 28"/>
                  <a:gd name="T31" fmla="*/ 16 h 26"/>
                  <a:gd name="T32" fmla="*/ 26 w 28"/>
                  <a:gd name="T33" fmla="*/ 15 h 26"/>
                  <a:gd name="T34" fmla="*/ 25 w 28"/>
                  <a:gd name="T35" fmla="*/ 13 h 26"/>
                  <a:gd name="T36" fmla="*/ 24 w 28"/>
                  <a:gd name="T37" fmla="*/ 11 h 26"/>
                  <a:gd name="T38" fmla="*/ 23 w 28"/>
                  <a:gd name="T39" fmla="*/ 10 h 26"/>
                  <a:gd name="T40" fmla="*/ 21 w 28"/>
                  <a:gd name="T41" fmla="*/ 9 h 26"/>
                  <a:gd name="T42" fmla="*/ 20 w 28"/>
                  <a:gd name="T43" fmla="*/ 8 h 26"/>
                  <a:gd name="T44" fmla="*/ 19 w 28"/>
                  <a:gd name="T45" fmla="*/ 8 h 26"/>
                  <a:gd name="T46" fmla="*/ 18 w 28"/>
                  <a:gd name="T47" fmla="*/ 7 h 26"/>
                  <a:gd name="T48" fmla="*/ 17 w 28"/>
                  <a:gd name="T49" fmla="*/ 6 h 26"/>
                  <a:gd name="T50" fmla="*/ 16 w 28"/>
                  <a:gd name="T51" fmla="*/ 6 h 26"/>
                  <a:gd name="T52" fmla="*/ 16 w 28"/>
                  <a:gd name="T5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6">
                    <a:moveTo>
                      <a:pt x="16" y="5"/>
                    </a:moveTo>
                    <a:lnTo>
                      <a:pt x="2" y="0"/>
                    </a:lnTo>
                    <a:lnTo>
                      <a:pt x="0" y="12"/>
                    </a:lnTo>
                    <a:lnTo>
                      <a:pt x="9" y="22"/>
                    </a:lnTo>
                    <a:lnTo>
                      <a:pt x="17" y="25"/>
                    </a:lnTo>
                    <a:lnTo>
                      <a:pt x="18" y="25"/>
                    </a:lnTo>
                    <a:lnTo>
                      <a:pt x="19" y="25"/>
                    </a:lnTo>
                    <a:lnTo>
                      <a:pt x="20" y="25"/>
                    </a:lnTo>
                    <a:lnTo>
                      <a:pt x="21" y="24"/>
                    </a:lnTo>
                    <a:lnTo>
                      <a:pt x="23" y="23"/>
                    </a:lnTo>
                    <a:lnTo>
                      <a:pt x="24" y="22"/>
                    </a:lnTo>
                    <a:lnTo>
                      <a:pt x="25" y="22"/>
                    </a:lnTo>
                    <a:lnTo>
                      <a:pt x="26" y="21"/>
                    </a:lnTo>
                    <a:lnTo>
                      <a:pt x="27" y="19"/>
                    </a:lnTo>
                    <a:lnTo>
                      <a:pt x="27" y="18"/>
                    </a:lnTo>
                    <a:lnTo>
                      <a:pt x="27" y="16"/>
                    </a:lnTo>
                    <a:lnTo>
                      <a:pt x="26" y="15"/>
                    </a:lnTo>
                    <a:lnTo>
                      <a:pt x="25" y="13"/>
                    </a:lnTo>
                    <a:lnTo>
                      <a:pt x="24" y="11"/>
                    </a:lnTo>
                    <a:lnTo>
                      <a:pt x="23" y="10"/>
                    </a:lnTo>
                    <a:lnTo>
                      <a:pt x="21" y="9"/>
                    </a:lnTo>
                    <a:lnTo>
                      <a:pt x="20" y="8"/>
                    </a:lnTo>
                    <a:lnTo>
                      <a:pt x="19" y="8"/>
                    </a:lnTo>
                    <a:lnTo>
                      <a:pt x="18" y="7"/>
                    </a:lnTo>
                    <a:lnTo>
                      <a:pt x="17" y="6"/>
                    </a:lnTo>
                    <a:lnTo>
                      <a:pt x="16" y="6"/>
                    </a:lnTo>
                    <a:lnTo>
                      <a:pt x="16"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5" name="Freeform 126"/>
              <p:cNvSpPr>
                <a:spLocks/>
              </p:cNvSpPr>
              <p:nvPr/>
            </p:nvSpPr>
            <p:spPr bwMode="auto">
              <a:xfrm>
                <a:off x="8931188" y="3850408"/>
                <a:ext cx="56609" cy="40897"/>
              </a:xfrm>
              <a:custGeom>
                <a:avLst/>
                <a:gdLst>
                  <a:gd name="T0" fmla="*/ 2 w 32"/>
                  <a:gd name="T1" fmla="*/ 3 h 24"/>
                  <a:gd name="T2" fmla="*/ 0 w 32"/>
                  <a:gd name="T3" fmla="*/ 15 h 24"/>
                  <a:gd name="T4" fmla="*/ 11 w 32"/>
                  <a:gd name="T5" fmla="*/ 21 h 24"/>
                  <a:gd name="T6" fmla="*/ 31 w 32"/>
                  <a:gd name="T7" fmla="*/ 23 h 24"/>
                  <a:gd name="T8" fmla="*/ 31 w 32"/>
                  <a:gd name="T9" fmla="*/ 9 h 24"/>
                  <a:gd name="T10" fmla="*/ 16 w 32"/>
                  <a:gd name="T11" fmla="*/ 0 h 24"/>
                  <a:gd name="T12" fmla="*/ 2 w 32"/>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 y="3"/>
                    </a:moveTo>
                    <a:lnTo>
                      <a:pt x="0" y="15"/>
                    </a:lnTo>
                    <a:lnTo>
                      <a:pt x="11" y="21"/>
                    </a:lnTo>
                    <a:lnTo>
                      <a:pt x="31" y="23"/>
                    </a:lnTo>
                    <a:lnTo>
                      <a:pt x="31" y="9"/>
                    </a:lnTo>
                    <a:lnTo>
                      <a:pt x="16" y="0"/>
                    </a:lnTo>
                    <a:lnTo>
                      <a:pt x="2"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6" name="Freeform 127"/>
              <p:cNvSpPr>
                <a:spLocks/>
              </p:cNvSpPr>
              <p:nvPr/>
            </p:nvSpPr>
            <p:spPr bwMode="auto">
              <a:xfrm>
                <a:off x="8921753" y="3918045"/>
                <a:ext cx="39312" cy="36178"/>
              </a:xfrm>
              <a:custGeom>
                <a:avLst/>
                <a:gdLst>
                  <a:gd name="T0" fmla="*/ 4 w 21"/>
                  <a:gd name="T1" fmla="*/ 0 h 20"/>
                  <a:gd name="T2" fmla="*/ 0 w 21"/>
                  <a:gd name="T3" fmla="*/ 12 h 20"/>
                  <a:gd name="T4" fmla="*/ 4 w 21"/>
                  <a:gd name="T5" fmla="*/ 19 h 20"/>
                  <a:gd name="T6" fmla="*/ 20 w 21"/>
                  <a:gd name="T7" fmla="*/ 15 h 20"/>
                  <a:gd name="T8" fmla="*/ 16 w 21"/>
                  <a:gd name="T9" fmla="*/ 4 h 20"/>
                  <a:gd name="T10" fmla="*/ 4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4" y="0"/>
                    </a:moveTo>
                    <a:lnTo>
                      <a:pt x="0" y="12"/>
                    </a:lnTo>
                    <a:lnTo>
                      <a:pt x="4" y="19"/>
                    </a:lnTo>
                    <a:lnTo>
                      <a:pt x="20" y="15"/>
                    </a:lnTo>
                    <a:lnTo>
                      <a:pt x="16" y="4"/>
                    </a:lnTo>
                    <a:lnTo>
                      <a:pt x="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7" name="Freeform 128"/>
              <p:cNvSpPr>
                <a:spLocks/>
              </p:cNvSpPr>
              <p:nvPr/>
            </p:nvSpPr>
            <p:spPr bwMode="auto">
              <a:xfrm>
                <a:off x="8989370" y="3910181"/>
                <a:ext cx="31450" cy="26740"/>
              </a:xfrm>
              <a:custGeom>
                <a:avLst/>
                <a:gdLst>
                  <a:gd name="T0" fmla="*/ 0 w 19"/>
                  <a:gd name="T1" fmla="*/ 3 h 14"/>
                  <a:gd name="T2" fmla="*/ 3 w 19"/>
                  <a:gd name="T3" fmla="*/ 13 h 14"/>
                  <a:gd name="T4" fmla="*/ 10 w 19"/>
                  <a:gd name="T5" fmla="*/ 13 h 14"/>
                  <a:gd name="T6" fmla="*/ 16 w 19"/>
                  <a:gd name="T7" fmla="*/ 9 h 14"/>
                  <a:gd name="T8" fmla="*/ 18 w 19"/>
                  <a:gd name="T9" fmla="*/ 0 h 14"/>
                  <a:gd name="T10" fmla="*/ 8 w 19"/>
                  <a:gd name="T11" fmla="*/ 0 h 14"/>
                  <a:gd name="T12" fmla="*/ 0 w 19"/>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0" y="3"/>
                    </a:moveTo>
                    <a:lnTo>
                      <a:pt x="3" y="13"/>
                    </a:lnTo>
                    <a:lnTo>
                      <a:pt x="10" y="13"/>
                    </a:lnTo>
                    <a:lnTo>
                      <a:pt x="16" y="9"/>
                    </a:lnTo>
                    <a:lnTo>
                      <a:pt x="18" y="0"/>
                    </a:lnTo>
                    <a:lnTo>
                      <a:pt x="8" y="0"/>
                    </a:lnTo>
                    <a:lnTo>
                      <a:pt x="0"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8" name="Freeform 129"/>
              <p:cNvSpPr>
                <a:spLocks/>
              </p:cNvSpPr>
              <p:nvPr/>
            </p:nvSpPr>
            <p:spPr bwMode="auto">
              <a:xfrm>
                <a:off x="8913891" y="3985682"/>
                <a:ext cx="47175" cy="66064"/>
              </a:xfrm>
              <a:custGeom>
                <a:avLst/>
                <a:gdLst>
                  <a:gd name="T0" fmla="*/ 18 w 27"/>
                  <a:gd name="T1" fmla="*/ 0 h 37"/>
                  <a:gd name="T2" fmla="*/ 8 w 27"/>
                  <a:gd name="T3" fmla="*/ 11 h 37"/>
                  <a:gd name="T4" fmla="*/ 3 w 27"/>
                  <a:gd name="T5" fmla="*/ 27 h 37"/>
                  <a:gd name="T6" fmla="*/ 0 w 27"/>
                  <a:gd name="T7" fmla="*/ 36 h 37"/>
                  <a:gd name="T8" fmla="*/ 13 w 27"/>
                  <a:gd name="T9" fmla="*/ 32 h 37"/>
                  <a:gd name="T10" fmla="*/ 20 w 27"/>
                  <a:gd name="T11" fmla="*/ 19 h 37"/>
                  <a:gd name="T12" fmla="*/ 26 w 27"/>
                  <a:gd name="T13" fmla="*/ 5 h 37"/>
                  <a:gd name="T14" fmla="*/ 18 w 27"/>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7">
                    <a:moveTo>
                      <a:pt x="18" y="0"/>
                    </a:moveTo>
                    <a:lnTo>
                      <a:pt x="8" y="11"/>
                    </a:lnTo>
                    <a:lnTo>
                      <a:pt x="3" y="27"/>
                    </a:lnTo>
                    <a:lnTo>
                      <a:pt x="0" y="36"/>
                    </a:lnTo>
                    <a:lnTo>
                      <a:pt x="13" y="32"/>
                    </a:lnTo>
                    <a:lnTo>
                      <a:pt x="20" y="19"/>
                    </a:lnTo>
                    <a:lnTo>
                      <a:pt x="26" y="5"/>
                    </a:lnTo>
                    <a:lnTo>
                      <a:pt x="1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19" name="Freeform 130"/>
              <p:cNvSpPr>
                <a:spLocks/>
              </p:cNvSpPr>
              <p:nvPr/>
            </p:nvSpPr>
            <p:spPr bwMode="auto">
              <a:xfrm>
                <a:off x="8962638" y="3949504"/>
                <a:ext cx="26732" cy="26740"/>
              </a:xfrm>
              <a:custGeom>
                <a:avLst/>
                <a:gdLst>
                  <a:gd name="T0" fmla="*/ 7 w 14"/>
                  <a:gd name="T1" fmla="*/ 14 h 15"/>
                  <a:gd name="T2" fmla="*/ 5 w 14"/>
                  <a:gd name="T3" fmla="*/ 14 h 15"/>
                  <a:gd name="T4" fmla="*/ 3 w 14"/>
                  <a:gd name="T5" fmla="*/ 14 h 15"/>
                  <a:gd name="T6" fmla="*/ 2 w 14"/>
                  <a:gd name="T7" fmla="*/ 14 h 15"/>
                  <a:gd name="T8" fmla="*/ 2 w 14"/>
                  <a:gd name="T9" fmla="*/ 12 h 15"/>
                  <a:gd name="T10" fmla="*/ 1 w 14"/>
                  <a:gd name="T11" fmla="*/ 11 h 15"/>
                  <a:gd name="T12" fmla="*/ 0 w 14"/>
                  <a:gd name="T13" fmla="*/ 11 h 15"/>
                  <a:gd name="T14" fmla="*/ 0 w 14"/>
                  <a:gd name="T15" fmla="*/ 10 h 15"/>
                  <a:gd name="T16" fmla="*/ 0 w 14"/>
                  <a:gd name="T17" fmla="*/ 9 h 15"/>
                  <a:gd name="T18" fmla="*/ 0 w 14"/>
                  <a:gd name="T19" fmla="*/ 7 h 15"/>
                  <a:gd name="T20" fmla="*/ 0 w 14"/>
                  <a:gd name="T21" fmla="*/ 5 h 15"/>
                  <a:gd name="T22" fmla="*/ 0 w 14"/>
                  <a:gd name="T23" fmla="*/ 4 h 15"/>
                  <a:gd name="T24" fmla="*/ 1 w 14"/>
                  <a:gd name="T25" fmla="*/ 3 h 15"/>
                  <a:gd name="T26" fmla="*/ 2 w 14"/>
                  <a:gd name="T27" fmla="*/ 2 h 15"/>
                  <a:gd name="T28" fmla="*/ 2 w 14"/>
                  <a:gd name="T29" fmla="*/ 1 h 15"/>
                  <a:gd name="T30" fmla="*/ 3 w 14"/>
                  <a:gd name="T31" fmla="*/ 1 h 15"/>
                  <a:gd name="T32" fmla="*/ 5 w 14"/>
                  <a:gd name="T33" fmla="*/ 1 h 15"/>
                  <a:gd name="T34" fmla="*/ 7 w 14"/>
                  <a:gd name="T35" fmla="*/ 0 h 15"/>
                  <a:gd name="T36" fmla="*/ 7 w 14"/>
                  <a:gd name="T37" fmla="*/ 1 h 15"/>
                  <a:gd name="T38" fmla="*/ 9 w 14"/>
                  <a:gd name="T39" fmla="*/ 1 h 15"/>
                  <a:gd name="T40" fmla="*/ 10 w 14"/>
                  <a:gd name="T41" fmla="*/ 1 h 15"/>
                  <a:gd name="T42" fmla="*/ 10 w 14"/>
                  <a:gd name="T43" fmla="*/ 2 h 15"/>
                  <a:gd name="T44" fmla="*/ 11 w 14"/>
                  <a:gd name="T45" fmla="*/ 3 h 15"/>
                  <a:gd name="T46" fmla="*/ 11 w 14"/>
                  <a:gd name="T47" fmla="*/ 4 h 15"/>
                  <a:gd name="T48" fmla="*/ 11 w 14"/>
                  <a:gd name="T49" fmla="*/ 5 h 15"/>
                  <a:gd name="T50" fmla="*/ 13 w 14"/>
                  <a:gd name="T51" fmla="*/ 7 h 15"/>
                  <a:gd name="T52" fmla="*/ 11 w 14"/>
                  <a:gd name="T53" fmla="*/ 9 h 15"/>
                  <a:gd name="T54" fmla="*/ 11 w 14"/>
                  <a:gd name="T55" fmla="*/ 10 h 15"/>
                  <a:gd name="T56" fmla="*/ 11 w 14"/>
                  <a:gd name="T57" fmla="*/ 11 h 15"/>
                  <a:gd name="T58" fmla="*/ 10 w 14"/>
                  <a:gd name="T59" fmla="*/ 12 h 15"/>
                  <a:gd name="T60" fmla="*/ 10 w 14"/>
                  <a:gd name="T61" fmla="*/ 14 h 15"/>
                  <a:gd name="T62" fmla="*/ 9 w 14"/>
                  <a:gd name="T63" fmla="*/ 14 h 15"/>
                  <a:gd name="T64" fmla="*/ 7 w 14"/>
                  <a:gd name="T6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5">
                    <a:moveTo>
                      <a:pt x="7" y="14"/>
                    </a:moveTo>
                    <a:lnTo>
                      <a:pt x="5" y="14"/>
                    </a:lnTo>
                    <a:lnTo>
                      <a:pt x="3" y="14"/>
                    </a:lnTo>
                    <a:lnTo>
                      <a:pt x="2" y="14"/>
                    </a:lnTo>
                    <a:lnTo>
                      <a:pt x="2" y="12"/>
                    </a:lnTo>
                    <a:lnTo>
                      <a:pt x="1" y="11"/>
                    </a:lnTo>
                    <a:lnTo>
                      <a:pt x="0" y="11"/>
                    </a:lnTo>
                    <a:lnTo>
                      <a:pt x="0" y="10"/>
                    </a:lnTo>
                    <a:lnTo>
                      <a:pt x="0" y="9"/>
                    </a:lnTo>
                    <a:lnTo>
                      <a:pt x="0" y="7"/>
                    </a:lnTo>
                    <a:lnTo>
                      <a:pt x="0" y="5"/>
                    </a:lnTo>
                    <a:lnTo>
                      <a:pt x="0" y="4"/>
                    </a:lnTo>
                    <a:lnTo>
                      <a:pt x="1" y="3"/>
                    </a:lnTo>
                    <a:lnTo>
                      <a:pt x="2" y="2"/>
                    </a:lnTo>
                    <a:lnTo>
                      <a:pt x="2" y="1"/>
                    </a:lnTo>
                    <a:lnTo>
                      <a:pt x="3" y="1"/>
                    </a:lnTo>
                    <a:lnTo>
                      <a:pt x="5" y="1"/>
                    </a:lnTo>
                    <a:lnTo>
                      <a:pt x="7" y="0"/>
                    </a:lnTo>
                    <a:lnTo>
                      <a:pt x="7" y="1"/>
                    </a:lnTo>
                    <a:lnTo>
                      <a:pt x="9" y="1"/>
                    </a:lnTo>
                    <a:lnTo>
                      <a:pt x="10" y="1"/>
                    </a:lnTo>
                    <a:lnTo>
                      <a:pt x="10" y="2"/>
                    </a:lnTo>
                    <a:lnTo>
                      <a:pt x="11" y="3"/>
                    </a:lnTo>
                    <a:lnTo>
                      <a:pt x="11" y="4"/>
                    </a:lnTo>
                    <a:lnTo>
                      <a:pt x="11" y="5"/>
                    </a:lnTo>
                    <a:lnTo>
                      <a:pt x="13" y="7"/>
                    </a:lnTo>
                    <a:lnTo>
                      <a:pt x="11" y="9"/>
                    </a:lnTo>
                    <a:lnTo>
                      <a:pt x="11" y="10"/>
                    </a:lnTo>
                    <a:lnTo>
                      <a:pt x="11" y="11"/>
                    </a:lnTo>
                    <a:lnTo>
                      <a:pt x="10" y="12"/>
                    </a:lnTo>
                    <a:lnTo>
                      <a:pt x="10" y="14"/>
                    </a:lnTo>
                    <a:lnTo>
                      <a:pt x="9" y="14"/>
                    </a:lnTo>
                    <a:lnTo>
                      <a:pt x="7"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0" name="Freeform 142"/>
              <p:cNvSpPr>
                <a:spLocks/>
              </p:cNvSpPr>
              <p:nvPr/>
            </p:nvSpPr>
            <p:spPr bwMode="auto">
              <a:xfrm>
                <a:off x="9066422" y="4298700"/>
                <a:ext cx="33022" cy="28313"/>
              </a:xfrm>
              <a:custGeom>
                <a:avLst/>
                <a:gdLst>
                  <a:gd name="T0" fmla="*/ 9 w 19"/>
                  <a:gd name="T1" fmla="*/ 14 h 15"/>
                  <a:gd name="T2" fmla="*/ 8 w 19"/>
                  <a:gd name="T3" fmla="*/ 14 h 15"/>
                  <a:gd name="T4" fmla="*/ 6 w 19"/>
                  <a:gd name="T5" fmla="*/ 14 h 15"/>
                  <a:gd name="T6" fmla="*/ 5 w 19"/>
                  <a:gd name="T7" fmla="*/ 14 h 15"/>
                  <a:gd name="T8" fmla="*/ 4 w 19"/>
                  <a:gd name="T9" fmla="*/ 14 h 15"/>
                  <a:gd name="T10" fmla="*/ 3 w 19"/>
                  <a:gd name="T11" fmla="*/ 12 h 15"/>
                  <a:gd name="T12" fmla="*/ 2 w 19"/>
                  <a:gd name="T13" fmla="*/ 12 h 15"/>
                  <a:gd name="T14" fmla="*/ 1 w 19"/>
                  <a:gd name="T15" fmla="*/ 12 h 15"/>
                  <a:gd name="T16" fmla="*/ 0 w 19"/>
                  <a:gd name="T17" fmla="*/ 12 h 15"/>
                  <a:gd name="T18" fmla="*/ 0 w 19"/>
                  <a:gd name="T19" fmla="*/ 11 h 15"/>
                  <a:gd name="T20" fmla="*/ 0 w 19"/>
                  <a:gd name="T21" fmla="*/ 9 h 15"/>
                  <a:gd name="T22" fmla="*/ 0 w 19"/>
                  <a:gd name="T23" fmla="*/ 7 h 15"/>
                  <a:gd name="T24" fmla="*/ 0 w 19"/>
                  <a:gd name="T25" fmla="*/ 6 h 15"/>
                  <a:gd name="T26" fmla="*/ 0 w 19"/>
                  <a:gd name="T27" fmla="*/ 4 h 15"/>
                  <a:gd name="T28" fmla="*/ 1 w 19"/>
                  <a:gd name="T29" fmla="*/ 4 h 15"/>
                  <a:gd name="T30" fmla="*/ 2 w 19"/>
                  <a:gd name="T31" fmla="*/ 3 h 15"/>
                  <a:gd name="T32" fmla="*/ 3 w 19"/>
                  <a:gd name="T33" fmla="*/ 3 h 15"/>
                  <a:gd name="T34" fmla="*/ 4 w 19"/>
                  <a:gd name="T35" fmla="*/ 1 h 15"/>
                  <a:gd name="T36" fmla="*/ 5 w 19"/>
                  <a:gd name="T37" fmla="*/ 1 h 15"/>
                  <a:gd name="T38" fmla="*/ 6 w 19"/>
                  <a:gd name="T39" fmla="*/ 1 h 15"/>
                  <a:gd name="T40" fmla="*/ 8 w 19"/>
                  <a:gd name="T41" fmla="*/ 1 h 15"/>
                  <a:gd name="T42" fmla="*/ 9 w 19"/>
                  <a:gd name="T43" fmla="*/ 0 h 15"/>
                  <a:gd name="T44" fmla="*/ 9 w 19"/>
                  <a:gd name="T45" fmla="*/ 1 h 15"/>
                  <a:gd name="T46" fmla="*/ 11 w 19"/>
                  <a:gd name="T47" fmla="*/ 1 h 15"/>
                  <a:gd name="T48" fmla="*/ 13 w 19"/>
                  <a:gd name="T49" fmla="*/ 1 h 15"/>
                  <a:gd name="T50" fmla="*/ 14 w 19"/>
                  <a:gd name="T51" fmla="*/ 3 h 15"/>
                  <a:gd name="T52" fmla="*/ 15 w 19"/>
                  <a:gd name="T53" fmla="*/ 3 h 15"/>
                  <a:gd name="T54" fmla="*/ 15 w 19"/>
                  <a:gd name="T55" fmla="*/ 4 h 15"/>
                  <a:gd name="T56" fmla="*/ 16 w 19"/>
                  <a:gd name="T57" fmla="*/ 4 h 15"/>
                  <a:gd name="T58" fmla="*/ 17 w 19"/>
                  <a:gd name="T59" fmla="*/ 6 h 15"/>
                  <a:gd name="T60" fmla="*/ 17 w 19"/>
                  <a:gd name="T61" fmla="*/ 7 h 15"/>
                  <a:gd name="T62" fmla="*/ 18 w 19"/>
                  <a:gd name="T63" fmla="*/ 7 h 15"/>
                  <a:gd name="T64" fmla="*/ 17 w 19"/>
                  <a:gd name="T65" fmla="*/ 9 h 15"/>
                  <a:gd name="T66" fmla="*/ 17 w 19"/>
                  <a:gd name="T67" fmla="*/ 11 h 15"/>
                  <a:gd name="T68" fmla="*/ 16 w 19"/>
                  <a:gd name="T69" fmla="*/ 11 h 15"/>
                  <a:gd name="T70" fmla="*/ 16 w 19"/>
                  <a:gd name="T71" fmla="*/ 12 h 15"/>
                  <a:gd name="T72" fmla="*/ 15 w 19"/>
                  <a:gd name="T73" fmla="*/ 12 h 15"/>
                  <a:gd name="T74" fmla="*/ 14 w 19"/>
                  <a:gd name="T75" fmla="*/ 12 h 15"/>
                  <a:gd name="T76" fmla="*/ 13 w 19"/>
                  <a:gd name="T77" fmla="*/ 14 h 15"/>
                  <a:gd name="T78" fmla="*/ 11 w 19"/>
                  <a:gd name="T79" fmla="*/ 14 h 15"/>
                  <a:gd name="T80" fmla="*/ 9 w 19"/>
                  <a:gd name="T8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15">
                    <a:moveTo>
                      <a:pt x="9" y="14"/>
                    </a:moveTo>
                    <a:lnTo>
                      <a:pt x="8" y="14"/>
                    </a:lnTo>
                    <a:lnTo>
                      <a:pt x="6" y="14"/>
                    </a:lnTo>
                    <a:lnTo>
                      <a:pt x="5" y="14"/>
                    </a:lnTo>
                    <a:lnTo>
                      <a:pt x="4" y="14"/>
                    </a:lnTo>
                    <a:lnTo>
                      <a:pt x="3" y="12"/>
                    </a:lnTo>
                    <a:lnTo>
                      <a:pt x="2" y="12"/>
                    </a:lnTo>
                    <a:lnTo>
                      <a:pt x="1" y="12"/>
                    </a:lnTo>
                    <a:lnTo>
                      <a:pt x="0" y="12"/>
                    </a:lnTo>
                    <a:lnTo>
                      <a:pt x="0" y="11"/>
                    </a:lnTo>
                    <a:lnTo>
                      <a:pt x="0" y="9"/>
                    </a:lnTo>
                    <a:lnTo>
                      <a:pt x="0" y="7"/>
                    </a:lnTo>
                    <a:lnTo>
                      <a:pt x="0" y="6"/>
                    </a:lnTo>
                    <a:lnTo>
                      <a:pt x="0" y="4"/>
                    </a:lnTo>
                    <a:lnTo>
                      <a:pt x="1" y="4"/>
                    </a:lnTo>
                    <a:lnTo>
                      <a:pt x="2" y="3"/>
                    </a:lnTo>
                    <a:lnTo>
                      <a:pt x="3" y="3"/>
                    </a:lnTo>
                    <a:lnTo>
                      <a:pt x="4" y="1"/>
                    </a:lnTo>
                    <a:lnTo>
                      <a:pt x="5" y="1"/>
                    </a:lnTo>
                    <a:lnTo>
                      <a:pt x="6" y="1"/>
                    </a:lnTo>
                    <a:lnTo>
                      <a:pt x="8" y="1"/>
                    </a:lnTo>
                    <a:lnTo>
                      <a:pt x="9" y="0"/>
                    </a:lnTo>
                    <a:lnTo>
                      <a:pt x="9" y="1"/>
                    </a:lnTo>
                    <a:lnTo>
                      <a:pt x="11" y="1"/>
                    </a:lnTo>
                    <a:lnTo>
                      <a:pt x="13" y="1"/>
                    </a:lnTo>
                    <a:lnTo>
                      <a:pt x="14" y="3"/>
                    </a:lnTo>
                    <a:lnTo>
                      <a:pt x="15" y="3"/>
                    </a:lnTo>
                    <a:lnTo>
                      <a:pt x="15" y="4"/>
                    </a:lnTo>
                    <a:lnTo>
                      <a:pt x="16" y="4"/>
                    </a:lnTo>
                    <a:lnTo>
                      <a:pt x="17" y="6"/>
                    </a:lnTo>
                    <a:lnTo>
                      <a:pt x="17" y="7"/>
                    </a:lnTo>
                    <a:lnTo>
                      <a:pt x="18" y="7"/>
                    </a:lnTo>
                    <a:lnTo>
                      <a:pt x="17" y="9"/>
                    </a:lnTo>
                    <a:lnTo>
                      <a:pt x="17" y="11"/>
                    </a:lnTo>
                    <a:lnTo>
                      <a:pt x="16" y="11"/>
                    </a:lnTo>
                    <a:lnTo>
                      <a:pt x="16" y="12"/>
                    </a:lnTo>
                    <a:lnTo>
                      <a:pt x="15" y="12"/>
                    </a:lnTo>
                    <a:lnTo>
                      <a:pt x="14" y="12"/>
                    </a:lnTo>
                    <a:lnTo>
                      <a:pt x="13" y="14"/>
                    </a:lnTo>
                    <a:lnTo>
                      <a:pt x="11" y="14"/>
                    </a:lnTo>
                    <a:lnTo>
                      <a:pt x="9" y="1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1" name="Freeform 143"/>
              <p:cNvSpPr>
                <a:spLocks/>
              </p:cNvSpPr>
              <p:nvPr/>
            </p:nvSpPr>
            <p:spPr bwMode="auto">
              <a:xfrm>
                <a:off x="8509763" y="4422963"/>
                <a:ext cx="240590" cy="81794"/>
              </a:xfrm>
              <a:custGeom>
                <a:avLst/>
                <a:gdLst>
                  <a:gd name="T0" fmla="*/ 19 w 135"/>
                  <a:gd name="T1" fmla="*/ 2 h 46"/>
                  <a:gd name="T2" fmla="*/ 8 w 135"/>
                  <a:gd name="T3" fmla="*/ 7 h 46"/>
                  <a:gd name="T4" fmla="*/ 0 w 135"/>
                  <a:gd name="T5" fmla="*/ 17 h 46"/>
                  <a:gd name="T6" fmla="*/ 8 w 135"/>
                  <a:gd name="T7" fmla="*/ 31 h 46"/>
                  <a:gd name="T8" fmla="*/ 35 w 135"/>
                  <a:gd name="T9" fmla="*/ 31 h 46"/>
                  <a:gd name="T10" fmla="*/ 45 w 135"/>
                  <a:gd name="T11" fmla="*/ 36 h 46"/>
                  <a:gd name="T12" fmla="*/ 68 w 135"/>
                  <a:gd name="T13" fmla="*/ 36 h 46"/>
                  <a:gd name="T14" fmla="*/ 70 w 135"/>
                  <a:gd name="T15" fmla="*/ 45 h 46"/>
                  <a:gd name="T16" fmla="*/ 112 w 135"/>
                  <a:gd name="T17" fmla="*/ 45 h 46"/>
                  <a:gd name="T18" fmla="*/ 123 w 135"/>
                  <a:gd name="T19" fmla="*/ 45 h 46"/>
                  <a:gd name="T20" fmla="*/ 133 w 135"/>
                  <a:gd name="T21" fmla="*/ 45 h 46"/>
                  <a:gd name="T22" fmla="*/ 134 w 135"/>
                  <a:gd name="T23" fmla="*/ 34 h 46"/>
                  <a:gd name="T24" fmla="*/ 121 w 135"/>
                  <a:gd name="T25" fmla="*/ 28 h 46"/>
                  <a:gd name="T26" fmla="*/ 123 w 135"/>
                  <a:gd name="T27" fmla="*/ 17 h 46"/>
                  <a:gd name="T28" fmla="*/ 110 w 135"/>
                  <a:gd name="T29" fmla="*/ 18 h 46"/>
                  <a:gd name="T30" fmla="*/ 94 w 135"/>
                  <a:gd name="T31" fmla="*/ 17 h 46"/>
                  <a:gd name="T32" fmla="*/ 82 w 135"/>
                  <a:gd name="T33" fmla="*/ 9 h 46"/>
                  <a:gd name="T34" fmla="*/ 61 w 135"/>
                  <a:gd name="T35" fmla="*/ 8 h 46"/>
                  <a:gd name="T36" fmla="*/ 40 w 135"/>
                  <a:gd name="T37" fmla="*/ 0 h 46"/>
                  <a:gd name="T38" fmla="*/ 19 w 135"/>
                  <a:gd name="T3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46">
                    <a:moveTo>
                      <a:pt x="19" y="2"/>
                    </a:moveTo>
                    <a:lnTo>
                      <a:pt x="8" y="7"/>
                    </a:lnTo>
                    <a:lnTo>
                      <a:pt x="0" y="17"/>
                    </a:lnTo>
                    <a:lnTo>
                      <a:pt x="8" y="31"/>
                    </a:lnTo>
                    <a:lnTo>
                      <a:pt x="35" y="31"/>
                    </a:lnTo>
                    <a:lnTo>
                      <a:pt x="45" y="36"/>
                    </a:lnTo>
                    <a:lnTo>
                      <a:pt x="68" y="36"/>
                    </a:lnTo>
                    <a:lnTo>
                      <a:pt x="70" y="45"/>
                    </a:lnTo>
                    <a:lnTo>
                      <a:pt x="112" y="45"/>
                    </a:lnTo>
                    <a:lnTo>
                      <a:pt x="123" y="45"/>
                    </a:lnTo>
                    <a:lnTo>
                      <a:pt x="133" y="45"/>
                    </a:lnTo>
                    <a:lnTo>
                      <a:pt x="134" y="34"/>
                    </a:lnTo>
                    <a:lnTo>
                      <a:pt x="121" y="28"/>
                    </a:lnTo>
                    <a:lnTo>
                      <a:pt x="123" y="17"/>
                    </a:lnTo>
                    <a:lnTo>
                      <a:pt x="110" y="18"/>
                    </a:lnTo>
                    <a:lnTo>
                      <a:pt x="94" y="17"/>
                    </a:lnTo>
                    <a:lnTo>
                      <a:pt x="82" y="9"/>
                    </a:lnTo>
                    <a:lnTo>
                      <a:pt x="61" y="8"/>
                    </a:lnTo>
                    <a:lnTo>
                      <a:pt x="40" y="0"/>
                    </a:lnTo>
                    <a:lnTo>
                      <a:pt x="19"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2" name="Freeform 144"/>
              <p:cNvSpPr>
                <a:spLocks/>
              </p:cNvSpPr>
              <p:nvPr/>
            </p:nvSpPr>
            <p:spPr bwMode="auto">
              <a:xfrm>
                <a:off x="8794382" y="4495319"/>
                <a:ext cx="26732" cy="23594"/>
              </a:xfrm>
              <a:custGeom>
                <a:avLst/>
                <a:gdLst>
                  <a:gd name="T0" fmla="*/ 7 w 15"/>
                  <a:gd name="T1" fmla="*/ 12 h 13"/>
                  <a:gd name="T2" fmla="*/ 4 w 15"/>
                  <a:gd name="T3" fmla="*/ 11 h 13"/>
                  <a:gd name="T4" fmla="*/ 2 w 15"/>
                  <a:gd name="T5" fmla="*/ 11 h 13"/>
                  <a:gd name="T6" fmla="*/ 0 w 15"/>
                  <a:gd name="T7" fmla="*/ 10 h 13"/>
                  <a:gd name="T8" fmla="*/ 0 w 15"/>
                  <a:gd name="T9" fmla="*/ 8 h 13"/>
                  <a:gd name="T10" fmla="*/ 0 w 15"/>
                  <a:gd name="T11" fmla="*/ 6 h 13"/>
                  <a:gd name="T12" fmla="*/ 0 w 15"/>
                  <a:gd name="T13" fmla="*/ 5 h 13"/>
                  <a:gd name="T14" fmla="*/ 0 w 15"/>
                  <a:gd name="T15" fmla="*/ 4 h 13"/>
                  <a:gd name="T16" fmla="*/ 0 w 15"/>
                  <a:gd name="T17" fmla="*/ 3 h 13"/>
                  <a:gd name="T18" fmla="*/ 0 w 15"/>
                  <a:gd name="T19" fmla="*/ 2 h 13"/>
                  <a:gd name="T20" fmla="*/ 0 w 15"/>
                  <a:gd name="T21" fmla="*/ 1 h 13"/>
                  <a:gd name="T22" fmla="*/ 2 w 15"/>
                  <a:gd name="T23" fmla="*/ 0 h 13"/>
                  <a:gd name="T24" fmla="*/ 4 w 15"/>
                  <a:gd name="T25" fmla="*/ 0 h 13"/>
                  <a:gd name="T26" fmla="*/ 7 w 15"/>
                  <a:gd name="T27" fmla="*/ 0 h 13"/>
                  <a:gd name="T28" fmla="*/ 9 w 15"/>
                  <a:gd name="T29" fmla="*/ 0 h 13"/>
                  <a:gd name="T30" fmla="*/ 11 w 15"/>
                  <a:gd name="T31" fmla="*/ 1 h 13"/>
                  <a:gd name="T32" fmla="*/ 11 w 15"/>
                  <a:gd name="T33" fmla="*/ 2 h 13"/>
                  <a:gd name="T34" fmla="*/ 11 w 15"/>
                  <a:gd name="T35" fmla="*/ 3 h 13"/>
                  <a:gd name="T36" fmla="*/ 11 w 15"/>
                  <a:gd name="T37" fmla="*/ 4 h 13"/>
                  <a:gd name="T38" fmla="*/ 14 w 15"/>
                  <a:gd name="T39" fmla="*/ 5 h 13"/>
                  <a:gd name="T40" fmla="*/ 11 w 15"/>
                  <a:gd name="T41" fmla="*/ 5 h 13"/>
                  <a:gd name="T42" fmla="*/ 11 w 15"/>
                  <a:gd name="T43" fmla="*/ 6 h 13"/>
                  <a:gd name="T44" fmla="*/ 11 w 15"/>
                  <a:gd name="T45" fmla="*/ 8 h 13"/>
                  <a:gd name="T46" fmla="*/ 11 w 15"/>
                  <a:gd name="T47" fmla="*/ 10 h 13"/>
                  <a:gd name="T48" fmla="*/ 9 w 15"/>
                  <a:gd name="T49" fmla="*/ 11 h 13"/>
                  <a:gd name="T50" fmla="*/ 7 w 15"/>
                  <a:gd name="T51" fmla="*/ 11 h 13"/>
                  <a:gd name="T52" fmla="*/ 7 w 15"/>
                  <a:gd name="T5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3">
                    <a:moveTo>
                      <a:pt x="7" y="12"/>
                    </a:moveTo>
                    <a:lnTo>
                      <a:pt x="4" y="11"/>
                    </a:lnTo>
                    <a:lnTo>
                      <a:pt x="2" y="11"/>
                    </a:lnTo>
                    <a:lnTo>
                      <a:pt x="0" y="10"/>
                    </a:lnTo>
                    <a:lnTo>
                      <a:pt x="0" y="8"/>
                    </a:lnTo>
                    <a:lnTo>
                      <a:pt x="0" y="6"/>
                    </a:lnTo>
                    <a:lnTo>
                      <a:pt x="0" y="5"/>
                    </a:lnTo>
                    <a:lnTo>
                      <a:pt x="0" y="4"/>
                    </a:lnTo>
                    <a:lnTo>
                      <a:pt x="0" y="3"/>
                    </a:lnTo>
                    <a:lnTo>
                      <a:pt x="0" y="2"/>
                    </a:lnTo>
                    <a:lnTo>
                      <a:pt x="0" y="1"/>
                    </a:lnTo>
                    <a:lnTo>
                      <a:pt x="2" y="0"/>
                    </a:lnTo>
                    <a:lnTo>
                      <a:pt x="4" y="0"/>
                    </a:lnTo>
                    <a:lnTo>
                      <a:pt x="7" y="0"/>
                    </a:lnTo>
                    <a:lnTo>
                      <a:pt x="9" y="0"/>
                    </a:lnTo>
                    <a:lnTo>
                      <a:pt x="11" y="1"/>
                    </a:lnTo>
                    <a:lnTo>
                      <a:pt x="11" y="2"/>
                    </a:lnTo>
                    <a:lnTo>
                      <a:pt x="11" y="3"/>
                    </a:lnTo>
                    <a:lnTo>
                      <a:pt x="11" y="4"/>
                    </a:lnTo>
                    <a:lnTo>
                      <a:pt x="14" y="5"/>
                    </a:lnTo>
                    <a:lnTo>
                      <a:pt x="11" y="5"/>
                    </a:lnTo>
                    <a:lnTo>
                      <a:pt x="11" y="6"/>
                    </a:lnTo>
                    <a:lnTo>
                      <a:pt x="11" y="8"/>
                    </a:lnTo>
                    <a:lnTo>
                      <a:pt x="11" y="10"/>
                    </a:lnTo>
                    <a:lnTo>
                      <a:pt x="9" y="11"/>
                    </a:lnTo>
                    <a:lnTo>
                      <a:pt x="7" y="11"/>
                    </a:lnTo>
                    <a:lnTo>
                      <a:pt x="7"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3" name="Freeform 145"/>
              <p:cNvSpPr>
                <a:spLocks/>
              </p:cNvSpPr>
              <p:nvPr/>
            </p:nvSpPr>
            <p:spPr bwMode="auto">
              <a:xfrm>
                <a:off x="8880869" y="4498465"/>
                <a:ext cx="58182" cy="25167"/>
              </a:xfrm>
              <a:custGeom>
                <a:avLst/>
                <a:gdLst>
                  <a:gd name="T0" fmla="*/ 0 w 33"/>
                  <a:gd name="T1" fmla="*/ 2 h 15"/>
                  <a:gd name="T2" fmla="*/ 17 w 33"/>
                  <a:gd name="T3" fmla="*/ 0 h 15"/>
                  <a:gd name="T4" fmla="*/ 32 w 33"/>
                  <a:gd name="T5" fmla="*/ 6 h 15"/>
                  <a:gd name="T6" fmla="*/ 21 w 33"/>
                  <a:gd name="T7" fmla="*/ 14 h 15"/>
                  <a:gd name="T8" fmla="*/ 3 w 33"/>
                  <a:gd name="T9" fmla="*/ 11 h 15"/>
                  <a:gd name="T10" fmla="*/ 0 w 33"/>
                  <a:gd name="T11" fmla="*/ 2 h 15"/>
                </a:gdLst>
                <a:ahLst/>
                <a:cxnLst>
                  <a:cxn ang="0">
                    <a:pos x="T0" y="T1"/>
                  </a:cxn>
                  <a:cxn ang="0">
                    <a:pos x="T2" y="T3"/>
                  </a:cxn>
                  <a:cxn ang="0">
                    <a:pos x="T4" y="T5"/>
                  </a:cxn>
                  <a:cxn ang="0">
                    <a:pos x="T6" y="T7"/>
                  </a:cxn>
                  <a:cxn ang="0">
                    <a:pos x="T8" y="T9"/>
                  </a:cxn>
                  <a:cxn ang="0">
                    <a:pos x="T10" y="T11"/>
                  </a:cxn>
                </a:cxnLst>
                <a:rect l="0" t="0" r="r" b="b"/>
                <a:pathLst>
                  <a:path w="33" h="15">
                    <a:moveTo>
                      <a:pt x="0" y="2"/>
                    </a:moveTo>
                    <a:lnTo>
                      <a:pt x="17" y="0"/>
                    </a:lnTo>
                    <a:lnTo>
                      <a:pt x="32" y="6"/>
                    </a:lnTo>
                    <a:lnTo>
                      <a:pt x="21" y="14"/>
                    </a:lnTo>
                    <a:lnTo>
                      <a:pt x="3" y="11"/>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4" name="Freeform 146"/>
              <p:cNvSpPr>
                <a:spLocks/>
              </p:cNvSpPr>
              <p:nvPr/>
            </p:nvSpPr>
            <p:spPr bwMode="auto">
              <a:xfrm>
                <a:off x="8956348" y="4531497"/>
                <a:ext cx="31450" cy="28313"/>
              </a:xfrm>
              <a:custGeom>
                <a:avLst/>
                <a:gdLst>
                  <a:gd name="T0" fmla="*/ 16 w 17"/>
                  <a:gd name="T1" fmla="*/ 0 h 15"/>
                  <a:gd name="T2" fmla="*/ 6 w 17"/>
                  <a:gd name="T3" fmla="*/ 2 h 15"/>
                  <a:gd name="T4" fmla="*/ 0 w 17"/>
                  <a:gd name="T5" fmla="*/ 14 h 15"/>
                  <a:gd name="T6" fmla="*/ 8 w 17"/>
                  <a:gd name="T7" fmla="*/ 14 h 15"/>
                  <a:gd name="T8" fmla="*/ 16 w 17"/>
                  <a:gd name="T9" fmla="*/ 5 h 15"/>
                  <a:gd name="T10" fmla="*/ 16 w 17"/>
                  <a:gd name="T11" fmla="*/ 0 h 15"/>
                </a:gdLst>
                <a:ahLst/>
                <a:cxnLst>
                  <a:cxn ang="0">
                    <a:pos x="T0" y="T1"/>
                  </a:cxn>
                  <a:cxn ang="0">
                    <a:pos x="T2" y="T3"/>
                  </a:cxn>
                  <a:cxn ang="0">
                    <a:pos x="T4" y="T5"/>
                  </a:cxn>
                  <a:cxn ang="0">
                    <a:pos x="T6" y="T7"/>
                  </a:cxn>
                  <a:cxn ang="0">
                    <a:pos x="T8" y="T9"/>
                  </a:cxn>
                  <a:cxn ang="0">
                    <a:pos x="T10" y="T11"/>
                  </a:cxn>
                </a:cxnLst>
                <a:rect l="0" t="0" r="r" b="b"/>
                <a:pathLst>
                  <a:path w="17" h="15">
                    <a:moveTo>
                      <a:pt x="16" y="0"/>
                    </a:moveTo>
                    <a:lnTo>
                      <a:pt x="6" y="2"/>
                    </a:lnTo>
                    <a:lnTo>
                      <a:pt x="0" y="14"/>
                    </a:lnTo>
                    <a:lnTo>
                      <a:pt x="8" y="14"/>
                    </a:lnTo>
                    <a:lnTo>
                      <a:pt x="16" y="5"/>
                    </a:lnTo>
                    <a:lnTo>
                      <a:pt x="1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5" name="Freeform 147"/>
              <p:cNvSpPr>
                <a:spLocks/>
              </p:cNvSpPr>
              <p:nvPr/>
            </p:nvSpPr>
            <p:spPr bwMode="auto">
              <a:xfrm>
                <a:off x="8838412" y="4202750"/>
                <a:ext cx="169828" cy="220213"/>
              </a:xfrm>
              <a:custGeom>
                <a:avLst/>
                <a:gdLst>
                  <a:gd name="T0" fmla="*/ 24 w 97"/>
                  <a:gd name="T1" fmla="*/ 17 h 124"/>
                  <a:gd name="T2" fmla="*/ 21 w 97"/>
                  <a:gd name="T3" fmla="*/ 36 h 124"/>
                  <a:gd name="T4" fmla="*/ 14 w 97"/>
                  <a:gd name="T5" fmla="*/ 46 h 124"/>
                  <a:gd name="T6" fmla="*/ 11 w 97"/>
                  <a:gd name="T7" fmla="*/ 60 h 124"/>
                  <a:gd name="T8" fmla="*/ 0 w 97"/>
                  <a:gd name="T9" fmla="*/ 68 h 124"/>
                  <a:gd name="T10" fmla="*/ 0 w 97"/>
                  <a:gd name="T11" fmla="*/ 94 h 124"/>
                  <a:gd name="T12" fmla="*/ 13 w 97"/>
                  <a:gd name="T13" fmla="*/ 100 h 124"/>
                  <a:gd name="T14" fmla="*/ 15 w 97"/>
                  <a:gd name="T15" fmla="*/ 118 h 124"/>
                  <a:gd name="T16" fmla="*/ 27 w 97"/>
                  <a:gd name="T17" fmla="*/ 120 h 124"/>
                  <a:gd name="T18" fmla="*/ 32 w 97"/>
                  <a:gd name="T19" fmla="*/ 92 h 124"/>
                  <a:gd name="T20" fmla="*/ 42 w 97"/>
                  <a:gd name="T21" fmla="*/ 89 h 124"/>
                  <a:gd name="T22" fmla="*/ 42 w 97"/>
                  <a:gd name="T23" fmla="*/ 112 h 124"/>
                  <a:gd name="T24" fmla="*/ 53 w 97"/>
                  <a:gd name="T25" fmla="*/ 115 h 124"/>
                  <a:gd name="T26" fmla="*/ 56 w 97"/>
                  <a:gd name="T27" fmla="*/ 123 h 124"/>
                  <a:gd name="T28" fmla="*/ 69 w 97"/>
                  <a:gd name="T29" fmla="*/ 120 h 124"/>
                  <a:gd name="T30" fmla="*/ 68 w 97"/>
                  <a:gd name="T31" fmla="*/ 104 h 124"/>
                  <a:gd name="T32" fmla="*/ 49 w 97"/>
                  <a:gd name="T33" fmla="*/ 72 h 124"/>
                  <a:gd name="T34" fmla="*/ 59 w 97"/>
                  <a:gd name="T35" fmla="*/ 64 h 124"/>
                  <a:gd name="T36" fmla="*/ 68 w 97"/>
                  <a:gd name="T37" fmla="*/ 48 h 124"/>
                  <a:gd name="T38" fmla="*/ 61 w 97"/>
                  <a:gd name="T39" fmla="*/ 42 h 124"/>
                  <a:gd name="T40" fmla="*/ 51 w 97"/>
                  <a:gd name="T41" fmla="*/ 47 h 124"/>
                  <a:gd name="T42" fmla="*/ 42 w 97"/>
                  <a:gd name="T43" fmla="*/ 52 h 124"/>
                  <a:gd name="T44" fmla="*/ 35 w 97"/>
                  <a:gd name="T45" fmla="*/ 33 h 124"/>
                  <a:gd name="T46" fmla="*/ 32 w 97"/>
                  <a:gd name="T47" fmla="*/ 15 h 124"/>
                  <a:gd name="T48" fmla="*/ 40 w 97"/>
                  <a:gd name="T49" fmla="*/ 18 h 124"/>
                  <a:gd name="T50" fmla="*/ 49 w 97"/>
                  <a:gd name="T51" fmla="*/ 25 h 124"/>
                  <a:gd name="T52" fmla="*/ 64 w 97"/>
                  <a:gd name="T53" fmla="*/ 21 h 124"/>
                  <a:gd name="T54" fmla="*/ 71 w 97"/>
                  <a:gd name="T55" fmla="*/ 26 h 124"/>
                  <a:gd name="T56" fmla="*/ 88 w 97"/>
                  <a:gd name="T57" fmla="*/ 21 h 124"/>
                  <a:gd name="T58" fmla="*/ 96 w 97"/>
                  <a:gd name="T59" fmla="*/ 17 h 124"/>
                  <a:gd name="T60" fmla="*/ 93 w 97"/>
                  <a:gd name="T61" fmla="*/ 0 h 124"/>
                  <a:gd name="T62" fmla="*/ 83 w 97"/>
                  <a:gd name="T63" fmla="*/ 0 h 124"/>
                  <a:gd name="T64" fmla="*/ 77 w 97"/>
                  <a:gd name="T65" fmla="*/ 12 h 124"/>
                  <a:gd name="T66" fmla="*/ 45 w 97"/>
                  <a:gd name="T67" fmla="*/ 9 h 124"/>
                  <a:gd name="T68" fmla="*/ 26 w 97"/>
                  <a:gd name="T69" fmla="*/ 10 h 124"/>
                  <a:gd name="T70" fmla="*/ 24 w 97"/>
                  <a:gd name="T71"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4">
                    <a:moveTo>
                      <a:pt x="24" y="17"/>
                    </a:moveTo>
                    <a:lnTo>
                      <a:pt x="21" y="36"/>
                    </a:lnTo>
                    <a:lnTo>
                      <a:pt x="14" y="46"/>
                    </a:lnTo>
                    <a:lnTo>
                      <a:pt x="11" y="60"/>
                    </a:lnTo>
                    <a:lnTo>
                      <a:pt x="0" y="68"/>
                    </a:lnTo>
                    <a:lnTo>
                      <a:pt x="0" y="94"/>
                    </a:lnTo>
                    <a:lnTo>
                      <a:pt x="13" y="100"/>
                    </a:lnTo>
                    <a:lnTo>
                      <a:pt x="15" y="118"/>
                    </a:lnTo>
                    <a:lnTo>
                      <a:pt x="27" y="120"/>
                    </a:lnTo>
                    <a:lnTo>
                      <a:pt x="32" y="92"/>
                    </a:lnTo>
                    <a:lnTo>
                      <a:pt x="42" y="89"/>
                    </a:lnTo>
                    <a:lnTo>
                      <a:pt x="42" y="112"/>
                    </a:lnTo>
                    <a:lnTo>
                      <a:pt x="53" y="115"/>
                    </a:lnTo>
                    <a:lnTo>
                      <a:pt x="56" y="123"/>
                    </a:lnTo>
                    <a:lnTo>
                      <a:pt x="69" y="120"/>
                    </a:lnTo>
                    <a:lnTo>
                      <a:pt x="68" y="104"/>
                    </a:lnTo>
                    <a:lnTo>
                      <a:pt x="49" y="72"/>
                    </a:lnTo>
                    <a:lnTo>
                      <a:pt x="59" y="64"/>
                    </a:lnTo>
                    <a:lnTo>
                      <a:pt x="68" y="48"/>
                    </a:lnTo>
                    <a:lnTo>
                      <a:pt x="61" y="42"/>
                    </a:lnTo>
                    <a:lnTo>
                      <a:pt x="51" y="47"/>
                    </a:lnTo>
                    <a:lnTo>
                      <a:pt x="42" y="52"/>
                    </a:lnTo>
                    <a:lnTo>
                      <a:pt x="35" y="33"/>
                    </a:lnTo>
                    <a:lnTo>
                      <a:pt x="32" y="15"/>
                    </a:lnTo>
                    <a:lnTo>
                      <a:pt x="40" y="18"/>
                    </a:lnTo>
                    <a:lnTo>
                      <a:pt x="49" y="25"/>
                    </a:lnTo>
                    <a:lnTo>
                      <a:pt x="64" y="21"/>
                    </a:lnTo>
                    <a:lnTo>
                      <a:pt x="71" y="26"/>
                    </a:lnTo>
                    <a:lnTo>
                      <a:pt x="88" y="21"/>
                    </a:lnTo>
                    <a:lnTo>
                      <a:pt x="96" y="17"/>
                    </a:lnTo>
                    <a:lnTo>
                      <a:pt x="93" y="0"/>
                    </a:lnTo>
                    <a:lnTo>
                      <a:pt x="83" y="0"/>
                    </a:lnTo>
                    <a:lnTo>
                      <a:pt x="77" y="12"/>
                    </a:lnTo>
                    <a:lnTo>
                      <a:pt x="45" y="9"/>
                    </a:lnTo>
                    <a:lnTo>
                      <a:pt x="26" y="10"/>
                    </a:lnTo>
                    <a:lnTo>
                      <a:pt x="24" y="1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6" name="Freeform 148"/>
              <p:cNvSpPr>
                <a:spLocks/>
              </p:cNvSpPr>
              <p:nvPr/>
            </p:nvSpPr>
            <p:spPr bwMode="auto">
              <a:xfrm>
                <a:off x="8404406" y="3833106"/>
                <a:ext cx="144669" cy="125836"/>
              </a:xfrm>
              <a:custGeom>
                <a:avLst/>
                <a:gdLst>
                  <a:gd name="T0" fmla="*/ 34 w 83"/>
                  <a:gd name="T1" fmla="*/ 60 h 71"/>
                  <a:gd name="T2" fmla="*/ 15 w 83"/>
                  <a:gd name="T3" fmla="*/ 64 h 71"/>
                  <a:gd name="T4" fmla="*/ 13 w 83"/>
                  <a:gd name="T5" fmla="*/ 41 h 71"/>
                  <a:gd name="T6" fmla="*/ 0 w 83"/>
                  <a:gd name="T7" fmla="*/ 30 h 71"/>
                  <a:gd name="T8" fmla="*/ 6 w 83"/>
                  <a:gd name="T9" fmla="*/ 13 h 71"/>
                  <a:gd name="T10" fmla="*/ 21 w 83"/>
                  <a:gd name="T11" fmla="*/ 0 h 71"/>
                  <a:gd name="T12" fmla="*/ 34 w 83"/>
                  <a:gd name="T13" fmla="*/ 8 h 71"/>
                  <a:gd name="T14" fmla="*/ 50 w 83"/>
                  <a:gd name="T15" fmla="*/ 6 h 71"/>
                  <a:gd name="T16" fmla="*/ 60 w 83"/>
                  <a:gd name="T17" fmla="*/ 17 h 71"/>
                  <a:gd name="T18" fmla="*/ 74 w 83"/>
                  <a:gd name="T19" fmla="*/ 6 h 71"/>
                  <a:gd name="T20" fmla="*/ 80 w 83"/>
                  <a:gd name="T21" fmla="*/ 11 h 71"/>
                  <a:gd name="T22" fmla="*/ 82 w 83"/>
                  <a:gd name="T23" fmla="*/ 38 h 71"/>
                  <a:gd name="T24" fmla="*/ 73 w 83"/>
                  <a:gd name="T25" fmla="*/ 46 h 71"/>
                  <a:gd name="T26" fmla="*/ 58 w 83"/>
                  <a:gd name="T27" fmla="*/ 60 h 71"/>
                  <a:gd name="T28" fmla="*/ 44 w 83"/>
                  <a:gd name="T29" fmla="*/ 70 h 71"/>
                  <a:gd name="T30" fmla="*/ 34 w 83"/>
                  <a:gd name="T31"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71">
                    <a:moveTo>
                      <a:pt x="34" y="60"/>
                    </a:moveTo>
                    <a:lnTo>
                      <a:pt x="15" y="64"/>
                    </a:lnTo>
                    <a:lnTo>
                      <a:pt x="13" y="41"/>
                    </a:lnTo>
                    <a:lnTo>
                      <a:pt x="0" y="30"/>
                    </a:lnTo>
                    <a:lnTo>
                      <a:pt x="6" y="13"/>
                    </a:lnTo>
                    <a:lnTo>
                      <a:pt x="21" y="0"/>
                    </a:lnTo>
                    <a:lnTo>
                      <a:pt x="34" y="8"/>
                    </a:lnTo>
                    <a:lnTo>
                      <a:pt x="50" y="6"/>
                    </a:lnTo>
                    <a:lnTo>
                      <a:pt x="60" y="17"/>
                    </a:lnTo>
                    <a:lnTo>
                      <a:pt x="74" y="6"/>
                    </a:lnTo>
                    <a:lnTo>
                      <a:pt x="80" y="11"/>
                    </a:lnTo>
                    <a:lnTo>
                      <a:pt x="82" y="38"/>
                    </a:lnTo>
                    <a:lnTo>
                      <a:pt x="73" y="46"/>
                    </a:lnTo>
                    <a:lnTo>
                      <a:pt x="58" y="60"/>
                    </a:lnTo>
                    <a:lnTo>
                      <a:pt x="44" y="70"/>
                    </a:lnTo>
                    <a:lnTo>
                      <a:pt x="34" y="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7" name="Freeform 149"/>
              <p:cNvSpPr>
                <a:spLocks/>
              </p:cNvSpPr>
              <p:nvPr/>
            </p:nvSpPr>
            <p:spPr bwMode="auto">
              <a:xfrm>
                <a:off x="8346224" y="3598736"/>
                <a:ext cx="187126" cy="267402"/>
              </a:xfrm>
              <a:custGeom>
                <a:avLst/>
                <a:gdLst>
                  <a:gd name="T0" fmla="*/ 0 w 106"/>
                  <a:gd name="T1" fmla="*/ 23 h 152"/>
                  <a:gd name="T2" fmla="*/ 3 w 106"/>
                  <a:gd name="T3" fmla="*/ 36 h 152"/>
                  <a:gd name="T4" fmla="*/ 6 w 106"/>
                  <a:gd name="T5" fmla="*/ 50 h 152"/>
                  <a:gd name="T6" fmla="*/ 13 w 106"/>
                  <a:gd name="T7" fmla="*/ 57 h 152"/>
                  <a:gd name="T8" fmla="*/ 24 w 106"/>
                  <a:gd name="T9" fmla="*/ 61 h 152"/>
                  <a:gd name="T10" fmla="*/ 38 w 106"/>
                  <a:gd name="T11" fmla="*/ 81 h 152"/>
                  <a:gd name="T12" fmla="*/ 50 w 106"/>
                  <a:gd name="T13" fmla="*/ 71 h 152"/>
                  <a:gd name="T14" fmla="*/ 60 w 106"/>
                  <a:gd name="T15" fmla="*/ 84 h 152"/>
                  <a:gd name="T16" fmla="*/ 68 w 106"/>
                  <a:gd name="T17" fmla="*/ 103 h 152"/>
                  <a:gd name="T18" fmla="*/ 73 w 106"/>
                  <a:gd name="T19" fmla="*/ 114 h 152"/>
                  <a:gd name="T20" fmla="*/ 81 w 106"/>
                  <a:gd name="T21" fmla="*/ 116 h 152"/>
                  <a:gd name="T22" fmla="*/ 81 w 106"/>
                  <a:gd name="T23" fmla="*/ 140 h 152"/>
                  <a:gd name="T24" fmla="*/ 91 w 106"/>
                  <a:gd name="T25" fmla="*/ 151 h 152"/>
                  <a:gd name="T26" fmla="*/ 105 w 106"/>
                  <a:gd name="T27" fmla="*/ 140 h 152"/>
                  <a:gd name="T28" fmla="*/ 105 w 106"/>
                  <a:gd name="T29" fmla="*/ 111 h 152"/>
                  <a:gd name="T30" fmla="*/ 92 w 106"/>
                  <a:gd name="T31" fmla="*/ 102 h 152"/>
                  <a:gd name="T32" fmla="*/ 71 w 106"/>
                  <a:gd name="T33" fmla="*/ 69 h 152"/>
                  <a:gd name="T34" fmla="*/ 60 w 106"/>
                  <a:gd name="T35" fmla="*/ 58 h 152"/>
                  <a:gd name="T36" fmla="*/ 65 w 106"/>
                  <a:gd name="T37" fmla="*/ 42 h 152"/>
                  <a:gd name="T38" fmla="*/ 62 w 106"/>
                  <a:gd name="T39" fmla="*/ 32 h 152"/>
                  <a:gd name="T40" fmla="*/ 37 w 106"/>
                  <a:gd name="T41" fmla="*/ 23 h 152"/>
                  <a:gd name="T42" fmla="*/ 29 w 106"/>
                  <a:gd name="T43" fmla="*/ 0 h 152"/>
                  <a:gd name="T44" fmla="*/ 18 w 106"/>
                  <a:gd name="T45" fmla="*/ 6 h 152"/>
                  <a:gd name="T46" fmla="*/ 19 w 106"/>
                  <a:gd name="T47" fmla="*/ 20 h 152"/>
                  <a:gd name="T48" fmla="*/ 0 w 106"/>
                  <a:gd name="T49"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52">
                    <a:moveTo>
                      <a:pt x="0" y="23"/>
                    </a:moveTo>
                    <a:lnTo>
                      <a:pt x="3" y="36"/>
                    </a:lnTo>
                    <a:lnTo>
                      <a:pt x="6" y="50"/>
                    </a:lnTo>
                    <a:lnTo>
                      <a:pt x="13" y="57"/>
                    </a:lnTo>
                    <a:lnTo>
                      <a:pt x="24" y="61"/>
                    </a:lnTo>
                    <a:lnTo>
                      <a:pt x="38" y="81"/>
                    </a:lnTo>
                    <a:lnTo>
                      <a:pt x="50" y="71"/>
                    </a:lnTo>
                    <a:lnTo>
                      <a:pt x="60" y="84"/>
                    </a:lnTo>
                    <a:lnTo>
                      <a:pt x="68" y="103"/>
                    </a:lnTo>
                    <a:lnTo>
                      <a:pt x="73" y="114"/>
                    </a:lnTo>
                    <a:lnTo>
                      <a:pt x="81" y="116"/>
                    </a:lnTo>
                    <a:lnTo>
                      <a:pt x="81" y="140"/>
                    </a:lnTo>
                    <a:lnTo>
                      <a:pt x="91" y="151"/>
                    </a:lnTo>
                    <a:lnTo>
                      <a:pt x="105" y="140"/>
                    </a:lnTo>
                    <a:lnTo>
                      <a:pt x="105" y="111"/>
                    </a:lnTo>
                    <a:lnTo>
                      <a:pt x="92" y="102"/>
                    </a:lnTo>
                    <a:lnTo>
                      <a:pt x="71" y="69"/>
                    </a:lnTo>
                    <a:lnTo>
                      <a:pt x="60" y="58"/>
                    </a:lnTo>
                    <a:lnTo>
                      <a:pt x="65" y="42"/>
                    </a:lnTo>
                    <a:lnTo>
                      <a:pt x="62" y="32"/>
                    </a:lnTo>
                    <a:lnTo>
                      <a:pt x="37" y="23"/>
                    </a:lnTo>
                    <a:lnTo>
                      <a:pt x="29" y="0"/>
                    </a:lnTo>
                    <a:lnTo>
                      <a:pt x="18" y="6"/>
                    </a:lnTo>
                    <a:lnTo>
                      <a:pt x="19" y="20"/>
                    </a:lnTo>
                    <a:lnTo>
                      <a:pt x="0" y="2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8" name="Freeform 150"/>
              <p:cNvSpPr>
                <a:spLocks/>
              </p:cNvSpPr>
              <p:nvPr/>
            </p:nvSpPr>
            <p:spPr bwMode="auto">
              <a:xfrm>
                <a:off x="9055415" y="4174437"/>
                <a:ext cx="45602" cy="94377"/>
              </a:xfrm>
              <a:custGeom>
                <a:avLst/>
                <a:gdLst>
                  <a:gd name="T0" fmla="*/ 13 w 26"/>
                  <a:gd name="T1" fmla="*/ 21 h 54"/>
                  <a:gd name="T2" fmla="*/ 0 w 26"/>
                  <a:gd name="T3" fmla="*/ 27 h 54"/>
                  <a:gd name="T4" fmla="*/ 4 w 26"/>
                  <a:gd name="T5" fmla="*/ 43 h 54"/>
                  <a:gd name="T6" fmla="*/ 19 w 26"/>
                  <a:gd name="T7" fmla="*/ 53 h 54"/>
                  <a:gd name="T8" fmla="*/ 24 w 26"/>
                  <a:gd name="T9" fmla="*/ 32 h 54"/>
                  <a:gd name="T10" fmla="*/ 25 w 26"/>
                  <a:gd name="T11" fmla="*/ 14 h 54"/>
                  <a:gd name="T12" fmla="*/ 20 w 26"/>
                  <a:gd name="T13" fmla="*/ 0 h 54"/>
                  <a:gd name="T14" fmla="*/ 13 w 26"/>
                  <a:gd name="T15" fmla="*/ 6 h 54"/>
                  <a:gd name="T16" fmla="*/ 13 w 26"/>
                  <a:gd name="T1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4">
                    <a:moveTo>
                      <a:pt x="13" y="21"/>
                    </a:moveTo>
                    <a:lnTo>
                      <a:pt x="0" y="27"/>
                    </a:lnTo>
                    <a:lnTo>
                      <a:pt x="4" y="43"/>
                    </a:lnTo>
                    <a:lnTo>
                      <a:pt x="19" y="53"/>
                    </a:lnTo>
                    <a:lnTo>
                      <a:pt x="24" y="32"/>
                    </a:lnTo>
                    <a:lnTo>
                      <a:pt x="25" y="14"/>
                    </a:lnTo>
                    <a:lnTo>
                      <a:pt x="20" y="0"/>
                    </a:lnTo>
                    <a:lnTo>
                      <a:pt x="13" y="6"/>
                    </a:lnTo>
                    <a:lnTo>
                      <a:pt x="13" y="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29" name="Freeform 151"/>
              <p:cNvSpPr>
                <a:spLocks/>
              </p:cNvSpPr>
              <p:nvPr/>
            </p:nvSpPr>
            <p:spPr bwMode="auto">
              <a:xfrm>
                <a:off x="9093154" y="4331732"/>
                <a:ext cx="62899" cy="29886"/>
              </a:xfrm>
              <a:custGeom>
                <a:avLst/>
                <a:gdLst>
                  <a:gd name="T0" fmla="*/ 4 w 35"/>
                  <a:gd name="T1" fmla="*/ 3 h 18"/>
                  <a:gd name="T2" fmla="*/ 16 w 35"/>
                  <a:gd name="T3" fmla="*/ 0 h 18"/>
                  <a:gd name="T4" fmla="*/ 27 w 35"/>
                  <a:gd name="T5" fmla="*/ 0 h 18"/>
                  <a:gd name="T6" fmla="*/ 33 w 35"/>
                  <a:gd name="T7" fmla="*/ 9 h 18"/>
                  <a:gd name="T8" fmla="*/ 34 w 35"/>
                  <a:gd name="T9" fmla="*/ 17 h 18"/>
                  <a:gd name="T10" fmla="*/ 23 w 35"/>
                  <a:gd name="T11" fmla="*/ 12 h 18"/>
                  <a:gd name="T12" fmla="*/ 12 w 35"/>
                  <a:gd name="T13" fmla="*/ 9 h 18"/>
                  <a:gd name="T14" fmla="*/ 0 w 35"/>
                  <a:gd name="T15" fmla="*/ 12 h 18"/>
                  <a:gd name="T16" fmla="*/ 4 w 35"/>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8">
                    <a:moveTo>
                      <a:pt x="4" y="3"/>
                    </a:moveTo>
                    <a:lnTo>
                      <a:pt x="16" y="0"/>
                    </a:lnTo>
                    <a:lnTo>
                      <a:pt x="27" y="0"/>
                    </a:lnTo>
                    <a:lnTo>
                      <a:pt x="33" y="9"/>
                    </a:lnTo>
                    <a:lnTo>
                      <a:pt x="34" y="17"/>
                    </a:lnTo>
                    <a:lnTo>
                      <a:pt x="23" y="12"/>
                    </a:lnTo>
                    <a:lnTo>
                      <a:pt x="12" y="9"/>
                    </a:lnTo>
                    <a:lnTo>
                      <a:pt x="0" y="12"/>
                    </a:lnTo>
                    <a:lnTo>
                      <a:pt x="4"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0" name="Freeform 157"/>
              <p:cNvSpPr>
                <a:spLocks/>
              </p:cNvSpPr>
              <p:nvPr/>
            </p:nvSpPr>
            <p:spPr bwMode="auto">
              <a:xfrm>
                <a:off x="6869662" y="2952252"/>
                <a:ext cx="99066" cy="138420"/>
              </a:xfrm>
              <a:custGeom>
                <a:avLst/>
                <a:gdLst>
                  <a:gd name="T0" fmla="*/ 55 w 56"/>
                  <a:gd name="T1" fmla="*/ 69 h 78"/>
                  <a:gd name="T2" fmla="*/ 44 w 56"/>
                  <a:gd name="T3" fmla="*/ 77 h 78"/>
                  <a:gd name="T4" fmla="*/ 37 w 56"/>
                  <a:gd name="T5" fmla="*/ 65 h 78"/>
                  <a:gd name="T6" fmla="*/ 24 w 56"/>
                  <a:gd name="T7" fmla="*/ 58 h 78"/>
                  <a:gd name="T8" fmla="*/ 13 w 56"/>
                  <a:gd name="T9" fmla="*/ 46 h 78"/>
                  <a:gd name="T10" fmla="*/ 0 w 56"/>
                  <a:gd name="T11" fmla="*/ 25 h 78"/>
                  <a:gd name="T12" fmla="*/ 16 w 56"/>
                  <a:gd name="T13" fmla="*/ 18 h 78"/>
                  <a:gd name="T14" fmla="*/ 25 w 56"/>
                  <a:gd name="T15" fmla="*/ 0 h 78"/>
                  <a:gd name="T16" fmla="*/ 31 w 56"/>
                  <a:gd name="T17" fmla="*/ 21 h 78"/>
                  <a:gd name="T18" fmla="*/ 42 w 56"/>
                  <a:gd name="T19" fmla="*/ 43 h 78"/>
                  <a:gd name="T20" fmla="*/ 55 w 56"/>
                  <a:gd name="T21"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78">
                    <a:moveTo>
                      <a:pt x="55" y="69"/>
                    </a:moveTo>
                    <a:lnTo>
                      <a:pt x="44" y="77"/>
                    </a:lnTo>
                    <a:lnTo>
                      <a:pt x="37" y="65"/>
                    </a:lnTo>
                    <a:lnTo>
                      <a:pt x="24" y="58"/>
                    </a:lnTo>
                    <a:lnTo>
                      <a:pt x="13" y="46"/>
                    </a:lnTo>
                    <a:lnTo>
                      <a:pt x="0" y="25"/>
                    </a:lnTo>
                    <a:lnTo>
                      <a:pt x="16" y="18"/>
                    </a:lnTo>
                    <a:lnTo>
                      <a:pt x="25" y="0"/>
                    </a:lnTo>
                    <a:lnTo>
                      <a:pt x="31" y="21"/>
                    </a:lnTo>
                    <a:lnTo>
                      <a:pt x="42" y="43"/>
                    </a:lnTo>
                    <a:lnTo>
                      <a:pt x="55" y="6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1" name="Freeform 162"/>
              <p:cNvSpPr>
                <a:spLocks/>
              </p:cNvSpPr>
              <p:nvPr/>
            </p:nvSpPr>
            <p:spPr bwMode="auto">
              <a:xfrm>
                <a:off x="7099245" y="3499640"/>
                <a:ext cx="135234" cy="94377"/>
              </a:xfrm>
              <a:custGeom>
                <a:avLst/>
                <a:gdLst>
                  <a:gd name="T0" fmla="*/ 0 w 78"/>
                  <a:gd name="T1" fmla="*/ 16 h 54"/>
                  <a:gd name="T2" fmla="*/ 12 w 78"/>
                  <a:gd name="T3" fmla="*/ 50 h 54"/>
                  <a:gd name="T4" fmla="*/ 56 w 78"/>
                  <a:gd name="T5" fmla="*/ 53 h 54"/>
                  <a:gd name="T6" fmla="*/ 77 w 78"/>
                  <a:gd name="T7" fmla="*/ 19 h 54"/>
                  <a:gd name="T8" fmla="*/ 73 w 78"/>
                  <a:gd name="T9" fmla="*/ 0 h 54"/>
                  <a:gd name="T10" fmla="*/ 61 w 78"/>
                  <a:gd name="T11" fmla="*/ 15 h 54"/>
                  <a:gd name="T12" fmla="*/ 50 w 78"/>
                  <a:gd name="T13" fmla="*/ 27 h 54"/>
                  <a:gd name="T14" fmla="*/ 26 w 78"/>
                  <a:gd name="T15" fmla="*/ 31 h 54"/>
                  <a:gd name="T16" fmla="*/ 14 w 78"/>
                  <a:gd name="T17" fmla="*/ 27 h 54"/>
                  <a:gd name="T18" fmla="*/ 0 w 78"/>
                  <a:gd name="T19"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4">
                    <a:moveTo>
                      <a:pt x="0" y="16"/>
                    </a:moveTo>
                    <a:lnTo>
                      <a:pt x="12" y="50"/>
                    </a:lnTo>
                    <a:lnTo>
                      <a:pt x="56" y="53"/>
                    </a:lnTo>
                    <a:lnTo>
                      <a:pt x="77" y="19"/>
                    </a:lnTo>
                    <a:lnTo>
                      <a:pt x="73" y="0"/>
                    </a:lnTo>
                    <a:lnTo>
                      <a:pt x="61" y="15"/>
                    </a:lnTo>
                    <a:lnTo>
                      <a:pt x="50" y="27"/>
                    </a:lnTo>
                    <a:lnTo>
                      <a:pt x="26" y="31"/>
                    </a:lnTo>
                    <a:lnTo>
                      <a:pt x="14" y="27"/>
                    </a:lnTo>
                    <a:lnTo>
                      <a:pt x="0" y="1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2" name="Freeform 171"/>
              <p:cNvSpPr>
                <a:spLocks/>
              </p:cNvSpPr>
              <p:nvPr/>
            </p:nvSpPr>
            <p:spPr bwMode="auto">
              <a:xfrm>
                <a:off x="7821015" y="3369085"/>
                <a:ext cx="217003" cy="114826"/>
              </a:xfrm>
              <a:custGeom>
                <a:avLst/>
                <a:gdLst>
                  <a:gd name="T0" fmla="*/ 0 w 122"/>
                  <a:gd name="T1" fmla="*/ 0 h 65"/>
                  <a:gd name="T2" fmla="*/ 16 w 122"/>
                  <a:gd name="T3" fmla="*/ 0 h 65"/>
                  <a:gd name="T4" fmla="*/ 29 w 122"/>
                  <a:gd name="T5" fmla="*/ 12 h 65"/>
                  <a:gd name="T6" fmla="*/ 43 w 122"/>
                  <a:gd name="T7" fmla="*/ 20 h 65"/>
                  <a:gd name="T8" fmla="*/ 49 w 122"/>
                  <a:gd name="T9" fmla="*/ 10 h 65"/>
                  <a:gd name="T10" fmla="*/ 50 w 122"/>
                  <a:gd name="T11" fmla="*/ 26 h 65"/>
                  <a:gd name="T12" fmla="*/ 61 w 122"/>
                  <a:gd name="T13" fmla="*/ 33 h 65"/>
                  <a:gd name="T14" fmla="*/ 76 w 122"/>
                  <a:gd name="T15" fmla="*/ 41 h 65"/>
                  <a:gd name="T16" fmla="*/ 107 w 122"/>
                  <a:gd name="T17" fmla="*/ 42 h 65"/>
                  <a:gd name="T18" fmla="*/ 121 w 122"/>
                  <a:gd name="T19" fmla="*/ 48 h 65"/>
                  <a:gd name="T20" fmla="*/ 113 w 122"/>
                  <a:gd name="T21" fmla="*/ 63 h 65"/>
                  <a:gd name="T22" fmla="*/ 100 w 122"/>
                  <a:gd name="T23" fmla="*/ 63 h 65"/>
                  <a:gd name="T24" fmla="*/ 84 w 122"/>
                  <a:gd name="T25" fmla="*/ 64 h 65"/>
                  <a:gd name="T26" fmla="*/ 72 w 122"/>
                  <a:gd name="T27" fmla="*/ 56 h 65"/>
                  <a:gd name="T28" fmla="*/ 54 w 122"/>
                  <a:gd name="T29" fmla="*/ 53 h 65"/>
                  <a:gd name="T30" fmla="*/ 32 w 122"/>
                  <a:gd name="T31" fmla="*/ 44 h 65"/>
                  <a:gd name="T32" fmla="*/ 14 w 122"/>
                  <a:gd name="T33" fmla="*/ 39 h 65"/>
                  <a:gd name="T34" fmla="*/ 3 w 122"/>
                  <a:gd name="T35" fmla="*/ 25 h 65"/>
                  <a:gd name="T36" fmla="*/ 0 w 122"/>
                  <a:gd name="T3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65">
                    <a:moveTo>
                      <a:pt x="0" y="0"/>
                    </a:moveTo>
                    <a:lnTo>
                      <a:pt x="16" y="0"/>
                    </a:lnTo>
                    <a:lnTo>
                      <a:pt x="29" y="12"/>
                    </a:lnTo>
                    <a:lnTo>
                      <a:pt x="43" y="20"/>
                    </a:lnTo>
                    <a:lnTo>
                      <a:pt x="49" y="10"/>
                    </a:lnTo>
                    <a:lnTo>
                      <a:pt x="50" y="26"/>
                    </a:lnTo>
                    <a:lnTo>
                      <a:pt x="61" y="33"/>
                    </a:lnTo>
                    <a:lnTo>
                      <a:pt x="76" y="41"/>
                    </a:lnTo>
                    <a:lnTo>
                      <a:pt x="107" y="42"/>
                    </a:lnTo>
                    <a:lnTo>
                      <a:pt x="121" y="48"/>
                    </a:lnTo>
                    <a:lnTo>
                      <a:pt x="113" y="63"/>
                    </a:lnTo>
                    <a:lnTo>
                      <a:pt x="100" y="63"/>
                    </a:lnTo>
                    <a:lnTo>
                      <a:pt x="84" y="64"/>
                    </a:lnTo>
                    <a:lnTo>
                      <a:pt x="72" y="56"/>
                    </a:lnTo>
                    <a:lnTo>
                      <a:pt x="54" y="53"/>
                    </a:lnTo>
                    <a:lnTo>
                      <a:pt x="32" y="44"/>
                    </a:lnTo>
                    <a:lnTo>
                      <a:pt x="14" y="39"/>
                    </a:lnTo>
                    <a:lnTo>
                      <a:pt x="3" y="25"/>
                    </a:lnTo>
                    <a:lnTo>
                      <a:pt x="0"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3" name="Freeform 172"/>
              <p:cNvSpPr>
                <a:spLocks/>
              </p:cNvSpPr>
              <p:nvPr/>
            </p:nvSpPr>
            <p:spPr bwMode="auto">
              <a:xfrm>
                <a:off x="8289615" y="3639633"/>
                <a:ext cx="202850" cy="349196"/>
              </a:xfrm>
              <a:custGeom>
                <a:avLst/>
                <a:gdLst>
                  <a:gd name="T0" fmla="*/ 14 w 115"/>
                  <a:gd name="T1" fmla="*/ 178 h 199"/>
                  <a:gd name="T2" fmla="*/ 21 w 115"/>
                  <a:gd name="T3" fmla="*/ 167 h 199"/>
                  <a:gd name="T4" fmla="*/ 30 w 115"/>
                  <a:gd name="T5" fmla="*/ 146 h 199"/>
                  <a:gd name="T6" fmla="*/ 18 w 115"/>
                  <a:gd name="T7" fmla="*/ 135 h 199"/>
                  <a:gd name="T8" fmla="*/ 13 w 115"/>
                  <a:gd name="T9" fmla="*/ 116 h 199"/>
                  <a:gd name="T10" fmla="*/ 11 w 115"/>
                  <a:gd name="T11" fmla="*/ 105 h 199"/>
                  <a:gd name="T12" fmla="*/ 15 w 115"/>
                  <a:gd name="T13" fmla="*/ 79 h 199"/>
                  <a:gd name="T14" fmla="*/ 3 w 115"/>
                  <a:gd name="T15" fmla="*/ 65 h 199"/>
                  <a:gd name="T16" fmla="*/ 0 w 115"/>
                  <a:gd name="T17" fmla="*/ 54 h 199"/>
                  <a:gd name="T18" fmla="*/ 2 w 115"/>
                  <a:gd name="T19" fmla="*/ 27 h 199"/>
                  <a:gd name="T20" fmla="*/ 16 w 115"/>
                  <a:gd name="T21" fmla="*/ 21 h 199"/>
                  <a:gd name="T22" fmla="*/ 25 w 115"/>
                  <a:gd name="T23" fmla="*/ 14 h 199"/>
                  <a:gd name="T24" fmla="*/ 32 w 115"/>
                  <a:gd name="T25" fmla="*/ 0 h 199"/>
                  <a:gd name="T26" fmla="*/ 34 w 115"/>
                  <a:gd name="T27" fmla="*/ 13 h 199"/>
                  <a:gd name="T28" fmla="*/ 38 w 115"/>
                  <a:gd name="T29" fmla="*/ 27 h 199"/>
                  <a:gd name="T30" fmla="*/ 45 w 115"/>
                  <a:gd name="T31" fmla="*/ 34 h 199"/>
                  <a:gd name="T32" fmla="*/ 56 w 115"/>
                  <a:gd name="T33" fmla="*/ 38 h 199"/>
                  <a:gd name="T34" fmla="*/ 70 w 115"/>
                  <a:gd name="T35" fmla="*/ 58 h 199"/>
                  <a:gd name="T36" fmla="*/ 82 w 115"/>
                  <a:gd name="T37" fmla="*/ 48 h 199"/>
                  <a:gd name="T38" fmla="*/ 93 w 115"/>
                  <a:gd name="T39" fmla="*/ 60 h 199"/>
                  <a:gd name="T40" fmla="*/ 101 w 115"/>
                  <a:gd name="T41" fmla="*/ 80 h 199"/>
                  <a:gd name="T42" fmla="*/ 106 w 115"/>
                  <a:gd name="T43" fmla="*/ 91 h 199"/>
                  <a:gd name="T44" fmla="*/ 114 w 115"/>
                  <a:gd name="T45" fmla="*/ 93 h 199"/>
                  <a:gd name="T46" fmla="*/ 114 w 115"/>
                  <a:gd name="T47" fmla="*/ 116 h 199"/>
                  <a:gd name="T48" fmla="*/ 99 w 115"/>
                  <a:gd name="T49" fmla="*/ 119 h 199"/>
                  <a:gd name="T50" fmla="*/ 85 w 115"/>
                  <a:gd name="T51" fmla="*/ 110 h 199"/>
                  <a:gd name="T52" fmla="*/ 70 w 115"/>
                  <a:gd name="T53" fmla="*/ 124 h 199"/>
                  <a:gd name="T54" fmla="*/ 64 w 115"/>
                  <a:gd name="T55" fmla="*/ 141 h 199"/>
                  <a:gd name="T56" fmla="*/ 50 w 115"/>
                  <a:gd name="T57" fmla="*/ 139 h 199"/>
                  <a:gd name="T58" fmla="*/ 40 w 115"/>
                  <a:gd name="T59" fmla="*/ 170 h 199"/>
                  <a:gd name="T60" fmla="*/ 49 w 115"/>
                  <a:gd name="T61" fmla="*/ 185 h 199"/>
                  <a:gd name="T62" fmla="*/ 36 w 115"/>
                  <a:gd name="T63" fmla="*/ 198 h 199"/>
                  <a:gd name="T64" fmla="*/ 25 w 115"/>
                  <a:gd name="T65" fmla="*/ 190 h 199"/>
                  <a:gd name="T66" fmla="*/ 14 w 115"/>
                  <a:gd name="T67" fmla="*/ 17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199">
                    <a:moveTo>
                      <a:pt x="14" y="178"/>
                    </a:moveTo>
                    <a:lnTo>
                      <a:pt x="21" y="167"/>
                    </a:lnTo>
                    <a:lnTo>
                      <a:pt x="30" y="146"/>
                    </a:lnTo>
                    <a:lnTo>
                      <a:pt x="18" y="135"/>
                    </a:lnTo>
                    <a:lnTo>
                      <a:pt x="13" y="116"/>
                    </a:lnTo>
                    <a:lnTo>
                      <a:pt x="11" y="105"/>
                    </a:lnTo>
                    <a:lnTo>
                      <a:pt x="15" y="79"/>
                    </a:lnTo>
                    <a:lnTo>
                      <a:pt x="3" y="65"/>
                    </a:lnTo>
                    <a:lnTo>
                      <a:pt x="0" y="54"/>
                    </a:lnTo>
                    <a:lnTo>
                      <a:pt x="2" y="27"/>
                    </a:lnTo>
                    <a:lnTo>
                      <a:pt x="16" y="21"/>
                    </a:lnTo>
                    <a:lnTo>
                      <a:pt x="25" y="14"/>
                    </a:lnTo>
                    <a:lnTo>
                      <a:pt x="32" y="0"/>
                    </a:lnTo>
                    <a:lnTo>
                      <a:pt x="34" y="13"/>
                    </a:lnTo>
                    <a:lnTo>
                      <a:pt x="38" y="27"/>
                    </a:lnTo>
                    <a:lnTo>
                      <a:pt x="45" y="34"/>
                    </a:lnTo>
                    <a:lnTo>
                      <a:pt x="56" y="38"/>
                    </a:lnTo>
                    <a:lnTo>
                      <a:pt x="70" y="58"/>
                    </a:lnTo>
                    <a:lnTo>
                      <a:pt x="82" y="48"/>
                    </a:lnTo>
                    <a:lnTo>
                      <a:pt x="93" y="60"/>
                    </a:lnTo>
                    <a:lnTo>
                      <a:pt x="101" y="80"/>
                    </a:lnTo>
                    <a:lnTo>
                      <a:pt x="106" y="91"/>
                    </a:lnTo>
                    <a:lnTo>
                      <a:pt x="114" y="93"/>
                    </a:lnTo>
                    <a:lnTo>
                      <a:pt x="114" y="116"/>
                    </a:lnTo>
                    <a:lnTo>
                      <a:pt x="99" y="119"/>
                    </a:lnTo>
                    <a:lnTo>
                      <a:pt x="85" y="110"/>
                    </a:lnTo>
                    <a:lnTo>
                      <a:pt x="70" y="124"/>
                    </a:lnTo>
                    <a:lnTo>
                      <a:pt x="64" y="141"/>
                    </a:lnTo>
                    <a:lnTo>
                      <a:pt x="50" y="139"/>
                    </a:lnTo>
                    <a:lnTo>
                      <a:pt x="40" y="170"/>
                    </a:lnTo>
                    <a:lnTo>
                      <a:pt x="49" y="185"/>
                    </a:lnTo>
                    <a:lnTo>
                      <a:pt x="36" y="198"/>
                    </a:lnTo>
                    <a:lnTo>
                      <a:pt x="25" y="190"/>
                    </a:lnTo>
                    <a:lnTo>
                      <a:pt x="14" y="17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4" name="Freeform 173"/>
              <p:cNvSpPr>
                <a:spLocks/>
              </p:cNvSpPr>
              <p:nvPr/>
            </p:nvSpPr>
            <p:spPr bwMode="auto">
              <a:xfrm>
                <a:off x="6964011" y="1621533"/>
                <a:ext cx="341229" cy="290996"/>
              </a:xfrm>
              <a:custGeom>
                <a:avLst/>
                <a:gdLst>
                  <a:gd name="T0" fmla="*/ 47 w 193"/>
                  <a:gd name="T1" fmla="*/ 94 h 166"/>
                  <a:gd name="T2" fmla="*/ 58 w 193"/>
                  <a:gd name="T3" fmla="*/ 84 h 166"/>
                  <a:gd name="T4" fmla="*/ 63 w 193"/>
                  <a:gd name="T5" fmla="*/ 77 h 166"/>
                  <a:gd name="T6" fmla="*/ 80 w 193"/>
                  <a:gd name="T7" fmla="*/ 64 h 166"/>
                  <a:gd name="T8" fmla="*/ 100 w 193"/>
                  <a:gd name="T9" fmla="*/ 53 h 166"/>
                  <a:gd name="T10" fmla="*/ 122 w 193"/>
                  <a:gd name="T11" fmla="*/ 37 h 166"/>
                  <a:gd name="T12" fmla="*/ 135 w 193"/>
                  <a:gd name="T13" fmla="*/ 32 h 166"/>
                  <a:gd name="T14" fmla="*/ 162 w 193"/>
                  <a:gd name="T15" fmla="*/ 23 h 166"/>
                  <a:gd name="T16" fmla="*/ 183 w 193"/>
                  <a:gd name="T17" fmla="*/ 16 h 166"/>
                  <a:gd name="T18" fmla="*/ 192 w 193"/>
                  <a:gd name="T19" fmla="*/ 11 h 166"/>
                  <a:gd name="T20" fmla="*/ 185 w 193"/>
                  <a:gd name="T21" fmla="*/ 2 h 166"/>
                  <a:gd name="T22" fmla="*/ 161 w 193"/>
                  <a:gd name="T23" fmla="*/ 0 h 166"/>
                  <a:gd name="T24" fmla="*/ 145 w 193"/>
                  <a:gd name="T25" fmla="*/ 13 h 166"/>
                  <a:gd name="T26" fmla="*/ 122 w 193"/>
                  <a:gd name="T27" fmla="*/ 19 h 166"/>
                  <a:gd name="T28" fmla="*/ 94 w 193"/>
                  <a:gd name="T29" fmla="*/ 20 h 166"/>
                  <a:gd name="T30" fmla="*/ 80 w 193"/>
                  <a:gd name="T31" fmla="*/ 32 h 166"/>
                  <a:gd name="T32" fmla="*/ 64 w 193"/>
                  <a:gd name="T33" fmla="*/ 32 h 166"/>
                  <a:gd name="T34" fmla="*/ 57 w 193"/>
                  <a:gd name="T35" fmla="*/ 44 h 166"/>
                  <a:gd name="T36" fmla="*/ 32 w 193"/>
                  <a:gd name="T37" fmla="*/ 49 h 166"/>
                  <a:gd name="T38" fmla="*/ 28 w 193"/>
                  <a:gd name="T39" fmla="*/ 67 h 166"/>
                  <a:gd name="T40" fmla="*/ 27 w 193"/>
                  <a:gd name="T41" fmla="*/ 77 h 166"/>
                  <a:gd name="T42" fmla="*/ 16 w 193"/>
                  <a:gd name="T43" fmla="*/ 76 h 166"/>
                  <a:gd name="T44" fmla="*/ 16 w 193"/>
                  <a:gd name="T45" fmla="*/ 79 h 166"/>
                  <a:gd name="T46" fmla="*/ 17 w 193"/>
                  <a:gd name="T47" fmla="*/ 84 h 166"/>
                  <a:gd name="T48" fmla="*/ 13 w 193"/>
                  <a:gd name="T49" fmla="*/ 92 h 166"/>
                  <a:gd name="T50" fmla="*/ 6 w 193"/>
                  <a:gd name="T51" fmla="*/ 97 h 166"/>
                  <a:gd name="T52" fmla="*/ 2 w 193"/>
                  <a:gd name="T53" fmla="*/ 113 h 166"/>
                  <a:gd name="T54" fmla="*/ 0 w 193"/>
                  <a:gd name="T55" fmla="*/ 132 h 166"/>
                  <a:gd name="T56" fmla="*/ 12 w 193"/>
                  <a:gd name="T57" fmla="*/ 139 h 166"/>
                  <a:gd name="T58" fmla="*/ 23 w 193"/>
                  <a:gd name="T59" fmla="*/ 162 h 166"/>
                  <a:gd name="T60" fmla="*/ 41 w 193"/>
                  <a:gd name="T61" fmla="*/ 165 h 166"/>
                  <a:gd name="T62" fmla="*/ 66 w 193"/>
                  <a:gd name="T63" fmla="*/ 162 h 166"/>
                  <a:gd name="T64" fmla="*/ 68 w 193"/>
                  <a:gd name="T65" fmla="*/ 152 h 166"/>
                  <a:gd name="T66" fmla="*/ 53 w 193"/>
                  <a:gd name="T67" fmla="*/ 144 h 166"/>
                  <a:gd name="T68" fmla="*/ 43 w 193"/>
                  <a:gd name="T69" fmla="*/ 134 h 166"/>
                  <a:gd name="T70" fmla="*/ 43 w 193"/>
                  <a:gd name="T71" fmla="*/ 114 h 166"/>
                  <a:gd name="T72" fmla="*/ 47 w 193"/>
                  <a:gd name="T73" fmla="*/ 98 h 166"/>
                  <a:gd name="T74" fmla="*/ 47 w 193"/>
                  <a:gd name="T75" fmla="*/ 9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166">
                    <a:moveTo>
                      <a:pt x="47" y="94"/>
                    </a:moveTo>
                    <a:lnTo>
                      <a:pt x="58" y="84"/>
                    </a:lnTo>
                    <a:lnTo>
                      <a:pt x="63" y="77"/>
                    </a:lnTo>
                    <a:lnTo>
                      <a:pt x="80" y="64"/>
                    </a:lnTo>
                    <a:lnTo>
                      <a:pt x="100" y="53"/>
                    </a:lnTo>
                    <a:lnTo>
                      <a:pt x="122" y="37"/>
                    </a:lnTo>
                    <a:lnTo>
                      <a:pt x="135" y="32"/>
                    </a:lnTo>
                    <a:lnTo>
                      <a:pt x="162" y="23"/>
                    </a:lnTo>
                    <a:lnTo>
                      <a:pt x="183" y="16"/>
                    </a:lnTo>
                    <a:lnTo>
                      <a:pt x="192" y="11"/>
                    </a:lnTo>
                    <a:lnTo>
                      <a:pt x="185" y="2"/>
                    </a:lnTo>
                    <a:lnTo>
                      <a:pt x="161" y="0"/>
                    </a:lnTo>
                    <a:lnTo>
                      <a:pt x="145" y="13"/>
                    </a:lnTo>
                    <a:lnTo>
                      <a:pt x="122" y="19"/>
                    </a:lnTo>
                    <a:lnTo>
                      <a:pt x="94" y="20"/>
                    </a:lnTo>
                    <a:lnTo>
                      <a:pt x="80" y="32"/>
                    </a:lnTo>
                    <a:lnTo>
                      <a:pt x="64" y="32"/>
                    </a:lnTo>
                    <a:lnTo>
                      <a:pt x="57" y="44"/>
                    </a:lnTo>
                    <a:lnTo>
                      <a:pt x="32" y="49"/>
                    </a:lnTo>
                    <a:lnTo>
                      <a:pt x="28" y="67"/>
                    </a:lnTo>
                    <a:lnTo>
                      <a:pt x="27" y="77"/>
                    </a:lnTo>
                    <a:lnTo>
                      <a:pt x="16" y="76"/>
                    </a:lnTo>
                    <a:lnTo>
                      <a:pt x="16" y="79"/>
                    </a:lnTo>
                    <a:lnTo>
                      <a:pt x="17" y="84"/>
                    </a:lnTo>
                    <a:lnTo>
                      <a:pt x="13" y="92"/>
                    </a:lnTo>
                    <a:lnTo>
                      <a:pt x="6" y="97"/>
                    </a:lnTo>
                    <a:lnTo>
                      <a:pt x="2" y="113"/>
                    </a:lnTo>
                    <a:lnTo>
                      <a:pt x="0" y="132"/>
                    </a:lnTo>
                    <a:lnTo>
                      <a:pt x="12" y="139"/>
                    </a:lnTo>
                    <a:lnTo>
                      <a:pt x="23" y="162"/>
                    </a:lnTo>
                    <a:lnTo>
                      <a:pt x="41" y="165"/>
                    </a:lnTo>
                    <a:lnTo>
                      <a:pt x="66" y="162"/>
                    </a:lnTo>
                    <a:lnTo>
                      <a:pt x="68" y="152"/>
                    </a:lnTo>
                    <a:lnTo>
                      <a:pt x="53" y="144"/>
                    </a:lnTo>
                    <a:lnTo>
                      <a:pt x="43" y="134"/>
                    </a:lnTo>
                    <a:lnTo>
                      <a:pt x="43" y="114"/>
                    </a:lnTo>
                    <a:lnTo>
                      <a:pt x="47" y="98"/>
                    </a:lnTo>
                    <a:lnTo>
                      <a:pt x="47" y="9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5" name="Freeform 174"/>
              <p:cNvSpPr>
                <a:spLocks/>
              </p:cNvSpPr>
              <p:nvPr/>
            </p:nvSpPr>
            <p:spPr bwMode="auto">
              <a:xfrm>
                <a:off x="7732956" y="1390309"/>
                <a:ext cx="119509" cy="91231"/>
              </a:xfrm>
              <a:custGeom>
                <a:avLst/>
                <a:gdLst>
                  <a:gd name="T0" fmla="*/ 33 w 67"/>
                  <a:gd name="T1" fmla="*/ 7 h 52"/>
                  <a:gd name="T2" fmla="*/ 22 w 67"/>
                  <a:gd name="T3" fmla="*/ 17 h 52"/>
                  <a:gd name="T4" fmla="*/ 11 w 67"/>
                  <a:gd name="T5" fmla="*/ 19 h 52"/>
                  <a:gd name="T6" fmla="*/ 0 w 67"/>
                  <a:gd name="T7" fmla="*/ 26 h 52"/>
                  <a:gd name="T8" fmla="*/ 8 w 67"/>
                  <a:gd name="T9" fmla="*/ 40 h 52"/>
                  <a:gd name="T10" fmla="*/ 25 w 67"/>
                  <a:gd name="T11" fmla="*/ 51 h 52"/>
                  <a:gd name="T12" fmla="*/ 48 w 67"/>
                  <a:gd name="T13" fmla="*/ 41 h 52"/>
                  <a:gd name="T14" fmla="*/ 66 w 67"/>
                  <a:gd name="T15" fmla="*/ 32 h 52"/>
                  <a:gd name="T16" fmla="*/ 62 w 67"/>
                  <a:gd name="T17" fmla="*/ 11 h 52"/>
                  <a:gd name="T18" fmla="*/ 43 w 67"/>
                  <a:gd name="T19" fmla="*/ 0 h 52"/>
                  <a:gd name="T20" fmla="*/ 33 w 67"/>
                  <a:gd name="T2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2">
                    <a:moveTo>
                      <a:pt x="33" y="7"/>
                    </a:moveTo>
                    <a:lnTo>
                      <a:pt x="22" y="17"/>
                    </a:lnTo>
                    <a:lnTo>
                      <a:pt x="11" y="19"/>
                    </a:lnTo>
                    <a:lnTo>
                      <a:pt x="0" y="26"/>
                    </a:lnTo>
                    <a:lnTo>
                      <a:pt x="8" y="40"/>
                    </a:lnTo>
                    <a:lnTo>
                      <a:pt x="25" y="51"/>
                    </a:lnTo>
                    <a:lnTo>
                      <a:pt x="48" y="41"/>
                    </a:lnTo>
                    <a:lnTo>
                      <a:pt x="66" y="32"/>
                    </a:lnTo>
                    <a:lnTo>
                      <a:pt x="62" y="11"/>
                    </a:lnTo>
                    <a:lnTo>
                      <a:pt x="43" y="0"/>
                    </a:lnTo>
                    <a:lnTo>
                      <a:pt x="33"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6" name="Freeform 175"/>
              <p:cNvSpPr>
                <a:spLocks/>
              </p:cNvSpPr>
              <p:nvPr/>
            </p:nvSpPr>
            <p:spPr bwMode="auto">
              <a:xfrm>
                <a:off x="7813152" y="1456373"/>
                <a:ext cx="114791" cy="77075"/>
              </a:xfrm>
              <a:custGeom>
                <a:avLst/>
                <a:gdLst>
                  <a:gd name="T0" fmla="*/ 17 w 64"/>
                  <a:gd name="T1" fmla="*/ 15 h 44"/>
                  <a:gd name="T2" fmla="*/ 24 w 64"/>
                  <a:gd name="T3" fmla="*/ 3 h 44"/>
                  <a:gd name="T4" fmla="*/ 36 w 64"/>
                  <a:gd name="T5" fmla="*/ 0 h 44"/>
                  <a:gd name="T6" fmla="*/ 46 w 64"/>
                  <a:gd name="T7" fmla="*/ 3 h 44"/>
                  <a:gd name="T8" fmla="*/ 56 w 64"/>
                  <a:gd name="T9" fmla="*/ 17 h 44"/>
                  <a:gd name="T10" fmla="*/ 56 w 64"/>
                  <a:gd name="T11" fmla="*/ 28 h 44"/>
                  <a:gd name="T12" fmla="*/ 63 w 64"/>
                  <a:gd name="T13" fmla="*/ 26 h 44"/>
                  <a:gd name="T14" fmla="*/ 63 w 64"/>
                  <a:gd name="T15" fmla="*/ 37 h 44"/>
                  <a:gd name="T16" fmla="*/ 41 w 64"/>
                  <a:gd name="T17" fmla="*/ 43 h 44"/>
                  <a:gd name="T18" fmla="*/ 21 w 64"/>
                  <a:gd name="T19" fmla="*/ 34 h 44"/>
                  <a:gd name="T20" fmla="*/ 0 w 64"/>
                  <a:gd name="T21" fmla="*/ 26 h 44"/>
                  <a:gd name="T22" fmla="*/ 4 w 64"/>
                  <a:gd name="T23" fmla="*/ 16 h 44"/>
                  <a:gd name="T24" fmla="*/ 17 w 64"/>
                  <a:gd name="T2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44">
                    <a:moveTo>
                      <a:pt x="17" y="15"/>
                    </a:moveTo>
                    <a:lnTo>
                      <a:pt x="24" y="3"/>
                    </a:lnTo>
                    <a:lnTo>
                      <a:pt x="36" y="0"/>
                    </a:lnTo>
                    <a:lnTo>
                      <a:pt x="46" y="3"/>
                    </a:lnTo>
                    <a:lnTo>
                      <a:pt x="56" y="17"/>
                    </a:lnTo>
                    <a:lnTo>
                      <a:pt x="56" y="28"/>
                    </a:lnTo>
                    <a:lnTo>
                      <a:pt x="63" y="26"/>
                    </a:lnTo>
                    <a:lnTo>
                      <a:pt x="63" y="37"/>
                    </a:lnTo>
                    <a:lnTo>
                      <a:pt x="41" y="43"/>
                    </a:lnTo>
                    <a:lnTo>
                      <a:pt x="21" y="34"/>
                    </a:lnTo>
                    <a:lnTo>
                      <a:pt x="0" y="26"/>
                    </a:lnTo>
                    <a:lnTo>
                      <a:pt x="4" y="16"/>
                    </a:lnTo>
                    <a:lnTo>
                      <a:pt x="17"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7" name="Freeform 176"/>
              <p:cNvSpPr>
                <a:spLocks/>
              </p:cNvSpPr>
              <p:nvPr/>
            </p:nvSpPr>
            <p:spPr bwMode="auto">
              <a:xfrm>
                <a:off x="7940524" y="1487832"/>
                <a:ext cx="94349" cy="75502"/>
              </a:xfrm>
              <a:custGeom>
                <a:avLst/>
                <a:gdLst>
                  <a:gd name="T0" fmla="*/ 7 w 54"/>
                  <a:gd name="T1" fmla="*/ 19 h 43"/>
                  <a:gd name="T2" fmla="*/ 12 w 54"/>
                  <a:gd name="T3" fmla="*/ 8 h 43"/>
                  <a:gd name="T4" fmla="*/ 24 w 54"/>
                  <a:gd name="T5" fmla="*/ 0 h 43"/>
                  <a:gd name="T6" fmla="*/ 27 w 54"/>
                  <a:gd name="T7" fmla="*/ 8 h 43"/>
                  <a:gd name="T8" fmla="*/ 33 w 54"/>
                  <a:gd name="T9" fmla="*/ 11 h 43"/>
                  <a:gd name="T10" fmla="*/ 41 w 54"/>
                  <a:gd name="T11" fmla="*/ 11 h 43"/>
                  <a:gd name="T12" fmla="*/ 51 w 54"/>
                  <a:gd name="T13" fmla="*/ 15 h 43"/>
                  <a:gd name="T14" fmla="*/ 53 w 54"/>
                  <a:gd name="T15" fmla="*/ 27 h 43"/>
                  <a:gd name="T16" fmla="*/ 46 w 54"/>
                  <a:gd name="T17" fmla="*/ 39 h 43"/>
                  <a:gd name="T18" fmla="*/ 29 w 54"/>
                  <a:gd name="T19" fmla="*/ 42 h 43"/>
                  <a:gd name="T20" fmla="*/ 7 w 54"/>
                  <a:gd name="T21" fmla="*/ 39 h 43"/>
                  <a:gd name="T22" fmla="*/ 0 w 54"/>
                  <a:gd name="T23" fmla="*/ 33 h 43"/>
                  <a:gd name="T24" fmla="*/ 7 w 54"/>
                  <a:gd name="T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3">
                    <a:moveTo>
                      <a:pt x="7" y="19"/>
                    </a:moveTo>
                    <a:lnTo>
                      <a:pt x="12" y="8"/>
                    </a:lnTo>
                    <a:lnTo>
                      <a:pt x="24" y="0"/>
                    </a:lnTo>
                    <a:lnTo>
                      <a:pt x="27" y="8"/>
                    </a:lnTo>
                    <a:lnTo>
                      <a:pt x="33" y="11"/>
                    </a:lnTo>
                    <a:lnTo>
                      <a:pt x="41" y="11"/>
                    </a:lnTo>
                    <a:lnTo>
                      <a:pt x="51" y="15"/>
                    </a:lnTo>
                    <a:lnTo>
                      <a:pt x="53" y="27"/>
                    </a:lnTo>
                    <a:lnTo>
                      <a:pt x="46" y="39"/>
                    </a:lnTo>
                    <a:lnTo>
                      <a:pt x="29" y="42"/>
                    </a:lnTo>
                    <a:lnTo>
                      <a:pt x="7" y="39"/>
                    </a:lnTo>
                    <a:lnTo>
                      <a:pt x="0" y="33"/>
                    </a:lnTo>
                    <a:lnTo>
                      <a:pt x="7"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8" name="Freeform 177"/>
              <p:cNvSpPr>
                <a:spLocks/>
              </p:cNvSpPr>
              <p:nvPr/>
            </p:nvSpPr>
            <p:spPr bwMode="auto">
              <a:xfrm>
                <a:off x="8770795" y="1648273"/>
                <a:ext cx="166683" cy="77075"/>
              </a:xfrm>
              <a:custGeom>
                <a:avLst/>
                <a:gdLst>
                  <a:gd name="T0" fmla="*/ 51 w 94"/>
                  <a:gd name="T1" fmla="*/ 4 h 44"/>
                  <a:gd name="T2" fmla="*/ 49 w 94"/>
                  <a:gd name="T3" fmla="*/ 15 h 44"/>
                  <a:gd name="T4" fmla="*/ 33 w 94"/>
                  <a:gd name="T5" fmla="*/ 15 h 44"/>
                  <a:gd name="T6" fmla="*/ 28 w 94"/>
                  <a:gd name="T7" fmla="*/ 8 h 44"/>
                  <a:gd name="T8" fmla="*/ 13 w 94"/>
                  <a:gd name="T9" fmla="*/ 0 h 44"/>
                  <a:gd name="T10" fmla="*/ 0 w 94"/>
                  <a:gd name="T11" fmla="*/ 8 h 44"/>
                  <a:gd name="T12" fmla="*/ 0 w 94"/>
                  <a:gd name="T13" fmla="*/ 26 h 44"/>
                  <a:gd name="T14" fmla="*/ 19 w 94"/>
                  <a:gd name="T15" fmla="*/ 40 h 44"/>
                  <a:gd name="T16" fmla="*/ 43 w 94"/>
                  <a:gd name="T17" fmla="*/ 43 h 44"/>
                  <a:gd name="T18" fmla="*/ 53 w 94"/>
                  <a:gd name="T19" fmla="*/ 34 h 44"/>
                  <a:gd name="T20" fmla="*/ 67 w 94"/>
                  <a:gd name="T21" fmla="*/ 40 h 44"/>
                  <a:gd name="T22" fmla="*/ 86 w 94"/>
                  <a:gd name="T23" fmla="*/ 39 h 44"/>
                  <a:gd name="T24" fmla="*/ 93 w 94"/>
                  <a:gd name="T25" fmla="*/ 29 h 44"/>
                  <a:gd name="T26" fmla="*/ 79 w 94"/>
                  <a:gd name="T27" fmla="*/ 23 h 44"/>
                  <a:gd name="T28" fmla="*/ 71 w 94"/>
                  <a:gd name="T29" fmla="*/ 8 h 44"/>
                  <a:gd name="T30" fmla="*/ 57 w 94"/>
                  <a:gd name="T31" fmla="*/ 1 h 44"/>
                  <a:gd name="T32" fmla="*/ 51 w 94"/>
                  <a:gd name="T33"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44">
                    <a:moveTo>
                      <a:pt x="51" y="4"/>
                    </a:moveTo>
                    <a:lnTo>
                      <a:pt x="49" y="15"/>
                    </a:lnTo>
                    <a:lnTo>
                      <a:pt x="33" y="15"/>
                    </a:lnTo>
                    <a:lnTo>
                      <a:pt x="28" y="8"/>
                    </a:lnTo>
                    <a:lnTo>
                      <a:pt x="13" y="0"/>
                    </a:lnTo>
                    <a:lnTo>
                      <a:pt x="0" y="8"/>
                    </a:lnTo>
                    <a:lnTo>
                      <a:pt x="0" y="26"/>
                    </a:lnTo>
                    <a:lnTo>
                      <a:pt x="19" y="40"/>
                    </a:lnTo>
                    <a:lnTo>
                      <a:pt x="43" y="43"/>
                    </a:lnTo>
                    <a:lnTo>
                      <a:pt x="53" y="34"/>
                    </a:lnTo>
                    <a:lnTo>
                      <a:pt x="67" y="40"/>
                    </a:lnTo>
                    <a:lnTo>
                      <a:pt x="86" y="39"/>
                    </a:lnTo>
                    <a:lnTo>
                      <a:pt x="93" y="29"/>
                    </a:lnTo>
                    <a:lnTo>
                      <a:pt x="79" y="23"/>
                    </a:lnTo>
                    <a:lnTo>
                      <a:pt x="71" y="8"/>
                    </a:lnTo>
                    <a:lnTo>
                      <a:pt x="57" y="1"/>
                    </a:lnTo>
                    <a:lnTo>
                      <a:pt x="51" y="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39" name="Freeform 178"/>
              <p:cNvSpPr>
                <a:spLocks/>
              </p:cNvSpPr>
              <p:nvPr/>
            </p:nvSpPr>
            <p:spPr bwMode="auto">
              <a:xfrm>
                <a:off x="8976790" y="1673441"/>
                <a:ext cx="100639" cy="40897"/>
              </a:xfrm>
              <a:custGeom>
                <a:avLst/>
                <a:gdLst>
                  <a:gd name="T0" fmla="*/ 1 w 58"/>
                  <a:gd name="T1" fmla="*/ 0 h 23"/>
                  <a:gd name="T2" fmla="*/ 9 w 58"/>
                  <a:gd name="T3" fmla="*/ 6 h 23"/>
                  <a:gd name="T4" fmla="*/ 30 w 58"/>
                  <a:gd name="T5" fmla="*/ 6 h 23"/>
                  <a:gd name="T6" fmla="*/ 54 w 58"/>
                  <a:gd name="T7" fmla="*/ 6 h 23"/>
                  <a:gd name="T8" fmla="*/ 57 w 58"/>
                  <a:gd name="T9" fmla="*/ 19 h 23"/>
                  <a:gd name="T10" fmla="*/ 26 w 58"/>
                  <a:gd name="T11" fmla="*/ 22 h 23"/>
                  <a:gd name="T12" fmla="*/ 9 w 58"/>
                  <a:gd name="T13" fmla="*/ 17 h 23"/>
                  <a:gd name="T14" fmla="*/ 0 w 58"/>
                  <a:gd name="T15" fmla="*/ 7 h 23"/>
                  <a:gd name="T16" fmla="*/ 1 w 5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3">
                    <a:moveTo>
                      <a:pt x="1" y="0"/>
                    </a:moveTo>
                    <a:lnTo>
                      <a:pt x="9" y="6"/>
                    </a:lnTo>
                    <a:lnTo>
                      <a:pt x="30" y="6"/>
                    </a:lnTo>
                    <a:lnTo>
                      <a:pt x="54" y="6"/>
                    </a:lnTo>
                    <a:lnTo>
                      <a:pt x="57" y="19"/>
                    </a:lnTo>
                    <a:lnTo>
                      <a:pt x="26" y="22"/>
                    </a:lnTo>
                    <a:lnTo>
                      <a:pt x="9" y="17"/>
                    </a:lnTo>
                    <a:lnTo>
                      <a:pt x="0" y="7"/>
                    </a:lnTo>
                    <a:lnTo>
                      <a:pt x="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0" name="Freeform 179"/>
              <p:cNvSpPr>
                <a:spLocks/>
              </p:cNvSpPr>
              <p:nvPr/>
            </p:nvSpPr>
            <p:spPr bwMode="auto">
              <a:xfrm>
                <a:off x="9781902" y="1852757"/>
                <a:ext cx="70762" cy="47189"/>
              </a:xfrm>
              <a:custGeom>
                <a:avLst/>
                <a:gdLst>
                  <a:gd name="T0" fmla="*/ 15 w 41"/>
                  <a:gd name="T1" fmla="*/ 2 h 27"/>
                  <a:gd name="T2" fmla="*/ 3 w 41"/>
                  <a:gd name="T3" fmla="*/ 13 h 27"/>
                  <a:gd name="T4" fmla="*/ 0 w 41"/>
                  <a:gd name="T5" fmla="*/ 26 h 27"/>
                  <a:gd name="T6" fmla="*/ 20 w 41"/>
                  <a:gd name="T7" fmla="*/ 24 h 27"/>
                  <a:gd name="T8" fmla="*/ 36 w 41"/>
                  <a:gd name="T9" fmla="*/ 23 h 27"/>
                  <a:gd name="T10" fmla="*/ 40 w 41"/>
                  <a:gd name="T11" fmla="*/ 8 h 27"/>
                  <a:gd name="T12" fmla="*/ 26 w 41"/>
                  <a:gd name="T13" fmla="*/ 0 h 27"/>
                  <a:gd name="T14" fmla="*/ 15 w 41"/>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7">
                    <a:moveTo>
                      <a:pt x="15" y="2"/>
                    </a:moveTo>
                    <a:lnTo>
                      <a:pt x="3" y="13"/>
                    </a:lnTo>
                    <a:lnTo>
                      <a:pt x="0" y="26"/>
                    </a:lnTo>
                    <a:lnTo>
                      <a:pt x="20" y="24"/>
                    </a:lnTo>
                    <a:lnTo>
                      <a:pt x="36" y="23"/>
                    </a:lnTo>
                    <a:lnTo>
                      <a:pt x="40" y="8"/>
                    </a:lnTo>
                    <a:lnTo>
                      <a:pt x="26" y="0"/>
                    </a:lnTo>
                    <a:lnTo>
                      <a:pt x="15"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1" name="Freeform 184"/>
              <p:cNvSpPr>
                <a:spLocks/>
              </p:cNvSpPr>
              <p:nvPr/>
            </p:nvSpPr>
            <p:spPr bwMode="auto">
              <a:xfrm>
                <a:off x="7369712" y="3188195"/>
                <a:ext cx="314497" cy="377509"/>
              </a:xfrm>
              <a:custGeom>
                <a:avLst/>
                <a:gdLst>
                  <a:gd name="T0" fmla="*/ 136 w 177"/>
                  <a:gd name="T1" fmla="*/ 0 h 214"/>
                  <a:gd name="T2" fmla="*/ 123 w 177"/>
                  <a:gd name="T3" fmla="*/ 4 h 214"/>
                  <a:gd name="T4" fmla="*/ 119 w 177"/>
                  <a:gd name="T5" fmla="*/ 20 h 214"/>
                  <a:gd name="T6" fmla="*/ 113 w 177"/>
                  <a:gd name="T7" fmla="*/ 38 h 214"/>
                  <a:gd name="T8" fmla="*/ 107 w 177"/>
                  <a:gd name="T9" fmla="*/ 54 h 214"/>
                  <a:gd name="T10" fmla="*/ 97 w 177"/>
                  <a:gd name="T11" fmla="*/ 60 h 214"/>
                  <a:gd name="T12" fmla="*/ 94 w 177"/>
                  <a:gd name="T13" fmla="*/ 78 h 214"/>
                  <a:gd name="T14" fmla="*/ 81 w 177"/>
                  <a:gd name="T15" fmla="*/ 78 h 214"/>
                  <a:gd name="T16" fmla="*/ 65 w 177"/>
                  <a:gd name="T17" fmla="*/ 89 h 214"/>
                  <a:gd name="T18" fmla="*/ 53 w 177"/>
                  <a:gd name="T19" fmla="*/ 97 h 214"/>
                  <a:gd name="T20" fmla="*/ 47 w 177"/>
                  <a:gd name="T21" fmla="*/ 112 h 214"/>
                  <a:gd name="T22" fmla="*/ 6 w 177"/>
                  <a:gd name="T23" fmla="*/ 117 h 214"/>
                  <a:gd name="T24" fmla="*/ 0 w 177"/>
                  <a:gd name="T25" fmla="*/ 129 h 214"/>
                  <a:gd name="T26" fmla="*/ 4 w 177"/>
                  <a:gd name="T27" fmla="*/ 145 h 214"/>
                  <a:gd name="T28" fmla="*/ 15 w 177"/>
                  <a:gd name="T29" fmla="*/ 147 h 214"/>
                  <a:gd name="T30" fmla="*/ 20 w 177"/>
                  <a:gd name="T31" fmla="*/ 155 h 214"/>
                  <a:gd name="T32" fmla="*/ 12 w 177"/>
                  <a:gd name="T33" fmla="*/ 166 h 214"/>
                  <a:gd name="T34" fmla="*/ 0 w 177"/>
                  <a:gd name="T35" fmla="*/ 170 h 214"/>
                  <a:gd name="T36" fmla="*/ 12 w 177"/>
                  <a:gd name="T37" fmla="*/ 174 h 214"/>
                  <a:gd name="T38" fmla="*/ 18 w 177"/>
                  <a:gd name="T39" fmla="*/ 187 h 214"/>
                  <a:gd name="T40" fmla="*/ 42 w 177"/>
                  <a:gd name="T41" fmla="*/ 187 h 214"/>
                  <a:gd name="T42" fmla="*/ 59 w 177"/>
                  <a:gd name="T43" fmla="*/ 181 h 214"/>
                  <a:gd name="T44" fmla="*/ 61 w 177"/>
                  <a:gd name="T45" fmla="*/ 193 h 214"/>
                  <a:gd name="T46" fmla="*/ 78 w 177"/>
                  <a:gd name="T47" fmla="*/ 204 h 214"/>
                  <a:gd name="T48" fmla="*/ 91 w 177"/>
                  <a:gd name="T49" fmla="*/ 213 h 214"/>
                  <a:gd name="T50" fmla="*/ 99 w 177"/>
                  <a:gd name="T51" fmla="*/ 204 h 214"/>
                  <a:gd name="T52" fmla="*/ 127 w 177"/>
                  <a:gd name="T53" fmla="*/ 204 h 214"/>
                  <a:gd name="T54" fmla="*/ 129 w 177"/>
                  <a:gd name="T55" fmla="*/ 192 h 214"/>
                  <a:gd name="T56" fmla="*/ 113 w 177"/>
                  <a:gd name="T57" fmla="*/ 171 h 214"/>
                  <a:gd name="T58" fmla="*/ 102 w 177"/>
                  <a:gd name="T59" fmla="*/ 158 h 214"/>
                  <a:gd name="T60" fmla="*/ 106 w 177"/>
                  <a:gd name="T61" fmla="*/ 144 h 214"/>
                  <a:gd name="T62" fmla="*/ 115 w 177"/>
                  <a:gd name="T63" fmla="*/ 135 h 214"/>
                  <a:gd name="T64" fmla="*/ 140 w 177"/>
                  <a:gd name="T65" fmla="*/ 144 h 214"/>
                  <a:gd name="T66" fmla="*/ 144 w 177"/>
                  <a:gd name="T67" fmla="*/ 134 h 214"/>
                  <a:gd name="T68" fmla="*/ 146 w 177"/>
                  <a:gd name="T69" fmla="*/ 123 h 214"/>
                  <a:gd name="T70" fmla="*/ 161 w 177"/>
                  <a:gd name="T71" fmla="*/ 109 h 214"/>
                  <a:gd name="T72" fmla="*/ 167 w 177"/>
                  <a:gd name="T73" fmla="*/ 95 h 214"/>
                  <a:gd name="T74" fmla="*/ 176 w 177"/>
                  <a:gd name="T75" fmla="*/ 85 h 214"/>
                  <a:gd name="T76" fmla="*/ 174 w 177"/>
                  <a:gd name="T77" fmla="*/ 63 h 214"/>
                  <a:gd name="T78" fmla="*/ 161 w 177"/>
                  <a:gd name="T79" fmla="*/ 52 h 214"/>
                  <a:gd name="T80" fmla="*/ 162 w 177"/>
                  <a:gd name="T81" fmla="*/ 32 h 214"/>
                  <a:gd name="T82" fmla="*/ 155 w 177"/>
                  <a:gd name="T83" fmla="*/ 22 h 214"/>
                  <a:gd name="T84" fmla="*/ 157 w 177"/>
                  <a:gd name="T85" fmla="*/ 9 h 214"/>
                  <a:gd name="T86" fmla="*/ 146 w 177"/>
                  <a:gd name="T87" fmla="*/ 2 h 214"/>
                  <a:gd name="T88" fmla="*/ 136 w 177"/>
                  <a:gd name="T8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214">
                    <a:moveTo>
                      <a:pt x="136" y="0"/>
                    </a:moveTo>
                    <a:lnTo>
                      <a:pt x="123" y="4"/>
                    </a:lnTo>
                    <a:lnTo>
                      <a:pt x="119" y="20"/>
                    </a:lnTo>
                    <a:lnTo>
                      <a:pt x="113" y="38"/>
                    </a:lnTo>
                    <a:lnTo>
                      <a:pt x="107" y="54"/>
                    </a:lnTo>
                    <a:lnTo>
                      <a:pt x="97" y="60"/>
                    </a:lnTo>
                    <a:lnTo>
                      <a:pt x="94" y="78"/>
                    </a:lnTo>
                    <a:lnTo>
                      <a:pt x="81" y="78"/>
                    </a:lnTo>
                    <a:lnTo>
                      <a:pt x="65" y="89"/>
                    </a:lnTo>
                    <a:lnTo>
                      <a:pt x="53" y="97"/>
                    </a:lnTo>
                    <a:lnTo>
                      <a:pt x="47" y="112"/>
                    </a:lnTo>
                    <a:lnTo>
                      <a:pt x="6" y="117"/>
                    </a:lnTo>
                    <a:lnTo>
                      <a:pt x="0" y="129"/>
                    </a:lnTo>
                    <a:lnTo>
                      <a:pt x="4" y="145"/>
                    </a:lnTo>
                    <a:lnTo>
                      <a:pt x="15" y="147"/>
                    </a:lnTo>
                    <a:lnTo>
                      <a:pt x="20" y="155"/>
                    </a:lnTo>
                    <a:lnTo>
                      <a:pt x="12" y="166"/>
                    </a:lnTo>
                    <a:lnTo>
                      <a:pt x="0" y="170"/>
                    </a:lnTo>
                    <a:lnTo>
                      <a:pt x="12" y="174"/>
                    </a:lnTo>
                    <a:lnTo>
                      <a:pt x="18" y="187"/>
                    </a:lnTo>
                    <a:lnTo>
                      <a:pt x="42" y="187"/>
                    </a:lnTo>
                    <a:lnTo>
                      <a:pt x="59" y="181"/>
                    </a:lnTo>
                    <a:lnTo>
                      <a:pt x="61" y="193"/>
                    </a:lnTo>
                    <a:lnTo>
                      <a:pt x="78" y="204"/>
                    </a:lnTo>
                    <a:lnTo>
                      <a:pt x="91" y="213"/>
                    </a:lnTo>
                    <a:lnTo>
                      <a:pt x="99" y="204"/>
                    </a:lnTo>
                    <a:lnTo>
                      <a:pt x="127" y="204"/>
                    </a:lnTo>
                    <a:lnTo>
                      <a:pt x="129" y="192"/>
                    </a:lnTo>
                    <a:lnTo>
                      <a:pt x="113" y="171"/>
                    </a:lnTo>
                    <a:lnTo>
                      <a:pt x="102" y="158"/>
                    </a:lnTo>
                    <a:lnTo>
                      <a:pt x="106" y="144"/>
                    </a:lnTo>
                    <a:lnTo>
                      <a:pt x="115" y="135"/>
                    </a:lnTo>
                    <a:lnTo>
                      <a:pt x="140" y="144"/>
                    </a:lnTo>
                    <a:lnTo>
                      <a:pt x="144" y="134"/>
                    </a:lnTo>
                    <a:lnTo>
                      <a:pt x="146" y="123"/>
                    </a:lnTo>
                    <a:lnTo>
                      <a:pt x="161" y="109"/>
                    </a:lnTo>
                    <a:lnTo>
                      <a:pt x="167" y="95"/>
                    </a:lnTo>
                    <a:lnTo>
                      <a:pt x="176" y="85"/>
                    </a:lnTo>
                    <a:lnTo>
                      <a:pt x="174" y="63"/>
                    </a:lnTo>
                    <a:lnTo>
                      <a:pt x="161" y="52"/>
                    </a:lnTo>
                    <a:lnTo>
                      <a:pt x="162" y="32"/>
                    </a:lnTo>
                    <a:lnTo>
                      <a:pt x="155" y="22"/>
                    </a:lnTo>
                    <a:lnTo>
                      <a:pt x="157" y="9"/>
                    </a:lnTo>
                    <a:lnTo>
                      <a:pt x="146" y="2"/>
                    </a:lnTo>
                    <a:lnTo>
                      <a:pt x="136"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2" name="Freeform 185"/>
              <p:cNvSpPr>
                <a:spLocks/>
              </p:cNvSpPr>
              <p:nvPr/>
            </p:nvSpPr>
            <p:spPr bwMode="auto">
              <a:xfrm>
                <a:off x="8924898" y="3089099"/>
                <a:ext cx="95922" cy="155722"/>
              </a:xfrm>
              <a:custGeom>
                <a:avLst/>
                <a:gdLst>
                  <a:gd name="T0" fmla="*/ 25 w 55"/>
                  <a:gd name="T1" fmla="*/ 0 h 87"/>
                  <a:gd name="T2" fmla="*/ 20 w 55"/>
                  <a:gd name="T3" fmla="*/ 15 h 87"/>
                  <a:gd name="T4" fmla="*/ 0 w 55"/>
                  <a:gd name="T5" fmla="*/ 23 h 87"/>
                  <a:gd name="T6" fmla="*/ 8 w 55"/>
                  <a:gd name="T7" fmla="*/ 35 h 87"/>
                  <a:gd name="T8" fmla="*/ 7 w 55"/>
                  <a:gd name="T9" fmla="*/ 46 h 87"/>
                  <a:gd name="T10" fmla="*/ 19 w 55"/>
                  <a:gd name="T11" fmla="*/ 51 h 87"/>
                  <a:gd name="T12" fmla="*/ 17 w 55"/>
                  <a:gd name="T13" fmla="*/ 79 h 87"/>
                  <a:gd name="T14" fmla="*/ 32 w 55"/>
                  <a:gd name="T15" fmla="*/ 86 h 87"/>
                  <a:gd name="T16" fmla="*/ 54 w 55"/>
                  <a:gd name="T17" fmla="*/ 72 h 87"/>
                  <a:gd name="T18" fmla="*/ 54 w 55"/>
                  <a:gd name="T19" fmla="*/ 38 h 87"/>
                  <a:gd name="T20" fmla="*/ 25 w 55"/>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87">
                    <a:moveTo>
                      <a:pt x="25" y="0"/>
                    </a:moveTo>
                    <a:lnTo>
                      <a:pt x="20" y="15"/>
                    </a:lnTo>
                    <a:lnTo>
                      <a:pt x="0" y="23"/>
                    </a:lnTo>
                    <a:lnTo>
                      <a:pt x="8" y="35"/>
                    </a:lnTo>
                    <a:lnTo>
                      <a:pt x="7" y="46"/>
                    </a:lnTo>
                    <a:lnTo>
                      <a:pt x="19" y="51"/>
                    </a:lnTo>
                    <a:lnTo>
                      <a:pt x="17" y="79"/>
                    </a:lnTo>
                    <a:lnTo>
                      <a:pt x="32" y="86"/>
                    </a:lnTo>
                    <a:lnTo>
                      <a:pt x="54" y="72"/>
                    </a:lnTo>
                    <a:lnTo>
                      <a:pt x="54" y="38"/>
                    </a:lnTo>
                    <a:lnTo>
                      <a:pt x="2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3" name="Freeform 186"/>
              <p:cNvSpPr>
                <a:spLocks/>
              </p:cNvSpPr>
              <p:nvPr/>
            </p:nvSpPr>
            <p:spPr bwMode="auto">
              <a:xfrm>
                <a:off x="9196938" y="2565305"/>
                <a:ext cx="94349" cy="191900"/>
              </a:xfrm>
              <a:custGeom>
                <a:avLst/>
                <a:gdLst>
                  <a:gd name="T0" fmla="*/ 3 w 54"/>
                  <a:gd name="T1" fmla="*/ 9 h 109"/>
                  <a:gd name="T2" fmla="*/ 3 w 54"/>
                  <a:gd name="T3" fmla="*/ 20 h 109"/>
                  <a:gd name="T4" fmla="*/ 8 w 54"/>
                  <a:gd name="T5" fmla="*/ 34 h 109"/>
                  <a:gd name="T6" fmla="*/ 12 w 54"/>
                  <a:gd name="T7" fmla="*/ 52 h 109"/>
                  <a:gd name="T8" fmla="*/ 17 w 54"/>
                  <a:gd name="T9" fmla="*/ 72 h 109"/>
                  <a:gd name="T10" fmla="*/ 26 w 54"/>
                  <a:gd name="T11" fmla="*/ 81 h 109"/>
                  <a:gd name="T12" fmla="*/ 21 w 54"/>
                  <a:gd name="T13" fmla="*/ 95 h 109"/>
                  <a:gd name="T14" fmla="*/ 23 w 54"/>
                  <a:gd name="T15" fmla="*/ 101 h 109"/>
                  <a:gd name="T16" fmla="*/ 29 w 54"/>
                  <a:gd name="T17" fmla="*/ 101 h 109"/>
                  <a:gd name="T18" fmla="*/ 45 w 54"/>
                  <a:gd name="T19" fmla="*/ 108 h 109"/>
                  <a:gd name="T20" fmla="*/ 53 w 54"/>
                  <a:gd name="T21" fmla="*/ 102 h 109"/>
                  <a:gd name="T22" fmla="*/ 45 w 54"/>
                  <a:gd name="T23" fmla="*/ 83 h 109"/>
                  <a:gd name="T24" fmla="*/ 34 w 54"/>
                  <a:gd name="T25" fmla="*/ 55 h 109"/>
                  <a:gd name="T26" fmla="*/ 44 w 54"/>
                  <a:gd name="T27" fmla="*/ 57 h 109"/>
                  <a:gd name="T28" fmla="*/ 30 w 54"/>
                  <a:gd name="T29" fmla="*/ 37 h 109"/>
                  <a:gd name="T30" fmla="*/ 19 w 54"/>
                  <a:gd name="T31" fmla="*/ 23 h 109"/>
                  <a:gd name="T32" fmla="*/ 16 w 54"/>
                  <a:gd name="T33" fmla="*/ 3 h 109"/>
                  <a:gd name="T34" fmla="*/ 0 w 54"/>
                  <a:gd name="T35" fmla="*/ 0 h 109"/>
                  <a:gd name="T36" fmla="*/ 3 w 54"/>
                  <a:gd name="T37"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109">
                    <a:moveTo>
                      <a:pt x="3" y="9"/>
                    </a:moveTo>
                    <a:lnTo>
                      <a:pt x="3" y="20"/>
                    </a:lnTo>
                    <a:lnTo>
                      <a:pt x="8" y="34"/>
                    </a:lnTo>
                    <a:lnTo>
                      <a:pt x="12" y="52"/>
                    </a:lnTo>
                    <a:lnTo>
                      <a:pt x="17" y="72"/>
                    </a:lnTo>
                    <a:lnTo>
                      <a:pt x="26" y="81"/>
                    </a:lnTo>
                    <a:lnTo>
                      <a:pt x="21" y="95"/>
                    </a:lnTo>
                    <a:lnTo>
                      <a:pt x="23" y="101"/>
                    </a:lnTo>
                    <a:lnTo>
                      <a:pt x="29" y="101"/>
                    </a:lnTo>
                    <a:lnTo>
                      <a:pt x="45" y="108"/>
                    </a:lnTo>
                    <a:lnTo>
                      <a:pt x="53" y="102"/>
                    </a:lnTo>
                    <a:lnTo>
                      <a:pt x="45" y="83"/>
                    </a:lnTo>
                    <a:lnTo>
                      <a:pt x="34" y="55"/>
                    </a:lnTo>
                    <a:lnTo>
                      <a:pt x="44" y="57"/>
                    </a:lnTo>
                    <a:lnTo>
                      <a:pt x="30" y="37"/>
                    </a:lnTo>
                    <a:lnTo>
                      <a:pt x="19" y="23"/>
                    </a:lnTo>
                    <a:lnTo>
                      <a:pt x="16" y="3"/>
                    </a:lnTo>
                    <a:lnTo>
                      <a:pt x="0" y="0"/>
                    </a:lnTo>
                    <a:lnTo>
                      <a:pt x="3"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4" name="Freeform 187"/>
              <p:cNvSpPr>
                <a:spLocks/>
              </p:cNvSpPr>
              <p:nvPr/>
            </p:nvSpPr>
            <p:spPr bwMode="auto">
              <a:xfrm>
                <a:off x="7531678" y="3276280"/>
                <a:ext cx="721770" cy="753445"/>
              </a:xfrm>
              <a:custGeom>
                <a:avLst/>
                <a:gdLst>
                  <a:gd name="T0" fmla="*/ 407 w 409"/>
                  <a:gd name="T1" fmla="*/ 105 h 426"/>
                  <a:gd name="T2" fmla="*/ 377 w 409"/>
                  <a:gd name="T3" fmla="*/ 129 h 426"/>
                  <a:gd name="T4" fmla="*/ 359 w 409"/>
                  <a:gd name="T5" fmla="*/ 163 h 426"/>
                  <a:gd name="T6" fmla="*/ 349 w 409"/>
                  <a:gd name="T7" fmla="*/ 184 h 426"/>
                  <a:gd name="T8" fmla="*/ 341 w 409"/>
                  <a:gd name="T9" fmla="*/ 143 h 426"/>
                  <a:gd name="T10" fmla="*/ 309 w 409"/>
                  <a:gd name="T11" fmla="*/ 131 h 426"/>
                  <a:gd name="T12" fmla="*/ 281 w 409"/>
                  <a:gd name="T13" fmla="*/ 148 h 426"/>
                  <a:gd name="T14" fmla="*/ 292 w 409"/>
                  <a:gd name="T15" fmla="*/ 190 h 426"/>
                  <a:gd name="T16" fmla="*/ 272 w 409"/>
                  <a:gd name="T17" fmla="*/ 198 h 426"/>
                  <a:gd name="T18" fmla="*/ 267 w 409"/>
                  <a:gd name="T19" fmla="*/ 221 h 426"/>
                  <a:gd name="T20" fmla="*/ 238 w 409"/>
                  <a:gd name="T21" fmla="*/ 243 h 426"/>
                  <a:gd name="T22" fmla="*/ 213 w 409"/>
                  <a:gd name="T23" fmla="*/ 262 h 426"/>
                  <a:gd name="T24" fmla="*/ 191 w 409"/>
                  <a:gd name="T25" fmla="*/ 293 h 426"/>
                  <a:gd name="T26" fmla="*/ 176 w 409"/>
                  <a:gd name="T27" fmla="*/ 357 h 426"/>
                  <a:gd name="T28" fmla="*/ 176 w 409"/>
                  <a:gd name="T29" fmla="*/ 383 h 426"/>
                  <a:gd name="T30" fmla="*/ 156 w 409"/>
                  <a:gd name="T31" fmla="*/ 417 h 426"/>
                  <a:gd name="T32" fmla="*/ 131 w 409"/>
                  <a:gd name="T33" fmla="*/ 419 h 426"/>
                  <a:gd name="T34" fmla="*/ 110 w 409"/>
                  <a:gd name="T35" fmla="*/ 361 h 426"/>
                  <a:gd name="T36" fmla="*/ 77 w 409"/>
                  <a:gd name="T37" fmla="*/ 290 h 426"/>
                  <a:gd name="T38" fmla="*/ 70 w 409"/>
                  <a:gd name="T39" fmla="*/ 224 h 426"/>
                  <a:gd name="T40" fmla="*/ 59 w 409"/>
                  <a:gd name="T41" fmla="*/ 184 h 426"/>
                  <a:gd name="T42" fmla="*/ 48 w 409"/>
                  <a:gd name="T43" fmla="*/ 208 h 426"/>
                  <a:gd name="T44" fmla="*/ 11 w 409"/>
                  <a:gd name="T45" fmla="*/ 185 h 426"/>
                  <a:gd name="T46" fmla="*/ 7 w 409"/>
                  <a:gd name="T47" fmla="*/ 175 h 426"/>
                  <a:gd name="T48" fmla="*/ 8 w 409"/>
                  <a:gd name="T49" fmla="*/ 154 h 426"/>
                  <a:gd name="T50" fmla="*/ 38 w 409"/>
                  <a:gd name="T51" fmla="*/ 142 h 426"/>
                  <a:gd name="T52" fmla="*/ 11 w 409"/>
                  <a:gd name="T53" fmla="*/ 109 h 426"/>
                  <a:gd name="T54" fmla="*/ 25 w 409"/>
                  <a:gd name="T55" fmla="*/ 86 h 426"/>
                  <a:gd name="T56" fmla="*/ 53 w 409"/>
                  <a:gd name="T57" fmla="*/ 84 h 426"/>
                  <a:gd name="T58" fmla="*/ 70 w 409"/>
                  <a:gd name="T59" fmla="*/ 59 h 426"/>
                  <a:gd name="T60" fmla="*/ 86 w 409"/>
                  <a:gd name="T61" fmla="*/ 36 h 426"/>
                  <a:gd name="T62" fmla="*/ 104 w 409"/>
                  <a:gd name="T63" fmla="*/ 0 h 426"/>
                  <a:gd name="T64" fmla="*/ 132 w 409"/>
                  <a:gd name="T65" fmla="*/ 10 h 426"/>
                  <a:gd name="T66" fmla="*/ 154 w 409"/>
                  <a:gd name="T67" fmla="*/ 41 h 426"/>
                  <a:gd name="T68" fmla="*/ 169 w 409"/>
                  <a:gd name="T69" fmla="*/ 78 h 426"/>
                  <a:gd name="T70" fmla="*/ 198 w 409"/>
                  <a:gd name="T71" fmla="*/ 97 h 426"/>
                  <a:gd name="T72" fmla="*/ 238 w 409"/>
                  <a:gd name="T73" fmla="*/ 109 h 426"/>
                  <a:gd name="T74" fmla="*/ 265 w 409"/>
                  <a:gd name="T75" fmla="*/ 115 h 426"/>
                  <a:gd name="T76" fmla="*/ 287 w 409"/>
                  <a:gd name="T77" fmla="*/ 101 h 426"/>
                  <a:gd name="T78" fmla="*/ 310 w 409"/>
                  <a:gd name="T79" fmla="*/ 94 h 426"/>
                  <a:gd name="T80" fmla="*/ 342 w 409"/>
                  <a:gd name="T81" fmla="*/ 83 h 426"/>
                  <a:gd name="T82" fmla="*/ 383 w 409"/>
                  <a:gd name="T83" fmla="*/ 73 h 426"/>
                  <a:gd name="T84" fmla="*/ 408 w 409"/>
                  <a:gd name="T85" fmla="*/ 9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9" h="426">
                    <a:moveTo>
                      <a:pt x="408" y="97"/>
                    </a:moveTo>
                    <a:lnTo>
                      <a:pt x="407" y="105"/>
                    </a:lnTo>
                    <a:lnTo>
                      <a:pt x="388" y="115"/>
                    </a:lnTo>
                    <a:lnTo>
                      <a:pt x="377" y="129"/>
                    </a:lnTo>
                    <a:lnTo>
                      <a:pt x="372" y="148"/>
                    </a:lnTo>
                    <a:lnTo>
                      <a:pt x="359" y="163"/>
                    </a:lnTo>
                    <a:lnTo>
                      <a:pt x="359" y="192"/>
                    </a:lnTo>
                    <a:lnTo>
                      <a:pt x="349" y="184"/>
                    </a:lnTo>
                    <a:lnTo>
                      <a:pt x="344" y="160"/>
                    </a:lnTo>
                    <a:lnTo>
                      <a:pt x="341" y="143"/>
                    </a:lnTo>
                    <a:lnTo>
                      <a:pt x="323" y="133"/>
                    </a:lnTo>
                    <a:lnTo>
                      <a:pt x="309" y="131"/>
                    </a:lnTo>
                    <a:lnTo>
                      <a:pt x="291" y="118"/>
                    </a:lnTo>
                    <a:lnTo>
                      <a:pt x="281" y="148"/>
                    </a:lnTo>
                    <a:lnTo>
                      <a:pt x="291" y="152"/>
                    </a:lnTo>
                    <a:lnTo>
                      <a:pt x="292" y="190"/>
                    </a:lnTo>
                    <a:lnTo>
                      <a:pt x="282" y="192"/>
                    </a:lnTo>
                    <a:lnTo>
                      <a:pt x="272" y="198"/>
                    </a:lnTo>
                    <a:lnTo>
                      <a:pt x="272" y="216"/>
                    </a:lnTo>
                    <a:lnTo>
                      <a:pt x="267" y="221"/>
                    </a:lnTo>
                    <a:lnTo>
                      <a:pt x="256" y="237"/>
                    </a:lnTo>
                    <a:lnTo>
                      <a:pt x="238" y="243"/>
                    </a:lnTo>
                    <a:lnTo>
                      <a:pt x="228" y="256"/>
                    </a:lnTo>
                    <a:lnTo>
                      <a:pt x="213" y="262"/>
                    </a:lnTo>
                    <a:lnTo>
                      <a:pt x="206" y="282"/>
                    </a:lnTo>
                    <a:lnTo>
                      <a:pt x="191" y="293"/>
                    </a:lnTo>
                    <a:lnTo>
                      <a:pt x="170" y="305"/>
                    </a:lnTo>
                    <a:lnTo>
                      <a:pt x="176" y="357"/>
                    </a:lnTo>
                    <a:lnTo>
                      <a:pt x="170" y="359"/>
                    </a:lnTo>
                    <a:lnTo>
                      <a:pt x="176" y="383"/>
                    </a:lnTo>
                    <a:lnTo>
                      <a:pt x="165" y="400"/>
                    </a:lnTo>
                    <a:lnTo>
                      <a:pt x="156" y="417"/>
                    </a:lnTo>
                    <a:lnTo>
                      <a:pt x="139" y="425"/>
                    </a:lnTo>
                    <a:lnTo>
                      <a:pt x="131" y="419"/>
                    </a:lnTo>
                    <a:lnTo>
                      <a:pt x="128" y="400"/>
                    </a:lnTo>
                    <a:lnTo>
                      <a:pt x="110" y="361"/>
                    </a:lnTo>
                    <a:lnTo>
                      <a:pt x="95" y="316"/>
                    </a:lnTo>
                    <a:lnTo>
                      <a:pt x="77" y="290"/>
                    </a:lnTo>
                    <a:lnTo>
                      <a:pt x="70" y="255"/>
                    </a:lnTo>
                    <a:lnTo>
                      <a:pt x="70" y="224"/>
                    </a:lnTo>
                    <a:lnTo>
                      <a:pt x="66" y="199"/>
                    </a:lnTo>
                    <a:lnTo>
                      <a:pt x="59" y="184"/>
                    </a:lnTo>
                    <a:lnTo>
                      <a:pt x="59" y="198"/>
                    </a:lnTo>
                    <a:lnTo>
                      <a:pt x="48" y="208"/>
                    </a:lnTo>
                    <a:lnTo>
                      <a:pt x="27" y="207"/>
                    </a:lnTo>
                    <a:lnTo>
                      <a:pt x="11" y="185"/>
                    </a:lnTo>
                    <a:lnTo>
                      <a:pt x="20" y="174"/>
                    </a:lnTo>
                    <a:lnTo>
                      <a:pt x="7" y="175"/>
                    </a:lnTo>
                    <a:lnTo>
                      <a:pt x="0" y="163"/>
                    </a:lnTo>
                    <a:lnTo>
                      <a:pt x="8" y="154"/>
                    </a:lnTo>
                    <a:lnTo>
                      <a:pt x="36" y="154"/>
                    </a:lnTo>
                    <a:lnTo>
                      <a:pt x="38" y="142"/>
                    </a:lnTo>
                    <a:lnTo>
                      <a:pt x="23" y="121"/>
                    </a:lnTo>
                    <a:lnTo>
                      <a:pt x="11" y="109"/>
                    </a:lnTo>
                    <a:lnTo>
                      <a:pt x="15" y="94"/>
                    </a:lnTo>
                    <a:lnTo>
                      <a:pt x="25" y="86"/>
                    </a:lnTo>
                    <a:lnTo>
                      <a:pt x="49" y="94"/>
                    </a:lnTo>
                    <a:lnTo>
                      <a:pt x="53" y="84"/>
                    </a:lnTo>
                    <a:lnTo>
                      <a:pt x="55" y="73"/>
                    </a:lnTo>
                    <a:lnTo>
                      <a:pt x="70" y="59"/>
                    </a:lnTo>
                    <a:lnTo>
                      <a:pt x="76" y="46"/>
                    </a:lnTo>
                    <a:lnTo>
                      <a:pt x="86" y="36"/>
                    </a:lnTo>
                    <a:lnTo>
                      <a:pt x="84" y="14"/>
                    </a:lnTo>
                    <a:lnTo>
                      <a:pt x="104" y="0"/>
                    </a:lnTo>
                    <a:lnTo>
                      <a:pt x="121" y="2"/>
                    </a:lnTo>
                    <a:lnTo>
                      <a:pt x="132" y="10"/>
                    </a:lnTo>
                    <a:lnTo>
                      <a:pt x="132" y="36"/>
                    </a:lnTo>
                    <a:lnTo>
                      <a:pt x="154" y="41"/>
                    </a:lnTo>
                    <a:lnTo>
                      <a:pt x="166" y="53"/>
                    </a:lnTo>
                    <a:lnTo>
                      <a:pt x="169" y="78"/>
                    </a:lnTo>
                    <a:lnTo>
                      <a:pt x="180" y="92"/>
                    </a:lnTo>
                    <a:lnTo>
                      <a:pt x="198" y="97"/>
                    </a:lnTo>
                    <a:lnTo>
                      <a:pt x="220" y="105"/>
                    </a:lnTo>
                    <a:lnTo>
                      <a:pt x="238" y="109"/>
                    </a:lnTo>
                    <a:lnTo>
                      <a:pt x="250" y="116"/>
                    </a:lnTo>
                    <a:lnTo>
                      <a:pt x="265" y="115"/>
                    </a:lnTo>
                    <a:lnTo>
                      <a:pt x="279" y="115"/>
                    </a:lnTo>
                    <a:lnTo>
                      <a:pt x="287" y="101"/>
                    </a:lnTo>
                    <a:lnTo>
                      <a:pt x="294" y="87"/>
                    </a:lnTo>
                    <a:lnTo>
                      <a:pt x="310" y="94"/>
                    </a:lnTo>
                    <a:lnTo>
                      <a:pt x="334" y="94"/>
                    </a:lnTo>
                    <a:lnTo>
                      <a:pt x="342" y="83"/>
                    </a:lnTo>
                    <a:lnTo>
                      <a:pt x="360" y="73"/>
                    </a:lnTo>
                    <a:lnTo>
                      <a:pt x="383" y="73"/>
                    </a:lnTo>
                    <a:lnTo>
                      <a:pt x="399" y="82"/>
                    </a:lnTo>
                    <a:lnTo>
                      <a:pt x="408" y="9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5" name="Freeform 188"/>
              <p:cNvSpPr>
                <a:spLocks/>
              </p:cNvSpPr>
              <p:nvPr/>
            </p:nvSpPr>
            <p:spPr bwMode="auto">
              <a:xfrm>
                <a:off x="8023865" y="3485483"/>
                <a:ext cx="143096" cy="151004"/>
              </a:xfrm>
              <a:custGeom>
                <a:avLst/>
                <a:gdLst>
                  <a:gd name="T0" fmla="*/ 79 w 80"/>
                  <a:gd name="T1" fmla="*/ 72 h 85"/>
                  <a:gd name="T2" fmla="*/ 72 w 80"/>
                  <a:gd name="T3" fmla="*/ 84 h 85"/>
                  <a:gd name="T4" fmla="*/ 64 w 80"/>
                  <a:gd name="T5" fmla="*/ 82 h 85"/>
                  <a:gd name="T6" fmla="*/ 52 w 80"/>
                  <a:gd name="T7" fmla="*/ 66 h 85"/>
                  <a:gd name="T8" fmla="*/ 54 w 80"/>
                  <a:gd name="T9" fmla="*/ 52 h 85"/>
                  <a:gd name="T10" fmla="*/ 46 w 80"/>
                  <a:gd name="T11" fmla="*/ 41 h 85"/>
                  <a:gd name="T12" fmla="*/ 42 w 80"/>
                  <a:gd name="T13" fmla="*/ 52 h 85"/>
                  <a:gd name="T14" fmla="*/ 29 w 80"/>
                  <a:gd name="T15" fmla="*/ 57 h 85"/>
                  <a:gd name="T16" fmla="*/ 28 w 80"/>
                  <a:gd name="T17" fmla="*/ 73 h 85"/>
                  <a:gd name="T18" fmla="*/ 11 w 80"/>
                  <a:gd name="T19" fmla="*/ 71 h 85"/>
                  <a:gd name="T20" fmla="*/ 10 w 80"/>
                  <a:gd name="T21" fmla="*/ 33 h 85"/>
                  <a:gd name="T22" fmla="*/ 0 w 80"/>
                  <a:gd name="T23" fmla="*/ 30 h 85"/>
                  <a:gd name="T24" fmla="*/ 10 w 80"/>
                  <a:gd name="T25" fmla="*/ 0 h 85"/>
                  <a:gd name="T26" fmla="*/ 28 w 80"/>
                  <a:gd name="T27" fmla="*/ 12 h 85"/>
                  <a:gd name="T28" fmla="*/ 43 w 80"/>
                  <a:gd name="T29" fmla="*/ 15 h 85"/>
                  <a:gd name="T30" fmla="*/ 61 w 80"/>
                  <a:gd name="T31" fmla="*/ 24 h 85"/>
                  <a:gd name="T32" fmla="*/ 64 w 80"/>
                  <a:gd name="T33" fmla="*/ 42 h 85"/>
                  <a:gd name="T34" fmla="*/ 70 w 80"/>
                  <a:gd name="T35" fmla="*/ 65 h 85"/>
                  <a:gd name="T36" fmla="*/ 79 w 80"/>
                  <a:gd name="T37"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5">
                    <a:moveTo>
                      <a:pt x="79" y="72"/>
                    </a:moveTo>
                    <a:lnTo>
                      <a:pt x="72" y="84"/>
                    </a:lnTo>
                    <a:lnTo>
                      <a:pt x="64" y="82"/>
                    </a:lnTo>
                    <a:lnTo>
                      <a:pt x="52" y="66"/>
                    </a:lnTo>
                    <a:lnTo>
                      <a:pt x="54" y="52"/>
                    </a:lnTo>
                    <a:lnTo>
                      <a:pt x="46" y="41"/>
                    </a:lnTo>
                    <a:lnTo>
                      <a:pt x="42" y="52"/>
                    </a:lnTo>
                    <a:lnTo>
                      <a:pt x="29" y="57"/>
                    </a:lnTo>
                    <a:lnTo>
                      <a:pt x="28" y="73"/>
                    </a:lnTo>
                    <a:lnTo>
                      <a:pt x="11" y="71"/>
                    </a:lnTo>
                    <a:lnTo>
                      <a:pt x="10" y="33"/>
                    </a:lnTo>
                    <a:lnTo>
                      <a:pt x="0" y="30"/>
                    </a:lnTo>
                    <a:lnTo>
                      <a:pt x="10" y="0"/>
                    </a:lnTo>
                    <a:lnTo>
                      <a:pt x="28" y="12"/>
                    </a:lnTo>
                    <a:lnTo>
                      <a:pt x="43" y="15"/>
                    </a:lnTo>
                    <a:lnTo>
                      <a:pt x="61" y="24"/>
                    </a:lnTo>
                    <a:lnTo>
                      <a:pt x="64" y="42"/>
                    </a:lnTo>
                    <a:lnTo>
                      <a:pt x="70" y="65"/>
                    </a:lnTo>
                    <a:lnTo>
                      <a:pt x="7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6" name="Freeform 192"/>
              <p:cNvSpPr>
                <a:spLocks/>
              </p:cNvSpPr>
              <p:nvPr/>
            </p:nvSpPr>
            <p:spPr bwMode="auto">
              <a:xfrm>
                <a:off x="7012758" y="2573170"/>
                <a:ext cx="934055" cy="475032"/>
              </a:xfrm>
              <a:custGeom>
                <a:avLst/>
                <a:gdLst>
                  <a:gd name="T0" fmla="*/ 516 w 531"/>
                  <a:gd name="T1" fmla="*/ 78 h 270"/>
                  <a:gd name="T2" fmla="*/ 486 w 531"/>
                  <a:gd name="T3" fmla="*/ 58 h 270"/>
                  <a:gd name="T4" fmla="*/ 449 w 531"/>
                  <a:gd name="T5" fmla="*/ 16 h 270"/>
                  <a:gd name="T6" fmla="*/ 408 w 531"/>
                  <a:gd name="T7" fmla="*/ 25 h 270"/>
                  <a:gd name="T8" fmla="*/ 391 w 531"/>
                  <a:gd name="T9" fmla="*/ 11 h 270"/>
                  <a:gd name="T10" fmla="*/ 351 w 531"/>
                  <a:gd name="T11" fmla="*/ 5 h 270"/>
                  <a:gd name="T12" fmla="*/ 294 w 531"/>
                  <a:gd name="T13" fmla="*/ 7 h 270"/>
                  <a:gd name="T14" fmla="*/ 265 w 531"/>
                  <a:gd name="T15" fmla="*/ 3 h 270"/>
                  <a:gd name="T16" fmla="*/ 252 w 531"/>
                  <a:gd name="T17" fmla="*/ 32 h 270"/>
                  <a:gd name="T18" fmla="*/ 250 w 531"/>
                  <a:gd name="T19" fmla="*/ 34 h 270"/>
                  <a:gd name="T20" fmla="*/ 247 w 531"/>
                  <a:gd name="T21" fmla="*/ 36 h 270"/>
                  <a:gd name="T22" fmla="*/ 244 w 531"/>
                  <a:gd name="T23" fmla="*/ 37 h 270"/>
                  <a:gd name="T24" fmla="*/ 242 w 531"/>
                  <a:gd name="T25" fmla="*/ 39 h 270"/>
                  <a:gd name="T26" fmla="*/ 239 w 531"/>
                  <a:gd name="T27" fmla="*/ 40 h 270"/>
                  <a:gd name="T28" fmla="*/ 237 w 531"/>
                  <a:gd name="T29" fmla="*/ 40 h 270"/>
                  <a:gd name="T30" fmla="*/ 237 w 531"/>
                  <a:gd name="T31" fmla="*/ 43 h 270"/>
                  <a:gd name="T32" fmla="*/ 238 w 531"/>
                  <a:gd name="T33" fmla="*/ 47 h 270"/>
                  <a:gd name="T34" fmla="*/ 240 w 531"/>
                  <a:gd name="T35" fmla="*/ 52 h 270"/>
                  <a:gd name="T36" fmla="*/ 242 w 531"/>
                  <a:gd name="T37" fmla="*/ 56 h 270"/>
                  <a:gd name="T38" fmla="*/ 236 w 531"/>
                  <a:gd name="T39" fmla="*/ 67 h 270"/>
                  <a:gd name="T40" fmla="*/ 196 w 531"/>
                  <a:gd name="T41" fmla="*/ 47 h 270"/>
                  <a:gd name="T42" fmla="*/ 164 w 531"/>
                  <a:gd name="T43" fmla="*/ 44 h 270"/>
                  <a:gd name="T44" fmla="*/ 130 w 531"/>
                  <a:gd name="T45" fmla="*/ 12 h 270"/>
                  <a:gd name="T46" fmla="*/ 85 w 531"/>
                  <a:gd name="T47" fmla="*/ 7 h 270"/>
                  <a:gd name="T48" fmla="*/ 59 w 531"/>
                  <a:gd name="T49" fmla="*/ 25 h 270"/>
                  <a:gd name="T50" fmla="*/ 20 w 531"/>
                  <a:gd name="T51" fmla="*/ 34 h 270"/>
                  <a:gd name="T52" fmla="*/ 7 w 531"/>
                  <a:gd name="T53" fmla="*/ 74 h 270"/>
                  <a:gd name="T54" fmla="*/ 25 w 531"/>
                  <a:gd name="T55" fmla="*/ 104 h 270"/>
                  <a:gd name="T56" fmla="*/ 6 w 531"/>
                  <a:gd name="T57" fmla="*/ 145 h 270"/>
                  <a:gd name="T58" fmla="*/ 43 w 531"/>
                  <a:gd name="T59" fmla="*/ 145 h 270"/>
                  <a:gd name="T60" fmla="*/ 59 w 531"/>
                  <a:gd name="T61" fmla="*/ 144 h 270"/>
                  <a:gd name="T62" fmla="*/ 59 w 531"/>
                  <a:gd name="T63" fmla="*/ 171 h 270"/>
                  <a:gd name="T64" fmla="*/ 31 w 531"/>
                  <a:gd name="T65" fmla="*/ 178 h 270"/>
                  <a:gd name="T66" fmla="*/ 19 w 531"/>
                  <a:gd name="T67" fmla="*/ 190 h 270"/>
                  <a:gd name="T68" fmla="*/ 26 w 531"/>
                  <a:gd name="T69" fmla="*/ 215 h 270"/>
                  <a:gd name="T70" fmla="*/ 54 w 531"/>
                  <a:gd name="T71" fmla="*/ 240 h 270"/>
                  <a:gd name="T72" fmla="*/ 75 w 531"/>
                  <a:gd name="T73" fmla="*/ 228 h 270"/>
                  <a:gd name="T74" fmla="*/ 93 w 531"/>
                  <a:gd name="T75" fmla="*/ 242 h 270"/>
                  <a:gd name="T76" fmla="*/ 105 w 531"/>
                  <a:gd name="T77" fmla="*/ 256 h 270"/>
                  <a:gd name="T78" fmla="*/ 130 w 531"/>
                  <a:gd name="T79" fmla="*/ 189 h 270"/>
                  <a:gd name="T80" fmla="*/ 174 w 531"/>
                  <a:gd name="T81" fmla="*/ 161 h 270"/>
                  <a:gd name="T82" fmla="*/ 202 w 531"/>
                  <a:gd name="T83" fmla="*/ 145 h 270"/>
                  <a:gd name="T84" fmla="*/ 210 w 531"/>
                  <a:gd name="T85" fmla="*/ 178 h 270"/>
                  <a:gd name="T86" fmla="*/ 214 w 531"/>
                  <a:gd name="T87" fmla="*/ 201 h 270"/>
                  <a:gd name="T88" fmla="*/ 237 w 531"/>
                  <a:gd name="T89" fmla="*/ 209 h 270"/>
                  <a:gd name="T90" fmla="*/ 269 w 531"/>
                  <a:gd name="T91" fmla="*/ 218 h 270"/>
                  <a:gd name="T92" fmla="*/ 275 w 531"/>
                  <a:gd name="T93" fmla="*/ 253 h 270"/>
                  <a:gd name="T94" fmla="*/ 302 w 531"/>
                  <a:gd name="T95" fmla="*/ 269 h 270"/>
                  <a:gd name="T96" fmla="*/ 354 w 531"/>
                  <a:gd name="T97" fmla="*/ 244 h 270"/>
                  <a:gd name="T98" fmla="*/ 347 w 531"/>
                  <a:gd name="T99" fmla="*/ 226 h 270"/>
                  <a:gd name="T100" fmla="*/ 323 w 531"/>
                  <a:gd name="T101" fmla="*/ 217 h 270"/>
                  <a:gd name="T102" fmla="*/ 328 w 531"/>
                  <a:gd name="T103" fmla="*/ 199 h 270"/>
                  <a:gd name="T104" fmla="*/ 338 w 531"/>
                  <a:gd name="T105" fmla="*/ 186 h 270"/>
                  <a:gd name="T106" fmla="*/ 357 w 531"/>
                  <a:gd name="T107" fmla="*/ 189 h 270"/>
                  <a:gd name="T108" fmla="*/ 387 w 531"/>
                  <a:gd name="T109" fmla="*/ 193 h 270"/>
                  <a:gd name="T110" fmla="*/ 437 w 531"/>
                  <a:gd name="T111" fmla="*/ 189 h 270"/>
                  <a:gd name="T112" fmla="*/ 459 w 531"/>
                  <a:gd name="T113" fmla="*/ 195 h 270"/>
                  <a:gd name="T114" fmla="*/ 475 w 531"/>
                  <a:gd name="T115" fmla="*/ 167 h 270"/>
                  <a:gd name="T116" fmla="*/ 499 w 531"/>
                  <a:gd name="T117" fmla="*/ 140 h 270"/>
                  <a:gd name="T118" fmla="*/ 517 w 531"/>
                  <a:gd name="T119" fmla="*/ 130 h 270"/>
                  <a:gd name="T120" fmla="*/ 530 w 531"/>
                  <a:gd name="T121" fmla="*/ 11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1" h="270">
                    <a:moveTo>
                      <a:pt x="530" y="113"/>
                    </a:moveTo>
                    <a:lnTo>
                      <a:pt x="516" y="78"/>
                    </a:lnTo>
                    <a:lnTo>
                      <a:pt x="494" y="69"/>
                    </a:lnTo>
                    <a:lnTo>
                      <a:pt x="486" y="58"/>
                    </a:lnTo>
                    <a:lnTo>
                      <a:pt x="471" y="57"/>
                    </a:lnTo>
                    <a:lnTo>
                      <a:pt x="449" y="16"/>
                    </a:lnTo>
                    <a:lnTo>
                      <a:pt x="431" y="16"/>
                    </a:lnTo>
                    <a:lnTo>
                      <a:pt x="408" y="25"/>
                    </a:lnTo>
                    <a:lnTo>
                      <a:pt x="393" y="23"/>
                    </a:lnTo>
                    <a:lnTo>
                      <a:pt x="391" y="11"/>
                    </a:lnTo>
                    <a:lnTo>
                      <a:pt x="379" y="0"/>
                    </a:lnTo>
                    <a:lnTo>
                      <a:pt x="351" y="5"/>
                    </a:lnTo>
                    <a:lnTo>
                      <a:pt x="330" y="10"/>
                    </a:lnTo>
                    <a:lnTo>
                      <a:pt x="294" y="7"/>
                    </a:lnTo>
                    <a:lnTo>
                      <a:pt x="275" y="2"/>
                    </a:lnTo>
                    <a:lnTo>
                      <a:pt x="265" y="3"/>
                    </a:lnTo>
                    <a:lnTo>
                      <a:pt x="269" y="25"/>
                    </a:lnTo>
                    <a:lnTo>
                      <a:pt x="252" y="32"/>
                    </a:lnTo>
                    <a:lnTo>
                      <a:pt x="251" y="33"/>
                    </a:lnTo>
                    <a:lnTo>
                      <a:pt x="250" y="34"/>
                    </a:lnTo>
                    <a:lnTo>
                      <a:pt x="248" y="35"/>
                    </a:lnTo>
                    <a:lnTo>
                      <a:pt x="247" y="36"/>
                    </a:lnTo>
                    <a:lnTo>
                      <a:pt x="246" y="36"/>
                    </a:lnTo>
                    <a:lnTo>
                      <a:pt x="244" y="37"/>
                    </a:lnTo>
                    <a:lnTo>
                      <a:pt x="243" y="38"/>
                    </a:lnTo>
                    <a:lnTo>
                      <a:pt x="242" y="39"/>
                    </a:lnTo>
                    <a:lnTo>
                      <a:pt x="240" y="40"/>
                    </a:lnTo>
                    <a:lnTo>
                      <a:pt x="239" y="40"/>
                    </a:lnTo>
                    <a:lnTo>
                      <a:pt x="238" y="40"/>
                    </a:lnTo>
                    <a:lnTo>
                      <a:pt x="237" y="40"/>
                    </a:lnTo>
                    <a:lnTo>
                      <a:pt x="237" y="41"/>
                    </a:lnTo>
                    <a:lnTo>
                      <a:pt x="237" y="43"/>
                    </a:lnTo>
                    <a:lnTo>
                      <a:pt x="237" y="45"/>
                    </a:lnTo>
                    <a:lnTo>
                      <a:pt x="238" y="47"/>
                    </a:lnTo>
                    <a:lnTo>
                      <a:pt x="239" y="50"/>
                    </a:lnTo>
                    <a:lnTo>
                      <a:pt x="240" y="52"/>
                    </a:lnTo>
                    <a:lnTo>
                      <a:pt x="241" y="54"/>
                    </a:lnTo>
                    <a:lnTo>
                      <a:pt x="242" y="56"/>
                    </a:lnTo>
                    <a:lnTo>
                      <a:pt x="243" y="58"/>
                    </a:lnTo>
                    <a:lnTo>
                      <a:pt x="236" y="67"/>
                    </a:lnTo>
                    <a:lnTo>
                      <a:pt x="222" y="62"/>
                    </a:lnTo>
                    <a:lnTo>
                      <a:pt x="196" y="47"/>
                    </a:lnTo>
                    <a:lnTo>
                      <a:pt x="177" y="49"/>
                    </a:lnTo>
                    <a:lnTo>
                      <a:pt x="164" y="44"/>
                    </a:lnTo>
                    <a:lnTo>
                      <a:pt x="165" y="35"/>
                    </a:lnTo>
                    <a:lnTo>
                      <a:pt x="130" y="12"/>
                    </a:lnTo>
                    <a:lnTo>
                      <a:pt x="107" y="11"/>
                    </a:lnTo>
                    <a:lnTo>
                      <a:pt x="85" y="7"/>
                    </a:lnTo>
                    <a:lnTo>
                      <a:pt x="66" y="12"/>
                    </a:lnTo>
                    <a:lnTo>
                      <a:pt x="59" y="25"/>
                    </a:lnTo>
                    <a:lnTo>
                      <a:pt x="44" y="7"/>
                    </a:lnTo>
                    <a:lnTo>
                      <a:pt x="20" y="34"/>
                    </a:lnTo>
                    <a:lnTo>
                      <a:pt x="0" y="58"/>
                    </a:lnTo>
                    <a:lnTo>
                      <a:pt x="7" y="74"/>
                    </a:lnTo>
                    <a:lnTo>
                      <a:pt x="24" y="85"/>
                    </a:lnTo>
                    <a:lnTo>
                      <a:pt x="25" y="104"/>
                    </a:lnTo>
                    <a:lnTo>
                      <a:pt x="12" y="118"/>
                    </a:lnTo>
                    <a:lnTo>
                      <a:pt x="6" y="145"/>
                    </a:lnTo>
                    <a:lnTo>
                      <a:pt x="25" y="140"/>
                    </a:lnTo>
                    <a:lnTo>
                      <a:pt x="43" y="145"/>
                    </a:lnTo>
                    <a:lnTo>
                      <a:pt x="48" y="138"/>
                    </a:lnTo>
                    <a:lnTo>
                      <a:pt x="59" y="144"/>
                    </a:lnTo>
                    <a:lnTo>
                      <a:pt x="54" y="162"/>
                    </a:lnTo>
                    <a:lnTo>
                      <a:pt x="59" y="171"/>
                    </a:lnTo>
                    <a:lnTo>
                      <a:pt x="38" y="171"/>
                    </a:lnTo>
                    <a:lnTo>
                      <a:pt x="31" y="178"/>
                    </a:lnTo>
                    <a:lnTo>
                      <a:pt x="30" y="189"/>
                    </a:lnTo>
                    <a:lnTo>
                      <a:pt x="19" y="190"/>
                    </a:lnTo>
                    <a:lnTo>
                      <a:pt x="20" y="200"/>
                    </a:lnTo>
                    <a:lnTo>
                      <a:pt x="26" y="215"/>
                    </a:lnTo>
                    <a:lnTo>
                      <a:pt x="48" y="215"/>
                    </a:lnTo>
                    <a:lnTo>
                      <a:pt x="54" y="240"/>
                    </a:lnTo>
                    <a:lnTo>
                      <a:pt x="59" y="226"/>
                    </a:lnTo>
                    <a:lnTo>
                      <a:pt x="75" y="228"/>
                    </a:lnTo>
                    <a:lnTo>
                      <a:pt x="80" y="248"/>
                    </a:lnTo>
                    <a:lnTo>
                      <a:pt x="93" y="242"/>
                    </a:lnTo>
                    <a:lnTo>
                      <a:pt x="105" y="247"/>
                    </a:lnTo>
                    <a:lnTo>
                      <a:pt x="105" y="256"/>
                    </a:lnTo>
                    <a:lnTo>
                      <a:pt x="119" y="261"/>
                    </a:lnTo>
                    <a:lnTo>
                      <a:pt x="130" y="189"/>
                    </a:lnTo>
                    <a:lnTo>
                      <a:pt x="160" y="164"/>
                    </a:lnTo>
                    <a:lnTo>
                      <a:pt x="174" y="161"/>
                    </a:lnTo>
                    <a:lnTo>
                      <a:pt x="174" y="145"/>
                    </a:lnTo>
                    <a:lnTo>
                      <a:pt x="202" y="145"/>
                    </a:lnTo>
                    <a:lnTo>
                      <a:pt x="202" y="167"/>
                    </a:lnTo>
                    <a:lnTo>
                      <a:pt x="210" y="178"/>
                    </a:lnTo>
                    <a:lnTo>
                      <a:pt x="204" y="184"/>
                    </a:lnTo>
                    <a:lnTo>
                      <a:pt x="214" y="201"/>
                    </a:lnTo>
                    <a:lnTo>
                      <a:pt x="219" y="214"/>
                    </a:lnTo>
                    <a:lnTo>
                      <a:pt x="237" y="209"/>
                    </a:lnTo>
                    <a:lnTo>
                      <a:pt x="254" y="211"/>
                    </a:lnTo>
                    <a:lnTo>
                      <a:pt x="269" y="218"/>
                    </a:lnTo>
                    <a:lnTo>
                      <a:pt x="270" y="240"/>
                    </a:lnTo>
                    <a:lnTo>
                      <a:pt x="275" y="253"/>
                    </a:lnTo>
                    <a:lnTo>
                      <a:pt x="295" y="263"/>
                    </a:lnTo>
                    <a:lnTo>
                      <a:pt x="302" y="269"/>
                    </a:lnTo>
                    <a:lnTo>
                      <a:pt x="320" y="256"/>
                    </a:lnTo>
                    <a:lnTo>
                      <a:pt x="354" y="244"/>
                    </a:lnTo>
                    <a:lnTo>
                      <a:pt x="359" y="237"/>
                    </a:lnTo>
                    <a:lnTo>
                      <a:pt x="347" y="226"/>
                    </a:lnTo>
                    <a:lnTo>
                      <a:pt x="335" y="228"/>
                    </a:lnTo>
                    <a:lnTo>
                      <a:pt x="323" y="217"/>
                    </a:lnTo>
                    <a:lnTo>
                      <a:pt x="330" y="207"/>
                    </a:lnTo>
                    <a:lnTo>
                      <a:pt x="328" y="199"/>
                    </a:lnTo>
                    <a:lnTo>
                      <a:pt x="328" y="195"/>
                    </a:lnTo>
                    <a:lnTo>
                      <a:pt x="338" y="186"/>
                    </a:lnTo>
                    <a:lnTo>
                      <a:pt x="351" y="200"/>
                    </a:lnTo>
                    <a:lnTo>
                      <a:pt x="357" y="189"/>
                    </a:lnTo>
                    <a:lnTo>
                      <a:pt x="376" y="184"/>
                    </a:lnTo>
                    <a:lnTo>
                      <a:pt x="387" y="193"/>
                    </a:lnTo>
                    <a:lnTo>
                      <a:pt x="417" y="189"/>
                    </a:lnTo>
                    <a:lnTo>
                      <a:pt x="437" y="189"/>
                    </a:lnTo>
                    <a:lnTo>
                      <a:pt x="453" y="203"/>
                    </a:lnTo>
                    <a:lnTo>
                      <a:pt x="459" y="195"/>
                    </a:lnTo>
                    <a:lnTo>
                      <a:pt x="460" y="175"/>
                    </a:lnTo>
                    <a:lnTo>
                      <a:pt x="475" y="167"/>
                    </a:lnTo>
                    <a:lnTo>
                      <a:pt x="493" y="173"/>
                    </a:lnTo>
                    <a:lnTo>
                      <a:pt x="499" y="140"/>
                    </a:lnTo>
                    <a:lnTo>
                      <a:pt x="505" y="133"/>
                    </a:lnTo>
                    <a:lnTo>
                      <a:pt x="517" y="130"/>
                    </a:lnTo>
                    <a:lnTo>
                      <a:pt x="521" y="119"/>
                    </a:lnTo>
                    <a:lnTo>
                      <a:pt x="530" y="11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7" name="Freeform 193"/>
              <p:cNvSpPr>
                <a:spLocks/>
              </p:cNvSpPr>
              <p:nvPr/>
            </p:nvSpPr>
            <p:spPr bwMode="auto">
              <a:xfrm>
                <a:off x="7542685" y="2897198"/>
                <a:ext cx="265750" cy="198192"/>
              </a:xfrm>
              <a:custGeom>
                <a:avLst/>
                <a:gdLst>
                  <a:gd name="T0" fmla="*/ 144 w 169"/>
                  <a:gd name="T1" fmla="*/ 21 h 126"/>
                  <a:gd name="T2" fmla="*/ 134 w 169"/>
                  <a:gd name="T3" fmla="*/ 33 h 126"/>
                  <a:gd name="T4" fmla="*/ 144 w 169"/>
                  <a:gd name="T5" fmla="*/ 42 h 126"/>
                  <a:gd name="T6" fmla="*/ 143 w 169"/>
                  <a:gd name="T7" fmla="*/ 87 h 126"/>
                  <a:gd name="T8" fmla="*/ 130 w 169"/>
                  <a:gd name="T9" fmla="*/ 91 h 126"/>
                  <a:gd name="T10" fmla="*/ 124 w 169"/>
                  <a:gd name="T11" fmla="*/ 102 h 126"/>
                  <a:gd name="T12" fmla="*/ 97 w 169"/>
                  <a:gd name="T13" fmla="*/ 108 h 126"/>
                  <a:gd name="T14" fmla="*/ 98 w 169"/>
                  <a:gd name="T15" fmla="*/ 117 h 126"/>
                  <a:gd name="T16" fmla="*/ 91 w 169"/>
                  <a:gd name="T17" fmla="*/ 126 h 126"/>
                  <a:gd name="T18" fmla="*/ 76 w 169"/>
                  <a:gd name="T19" fmla="*/ 85 h 126"/>
                  <a:gd name="T20" fmla="*/ 57 w 169"/>
                  <a:gd name="T21" fmla="*/ 99 h 126"/>
                  <a:gd name="T22" fmla="*/ 40 w 169"/>
                  <a:gd name="T23" fmla="*/ 101 h 126"/>
                  <a:gd name="T24" fmla="*/ 0 w 169"/>
                  <a:gd name="T25" fmla="*/ 96 h 126"/>
                  <a:gd name="T26" fmla="*/ 20 w 169"/>
                  <a:gd name="T27" fmla="*/ 81 h 126"/>
                  <a:gd name="T28" fmla="*/ 58 w 169"/>
                  <a:gd name="T29" fmla="*/ 68 h 126"/>
                  <a:gd name="T30" fmla="*/ 64 w 169"/>
                  <a:gd name="T31" fmla="*/ 60 h 126"/>
                  <a:gd name="T32" fmla="*/ 50 w 169"/>
                  <a:gd name="T33" fmla="*/ 47 h 126"/>
                  <a:gd name="T34" fmla="*/ 37 w 169"/>
                  <a:gd name="T35" fmla="*/ 50 h 126"/>
                  <a:gd name="T36" fmla="*/ 23 w 169"/>
                  <a:gd name="T37" fmla="*/ 38 h 126"/>
                  <a:gd name="T38" fmla="*/ 31 w 169"/>
                  <a:gd name="T39" fmla="*/ 27 h 126"/>
                  <a:gd name="T40" fmla="*/ 29 w 169"/>
                  <a:gd name="T41" fmla="*/ 12 h 126"/>
                  <a:gd name="T42" fmla="*/ 40 w 169"/>
                  <a:gd name="T43" fmla="*/ 3 h 126"/>
                  <a:gd name="T44" fmla="*/ 55 w 169"/>
                  <a:gd name="T45" fmla="*/ 18 h 126"/>
                  <a:gd name="T46" fmla="*/ 62 w 169"/>
                  <a:gd name="T47" fmla="*/ 6 h 126"/>
                  <a:gd name="T48" fmla="*/ 83 w 169"/>
                  <a:gd name="T49" fmla="*/ 0 h 126"/>
                  <a:gd name="T50" fmla="*/ 95 w 169"/>
                  <a:gd name="T51" fmla="*/ 10 h 126"/>
                  <a:gd name="T52" fmla="*/ 129 w 169"/>
                  <a:gd name="T53" fmla="*/ 6 h 126"/>
                  <a:gd name="T54" fmla="*/ 151 w 169"/>
                  <a:gd name="T55" fmla="*/ 7 h 126"/>
                  <a:gd name="T56" fmla="*/ 169 w 169"/>
                  <a:gd name="T57" fmla="*/ 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126">
                    <a:moveTo>
                      <a:pt x="144" y="21"/>
                    </a:moveTo>
                    <a:lnTo>
                      <a:pt x="134" y="33"/>
                    </a:lnTo>
                    <a:lnTo>
                      <a:pt x="144" y="42"/>
                    </a:lnTo>
                    <a:lnTo>
                      <a:pt x="143" y="87"/>
                    </a:lnTo>
                    <a:lnTo>
                      <a:pt x="130" y="91"/>
                    </a:lnTo>
                    <a:lnTo>
                      <a:pt x="124" y="102"/>
                    </a:lnTo>
                    <a:lnTo>
                      <a:pt x="97" y="108"/>
                    </a:lnTo>
                    <a:lnTo>
                      <a:pt x="98" y="117"/>
                    </a:lnTo>
                    <a:lnTo>
                      <a:pt x="91" y="126"/>
                    </a:lnTo>
                    <a:lnTo>
                      <a:pt x="76" y="85"/>
                    </a:lnTo>
                    <a:lnTo>
                      <a:pt x="57" y="99"/>
                    </a:lnTo>
                    <a:lnTo>
                      <a:pt x="40" y="101"/>
                    </a:lnTo>
                    <a:lnTo>
                      <a:pt x="0" y="96"/>
                    </a:lnTo>
                    <a:lnTo>
                      <a:pt x="20" y="81"/>
                    </a:lnTo>
                    <a:lnTo>
                      <a:pt x="58" y="68"/>
                    </a:lnTo>
                    <a:lnTo>
                      <a:pt x="64" y="60"/>
                    </a:lnTo>
                    <a:lnTo>
                      <a:pt x="50" y="47"/>
                    </a:lnTo>
                    <a:lnTo>
                      <a:pt x="37" y="50"/>
                    </a:lnTo>
                    <a:lnTo>
                      <a:pt x="23" y="38"/>
                    </a:lnTo>
                    <a:lnTo>
                      <a:pt x="31" y="27"/>
                    </a:lnTo>
                    <a:lnTo>
                      <a:pt x="29" y="12"/>
                    </a:lnTo>
                    <a:lnTo>
                      <a:pt x="40" y="3"/>
                    </a:lnTo>
                    <a:lnTo>
                      <a:pt x="55" y="18"/>
                    </a:lnTo>
                    <a:lnTo>
                      <a:pt x="62" y="6"/>
                    </a:lnTo>
                    <a:lnTo>
                      <a:pt x="83" y="0"/>
                    </a:lnTo>
                    <a:lnTo>
                      <a:pt x="95" y="10"/>
                    </a:lnTo>
                    <a:lnTo>
                      <a:pt x="129" y="6"/>
                    </a:lnTo>
                    <a:lnTo>
                      <a:pt x="151" y="7"/>
                    </a:lnTo>
                    <a:lnTo>
                      <a:pt x="169" y="2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8" name="Freeform 194"/>
              <p:cNvSpPr>
                <a:spLocks/>
              </p:cNvSpPr>
              <p:nvPr/>
            </p:nvSpPr>
            <p:spPr bwMode="auto">
              <a:xfrm>
                <a:off x="6759588" y="2887761"/>
                <a:ext cx="157248" cy="114826"/>
              </a:xfrm>
              <a:custGeom>
                <a:avLst/>
                <a:gdLst>
                  <a:gd name="T0" fmla="*/ 0 w 90"/>
                  <a:gd name="T1" fmla="*/ 18 h 65"/>
                  <a:gd name="T2" fmla="*/ 32 w 90"/>
                  <a:gd name="T3" fmla="*/ 0 h 65"/>
                  <a:gd name="T4" fmla="*/ 50 w 90"/>
                  <a:gd name="T5" fmla="*/ 9 h 65"/>
                  <a:gd name="T6" fmla="*/ 62 w 90"/>
                  <a:gd name="T7" fmla="*/ 9 h 65"/>
                  <a:gd name="T8" fmla="*/ 74 w 90"/>
                  <a:gd name="T9" fmla="*/ 21 h 65"/>
                  <a:gd name="T10" fmla="*/ 89 w 90"/>
                  <a:gd name="T11" fmla="*/ 37 h 65"/>
                  <a:gd name="T12" fmla="*/ 80 w 90"/>
                  <a:gd name="T13" fmla="*/ 55 h 65"/>
                  <a:gd name="T14" fmla="*/ 64 w 90"/>
                  <a:gd name="T15" fmla="*/ 62 h 65"/>
                  <a:gd name="T16" fmla="*/ 45 w 90"/>
                  <a:gd name="T17" fmla="*/ 64 h 65"/>
                  <a:gd name="T18" fmla="*/ 42 w 90"/>
                  <a:gd name="T19" fmla="*/ 50 h 65"/>
                  <a:gd name="T20" fmla="*/ 35 w 90"/>
                  <a:gd name="T21" fmla="*/ 37 h 65"/>
                  <a:gd name="T22" fmla="*/ 15 w 90"/>
                  <a:gd name="T23" fmla="*/ 31 h 65"/>
                  <a:gd name="T24" fmla="*/ 0 w 90"/>
                  <a:gd name="T25"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5">
                    <a:moveTo>
                      <a:pt x="0" y="18"/>
                    </a:moveTo>
                    <a:lnTo>
                      <a:pt x="32" y="0"/>
                    </a:lnTo>
                    <a:lnTo>
                      <a:pt x="50" y="9"/>
                    </a:lnTo>
                    <a:lnTo>
                      <a:pt x="62" y="9"/>
                    </a:lnTo>
                    <a:lnTo>
                      <a:pt x="74" y="21"/>
                    </a:lnTo>
                    <a:lnTo>
                      <a:pt x="89" y="37"/>
                    </a:lnTo>
                    <a:lnTo>
                      <a:pt x="80" y="55"/>
                    </a:lnTo>
                    <a:lnTo>
                      <a:pt x="64" y="62"/>
                    </a:lnTo>
                    <a:lnTo>
                      <a:pt x="45" y="64"/>
                    </a:lnTo>
                    <a:lnTo>
                      <a:pt x="42" y="50"/>
                    </a:lnTo>
                    <a:lnTo>
                      <a:pt x="35" y="37"/>
                    </a:lnTo>
                    <a:lnTo>
                      <a:pt x="15" y="31"/>
                    </a:lnTo>
                    <a:lnTo>
                      <a:pt x="0" y="1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49" name="Freeform 195"/>
              <p:cNvSpPr>
                <a:spLocks/>
              </p:cNvSpPr>
              <p:nvPr/>
            </p:nvSpPr>
            <p:spPr bwMode="auto">
              <a:xfrm>
                <a:off x="8354087" y="3965234"/>
                <a:ext cx="127371" cy="243808"/>
              </a:xfrm>
              <a:custGeom>
                <a:avLst/>
                <a:gdLst>
                  <a:gd name="T0" fmla="*/ 46 w 73"/>
                  <a:gd name="T1" fmla="*/ 46 h 138"/>
                  <a:gd name="T2" fmla="*/ 25 w 73"/>
                  <a:gd name="T3" fmla="*/ 35 h 138"/>
                  <a:gd name="T4" fmla="*/ 13 w 73"/>
                  <a:gd name="T5" fmla="*/ 0 h 138"/>
                  <a:gd name="T6" fmla="*/ 0 w 73"/>
                  <a:gd name="T7" fmla="*/ 13 h 138"/>
                  <a:gd name="T8" fmla="*/ 2 w 73"/>
                  <a:gd name="T9" fmla="*/ 36 h 138"/>
                  <a:gd name="T10" fmla="*/ 8 w 73"/>
                  <a:gd name="T11" fmla="*/ 91 h 138"/>
                  <a:gd name="T12" fmla="*/ 26 w 73"/>
                  <a:gd name="T13" fmla="*/ 116 h 138"/>
                  <a:gd name="T14" fmla="*/ 41 w 73"/>
                  <a:gd name="T15" fmla="*/ 133 h 138"/>
                  <a:gd name="T16" fmla="*/ 70 w 73"/>
                  <a:gd name="T17" fmla="*/ 137 h 138"/>
                  <a:gd name="T18" fmla="*/ 72 w 73"/>
                  <a:gd name="T19" fmla="*/ 127 h 138"/>
                  <a:gd name="T20" fmla="*/ 68 w 73"/>
                  <a:gd name="T21" fmla="*/ 78 h 138"/>
                  <a:gd name="T22" fmla="*/ 46 w 73"/>
                  <a:gd name="T23"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38">
                    <a:moveTo>
                      <a:pt x="46" y="46"/>
                    </a:moveTo>
                    <a:lnTo>
                      <a:pt x="25" y="35"/>
                    </a:lnTo>
                    <a:lnTo>
                      <a:pt x="13" y="0"/>
                    </a:lnTo>
                    <a:lnTo>
                      <a:pt x="0" y="13"/>
                    </a:lnTo>
                    <a:lnTo>
                      <a:pt x="2" y="36"/>
                    </a:lnTo>
                    <a:lnTo>
                      <a:pt x="8" y="91"/>
                    </a:lnTo>
                    <a:lnTo>
                      <a:pt x="26" y="116"/>
                    </a:lnTo>
                    <a:lnTo>
                      <a:pt x="41" y="133"/>
                    </a:lnTo>
                    <a:lnTo>
                      <a:pt x="70" y="137"/>
                    </a:lnTo>
                    <a:lnTo>
                      <a:pt x="72" y="127"/>
                    </a:lnTo>
                    <a:lnTo>
                      <a:pt x="68" y="78"/>
                    </a:lnTo>
                    <a:lnTo>
                      <a:pt x="46" y="4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0" name="Freeform 196"/>
              <p:cNvSpPr>
                <a:spLocks/>
              </p:cNvSpPr>
              <p:nvPr/>
            </p:nvSpPr>
            <p:spPr bwMode="auto">
              <a:xfrm>
                <a:off x="9237823" y="2835853"/>
                <a:ext cx="124226" cy="155722"/>
              </a:xfrm>
              <a:custGeom>
                <a:avLst/>
                <a:gdLst>
                  <a:gd name="T0" fmla="*/ 12 w 71"/>
                  <a:gd name="T1" fmla="*/ 8 h 89"/>
                  <a:gd name="T2" fmla="*/ 15 w 71"/>
                  <a:gd name="T3" fmla="*/ 26 h 89"/>
                  <a:gd name="T4" fmla="*/ 17 w 71"/>
                  <a:gd name="T5" fmla="*/ 42 h 89"/>
                  <a:gd name="T6" fmla="*/ 8 w 71"/>
                  <a:gd name="T7" fmla="*/ 58 h 89"/>
                  <a:gd name="T8" fmla="*/ 0 w 71"/>
                  <a:gd name="T9" fmla="*/ 73 h 89"/>
                  <a:gd name="T10" fmla="*/ 9 w 71"/>
                  <a:gd name="T11" fmla="*/ 80 h 89"/>
                  <a:gd name="T12" fmla="*/ 26 w 71"/>
                  <a:gd name="T13" fmla="*/ 74 h 89"/>
                  <a:gd name="T14" fmla="*/ 42 w 71"/>
                  <a:gd name="T15" fmla="*/ 77 h 89"/>
                  <a:gd name="T16" fmla="*/ 42 w 71"/>
                  <a:gd name="T17" fmla="*/ 78 h 89"/>
                  <a:gd name="T18" fmla="*/ 42 w 71"/>
                  <a:gd name="T19" fmla="*/ 79 h 89"/>
                  <a:gd name="T20" fmla="*/ 43 w 71"/>
                  <a:gd name="T21" fmla="*/ 80 h 89"/>
                  <a:gd name="T22" fmla="*/ 44 w 71"/>
                  <a:gd name="T23" fmla="*/ 80 h 89"/>
                  <a:gd name="T24" fmla="*/ 44 w 71"/>
                  <a:gd name="T25" fmla="*/ 83 h 89"/>
                  <a:gd name="T26" fmla="*/ 45 w 71"/>
                  <a:gd name="T27" fmla="*/ 85 h 89"/>
                  <a:gd name="T28" fmla="*/ 46 w 71"/>
                  <a:gd name="T29" fmla="*/ 85 h 89"/>
                  <a:gd name="T30" fmla="*/ 48 w 71"/>
                  <a:gd name="T31" fmla="*/ 87 h 89"/>
                  <a:gd name="T32" fmla="*/ 48 w 71"/>
                  <a:gd name="T33" fmla="*/ 88 h 89"/>
                  <a:gd name="T34" fmla="*/ 49 w 71"/>
                  <a:gd name="T35" fmla="*/ 88 h 89"/>
                  <a:gd name="T36" fmla="*/ 50 w 71"/>
                  <a:gd name="T37" fmla="*/ 87 h 89"/>
                  <a:gd name="T38" fmla="*/ 50 w 71"/>
                  <a:gd name="T39" fmla="*/ 86 h 89"/>
                  <a:gd name="T40" fmla="*/ 50 w 71"/>
                  <a:gd name="T41" fmla="*/ 85 h 89"/>
                  <a:gd name="T42" fmla="*/ 51 w 71"/>
                  <a:gd name="T43" fmla="*/ 83 h 89"/>
                  <a:gd name="T44" fmla="*/ 51 w 71"/>
                  <a:gd name="T45" fmla="*/ 80 h 89"/>
                  <a:gd name="T46" fmla="*/ 53 w 71"/>
                  <a:gd name="T47" fmla="*/ 78 h 89"/>
                  <a:gd name="T48" fmla="*/ 55 w 71"/>
                  <a:gd name="T49" fmla="*/ 76 h 89"/>
                  <a:gd name="T50" fmla="*/ 55 w 71"/>
                  <a:gd name="T51" fmla="*/ 74 h 89"/>
                  <a:gd name="T52" fmla="*/ 57 w 71"/>
                  <a:gd name="T53" fmla="*/ 71 h 89"/>
                  <a:gd name="T54" fmla="*/ 58 w 71"/>
                  <a:gd name="T55" fmla="*/ 69 h 89"/>
                  <a:gd name="T56" fmla="*/ 59 w 71"/>
                  <a:gd name="T57" fmla="*/ 68 h 89"/>
                  <a:gd name="T58" fmla="*/ 59 w 71"/>
                  <a:gd name="T59" fmla="*/ 67 h 89"/>
                  <a:gd name="T60" fmla="*/ 60 w 71"/>
                  <a:gd name="T61" fmla="*/ 66 h 89"/>
                  <a:gd name="T62" fmla="*/ 70 w 71"/>
                  <a:gd name="T63" fmla="*/ 61 h 89"/>
                  <a:gd name="T64" fmla="*/ 67 w 71"/>
                  <a:gd name="T65" fmla="*/ 42 h 89"/>
                  <a:gd name="T66" fmla="*/ 52 w 71"/>
                  <a:gd name="T67" fmla="*/ 37 h 89"/>
                  <a:gd name="T68" fmla="*/ 31 w 71"/>
                  <a:gd name="T69" fmla="*/ 30 h 89"/>
                  <a:gd name="T70" fmla="*/ 25 w 71"/>
                  <a:gd name="T71" fmla="*/ 14 h 89"/>
                  <a:gd name="T72" fmla="*/ 18 w 71"/>
                  <a:gd name="T73" fmla="*/ 0 h 89"/>
                  <a:gd name="T74" fmla="*/ 12 w 71"/>
                  <a:gd name="T75"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89">
                    <a:moveTo>
                      <a:pt x="12" y="8"/>
                    </a:moveTo>
                    <a:lnTo>
                      <a:pt x="15" y="26"/>
                    </a:lnTo>
                    <a:lnTo>
                      <a:pt x="17" y="42"/>
                    </a:lnTo>
                    <a:lnTo>
                      <a:pt x="8" y="58"/>
                    </a:lnTo>
                    <a:lnTo>
                      <a:pt x="0" y="73"/>
                    </a:lnTo>
                    <a:lnTo>
                      <a:pt x="9" y="80"/>
                    </a:lnTo>
                    <a:lnTo>
                      <a:pt x="26" y="74"/>
                    </a:lnTo>
                    <a:lnTo>
                      <a:pt x="42" y="77"/>
                    </a:lnTo>
                    <a:lnTo>
                      <a:pt x="42" y="78"/>
                    </a:lnTo>
                    <a:lnTo>
                      <a:pt x="42" y="79"/>
                    </a:lnTo>
                    <a:lnTo>
                      <a:pt x="43" y="80"/>
                    </a:lnTo>
                    <a:lnTo>
                      <a:pt x="44" y="80"/>
                    </a:lnTo>
                    <a:lnTo>
                      <a:pt x="44" y="83"/>
                    </a:lnTo>
                    <a:lnTo>
                      <a:pt x="45" y="85"/>
                    </a:lnTo>
                    <a:lnTo>
                      <a:pt x="46" y="85"/>
                    </a:lnTo>
                    <a:lnTo>
                      <a:pt x="48" y="87"/>
                    </a:lnTo>
                    <a:lnTo>
                      <a:pt x="48" y="88"/>
                    </a:lnTo>
                    <a:lnTo>
                      <a:pt x="49" y="88"/>
                    </a:lnTo>
                    <a:lnTo>
                      <a:pt x="50" y="87"/>
                    </a:lnTo>
                    <a:lnTo>
                      <a:pt x="50" y="86"/>
                    </a:lnTo>
                    <a:lnTo>
                      <a:pt x="50" y="85"/>
                    </a:lnTo>
                    <a:lnTo>
                      <a:pt x="51" y="83"/>
                    </a:lnTo>
                    <a:lnTo>
                      <a:pt x="51" y="80"/>
                    </a:lnTo>
                    <a:lnTo>
                      <a:pt x="53" y="78"/>
                    </a:lnTo>
                    <a:lnTo>
                      <a:pt x="55" y="76"/>
                    </a:lnTo>
                    <a:lnTo>
                      <a:pt x="55" y="74"/>
                    </a:lnTo>
                    <a:lnTo>
                      <a:pt x="57" y="71"/>
                    </a:lnTo>
                    <a:lnTo>
                      <a:pt x="58" y="69"/>
                    </a:lnTo>
                    <a:lnTo>
                      <a:pt x="59" y="68"/>
                    </a:lnTo>
                    <a:lnTo>
                      <a:pt x="59" y="67"/>
                    </a:lnTo>
                    <a:lnTo>
                      <a:pt x="60" y="66"/>
                    </a:lnTo>
                    <a:lnTo>
                      <a:pt x="70" y="61"/>
                    </a:lnTo>
                    <a:lnTo>
                      <a:pt x="67" y="42"/>
                    </a:lnTo>
                    <a:lnTo>
                      <a:pt x="52" y="37"/>
                    </a:lnTo>
                    <a:lnTo>
                      <a:pt x="31" y="30"/>
                    </a:lnTo>
                    <a:lnTo>
                      <a:pt x="25" y="14"/>
                    </a:lnTo>
                    <a:lnTo>
                      <a:pt x="18" y="0"/>
                    </a:lnTo>
                    <a:lnTo>
                      <a:pt x="12"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1" name="Freeform 197"/>
              <p:cNvSpPr>
                <a:spLocks/>
              </p:cNvSpPr>
              <p:nvPr/>
            </p:nvSpPr>
            <p:spPr bwMode="auto">
              <a:xfrm>
                <a:off x="9094727" y="3002586"/>
                <a:ext cx="240590" cy="253246"/>
              </a:xfrm>
              <a:custGeom>
                <a:avLst/>
                <a:gdLst>
                  <a:gd name="T0" fmla="*/ 99 w 136"/>
                  <a:gd name="T1" fmla="*/ 0 h 143"/>
                  <a:gd name="T2" fmla="*/ 114 w 136"/>
                  <a:gd name="T3" fmla="*/ 0 h 143"/>
                  <a:gd name="T4" fmla="*/ 118 w 136"/>
                  <a:gd name="T5" fmla="*/ 25 h 143"/>
                  <a:gd name="T6" fmla="*/ 123 w 136"/>
                  <a:gd name="T7" fmla="*/ 34 h 143"/>
                  <a:gd name="T8" fmla="*/ 135 w 136"/>
                  <a:gd name="T9" fmla="*/ 45 h 143"/>
                  <a:gd name="T10" fmla="*/ 117 w 136"/>
                  <a:gd name="T11" fmla="*/ 60 h 143"/>
                  <a:gd name="T12" fmla="*/ 125 w 136"/>
                  <a:gd name="T13" fmla="*/ 87 h 143"/>
                  <a:gd name="T14" fmla="*/ 121 w 136"/>
                  <a:gd name="T15" fmla="*/ 103 h 143"/>
                  <a:gd name="T16" fmla="*/ 114 w 136"/>
                  <a:gd name="T17" fmla="*/ 112 h 143"/>
                  <a:gd name="T18" fmla="*/ 106 w 136"/>
                  <a:gd name="T19" fmla="*/ 114 h 143"/>
                  <a:gd name="T20" fmla="*/ 101 w 136"/>
                  <a:gd name="T21" fmla="*/ 127 h 143"/>
                  <a:gd name="T22" fmla="*/ 91 w 136"/>
                  <a:gd name="T23" fmla="*/ 116 h 143"/>
                  <a:gd name="T24" fmla="*/ 86 w 136"/>
                  <a:gd name="T25" fmla="*/ 122 h 143"/>
                  <a:gd name="T26" fmla="*/ 67 w 136"/>
                  <a:gd name="T27" fmla="*/ 123 h 143"/>
                  <a:gd name="T28" fmla="*/ 63 w 136"/>
                  <a:gd name="T29" fmla="*/ 114 h 143"/>
                  <a:gd name="T30" fmla="*/ 55 w 136"/>
                  <a:gd name="T31" fmla="*/ 116 h 143"/>
                  <a:gd name="T32" fmla="*/ 55 w 136"/>
                  <a:gd name="T33" fmla="*/ 139 h 143"/>
                  <a:gd name="T34" fmla="*/ 46 w 136"/>
                  <a:gd name="T35" fmla="*/ 133 h 143"/>
                  <a:gd name="T36" fmla="*/ 40 w 136"/>
                  <a:gd name="T37" fmla="*/ 124 h 143"/>
                  <a:gd name="T38" fmla="*/ 36 w 136"/>
                  <a:gd name="T39" fmla="*/ 139 h 143"/>
                  <a:gd name="T40" fmla="*/ 26 w 136"/>
                  <a:gd name="T41" fmla="*/ 142 h 143"/>
                  <a:gd name="T42" fmla="*/ 19 w 136"/>
                  <a:gd name="T43" fmla="*/ 131 h 143"/>
                  <a:gd name="T44" fmla="*/ 7 w 136"/>
                  <a:gd name="T45" fmla="*/ 129 h 143"/>
                  <a:gd name="T46" fmla="*/ 0 w 136"/>
                  <a:gd name="T47" fmla="*/ 123 h 143"/>
                  <a:gd name="T48" fmla="*/ 11 w 136"/>
                  <a:gd name="T49" fmla="*/ 112 h 143"/>
                  <a:gd name="T50" fmla="*/ 23 w 136"/>
                  <a:gd name="T51" fmla="*/ 105 h 143"/>
                  <a:gd name="T52" fmla="*/ 32 w 136"/>
                  <a:gd name="T53" fmla="*/ 97 h 143"/>
                  <a:gd name="T54" fmla="*/ 54 w 136"/>
                  <a:gd name="T55" fmla="*/ 99 h 143"/>
                  <a:gd name="T56" fmla="*/ 55 w 136"/>
                  <a:gd name="T57" fmla="*/ 84 h 143"/>
                  <a:gd name="T58" fmla="*/ 60 w 136"/>
                  <a:gd name="T59" fmla="*/ 72 h 143"/>
                  <a:gd name="T60" fmla="*/ 68 w 136"/>
                  <a:gd name="T61" fmla="*/ 76 h 143"/>
                  <a:gd name="T62" fmla="*/ 88 w 136"/>
                  <a:gd name="T63" fmla="*/ 73 h 143"/>
                  <a:gd name="T64" fmla="*/ 91 w 136"/>
                  <a:gd name="T65" fmla="*/ 62 h 143"/>
                  <a:gd name="T66" fmla="*/ 91 w 136"/>
                  <a:gd name="T67" fmla="*/ 44 h 143"/>
                  <a:gd name="T68" fmla="*/ 97 w 136"/>
                  <a:gd name="T69" fmla="*/ 34 h 143"/>
                  <a:gd name="T70" fmla="*/ 92 w 136"/>
                  <a:gd name="T71" fmla="*/ 10 h 143"/>
                  <a:gd name="T72" fmla="*/ 99 w 136"/>
                  <a:gd name="T7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43">
                    <a:moveTo>
                      <a:pt x="99" y="0"/>
                    </a:moveTo>
                    <a:lnTo>
                      <a:pt x="114" y="0"/>
                    </a:lnTo>
                    <a:lnTo>
                      <a:pt x="118" y="25"/>
                    </a:lnTo>
                    <a:lnTo>
                      <a:pt x="123" y="34"/>
                    </a:lnTo>
                    <a:lnTo>
                      <a:pt x="135" y="45"/>
                    </a:lnTo>
                    <a:lnTo>
                      <a:pt x="117" y="60"/>
                    </a:lnTo>
                    <a:lnTo>
                      <a:pt x="125" y="87"/>
                    </a:lnTo>
                    <a:lnTo>
                      <a:pt x="121" y="103"/>
                    </a:lnTo>
                    <a:lnTo>
                      <a:pt x="114" y="112"/>
                    </a:lnTo>
                    <a:lnTo>
                      <a:pt x="106" y="114"/>
                    </a:lnTo>
                    <a:lnTo>
                      <a:pt x="101" y="127"/>
                    </a:lnTo>
                    <a:lnTo>
                      <a:pt x="91" y="116"/>
                    </a:lnTo>
                    <a:lnTo>
                      <a:pt x="86" y="122"/>
                    </a:lnTo>
                    <a:lnTo>
                      <a:pt x="67" y="123"/>
                    </a:lnTo>
                    <a:lnTo>
                      <a:pt x="63" y="114"/>
                    </a:lnTo>
                    <a:lnTo>
                      <a:pt x="55" y="116"/>
                    </a:lnTo>
                    <a:lnTo>
                      <a:pt x="55" y="139"/>
                    </a:lnTo>
                    <a:lnTo>
                      <a:pt x="46" y="133"/>
                    </a:lnTo>
                    <a:lnTo>
                      <a:pt x="40" y="124"/>
                    </a:lnTo>
                    <a:lnTo>
                      <a:pt x="36" y="139"/>
                    </a:lnTo>
                    <a:lnTo>
                      <a:pt x="26" y="142"/>
                    </a:lnTo>
                    <a:lnTo>
                      <a:pt x="19" y="131"/>
                    </a:lnTo>
                    <a:lnTo>
                      <a:pt x="7" y="129"/>
                    </a:lnTo>
                    <a:lnTo>
                      <a:pt x="0" y="123"/>
                    </a:lnTo>
                    <a:lnTo>
                      <a:pt x="11" y="112"/>
                    </a:lnTo>
                    <a:lnTo>
                      <a:pt x="23" y="105"/>
                    </a:lnTo>
                    <a:lnTo>
                      <a:pt x="32" y="97"/>
                    </a:lnTo>
                    <a:lnTo>
                      <a:pt x="54" y="99"/>
                    </a:lnTo>
                    <a:lnTo>
                      <a:pt x="55" y="84"/>
                    </a:lnTo>
                    <a:lnTo>
                      <a:pt x="60" y="72"/>
                    </a:lnTo>
                    <a:lnTo>
                      <a:pt x="68" y="76"/>
                    </a:lnTo>
                    <a:lnTo>
                      <a:pt x="88" y="73"/>
                    </a:lnTo>
                    <a:lnTo>
                      <a:pt x="91" y="62"/>
                    </a:lnTo>
                    <a:lnTo>
                      <a:pt x="91" y="44"/>
                    </a:lnTo>
                    <a:lnTo>
                      <a:pt x="97" y="34"/>
                    </a:lnTo>
                    <a:lnTo>
                      <a:pt x="92" y="10"/>
                    </a:lnTo>
                    <a:lnTo>
                      <a:pt x="9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2" name="Freeform 198"/>
              <p:cNvSpPr>
                <a:spLocks/>
              </p:cNvSpPr>
              <p:nvPr/>
            </p:nvSpPr>
            <p:spPr bwMode="auto">
              <a:xfrm>
                <a:off x="9036545" y="3240102"/>
                <a:ext cx="58182" cy="97523"/>
              </a:xfrm>
              <a:custGeom>
                <a:avLst/>
                <a:gdLst>
                  <a:gd name="T0" fmla="*/ 14 w 34"/>
                  <a:gd name="T1" fmla="*/ 5 h 54"/>
                  <a:gd name="T2" fmla="*/ 8 w 34"/>
                  <a:gd name="T3" fmla="*/ 15 h 54"/>
                  <a:gd name="T4" fmla="*/ 0 w 34"/>
                  <a:gd name="T5" fmla="*/ 21 h 54"/>
                  <a:gd name="T6" fmla="*/ 7 w 34"/>
                  <a:gd name="T7" fmla="*/ 36 h 54"/>
                  <a:gd name="T8" fmla="*/ 14 w 34"/>
                  <a:gd name="T9" fmla="*/ 28 h 54"/>
                  <a:gd name="T10" fmla="*/ 21 w 34"/>
                  <a:gd name="T11" fmla="*/ 31 h 54"/>
                  <a:gd name="T12" fmla="*/ 19 w 34"/>
                  <a:gd name="T13" fmla="*/ 40 h 54"/>
                  <a:gd name="T14" fmla="*/ 25 w 34"/>
                  <a:gd name="T15" fmla="*/ 53 h 54"/>
                  <a:gd name="T16" fmla="*/ 33 w 34"/>
                  <a:gd name="T17" fmla="*/ 47 h 54"/>
                  <a:gd name="T18" fmla="*/ 33 w 34"/>
                  <a:gd name="T19" fmla="*/ 32 h 54"/>
                  <a:gd name="T20" fmla="*/ 31 w 34"/>
                  <a:gd name="T21" fmla="*/ 8 h 54"/>
                  <a:gd name="T22" fmla="*/ 25 w 34"/>
                  <a:gd name="T23" fmla="*/ 0 h 54"/>
                  <a:gd name="T24" fmla="*/ 14 w 34"/>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4" y="5"/>
                    </a:moveTo>
                    <a:lnTo>
                      <a:pt x="8" y="15"/>
                    </a:lnTo>
                    <a:lnTo>
                      <a:pt x="0" y="21"/>
                    </a:lnTo>
                    <a:lnTo>
                      <a:pt x="7" y="36"/>
                    </a:lnTo>
                    <a:lnTo>
                      <a:pt x="14" y="28"/>
                    </a:lnTo>
                    <a:lnTo>
                      <a:pt x="21" y="31"/>
                    </a:lnTo>
                    <a:lnTo>
                      <a:pt x="19" y="40"/>
                    </a:lnTo>
                    <a:lnTo>
                      <a:pt x="25" y="53"/>
                    </a:lnTo>
                    <a:lnTo>
                      <a:pt x="33" y="47"/>
                    </a:lnTo>
                    <a:lnTo>
                      <a:pt x="33" y="32"/>
                    </a:lnTo>
                    <a:lnTo>
                      <a:pt x="31" y="8"/>
                    </a:lnTo>
                    <a:lnTo>
                      <a:pt x="25" y="0"/>
                    </a:lnTo>
                    <a:lnTo>
                      <a:pt x="14" y="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3" name="Freeform 199"/>
              <p:cNvSpPr>
                <a:spLocks/>
              </p:cNvSpPr>
              <p:nvPr/>
            </p:nvSpPr>
            <p:spPr bwMode="auto">
              <a:xfrm>
                <a:off x="7627599" y="2596764"/>
                <a:ext cx="1438823" cy="1063317"/>
              </a:xfrm>
              <a:custGeom>
                <a:avLst/>
                <a:gdLst>
                  <a:gd name="T0" fmla="*/ 622 w 817"/>
                  <a:gd name="T1" fmla="*/ 289 h 602"/>
                  <a:gd name="T2" fmla="*/ 663 w 817"/>
                  <a:gd name="T3" fmla="*/ 292 h 602"/>
                  <a:gd name="T4" fmla="*/ 670 w 817"/>
                  <a:gd name="T5" fmla="*/ 320 h 602"/>
                  <a:gd name="T6" fmla="*/ 674 w 817"/>
                  <a:gd name="T7" fmla="*/ 378 h 602"/>
                  <a:gd name="T8" fmla="*/ 696 w 817"/>
                  <a:gd name="T9" fmla="*/ 431 h 602"/>
                  <a:gd name="T10" fmla="*/ 691 w 817"/>
                  <a:gd name="T11" fmla="*/ 487 h 602"/>
                  <a:gd name="T12" fmla="*/ 664 w 817"/>
                  <a:gd name="T13" fmla="*/ 529 h 602"/>
                  <a:gd name="T14" fmla="*/ 641 w 817"/>
                  <a:gd name="T15" fmla="*/ 548 h 602"/>
                  <a:gd name="T16" fmla="*/ 595 w 817"/>
                  <a:gd name="T17" fmla="*/ 567 h 602"/>
                  <a:gd name="T18" fmla="*/ 540 w 817"/>
                  <a:gd name="T19" fmla="*/ 601 h 602"/>
                  <a:gd name="T20" fmla="*/ 519 w 817"/>
                  <a:gd name="T21" fmla="*/ 593 h 602"/>
                  <a:gd name="T22" fmla="*/ 460 w 817"/>
                  <a:gd name="T23" fmla="*/ 555 h 602"/>
                  <a:gd name="T24" fmla="*/ 428 w 817"/>
                  <a:gd name="T25" fmla="*/ 587 h 602"/>
                  <a:gd name="T26" fmla="*/ 391 w 817"/>
                  <a:gd name="T27" fmla="*/ 577 h 602"/>
                  <a:gd name="T28" fmla="*/ 364 w 817"/>
                  <a:gd name="T29" fmla="*/ 537 h 602"/>
                  <a:gd name="T30" fmla="*/ 380 w 817"/>
                  <a:gd name="T31" fmla="*/ 504 h 602"/>
                  <a:gd name="T32" fmla="*/ 354 w 817"/>
                  <a:gd name="T33" fmla="*/ 481 h 602"/>
                  <a:gd name="T34" fmla="*/ 306 w 817"/>
                  <a:gd name="T35" fmla="*/ 458 h 602"/>
                  <a:gd name="T36" fmla="*/ 257 w 817"/>
                  <a:gd name="T37" fmla="*/ 479 h 602"/>
                  <a:gd name="T38" fmla="*/ 219 w 817"/>
                  <a:gd name="T39" fmla="*/ 480 h 602"/>
                  <a:gd name="T40" fmla="*/ 163 w 817"/>
                  <a:gd name="T41" fmla="*/ 464 h 602"/>
                  <a:gd name="T42" fmla="*/ 142 w 817"/>
                  <a:gd name="T43" fmla="*/ 450 h 602"/>
                  <a:gd name="T44" fmla="*/ 100 w 817"/>
                  <a:gd name="T45" fmla="*/ 426 h 602"/>
                  <a:gd name="T46" fmla="*/ 68 w 817"/>
                  <a:gd name="T47" fmla="*/ 387 h 602"/>
                  <a:gd name="T48" fmla="*/ 17 w 817"/>
                  <a:gd name="T49" fmla="*/ 387 h 602"/>
                  <a:gd name="T50" fmla="*/ 14 w 817"/>
                  <a:gd name="T51" fmla="*/ 344 h 602"/>
                  <a:gd name="T52" fmla="*/ 15 w 817"/>
                  <a:gd name="T53" fmla="*/ 310 h 602"/>
                  <a:gd name="T54" fmla="*/ 14 w 817"/>
                  <a:gd name="T55" fmla="*/ 269 h 602"/>
                  <a:gd name="T56" fmla="*/ 40 w 817"/>
                  <a:gd name="T57" fmla="*/ 266 h 602"/>
                  <a:gd name="T58" fmla="*/ 81 w 817"/>
                  <a:gd name="T59" fmla="*/ 248 h 602"/>
                  <a:gd name="T60" fmla="*/ 76 w 817"/>
                  <a:gd name="T61" fmla="*/ 192 h 602"/>
                  <a:gd name="T62" fmla="*/ 111 w 817"/>
                  <a:gd name="T63" fmla="*/ 161 h 602"/>
                  <a:gd name="T64" fmla="*/ 150 w 817"/>
                  <a:gd name="T65" fmla="*/ 126 h 602"/>
                  <a:gd name="T66" fmla="*/ 172 w 817"/>
                  <a:gd name="T67" fmla="*/ 105 h 602"/>
                  <a:gd name="T68" fmla="*/ 210 w 817"/>
                  <a:gd name="T69" fmla="*/ 120 h 602"/>
                  <a:gd name="T70" fmla="*/ 258 w 817"/>
                  <a:gd name="T71" fmla="*/ 167 h 602"/>
                  <a:gd name="T72" fmla="*/ 298 w 817"/>
                  <a:gd name="T73" fmla="*/ 198 h 602"/>
                  <a:gd name="T74" fmla="*/ 406 w 817"/>
                  <a:gd name="T75" fmla="*/ 218 h 602"/>
                  <a:gd name="T76" fmla="*/ 460 w 817"/>
                  <a:gd name="T77" fmla="*/ 214 h 602"/>
                  <a:gd name="T78" fmla="*/ 513 w 817"/>
                  <a:gd name="T79" fmla="*/ 182 h 602"/>
                  <a:gd name="T80" fmla="*/ 546 w 817"/>
                  <a:gd name="T81" fmla="*/ 158 h 602"/>
                  <a:gd name="T82" fmla="*/ 604 w 817"/>
                  <a:gd name="T83" fmla="*/ 124 h 602"/>
                  <a:gd name="T84" fmla="*/ 558 w 817"/>
                  <a:gd name="T85" fmla="*/ 115 h 602"/>
                  <a:gd name="T86" fmla="*/ 557 w 817"/>
                  <a:gd name="T87" fmla="*/ 65 h 602"/>
                  <a:gd name="T88" fmla="*/ 591 w 817"/>
                  <a:gd name="T89" fmla="*/ 49 h 602"/>
                  <a:gd name="T90" fmla="*/ 600 w 817"/>
                  <a:gd name="T91" fmla="*/ 0 h 602"/>
                  <a:gd name="T92" fmla="*/ 689 w 817"/>
                  <a:gd name="T93" fmla="*/ 29 h 602"/>
                  <a:gd name="T94" fmla="*/ 714 w 817"/>
                  <a:gd name="T95" fmla="*/ 73 h 602"/>
                  <a:gd name="T96" fmla="*/ 763 w 817"/>
                  <a:gd name="T97" fmla="*/ 97 h 602"/>
                  <a:gd name="T98" fmla="*/ 808 w 817"/>
                  <a:gd name="T99" fmla="*/ 103 h 602"/>
                  <a:gd name="T100" fmla="*/ 806 w 817"/>
                  <a:gd name="T101" fmla="*/ 130 h 602"/>
                  <a:gd name="T102" fmla="*/ 783 w 817"/>
                  <a:gd name="T103" fmla="*/ 178 h 602"/>
                  <a:gd name="T104" fmla="*/ 797 w 817"/>
                  <a:gd name="T105" fmla="*/ 198 h 602"/>
                  <a:gd name="T106" fmla="*/ 755 w 817"/>
                  <a:gd name="T107" fmla="*/ 230 h 602"/>
                  <a:gd name="T108" fmla="*/ 721 w 817"/>
                  <a:gd name="T109" fmla="*/ 248 h 602"/>
                  <a:gd name="T110" fmla="*/ 669 w 817"/>
                  <a:gd name="T111" fmla="*/ 275 h 602"/>
                  <a:gd name="T112" fmla="*/ 657 w 817"/>
                  <a:gd name="T113" fmla="*/ 24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 h="602">
                    <a:moveTo>
                      <a:pt x="641" y="259"/>
                    </a:moveTo>
                    <a:lnTo>
                      <a:pt x="621" y="274"/>
                    </a:lnTo>
                    <a:lnTo>
                      <a:pt x="622" y="289"/>
                    </a:lnTo>
                    <a:lnTo>
                      <a:pt x="637" y="302"/>
                    </a:lnTo>
                    <a:lnTo>
                      <a:pt x="652" y="303"/>
                    </a:lnTo>
                    <a:lnTo>
                      <a:pt x="663" y="292"/>
                    </a:lnTo>
                    <a:lnTo>
                      <a:pt x="685" y="294"/>
                    </a:lnTo>
                    <a:lnTo>
                      <a:pt x="689" y="314"/>
                    </a:lnTo>
                    <a:lnTo>
                      <a:pt x="670" y="320"/>
                    </a:lnTo>
                    <a:lnTo>
                      <a:pt x="655" y="334"/>
                    </a:lnTo>
                    <a:lnTo>
                      <a:pt x="661" y="353"/>
                    </a:lnTo>
                    <a:lnTo>
                      <a:pt x="674" y="378"/>
                    </a:lnTo>
                    <a:lnTo>
                      <a:pt x="692" y="397"/>
                    </a:lnTo>
                    <a:lnTo>
                      <a:pt x="692" y="413"/>
                    </a:lnTo>
                    <a:lnTo>
                      <a:pt x="696" y="431"/>
                    </a:lnTo>
                    <a:lnTo>
                      <a:pt x="703" y="471"/>
                    </a:lnTo>
                    <a:lnTo>
                      <a:pt x="693" y="474"/>
                    </a:lnTo>
                    <a:lnTo>
                      <a:pt x="691" y="487"/>
                    </a:lnTo>
                    <a:lnTo>
                      <a:pt x="677" y="500"/>
                    </a:lnTo>
                    <a:lnTo>
                      <a:pt x="678" y="519"/>
                    </a:lnTo>
                    <a:lnTo>
                      <a:pt x="664" y="529"/>
                    </a:lnTo>
                    <a:lnTo>
                      <a:pt x="655" y="530"/>
                    </a:lnTo>
                    <a:lnTo>
                      <a:pt x="652" y="545"/>
                    </a:lnTo>
                    <a:lnTo>
                      <a:pt x="641" y="548"/>
                    </a:lnTo>
                    <a:lnTo>
                      <a:pt x="638" y="563"/>
                    </a:lnTo>
                    <a:lnTo>
                      <a:pt x="613" y="570"/>
                    </a:lnTo>
                    <a:lnTo>
                      <a:pt x="595" y="567"/>
                    </a:lnTo>
                    <a:lnTo>
                      <a:pt x="572" y="575"/>
                    </a:lnTo>
                    <a:lnTo>
                      <a:pt x="549" y="593"/>
                    </a:lnTo>
                    <a:lnTo>
                      <a:pt x="540" y="601"/>
                    </a:lnTo>
                    <a:lnTo>
                      <a:pt x="534" y="581"/>
                    </a:lnTo>
                    <a:lnTo>
                      <a:pt x="525" y="576"/>
                    </a:lnTo>
                    <a:lnTo>
                      <a:pt x="519" y="593"/>
                    </a:lnTo>
                    <a:lnTo>
                      <a:pt x="497" y="563"/>
                    </a:lnTo>
                    <a:lnTo>
                      <a:pt x="475" y="555"/>
                    </a:lnTo>
                    <a:lnTo>
                      <a:pt x="460" y="555"/>
                    </a:lnTo>
                    <a:lnTo>
                      <a:pt x="437" y="567"/>
                    </a:lnTo>
                    <a:lnTo>
                      <a:pt x="426" y="573"/>
                    </a:lnTo>
                    <a:lnTo>
                      <a:pt x="428" y="587"/>
                    </a:lnTo>
                    <a:lnTo>
                      <a:pt x="408" y="590"/>
                    </a:lnTo>
                    <a:lnTo>
                      <a:pt x="405" y="581"/>
                    </a:lnTo>
                    <a:lnTo>
                      <a:pt x="391" y="577"/>
                    </a:lnTo>
                    <a:lnTo>
                      <a:pt x="387" y="554"/>
                    </a:lnTo>
                    <a:lnTo>
                      <a:pt x="380" y="539"/>
                    </a:lnTo>
                    <a:lnTo>
                      <a:pt x="364" y="537"/>
                    </a:lnTo>
                    <a:lnTo>
                      <a:pt x="365" y="524"/>
                    </a:lnTo>
                    <a:lnTo>
                      <a:pt x="375" y="516"/>
                    </a:lnTo>
                    <a:lnTo>
                      <a:pt x="380" y="504"/>
                    </a:lnTo>
                    <a:lnTo>
                      <a:pt x="375" y="487"/>
                    </a:lnTo>
                    <a:lnTo>
                      <a:pt x="371" y="479"/>
                    </a:lnTo>
                    <a:lnTo>
                      <a:pt x="354" y="481"/>
                    </a:lnTo>
                    <a:lnTo>
                      <a:pt x="345" y="467"/>
                    </a:lnTo>
                    <a:lnTo>
                      <a:pt x="329" y="458"/>
                    </a:lnTo>
                    <a:lnTo>
                      <a:pt x="306" y="458"/>
                    </a:lnTo>
                    <a:lnTo>
                      <a:pt x="288" y="468"/>
                    </a:lnTo>
                    <a:lnTo>
                      <a:pt x="280" y="479"/>
                    </a:lnTo>
                    <a:lnTo>
                      <a:pt x="257" y="479"/>
                    </a:lnTo>
                    <a:lnTo>
                      <a:pt x="241" y="471"/>
                    </a:lnTo>
                    <a:lnTo>
                      <a:pt x="233" y="486"/>
                    </a:lnTo>
                    <a:lnTo>
                      <a:pt x="219" y="480"/>
                    </a:lnTo>
                    <a:lnTo>
                      <a:pt x="188" y="478"/>
                    </a:lnTo>
                    <a:lnTo>
                      <a:pt x="174" y="470"/>
                    </a:lnTo>
                    <a:lnTo>
                      <a:pt x="163" y="464"/>
                    </a:lnTo>
                    <a:lnTo>
                      <a:pt x="161" y="448"/>
                    </a:lnTo>
                    <a:lnTo>
                      <a:pt x="156" y="458"/>
                    </a:lnTo>
                    <a:lnTo>
                      <a:pt x="142" y="450"/>
                    </a:lnTo>
                    <a:lnTo>
                      <a:pt x="129" y="438"/>
                    </a:lnTo>
                    <a:lnTo>
                      <a:pt x="113" y="438"/>
                    </a:lnTo>
                    <a:lnTo>
                      <a:pt x="100" y="426"/>
                    </a:lnTo>
                    <a:lnTo>
                      <a:pt x="79" y="421"/>
                    </a:lnTo>
                    <a:lnTo>
                      <a:pt x="79" y="395"/>
                    </a:lnTo>
                    <a:lnTo>
                      <a:pt x="68" y="387"/>
                    </a:lnTo>
                    <a:lnTo>
                      <a:pt x="51" y="385"/>
                    </a:lnTo>
                    <a:lnTo>
                      <a:pt x="31" y="398"/>
                    </a:lnTo>
                    <a:lnTo>
                      <a:pt x="17" y="387"/>
                    </a:lnTo>
                    <a:lnTo>
                      <a:pt x="19" y="368"/>
                    </a:lnTo>
                    <a:lnTo>
                      <a:pt x="11" y="358"/>
                    </a:lnTo>
                    <a:lnTo>
                      <a:pt x="14" y="344"/>
                    </a:lnTo>
                    <a:lnTo>
                      <a:pt x="17" y="321"/>
                    </a:lnTo>
                    <a:lnTo>
                      <a:pt x="17" y="308"/>
                    </a:lnTo>
                    <a:lnTo>
                      <a:pt x="15" y="310"/>
                    </a:lnTo>
                    <a:lnTo>
                      <a:pt x="0" y="299"/>
                    </a:lnTo>
                    <a:lnTo>
                      <a:pt x="2" y="277"/>
                    </a:lnTo>
                    <a:lnTo>
                      <a:pt x="14" y="269"/>
                    </a:lnTo>
                    <a:lnTo>
                      <a:pt x="35" y="282"/>
                    </a:lnTo>
                    <a:lnTo>
                      <a:pt x="42" y="275"/>
                    </a:lnTo>
                    <a:lnTo>
                      <a:pt x="40" y="266"/>
                    </a:lnTo>
                    <a:lnTo>
                      <a:pt x="64" y="261"/>
                    </a:lnTo>
                    <a:lnTo>
                      <a:pt x="69" y="252"/>
                    </a:lnTo>
                    <a:lnTo>
                      <a:pt x="81" y="248"/>
                    </a:lnTo>
                    <a:lnTo>
                      <a:pt x="82" y="208"/>
                    </a:lnTo>
                    <a:lnTo>
                      <a:pt x="71" y="203"/>
                    </a:lnTo>
                    <a:lnTo>
                      <a:pt x="76" y="192"/>
                    </a:lnTo>
                    <a:lnTo>
                      <a:pt x="104" y="189"/>
                    </a:lnTo>
                    <a:lnTo>
                      <a:pt x="110" y="181"/>
                    </a:lnTo>
                    <a:lnTo>
                      <a:pt x="111" y="161"/>
                    </a:lnTo>
                    <a:lnTo>
                      <a:pt x="126" y="153"/>
                    </a:lnTo>
                    <a:lnTo>
                      <a:pt x="144" y="159"/>
                    </a:lnTo>
                    <a:lnTo>
                      <a:pt x="150" y="126"/>
                    </a:lnTo>
                    <a:lnTo>
                      <a:pt x="157" y="119"/>
                    </a:lnTo>
                    <a:lnTo>
                      <a:pt x="169" y="116"/>
                    </a:lnTo>
                    <a:lnTo>
                      <a:pt x="172" y="105"/>
                    </a:lnTo>
                    <a:lnTo>
                      <a:pt x="181" y="98"/>
                    </a:lnTo>
                    <a:lnTo>
                      <a:pt x="189" y="109"/>
                    </a:lnTo>
                    <a:lnTo>
                      <a:pt x="210" y="120"/>
                    </a:lnTo>
                    <a:lnTo>
                      <a:pt x="214" y="136"/>
                    </a:lnTo>
                    <a:lnTo>
                      <a:pt x="225" y="161"/>
                    </a:lnTo>
                    <a:lnTo>
                      <a:pt x="258" y="167"/>
                    </a:lnTo>
                    <a:lnTo>
                      <a:pt x="272" y="170"/>
                    </a:lnTo>
                    <a:lnTo>
                      <a:pt x="288" y="179"/>
                    </a:lnTo>
                    <a:lnTo>
                      <a:pt x="298" y="198"/>
                    </a:lnTo>
                    <a:lnTo>
                      <a:pt x="308" y="207"/>
                    </a:lnTo>
                    <a:lnTo>
                      <a:pt x="388" y="213"/>
                    </a:lnTo>
                    <a:lnTo>
                      <a:pt x="406" y="218"/>
                    </a:lnTo>
                    <a:lnTo>
                      <a:pt x="427" y="230"/>
                    </a:lnTo>
                    <a:lnTo>
                      <a:pt x="448" y="223"/>
                    </a:lnTo>
                    <a:lnTo>
                      <a:pt x="460" y="214"/>
                    </a:lnTo>
                    <a:lnTo>
                      <a:pt x="488" y="218"/>
                    </a:lnTo>
                    <a:lnTo>
                      <a:pt x="511" y="199"/>
                    </a:lnTo>
                    <a:lnTo>
                      <a:pt x="513" y="182"/>
                    </a:lnTo>
                    <a:lnTo>
                      <a:pt x="513" y="165"/>
                    </a:lnTo>
                    <a:lnTo>
                      <a:pt x="532" y="172"/>
                    </a:lnTo>
                    <a:lnTo>
                      <a:pt x="546" y="158"/>
                    </a:lnTo>
                    <a:lnTo>
                      <a:pt x="558" y="148"/>
                    </a:lnTo>
                    <a:lnTo>
                      <a:pt x="580" y="136"/>
                    </a:lnTo>
                    <a:lnTo>
                      <a:pt x="604" y="124"/>
                    </a:lnTo>
                    <a:lnTo>
                      <a:pt x="593" y="109"/>
                    </a:lnTo>
                    <a:lnTo>
                      <a:pt x="570" y="112"/>
                    </a:lnTo>
                    <a:lnTo>
                      <a:pt x="558" y="115"/>
                    </a:lnTo>
                    <a:lnTo>
                      <a:pt x="555" y="109"/>
                    </a:lnTo>
                    <a:lnTo>
                      <a:pt x="553" y="77"/>
                    </a:lnTo>
                    <a:lnTo>
                      <a:pt x="557" y="65"/>
                    </a:lnTo>
                    <a:lnTo>
                      <a:pt x="568" y="76"/>
                    </a:lnTo>
                    <a:lnTo>
                      <a:pt x="587" y="76"/>
                    </a:lnTo>
                    <a:lnTo>
                      <a:pt x="591" y="49"/>
                    </a:lnTo>
                    <a:lnTo>
                      <a:pt x="602" y="40"/>
                    </a:lnTo>
                    <a:lnTo>
                      <a:pt x="592" y="14"/>
                    </a:lnTo>
                    <a:lnTo>
                      <a:pt x="600" y="0"/>
                    </a:lnTo>
                    <a:lnTo>
                      <a:pt x="661" y="1"/>
                    </a:lnTo>
                    <a:lnTo>
                      <a:pt x="675" y="17"/>
                    </a:lnTo>
                    <a:lnTo>
                      <a:pt x="689" y="29"/>
                    </a:lnTo>
                    <a:lnTo>
                      <a:pt x="700" y="42"/>
                    </a:lnTo>
                    <a:lnTo>
                      <a:pt x="703" y="59"/>
                    </a:lnTo>
                    <a:lnTo>
                      <a:pt x="714" y="73"/>
                    </a:lnTo>
                    <a:lnTo>
                      <a:pt x="740" y="78"/>
                    </a:lnTo>
                    <a:lnTo>
                      <a:pt x="751" y="88"/>
                    </a:lnTo>
                    <a:lnTo>
                      <a:pt x="763" y="97"/>
                    </a:lnTo>
                    <a:lnTo>
                      <a:pt x="769" y="106"/>
                    </a:lnTo>
                    <a:lnTo>
                      <a:pt x="783" y="107"/>
                    </a:lnTo>
                    <a:lnTo>
                      <a:pt x="808" y="103"/>
                    </a:lnTo>
                    <a:lnTo>
                      <a:pt x="813" y="109"/>
                    </a:lnTo>
                    <a:lnTo>
                      <a:pt x="816" y="122"/>
                    </a:lnTo>
                    <a:lnTo>
                      <a:pt x="806" y="130"/>
                    </a:lnTo>
                    <a:lnTo>
                      <a:pt x="804" y="165"/>
                    </a:lnTo>
                    <a:lnTo>
                      <a:pt x="791" y="164"/>
                    </a:lnTo>
                    <a:lnTo>
                      <a:pt x="783" y="178"/>
                    </a:lnTo>
                    <a:lnTo>
                      <a:pt x="784" y="194"/>
                    </a:lnTo>
                    <a:lnTo>
                      <a:pt x="798" y="198"/>
                    </a:lnTo>
                    <a:lnTo>
                      <a:pt x="797" y="198"/>
                    </a:lnTo>
                    <a:lnTo>
                      <a:pt x="783" y="209"/>
                    </a:lnTo>
                    <a:lnTo>
                      <a:pt x="769" y="213"/>
                    </a:lnTo>
                    <a:lnTo>
                      <a:pt x="755" y="230"/>
                    </a:lnTo>
                    <a:lnTo>
                      <a:pt x="741" y="230"/>
                    </a:lnTo>
                    <a:lnTo>
                      <a:pt x="729" y="224"/>
                    </a:lnTo>
                    <a:lnTo>
                      <a:pt x="721" y="248"/>
                    </a:lnTo>
                    <a:lnTo>
                      <a:pt x="707" y="257"/>
                    </a:lnTo>
                    <a:lnTo>
                      <a:pt x="689" y="268"/>
                    </a:lnTo>
                    <a:lnTo>
                      <a:pt x="669" y="275"/>
                    </a:lnTo>
                    <a:lnTo>
                      <a:pt x="667" y="258"/>
                    </a:lnTo>
                    <a:lnTo>
                      <a:pt x="663" y="242"/>
                    </a:lnTo>
                    <a:lnTo>
                      <a:pt x="657" y="241"/>
                    </a:lnTo>
                    <a:lnTo>
                      <a:pt x="648" y="248"/>
                    </a:lnTo>
                    <a:lnTo>
                      <a:pt x="641" y="2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4" name="Freeform 200"/>
              <p:cNvSpPr>
                <a:spLocks/>
              </p:cNvSpPr>
              <p:nvPr/>
            </p:nvSpPr>
            <p:spPr bwMode="auto">
              <a:xfrm>
                <a:off x="8874579" y="2972700"/>
                <a:ext cx="122654" cy="158868"/>
              </a:xfrm>
              <a:custGeom>
                <a:avLst/>
                <a:gdLst>
                  <a:gd name="T0" fmla="*/ 67 w 70"/>
                  <a:gd name="T1" fmla="*/ 0 h 91"/>
                  <a:gd name="T2" fmla="*/ 69 w 70"/>
                  <a:gd name="T3" fmla="*/ 25 h 91"/>
                  <a:gd name="T4" fmla="*/ 60 w 70"/>
                  <a:gd name="T5" fmla="*/ 31 h 91"/>
                  <a:gd name="T6" fmla="*/ 52 w 70"/>
                  <a:gd name="T7" fmla="*/ 45 h 91"/>
                  <a:gd name="T8" fmla="*/ 39 w 70"/>
                  <a:gd name="T9" fmla="*/ 51 h 91"/>
                  <a:gd name="T10" fmla="*/ 55 w 70"/>
                  <a:gd name="T11" fmla="*/ 67 h 91"/>
                  <a:gd name="T12" fmla="*/ 50 w 70"/>
                  <a:gd name="T13" fmla="*/ 82 h 91"/>
                  <a:gd name="T14" fmla="*/ 29 w 70"/>
                  <a:gd name="T15" fmla="*/ 90 h 91"/>
                  <a:gd name="T16" fmla="*/ 22 w 70"/>
                  <a:gd name="T17" fmla="*/ 81 h 91"/>
                  <a:gd name="T18" fmla="*/ 4 w 70"/>
                  <a:gd name="T19" fmla="*/ 73 h 91"/>
                  <a:gd name="T20" fmla="*/ 15 w 70"/>
                  <a:gd name="T21" fmla="*/ 65 h 91"/>
                  <a:gd name="T22" fmla="*/ 16 w 70"/>
                  <a:gd name="T23" fmla="*/ 48 h 91"/>
                  <a:gd name="T24" fmla="*/ 4 w 70"/>
                  <a:gd name="T25" fmla="*/ 45 h 91"/>
                  <a:gd name="T26" fmla="*/ 0 w 70"/>
                  <a:gd name="T27" fmla="*/ 45 h 91"/>
                  <a:gd name="T28" fmla="*/ 14 w 70"/>
                  <a:gd name="T29" fmla="*/ 37 h 91"/>
                  <a:gd name="T30" fmla="*/ 22 w 70"/>
                  <a:gd name="T31" fmla="*/ 12 h 91"/>
                  <a:gd name="T32" fmla="*/ 34 w 70"/>
                  <a:gd name="T33" fmla="*/ 18 h 91"/>
                  <a:gd name="T34" fmla="*/ 48 w 70"/>
                  <a:gd name="T35" fmla="*/ 18 h 91"/>
                  <a:gd name="T36" fmla="*/ 62 w 70"/>
                  <a:gd name="T37" fmla="*/ 1 h 91"/>
                  <a:gd name="T38" fmla="*/ 67 w 70"/>
                  <a:gd name="T3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91">
                    <a:moveTo>
                      <a:pt x="67" y="0"/>
                    </a:moveTo>
                    <a:lnTo>
                      <a:pt x="69" y="25"/>
                    </a:lnTo>
                    <a:lnTo>
                      <a:pt x="60" y="31"/>
                    </a:lnTo>
                    <a:lnTo>
                      <a:pt x="52" y="45"/>
                    </a:lnTo>
                    <a:lnTo>
                      <a:pt x="39" y="51"/>
                    </a:lnTo>
                    <a:lnTo>
                      <a:pt x="55" y="67"/>
                    </a:lnTo>
                    <a:lnTo>
                      <a:pt x="50" y="82"/>
                    </a:lnTo>
                    <a:lnTo>
                      <a:pt x="29" y="90"/>
                    </a:lnTo>
                    <a:lnTo>
                      <a:pt x="22" y="81"/>
                    </a:lnTo>
                    <a:lnTo>
                      <a:pt x="4" y="73"/>
                    </a:lnTo>
                    <a:lnTo>
                      <a:pt x="15" y="65"/>
                    </a:lnTo>
                    <a:lnTo>
                      <a:pt x="16" y="48"/>
                    </a:lnTo>
                    <a:lnTo>
                      <a:pt x="4" y="45"/>
                    </a:lnTo>
                    <a:lnTo>
                      <a:pt x="0" y="45"/>
                    </a:lnTo>
                    <a:lnTo>
                      <a:pt x="14" y="37"/>
                    </a:lnTo>
                    <a:lnTo>
                      <a:pt x="22" y="12"/>
                    </a:lnTo>
                    <a:lnTo>
                      <a:pt x="34" y="18"/>
                    </a:lnTo>
                    <a:lnTo>
                      <a:pt x="48" y="18"/>
                    </a:lnTo>
                    <a:lnTo>
                      <a:pt x="62" y="1"/>
                    </a:lnTo>
                    <a:lnTo>
                      <a:pt x="67"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5" name="Freeform 201"/>
              <p:cNvSpPr>
                <a:spLocks/>
              </p:cNvSpPr>
              <p:nvPr/>
            </p:nvSpPr>
            <p:spPr bwMode="auto">
              <a:xfrm>
                <a:off x="8149664" y="3443013"/>
                <a:ext cx="198133" cy="511210"/>
              </a:xfrm>
              <a:custGeom>
                <a:avLst/>
                <a:gdLst>
                  <a:gd name="T0" fmla="*/ 1 w 113"/>
                  <a:gd name="T1" fmla="*/ 109 h 289"/>
                  <a:gd name="T2" fmla="*/ 8 w 113"/>
                  <a:gd name="T3" fmla="*/ 97 h 289"/>
                  <a:gd name="T4" fmla="*/ 8 w 113"/>
                  <a:gd name="T5" fmla="*/ 69 h 289"/>
                  <a:gd name="T6" fmla="*/ 21 w 113"/>
                  <a:gd name="T7" fmla="*/ 54 h 289"/>
                  <a:gd name="T8" fmla="*/ 27 w 113"/>
                  <a:gd name="T9" fmla="*/ 35 h 289"/>
                  <a:gd name="T10" fmla="*/ 38 w 113"/>
                  <a:gd name="T11" fmla="*/ 20 h 289"/>
                  <a:gd name="T12" fmla="*/ 56 w 113"/>
                  <a:gd name="T13" fmla="*/ 11 h 289"/>
                  <a:gd name="T14" fmla="*/ 57 w 113"/>
                  <a:gd name="T15" fmla="*/ 3 h 289"/>
                  <a:gd name="T16" fmla="*/ 74 w 113"/>
                  <a:gd name="T17" fmla="*/ 0 h 289"/>
                  <a:gd name="T18" fmla="*/ 78 w 113"/>
                  <a:gd name="T19" fmla="*/ 8 h 289"/>
                  <a:gd name="T20" fmla="*/ 84 w 113"/>
                  <a:gd name="T21" fmla="*/ 25 h 289"/>
                  <a:gd name="T22" fmla="*/ 78 w 113"/>
                  <a:gd name="T23" fmla="*/ 37 h 289"/>
                  <a:gd name="T24" fmla="*/ 68 w 113"/>
                  <a:gd name="T25" fmla="*/ 45 h 289"/>
                  <a:gd name="T26" fmla="*/ 67 w 113"/>
                  <a:gd name="T27" fmla="*/ 58 h 289"/>
                  <a:gd name="T28" fmla="*/ 83 w 113"/>
                  <a:gd name="T29" fmla="*/ 60 h 289"/>
                  <a:gd name="T30" fmla="*/ 91 w 113"/>
                  <a:gd name="T31" fmla="*/ 75 h 289"/>
                  <a:gd name="T32" fmla="*/ 94 w 113"/>
                  <a:gd name="T33" fmla="*/ 98 h 289"/>
                  <a:gd name="T34" fmla="*/ 109 w 113"/>
                  <a:gd name="T35" fmla="*/ 102 h 289"/>
                  <a:gd name="T36" fmla="*/ 112 w 113"/>
                  <a:gd name="T37" fmla="*/ 111 h 289"/>
                  <a:gd name="T38" fmla="*/ 105 w 113"/>
                  <a:gd name="T39" fmla="*/ 125 h 289"/>
                  <a:gd name="T40" fmla="*/ 97 w 113"/>
                  <a:gd name="T41" fmla="*/ 132 h 289"/>
                  <a:gd name="T42" fmla="*/ 82 w 113"/>
                  <a:gd name="T43" fmla="*/ 138 h 289"/>
                  <a:gd name="T44" fmla="*/ 80 w 113"/>
                  <a:gd name="T45" fmla="*/ 164 h 289"/>
                  <a:gd name="T46" fmla="*/ 84 w 113"/>
                  <a:gd name="T47" fmla="*/ 175 h 289"/>
                  <a:gd name="T48" fmla="*/ 96 w 113"/>
                  <a:gd name="T49" fmla="*/ 190 h 289"/>
                  <a:gd name="T50" fmla="*/ 91 w 113"/>
                  <a:gd name="T51" fmla="*/ 215 h 289"/>
                  <a:gd name="T52" fmla="*/ 93 w 113"/>
                  <a:gd name="T53" fmla="*/ 227 h 289"/>
                  <a:gd name="T54" fmla="*/ 98 w 113"/>
                  <a:gd name="T55" fmla="*/ 246 h 289"/>
                  <a:gd name="T56" fmla="*/ 110 w 113"/>
                  <a:gd name="T57" fmla="*/ 257 h 289"/>
                  <a:gd name="T58" fmla="*/ 101 w 113"/>
                  <a:gd name="T59" fmla="*/ 278 h 289"/>
                  <a:gd name="T60" fmla="*/ 94 w 113"/>
                  <a:gd name="T61" fmla="*/ 288 h 289"/>
                  <a:gd name="T62" fmla="*/ 88 w 113"/>
                  <a:gd name="T63" fmla="*/ 261 h 289"/>
                  <a:gd name="T64" fmla="*/ 84 w 113"/>
                  <a:gd name="T65" fmla="*/ 242 h 289"/>
                  <a:gd name="T66" fmla="*/ 73 w 113"/>
                  <a:gd name="T67" fmla="*/ 234 h 289"/>
                  <a:gd name="T68" fmla="*/ 78 w 113"/>
                  <a:gd name="T69" fmla="*/ 197 h 289"/>
                  <a:gd name="T70" fmla="*/ 64 w 113"/>
                  <a:gd name="T71" fmla="*/ 175 h 289"/>
                  <a:gd name="T72" fmla="*/ 56 w 113"/>
                  <a:gd name="T73" fmla="*/ 187 h 289"/>
                  <a:gd name="T74" fmla="*/ 46 w 113"/>
                  <a:gd name="T75" fmla="*/ 197 h 289"/>
                  <a:gd name="T76" fmla="*/ 32 w 113"/>
                  <a:gd name="T77" fmla="*/ 192 h 289"/>
                  <a:gd name="T78" fmla="*/ 28 w 113"/>
                  <a:gd name="T79" fmla="*/ 160 h 289"/>
                  <a:gd name="T80" fmla="*/ 25 w 113"/>
                  <a:gd name="T81" fmla="*/ 145 h 289"/>
                  <a:gd name="T82" fmla="*/ 13 w 113"/>
                  <a:gd name="T83" fmla="*/ 128 h 289"/>
                  <a:gd name="T84" fmla="*/ 0 w 113"/>
                  <a:gd name="T85" fmla="*/ 117 h 289"/>
                  <a:gd name="T86" fmla="*/ 1 w 113"/>
                  <a:gd name="T87"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289">
                    <a:moveTo>
                      <a:pt x="1" y="109"/>
                    </a:moveTo>
                    <a:lnTo>
                      <a:pt x="8" y="97"/>
                    </a:lnTo>
                    <a:lnTo>
                      <a:pt x="8" y="69"/>
                    </a:lnTo>
                    <a:lnTo>
                      <a:pt x="21" y="54"/>
                    </a:lnTo>
                    <a:lnTo>
                      <a:pt x="27" y="35"/>
                    </a:lnTo>
                    <a:lnTo>
                      <a:pt x="38" y="20"/>
                    </a:lnTo>
                    <a:lnTo>
                      <a:pt x="56" y="11"/>
                    </a:lnTo>
                    <a:lnTo>
                      <a:pt x="57" y="3"/>
                    </a:lnTo>
                    <a:lnTo>
                      <a:pt x="74" y="0"/>
                    </a:lnTo>
                    <a:lnTo>
                      <a:pt x="78" y="8"/>
                    </a:lnTo>
                    <a:lnTo>
                      <a:pt x="84" y="25"/>
                    </a:lnTo>
                    <a:lnTo>
                      <a:pt x="78" y="37"/>
                    </a:lnTo>
                    <a:lnTo>
                      <a:pt x="68" y="45"/>
                    </a:lnTo>
                    <a:lnTo>
                      <a:pt x="67" y="58"/>
                    </a:lnTo>
                    <a:lnTo>
                      <a:pt x="83" y="60"/>
                    </a:lnTo>
                    <a:lnTo>
                      <a:pt x="91" y="75"/>
                    </a:lnTo>
                    <a:lnTo>
                      <a:pt x="94" y="98"/>
                    </a:lnTo>
                    <a:lnTo>
                      <a:pt x="109" y="102"/>
                    </a:lnTo>
                    <a:lnTo>
                      <a:pt x="112" y="111"/>
                    </a:lnTo>
                    <a:lnTo>
                      <a:pt x="105" y="125"/>
                    </a:lnTo>
                    <a:lnTo>
                      <a:pt x="97" y="132"/>
                    </a:lnTo>
                    <a:lnTo>
                      <a:pt x="82" y="138"/>
                    </a:lnTo>
                    <a:lnTo>
                      <a:pt x="80" y="164"/>
                    </a:lnTo>
                    <a:lnTo>
                      <a:pt x="84" y="175"/>
                    </a:lnTo>
                    <a:lnTo>
                      <a:pt x="96" y="190"/>
                    </a:lnTo>
                    <a:lnTo>
                      <a:pt x="91" y="215"/>
                    </a:lnTo>
                    <a:lnTo>
                      <a:pt x="93" y="227"/>
                    </a:lnTo>
                    <a:lnTo>
                      <a:pt x="98" y="246"/>
                    </a:lnTo>
                    <a:lnTo>
                      <a:pt x="110" y="257"/>
                    </a:lnTo>
                    <a:lnTo>
                      <a:pt x="101" y="278"/>
                    </a:lnTo>
                    <a:lnTo>
                      <a:pt x="94" y="288"/>
                    </a:lnTo>
                    <a:lnTo>
                      <a:pt x="88" y="261"/>
                    </a:lnTo>
                    <a:lnTo>
                      <a:pt x="84" y="242"/>
                    </a:lnTo>
                    <a:lnTo>
                      <a:pt x="73" y="234"/>
                    </a:lnTo>
                    <a:lnTo>
                      <a:pt x="78" y="197"/>
                    </a:lnTo>
                    <a:lnTo>
                      <a:pt x="64" y="175"/>
                    </a:lnTo>
                    <a:lnTo>
                      <a:pt x="56" y="187"/>
                    </a:lnTo>
                    <a:lnTo>
                      <a:pt x="46" y="197"/>
                    </a:lnTo>
                    <a:lnTo>
                      <a:pt x="32" y="192"/>
                    </a:lnTo>
                    <a:lnTo>
                      <a:pt x="28" y="160"/>
                    </a:lnTo>
                    <a:lnTo>
                      <a:pt x="25" y="145"/>
                    </a:lnTo>
                    <a:lnTo>
                      <a:pt x="13" y="128"/>
                    </a:lnTo>
                    <a:lnTo>
                      <a:pt x="0" y="117"/>
                    </a:lnTo>
                    <a:lnTo>
                      <a:pt x="1" y="10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6" name="Freeform 202"/>
              <p:cNvSpPr>
                <a:spLocks/>
              </p:cNvSpPr>
              <p:nvPr/>
            </p:nvSpPr>
            <p:spPr bwMode="auto">
              <a:xfrm>
                <a:off x="8226716" y="4100508"/>
                <a:ext cx="298772" cy="330320"/>
              </a:xfrm>
              <a:custGeom>
                <a:avLst/>
                <a:gdLst>
                  <a:gd name="T0" fmla="*/ 65 w 170"/>
                  <a:gd name="T1" fmla="*/ 29 h 187"/>
                  <a:gd name="T2" fmla="*/ 43 w 170"/>
                  <a:gd name="T3" fmla="*/ 20 h 187"/>
                  <a:gd name="T4" fmla="*/ 25 w 170"/>
                  <a:gd name="T5" fmla="*/ 0 h 187"/>
                  <a:gd name="T6" fmla="*/ 3 w 170"/>
                  <a:gd name="T7" fmla="*/ 3 h 187"/>
                  <a:gd name="T8" fmla="*/ 0 w 170"/>
                  <a:gd name="T9" fmla="*/ 11 h 187"/>
                  <a:gd name="T10" fmla="*/ 26 w 170"/>
                  <a:gd name="T11" fmla="*/ 29 h 187"/>
                  <a:gd name="T12" fmla="*/ 49 w 170"/>
                  <a:gd name="T13" fmla="*/ 49 h 187"/>
                  <a:gd name="T14" fmla="*/ 65 w 170"/>
                  <a:gd name="T15" fmla="*/ 63 h 187"/>
                  <a:gd name="T16" fmla="*/ 69 w 170"/>
                  <a:gd name="T17" fmla="*/ 84 h 187"/>
                  <a:gd name="T18" fmla="*/ 78 w 170"/>
                  <a:gd name="T19" fmla="*/ 103 h 187"/>
                  <a:gd name="T20" fmla="*/ 108 w 170"/>
                  <a:gd name="T21" fmla="*/ 143 h 187"/>
                  <a:gd name="T22" fmla="*/ 134 w 170"/>
                  <a:gd name="T23" fmla="*/ 174 h 187"/>
                  <a:gd name="T24" fmla="*/ 143 w 170"/>
                  <a:gd name="T25" fmla="*/ 186 h 187"/>
                  <a:gd name="T26" fmla="*/ 169 w 170"/>
                  <a:gd name="T27" fmla="*/ 174 h 187"/>
                  <a:gd name="T28" fmla="*/ 166 w 170"/>
                  <a:gd name="T29" fmla="*/ 158 h 187"/>
                  <a:gd name="T30" fmla="*/ 166 w 170"/>
                  <a:gd name="T31" fmla="*/ 138 h 187"/>
                  <a:gd name="T32" fmla="*/ 158 w 170"/>
                  <a:gd name="T33" fmla="*/ 127 h 187"/>
                  <a:gd name="T34" fmla="*/ 135 w 170"/>
                  <a:gd name="T35" fmla="*/ 119 h 187"/>
                  <a:gd name="T36" fmla="*/ 135 w 170"/>
                  <a:gd name="T37" fmla="*/ 110 h 187"/>
                  <a:gd name="T38" fmla="*/ 127 w 170"/>
                  <a:gd name="T39" fmla="*/ 97 h 187"/>
                  <a:gd name="T40" fmla="*/ 127 w 170"/>
                  <a:gd name="T41" fmla="*/ 79 h 187"/>
                  <a:gd name="T42" fmla="*/ 112 w 170"/>
                  <a:gd name="T43" fmla="*/ 65 h 187"/>
                  <a:gd name="T44" fmla="*/ 92 w 170"/>
                  <a:gd name="T45" fmla="*/ 53 h 187"/>
                  <a:gd name="T46" fmla="*/ 65 w 170"/>
                  <a:gd name="T47" fmla="*/ 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87">
                    <a:moveTo>
                      <a:pt x="65" y="29"/>
                    </a:moveTo>
                    <a:lnTo>
                      <a:pt x="43" y="20"/>
                    </a:lnTo>
                    <a:lnTo>
                      <a:pt x="25" y="0"/>
                    </a:lnTo>
                    <a:lnTo>
                      <a:pt x="3" y="3"/>
                    </a:lnTo>
                    <a:lnTo>
                      <a:pt x="0" y="11"/>
                    </a:lnTo>
                    <a:lnTo>
                      <a:pt x="26" y="29"/>
                    </a:lnTo>
                    <a:lnTo>
                      <a:pt x="49" y="49"/>
                    </a:lnTo>
                    <a:lnTo>
                      <a:pt x="65" y="63"/>
                    </a:lnTo>
                    <a:lnTo>
                      <a:pt x="69" y="84"/>
                    </a:lnTo>
                    <a:lnTo>
                      <a:pt x="78" y="103"/>
                    </a:lnTo>
                    <a:lnTo>
                      <a:pt x="108" y="143"/>
                    </a:lnTo>
                    <a:lnTo>
                      <a:pt x="134" y="174"/>
                    </a:lnTo>
                    <a:lnTo>
                      <a:pt x="143" y="186"/>
                    </a:lnTo>
                    <a:lnTo>
                      <a:pt x="169" y="174"/>
                    </a:lnTo>
                    <a:lnTo>
                      <a:pt x="166" y="158"/>
                    </a:lnTo>
                    <a:lnTo>
                      <a:pt x="166" y="138"/>
                    </a:lnTo>
                    <a:lnTo>
                      <a:pt x="158" y="127"/>
                    </a:lnTo>
                    <a:lnTo>
                      <a:pt x="135" y="119"/>
                    </a:lnTo>
                    <a:lnTo>
                      <a:pt x="135" y="110"/>
                    </a:lnTo>
                    <a:lnTo>
                      <a:pt x="127" y="97"/>
                    </a:lnTo>
                    <a:lnTo>
                      <a:pt x="127" y="79"/>
                    </a:lnTo>
                    <a:lnTo>
                      <a:pt x="112" y="65"/>
                    </a:lnTo>
                    <a:lnTo>
                      <a:pt x="92" y="53"/>
                    </a:lnTo>
                    <a:lnTo>
                      <a:pt x="65"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7" name="Freeform 203"/>
              <p:cNvSpPr>
                <a:spLocks/>
              </p:cNvSpPr>
              <p:nvPr/>
            </p:nvSpPr>
            <p:spPr bwMode="auto">
              <a:xfrm>
                <a:off x="8580524" y="4054892"/>
                <a:ext cx="287765" cy="324028"/>
              </a:xfrm>
              <a:custGeom>
                <a:avLst/>
                <a:gdLst>
                  <a:gd name="T0" fmla="*/ 35 w 163"/>
                  <a:gd name="T1" fmla="*/ 89 h 184"/>
                  <a:gd name="T2" fmla="*/ 4 w 163"/>
                  <a:gd name="T3" fmla="*/ 89 h 184"/>
                  <a:gd name="T4" fmla="*/ 0 w 163"/>
                  <a:gd name="T5" fmla="*/ 112 h 184"/>
                  <a:gd name="T6" fmla="*/ 11 w 163"/>
                  <a:gd name="T7" fmla="*/ 118 h 184"/>
                  <a:gd name="T8" fmla="*/ 12 w 163"/>
                  <a:gd name="T9" fmla="*/ 136 h 184"/>
                  <a:gd name="T10" fmla="*/ 25 w 163"/>
                  <a:gd name="T11" fmla="*/ 139 h 184"/>
                  <a:gd name="T12" fmla="*/ 26 w 163"/>
                  <a:gd name="T13" fmla="*/ 160 h 184"/>
                  <a:gd name="T14" fmla="*/ 34 w 163"/>
                  <a:gd name="T15" fmla="*/ 161 h 184"/>
                  <a:gd name="T16" fmla="*/ 41 w 163"/>
                  <a:gd name="T17" fmla="*/ 170 h 184"/>
                  <a:gd name="T18" fmla="*/ 62 w 163"/>
                  <a:gd name="T19" fmla="*/ 175 h 184"/>
                  <a:gd name="T20" fmla="*/ 70 w 163"/>
                  <a:gd name="T21" fmla="*/ 164 h 184"/>
                  <a:gd name="T22" fmla="*/ 81 w 163"/>
                  <a:gd name="T23" fmla="*/ 168 h 184"/>
                  <a:gd name="T24" fmla="*/ 89 w 163"/>
                  <a:gd name="T25" fmla="*/ 183 h 184"/>
                  <a:gd name="T26" fmla="*/ 108 w 163"/>
                  <a:gd name="T27" fmla="*/ 181 h 184"/>
                  <a:gd name="T28" fmla="*/ 112 w 163"/>
                  <a:gd name="T29" fmla="*/ 169 h 184"/>
                  <a:gd name="T30" fmla="*/ 120 w 163"/>
                  <a:gd name="T31" fmla="*/ 157 h 184"/>
                  <a:gd name="T32" fmla="*/ 120 w 163"/>
                  <a:gd name="T33" fmla="*/ 142 h 184"/>
                  <a:gd name="T34" fmla="*/ 132 w 163"/>
                  <a:gd name="T35" fmla="*/ 131 h 184"/>
                  <a:gd name="T36" fmla="*/ 138 w 163"/>
                  <a:gd name="T37" fmla="*/ 107 h 184"/>
                  <a:gd name="T38" fmla="*/ 151 w 163"/>
                  <a:gd name="T39" fmla="*/ 102 h 184"/>
                  <a:gd name="T40" fmla="*/ 151 w 163"/>
                  <a:gd name="T41" fmla="*/ 88 h 184"/>
                  <a:gd name="T42" fmla="*/ 137 w 163"/>
                  <a:gd name="T43" fmla="*/ 77 h 184"/>
                  <a:gd name="T44" fmla="*/ 137 w 163"/>
                  <a:gd name="T45" fmla="*/ 52 h 184"/>
                  <a:gd name="T46" fmla="*/ 148 w 163"/>
                  <a:gd name="T47" fmla="*/ 43 h 184"/>
                  <a:gd name="T48" fmla="*/ 162 w 163"/>
                  <a:gd name="T49" fmla="*/ 32 h 184"/>
                  <a:gd name="T50" fmla="*/ 159 w 163"/>
                  <a:gd name="T51" fmla="*/ 17 h 184"/>
                  <a:gd name="T52" fmla="*/ 141 w 163"/>
                  <a:gd name="T53" fmla="*/ 13 h 184"/>
                  <a:gd name="T54" fmla="*/ 131 w 163"/>
                  <a:gd name="T55" fmla="*/ 9 h 184"/>
                  <a:gd name="T56" fmla="*/ 114 w 163"/>
                  <a:gd name="T57" fmla="*/ 0 h 184"/>
                  <a:gd name="T58" fmla="*/ 110 w 163"/>
                  <a:gd name="T59" fmla="*/ 14 h 184"/>
                  <a:gd name="T60" fmla="*/ 99 w 163"/>
                  <a:gd name="T61" fmla="*/ 20 h 184"/>
                  <a:gd name="T62" fmla="*/ 96 w 163"/>
                  <a:gd name="T63" fmla="*/ 37 h 184"/>
                  <a:gd name="T64" fmla="*/ 84 w 163"/>
                  <a:gd name="T65" fmla="*/ 43 h 184"/>
                  <a:gd name="T66" fmla="*/ 70 w 163"/>
                  <a:gd name="T67" fmla="*/ 53 h 184"/>
                  <a:gd name="T68" fmla="*/ 63 w 163"/>
                  <a:gd name="T69" fmla="*/ 68 h 184"/>
                  <a:gd name="T70" fmla="*/ 44 w 163"/>
                  <a:gd name="T71" fmla="*/ 66 h 184"/>
                  <a:gd name="T72" fmla="*/ 41 w 163"/>
                  <a:gd name="T73" fmla="*/ 80 h 184"/>
                  <a:gd name="T74" fmla="*/ 35 w 163"/>
                  <a:gd name="T75" fmla="*/ 8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84">
                    <a:moveTo>
                      <a:pt x="35" y="89"/>
                    </a:moveTo>
                    <a:lnTo>
                      <a:pt x="4" y="89"/>
                    </a:lnTo>
                    <a:lnTo>
                      <a:pt x="0" y="112"/>
                    </a:lnTo>
                    <a:lnTo>
                      <a:pt x="11" y="118"/>
                    </a:lnTo>
                    <a:lnTo>
                      <a:pt x="12" y="136"/>
                    </a:lnTo>
                    <a:lnTo>
                      <a:pt x="25" y="139"/>
                    </a:lnTo>
                    <a:lnTo>
                      <a:pt x="26" y="160"/>
                    </a:lnTo>
                    <a:lnTo>
                      <a:pt x="34" y="161"/>
                    </a:lnTo>
                    <a:lnTo>
                      <a:pt x="41" y="170"/>
                    </a:lnTo>
                    <a:lnTo>
                      <a:pt x="62" y="175"/>
                    </a:lnTo>
                    <a:lnTo>
                      <a:pt x="70" y="164"/>
                    </a:lnTo>
                    <a:lnTo>
                      <a:pt x="81" y="168"/>
                    </a:lnTo>
                    <a:lnTo>
                      <a:pt x="89" y="183"/>
                    </a:lnTo>
                    <a:lnTo>
                      <a:pt x="108" y="181"/>
                    </a:lnTo>
                    <a:lnTo>
                      <a:pt x="112" y="169"/>
                    </a:lnTo>
                    <a:lnTo>
                      <a:pt x="120" y="157"/>
                    </a:lnTo>
                    <a:lnTo>
                      <a:pt x="120" y="142"/>
                    </a:lnTo>
                    <a:lnTo>
                      <a:pt x="132" y="131"/>
                    </a:lnTo>
                    <a:lnTo>
                      <a:pt x="138" y="107"/>
                    </a:lnTo>
                    <a:lnTo>
                      <a:pt x="151" y="102"/>
                    </a:lnTo>
                    <a:lnTo>
                      <a:pt x="151" y="88"/>
                    </a:lnTo>
                    <a:lnTo>
                      <a:pt x="137" y="77"/>
                    </a:lnTo>
                    <a:lnTo>
                      <a:pt x="137" y="52"/>
                    </a:lnTo>
                    <a:lnTo>
                      <a:pt x="148" y="43"/>
                    </a:lnTo>
                    <a:lnTo>
                      <a:pt x="162" y="32"/>
                    </a:lnTo>
                    <a:lnTo>
                      <a:pt x="159" y="17"/>
                    </a:lnTo>
                    <a:lnTo>
                      <a:pt x="141" y="13"/>
                    </a:lnTo>
                    <a:lnTo>
                      <a:pt x="131" y="9"/>
                    </a:lnTo>
                    <a:lnTo>
                      <a:pt x="114" y="0"/>
                    </a:lnTo>
                    <a:lnTo>
                      <a:pt x="110" y="14"/>
                    </a:lnTo>
                    <a:lnTo>
                      <a:pt x="99" y="20"/>
                    </a:lnTo>
                    <a:lnTo>
                      <a:pt x="96" y="37"/>
                    </a:lnTo>
                    <a:lnTo>
                      <a:pt x="84" y="43"/>
                    </a:lnTo>
                    <a:lnTo>
                      <a:pt x="70" y="53"/>
                    </a:lnTo>
                    <a:lnTo>
                      <a:pt x="63" y="68"/>
                    </a:lnTo>
                    <a:lnTo>
                      <a:pt x="44" y="66"/>
                    </a:lnTo>
                    <a:lnTo>
                      <a:pt x="41" y="80"/>
                    </a:lnTo>
                    <a:lnTo>
                      <a:pt x="35" y="8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8" name="Freeform 204"/>
              <p:cNvSpPr>
                <a:spLocks/>
              </p:cNvSpPr>
              <p:nvPr/>
            </p:nvSpPr>
            <p:spPr bwMode="auto">
              <a:xfrm>
                <a:off x="8394971" y="3576714"/>
                <a:ext cx="196560" cy="440427"/>
              </a:xfrm>
              <a:custGeom>
                <a:avLst/>
                <a:gdLst>
                  <a:gd name="T0" fmla="*/ 0 w 111"/>
                  <a:gd name="T1" fmla="*/ 12 h 250"/>
                  <a:gd name="T2" fmla="*/ 8 w 111"/>
                  <a:gd name="T3" fmla="*/ 35 h 250"/>
                  <a:gd name="T4" fmla="*/ 34 w 111"/>
                  <a:gd name="T5" fmla="*/ 44 h 250"/>
                  <a:gd name="T6" fmla="*/ 36 w 111"/>
                  <a:gd name="T7" fmla="*/ 53 h 250"/>
                  <a:gd name="T8" fmla="*/ 32 w 111"/>
                  <a:gd name="T9" fmla="*/ 69 h 250"/>
                  <a:gd name="T10" fmla="*/ 42 w 111"/>
                  <a:gd name="T11" fmla="*/ 80 h 250"/>
                  <a:gd name="T12" fmla="*/ 64 w 111"/>
                  <a:gd name="T13" fmla="*/ 113 h 250"/>
                  <a:gd name="T14" fmla="*/ 77 w 111"/>
                  <a:gd name="T15" fmla="*/ 122 h 250"/>
                  <a:gd name="T16" fmla="*/ 77 w 111"/>
                  <a:gd name="T17" fmla="*/ 151 h 250"/>
                  <a:gd name="T18" fmla="*/ 83 w 111"/>
                  <a:gd name="T19" fmla="*/ 156 h 250"/>
                  <a:gd name="T20" fmla="*/ 85 w 111"/>
                  <a:gd name="T21" fmla="*/ 183 h 250"/>
                  <a:gd name="T22" fmla="*/ 75 w 111"/>
                  <a:gd name="T23" fmla="*/ 191 h 250"/>
                  <a:gd name="T24" fmla="*/ 61 w 111"/>
                  <a:gd name="T25" fmla="*/ 205 h 250"/>
                  <a:gd name="T26" fmla="*/ 47 w 111"/>
                  <a:gd name="T27" fmla="*/ 215 h 250"/>
                  <a:gd name="T28" fmla="*/ 53 w 111"/>
                  <a:gd name="T29" fmla="*/ 224 h 250"/>
                  <a:gd name="T30" fmla="*/ 46 w 111"/>
                  <a:gd name="T31" fmla="*/ 234 h 250"/>
                  <a:gd name="T32" fmla="*/ 51 w 111"/>
                  <a:gd name="T33" fmla="*/ 249 h 250"/>
                  <a:gd name="T34" fmla="*/ 77 w 111"/>
                  <a:gd name="T35" fmla="*/ 230 h 250"/>
                  <a:gd name="T36" fmla="*/ 100 w 111"/>
                  <a:gd name="T37" fmla="*/ 209 h 250"/>
                  <a:gd name="T38" fmla="*/ 106 w 111"/>
                  <a:gd name="T39" fmla="*/ 201 h 250"/>
                  <a:gd name="T40" fmla="*/ 110 w 111"/>
                  <a:gd name="T41" fmla="*/ 163 h 250"/>
                  <a:gd name="T42" fmla="*/ 102 w 111"/>
                  <a:gd name="T43" fmla="*/ 131 h 250"/>
                  <a:gd name="T44" fmla="*/ 81 w 111"/>
                  <a:gd name="T45" fmla="*/ 108 h 250"/>
                  <a:gd name="T46" fmla="*/ 57 w 111"/>
                  <a:gd name="T47" fmla="*/ 80 h 250"/>
                  <a:gd name="T48" fmla="*/ 57 w 111"/>
                  <a:gd name="T49" fmla="*/ 59 h 250"/>
                  <a:gd name="T50" fmla="*/ 63 w 111"/>
                  <a:gd name="T51" fmla="*/ 52 h 250"/>
                  <a:gd name="T52" fmla="*/ 81 w 111"/>
                  <a:gd name="T53" fmla="*/ 38 h 250"/>
                  <a:gd name="T54" fmla="*/ 60 w 111"/>
                  <a:gd name="T55" fmla="*/ 8 h 250"/>
                  <a:gd name="T56" fmla="*/ 37 w 111"/>
                  <a:gd name="T57" fmla="*/ 0 h 250"/>
                  <a:gd name="T58" fmla="*/ 23 w 111"/>
                  <a:gd name="T59" fmla="*/ 0 h 250"/>
                  <a:gd name="T60" fmla="*/ 0 w 111"/>
                  <a:gd name="T61"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250">
                    <a:moveTo>
                      <a:pt x="0" y="12"/>
                    </a:moveTo>
                    <a:lnTo>
                      <a:pt x="8" y="35"/>
                    </a:lnTo>
                    <a:lnTo>
                      <a:pt x="34" y="44"/>
                    </a:lnTo>
                    <a:lnTo>
                      <a:pt x="36" y="53"/>
                    </a:lnTo>
                    <a:lnTo>
                      <a:pt x="32" y="69"/>
                    </a:lnTo>
                    <a:lnTo>
                      <a:pt x="42" y="80"/>
                    </a:lnTo>
                    <a:lnTo>
                      <a:pt x="64" y="113"/>
                    </a:lnTo>
                    <a:lnTo>
                      <a:pt x="77" y="122"/>
                    </a:lnTo>
                    <a:lnTo>
                      <a:pt x="77" y="151"/>
                    </a:lnTo>
                    <a:lnTo>
                      <a:pt x="83" y="156"/>
                    </a:lnTo>
                    <a:lnTo>
                      <a:pt x="85" y="183"/>
                    </a:lnTo>
                    <a:lnTo>
                      <a:pt x="75" y="191"/>
                    </a:lnTo>
                    <a:lnTo>
                      <a:pt x="61" y="205"/>
                    </a:lnTo>
                    <a:lnTo>
                      <a:pt x="47" y="215"/>
                    </a:lnTo>
                    <a:lnTo>
                      <a:pt x="53" y="224"/>
                    </a:lnTo>
                    <a:lnTo>
                      <a:pt x="46" y="234"/>
                    </a:lnTo>
                    <a:lnTo>
                      <a:pt x="51" y="249"/>
                    </a:lnTo>
                    <a:lnTo>
                      <a:pt x="77" y="230"/>
                    </a:lnTo>
                    <a:lnTo>
                      <a:pt x="100" y="209"/>
                    </a:lnTo>
                    <a:lnTo>
                      <a:pt x="106" y="201"/>
                    </a:lnTo>
                    <a:lnTo>
                      <a:pt x="110" y="163"/>
                    </a:lnTo>
                    <a:lnTo>
                      <a:pt x="102" y="131"/>
                    </a:lnTo>
                    <a:lnTo>
                      <a:pt x="81" y="108"/>
                    </a:lnTo>
                    <a:lnTo>
                      <a:pt x="57" y="80"/>
                    </a:lnTo>
                    <a:lnTo>
                      <a:pt x="57" y="59"/>
                    </a:lnTo>
                    <a:lnTo>
                      <a:pt x="63" y="52"/>
                    </a:lnTo>
                    <a:lnTo>
                      <a:pt x="81" y="38"/>
                    </a:lnTo>
                    <a:lnTo>
                      <a:pt x="60" y="8"/>
                    </a:lnTo>
                    <a:lnTo>
                      <a:pt x="37" y="0"/>
                    </a:lnTo>
                    <a:lnTo>
                      <a:pt x="23" y="0"/>
                    </a:lnTo>
                    <a:lnTo>
                      <a:pt x="0" y="1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59" name="Freeform 205"/>
              <p:cNvSpPr>
                <a:spLocks/>
              </p:cNvSpPr>
              <p:nvPr/>
            </p:nvSpPr>
            <p:spPr bwMode="auto">
              <a:xfrm>
                <a:off x="9225243" y="4298700"/>
                <a:ext cx="253170" cy="224932"/>
              </a:xfrm>
              <a:custGeom>
                <a:avLst/>
                <a:gdLst>
                  <a:gd name="T0" fmla="*/ 124 w 144"/>
                  <a:gd name="T1" fmla="*/ 24 h 128"/>
                  <a:gd name="T2" fmla="*/ 110 w 144"/>
                  <a:gd name="T3" fmla="*/ 19 h 128"/>
                  <a:gd name="T4" fmla="*/ 80 w 144"/>
                  <a:gd name="T5" fmla="*/ 6 h 128"/>
                  <a:gd name="T6" fmla="*/ 71 w 144"/>
                  <a:gd name="T7" fmla="*/ 0 h 128"/>
                  <a:gd name="T8" fmla="*/ 55 w 144"/>
                  <a:gd name="T9" fmla="*/ 3 h 128"/>
                  <a:gd name="T10" fmla="*/ 40 w 144"/>
                  <a:gd name="T11" fmla="*/ 19 h 128"/>
                  <a:gd name="T12" fmla="*/ 22 w 144"/>
                  <a:gd name="T13" fmla="*/ 29 h 128"/>
                  <a:gd name="T14" fmla="*/ 6 w 144"/>
                  <a:gd name="T15" fmla="*/ 32 h 128"/>
                  <a:gd name="T16" fmla="*/ 0 w 144"/>
                  <a:gd name="T17" fmla="*/ 34 h 128"/>
                  <a:gd name="T18" fmla="*/ 6 w 144"/>
                  <a:gd name="T19" fmla="*/ 45 h 128"/>
                  <a:gd name="T20" fmla="*/ 21 w 144"/>
                  <a:gd name="T21" fmla="*/ 43 h 128"/>
                  <a:gd name="T22" fmla="*/ 41 w 144"/>
                  <a:gd name="T23" fmla="*/ 54 h 128"/>
                  <a:gd name="T24" fmla="*/ 55 w 144"/>
                  <a:gd name="T25" fmla="*/ 62 h 128"/>
                  <a:gd name="T26" fmla="*/ 69 w 144"/>
                  <a:gd name="T27" fmla="*/ 75 h 128"/>
                  <a:gd name="T28" fmla="*/ 69 w 144"/>
                  <a:gd name="T29" fmla="*/ 92 h 128"/>
                  <a:gd name="T30" fmla="*/ 66 w 144"/>
                  <a:gd name="T31" fmla="*/ 98 h 128"/>
                  <a:gd name="T32" fmla="*/ 53 w 144"/>
                  <a:gd name="T33" fmla="*/ 103 h 128"/>
                  <a:gd name="T34" fmla="*/ 56 w 144"/>
                  <a:gd name="T35" fmla="*/ 116 h 128"/>
                  <a:gd name="T36" fmla="*/ 74 w 144"/>
                  <a:gd name="T37" fmla="*/ 114 h 128"/>
                  <a:gd name="T38" fmla="*/ 92 w 144"/>
                  <a:gd name="T39" fmla="*/ 114 h 128"/>
                  <a:gd name="T40" fmla="*/ 99 w 144"/>
                  <a:gd name="T41" fmla="*/ 122 h 128"/>
                  <a:gd name="T42" fmla="*/ 111 w 144"/>
                  <a:gd name="T43" fmla="*/ 127 h 128"/>
                  <a:gd name="T44" fmla="*/ 128 w 144"/>
                  <a:gd name="T45" fmla="*/ 120 h 128"/>
                  <a:gd name="T46" fmla="*/ 135 w 144"/>
                  <a:gd name="T47" fmla="*/ 107 h 128"/>
                  <a:gd name="T48" fmla="*/ 143 w 144"/>
                  <a:gd name="T49" fmla="*/ 97 h 128"/>
                  <a:gd name="T50" fmla="*/ 124 w 144"/>
                  <a:gd name="T51"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8">
                    <a:moveTo>
                      <a:pt x="124" y="24"/>
                    </a:moveTo>
                    <a:lnTo>
                      <a:pt x="110" y="19"/>
                    </a:lnTo>
                    <a:lnTo>
                      <a:pt x="80" y="6"/>
                    </a:lnTo>
                    <a:lnTo>
                      <a:pt x="71" y="0"/>
                    </a:lnTo>
                    <a:lnTo>
                      <a:pt x="55" y="3"/>
                    </a:lnTo>
                    <a:lnTo>
                      <a:pt x="40" y="19"/>
                    </a:lnTo>
                    <a:lnTo>
                      <a:pt x="22" y="29"/>
                    </a:lnTo>
                    <a:lnTo>
                      <a:pt x="6" y="32"/>
                    </a:lnTo>
                    <a:lnTo>
                      <a:pt x="0" y="34"/>
                    </a:lnTo>
                    <a:lnTo>
                      <a:pt x="6" y="45"/>
                    </a:lnTo>
                    <a:lnTo>
                      <a:pt x="21" y="43"/>
                    </a:lnTo>
                    <a:lnTo>
                      <a:pt x="41" y="54"/>
                    </a:lnTo>
                    <a:lnTo>
                      <a:pt x="55" y="62"/>
                    </a:lnTo>
                    <a:lnTo>
                      <a:pt x="69" y="75"/>
                    </a:lnTo>
                    <a:lnTo>
                      <a:pt x="69" y="92"/>
                    </a:lnTo>
                    <a:lnTo>
                      <a:pt x="66" y="98"/>
                    </a:lnTo>
                    <a:lnTo>
                      <a:pt x="53" y="103"/>
                    </a:lnTo>
                    <a:lnTo>
                      <a:pt x="56" y="116"/>
                    </a:lnTo>
                    <a:lnTo>
                      <a:pt x="74" y="114"/>
                    </a:lnTo>
                    <a:lnTo>
                      <a:pt x="92" y="114"/>
                    </a:lnTo>
                    <a:lnTo>
                      <a:pt x="99" y="122"/>
                    </a:lnTo>
                    <a:lnTo>
                      <a:pt x="111" y="127"/>
                    </a:lnTo>
                    <a:lnTo>
                      <a:pt x="128" y="120"/>
                    </a:lnTo>
                    <a:lnTo>
                      <a:pt x="135" y="107"/>
                    </a:lnTo>
                    <a:lnTo>
                      <a:pt x="143" y="97"/>
                    </a:lnTo>
                    <a:lnTo>
                      <a:pt x="12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0" name="Freeform 206"/>
              <p:cNvSpPr>
                <a:spLocks/>
              </p:cNvSpPr>
              <p:nvPr/>
            </p:nvSpPr>
            <p:spPr bwMode="auto">
              <a:xfrm>
                <a:off x="9234678" y="4275106"/>
                <a:ext cx="67617" cy="45616"/>
              </a:xfrm>
              <a:custGeom>
                <a:avLst/>
                <a:gdLst>
                  <a:gd name="T0" fmla="*/ 14 w 38"/>
                  <a:gd name="T1" fmla="*/ 24 h 26"/>
                  <a:gd name="T2" fmla="*/ 0 w 38"/>
                  <a:gd name="T3" fmla="*/ 25 h 26"/>
                  <a:gd name="T4" fmla="*/ 3 w 38"/>
                  <a:gd name="T5" fmla="*/ 13 h 26"/>
                  <a:gd name="T6" fmla="*/ 9 w 38"/>
                  <a:gd name="T7" fmla="*/ 0 h 26"/>
                  <a:gd name="T8" fmla="*/ 24 w 38"/>
                  <a:gd name="T9" fmla="*/ 3 h 26"/>
                  <a:gd name="T10" fmla="*/ 37 w 38"/>
                  <a:gd name="T11" fmla="*/ 6 h 26"/>
                  <a:gd name="T12" fmla="*/ 33 w 38"/>
                  <a:gd name="T13" fmla="*/ 16 h 26"/>
                  <a:gd name="T14" fmla="*/ 23 w 38"/>
                  <a:gd name="T15" fmla="*/ 25 h 26"/>
                  <a:gd name="T16" fmla="*/ 14 w 38"/>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6">
                    <a:moveTo>
                      <a:pt x="14" y="24"/>
                    </a:moveTo>
                    <a:lnTo>
                      <a:pt x="0" y="25"/>
                    </a:lnTo>
                    <a:lnTo>
                      <a:pt x="3" y="13"/>
                    </a:lnTo>
                    <a:lnTo>
                      <a:pt x="9" y="0"/>
                    </a:lnTo>
                    <a:lnTo>
                      <a:pt x="24" y="3"/>
                    </a:lnTo>
                    <a:lnTo>
                      <a:pt x="37" y="6"/>
                    </a:lnTo>
                    <a:lnTo>
                      <a:pt x="33" y="16"/>
                    </a:lnTo>
                    <a:lnTo>
                      <a:pt x="23" y="25"/>
                    </a:lnTo>
                    <a:lnTo>
                      <a:pt x="14" y="2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1" name="Freeform 207"/>
              <p:cNvSpPr>
                <a:spLocks/>
              </p:cNvSpPr>
              <p:nvPr/>
            </p:nvSpPr>
            <p:spPr bwMode="auto">
              <a:xfrm>
                <a:off x="6904257" y="3054494"/>
                <a:ext cx="507912" cy="459302"/>
              </a:xfrm>
              <a:custGeom>
                <a:avLst/>
                <a:gdLst>
                  <a:gd name="T0" fmla="*/ 0 w 286"/>
                  <a:gd name="T1" fmla="*/ 6 h 261"/>
                  <a:gd name="T2" fmla="*/ 14 w 286"/>
                  <a:gd name="T3" fmla="*/ 43 h 261"/>
                  <a:gd name="T4" fmla="*/ 20 w 286"/>
                  <a:gd name="T5" fmla="*/ 73 h 261"/>
                  <a:gd name="T6" fmla="*/ 32 w 286"/>
                  <a:gd name="T7" fmla="*/ 92 h 261"/>
                  <a:gd name="T8" fmla="*/ 22 w 286"/>
                  <a:gd name="T9" fmla="*/ 114 h 261"/>
                  <a:gd name="T10" fmla="*/ 39 w 286"/>
                  <a:gd name="T11" fmla="*/ 133 h 261"/>
                  <a:gd name="T12" fmla="*/ 59 w 286"/>
                  <a:gd name="T13" fmla="*/ 133 h 261"/>
                  <a:gd name="T14" fmla="*/ 56 w 286"/>
                  <a:gd name="T15" fmla="*/ 159 h 261"/>
                  <a:gd name="T16" fmla="*/ 66 w 286"/>
                  <a:gd name="T17" fmla="*/ 176 h 261"/>
                  <a:gd name="T18" fmla="*/ 87 w 286"/>
                  <a:gd name="T19" fmla="*/ 180 h 261"/>
                  <a:gd name="T20" fmla="*/ 94 w 286"/>
                  <a:gd name="T21" fmla="*/ 187 h 261"/>
                  <a:gd name="T22" fmla="*/ 111 w 286"/>
                  <a:gd name="T23" fmla="*/ 212 h 261"/>
                  <a:gd name="T24" fmla="*/ 122 w 286"/>
                  <a:gd name="T25" fmla="*/ 221 h 261"/>
                  <a:gd name="T26" fmla="*/ 174 w 286"/>
                  <a:gd name="T27" fmla="*/ 235 h 261"/>
                  <a:gd name="T28" fmla="*/ 189 w 286"/>
                  <a:gd name="T29" fmla="*/ 227 h 261"/>
                  <a:gd name="T30" fmla="*/ 209 w 286"/>
                  <a:gd name="T31" fmla="*/ 260 h 261"/>
                  <a:gd name="T32" fmla="*/ 261 w 286"/>
                  <a:gd name="T33" fmla="*/ 260 h 261"/>
                  <a:gd name="T34" fmla="*/ 277 w 286"/>
                  <a:gd name="T35" fmla="*/ 242 h 261"/>
                  <a:gd name="T36" fmla="*/ 280 w 286"/>
                  <a:gd name="T37" fmla="*/ 223 h 261"/>
                  <a:gd name="T38" fmla="*/ 265 w 286"/>
                  <a:gd name="T39" fmla="*/ 205 h 261"/>
                  <a:gd name="T40" fmla="*/ 249 w 286"/>
                  <a:gd name="T41" fmla="*/ 184 h 261"/>
                  <a:gd name="T42" fmla="*/ 252 w 286"/>
                  <a:gd name="T43" fmla="*/ 156 h 261"/>
                  <a:gd name="T44" fmla="*/ 238 w 286"/>
                  <a:gd name="T45" fmla="*/ 121 h 261"/>
                  <a:gd name="T46" fmla="*/ 240 w 286"/>
                  <a:gd name="T47" fmla="*/ 66 h 261"/>
                  <a:gd name="T48" fmla="*/ 197 w 286"/>
                  <a:gd name="T49" fmla="*/ 40 h 261"/>
                  <a:gd name="T50" fmla="*/ 156 w 286"/>
                  <a:gd name="T51" fmla="*/ 33 h 261"/>
                  <a:gd name="T52" fmla="*/ 135 w 286"/>
                  <a:gd name="T53" fmla="*/ 52 h 261"/>
                  <a:gd name="T54" fmla="*/ 112 w 286"/>
                  <a:gd name="T55" fmla="*/ 65 h 261"/>
                  <a:gd name="T56" fmla="*/ 79 w 286"/>
                  <a:gd name="T57" fmla="*/ 50 h 261"/>
                  <a:gd name="T58" fmla="*/ 60 w 286"/>
                  <a:gd name="T59" fmla="*/ 21 h 261"/>
                  <a:gd name="T60" fmla="*/ 46 w 286"/>
                  <a:gd name="T61" fmla="*/ 8 h 261"/>
                  <a:gd name="T62" fmla="*/ 24 w 286"/>
                  <a:gd name="T63" fmla="*/ 20 h 261"/>
                  <a:gd name="T64" fmla="*/ 5 w 286"/>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61">
                    <a:moveTo>
                      <a:pt x="5" y="0"/>
                    </a:moveTo>
                    <a:lnTo>
                      <a:pt x="0" y="6"/>
                    </a:lnTo>
                    <a:lnTo>
                      <a:pt x="6" y="25"/>
                    </a:lnTo>
                    <a:lnTo>
                      <a:pt x="14" y="43"/>
                    </a:lnTo>
                    <a:lnTo>
                      <a:pt x="17" y="62"/>
                    </a:lnTo>
                    <a:lnTo>
                      <a:pt x="20" y="73"/>
                    </a:lnTo>
                    <a:lnTo>
                      <a:pt x="35" y="76"/>
                    </a:lnTo>
                    <a:lnTo>
                      <a:pt x="32" y="92"/>
                    </a:lnTo>
                    <a:lnTo>
                      <a:pt x="22" y="99"/>
                    </a:lnTo>
                    <a:lnTo>
                      <a:pt x="22" y="114"/>
                    </a:lnTo>
                    <a:lnTo>
                      <a:pt x="36" y="120"/>
                    </a:lnTo>
                    <a:lnTo>
                      <a:pt x="39" y="133"/>
                    </a:lnTo>
                    <a:lnTo>
                      <a:pt x="48" y="135"/>
                    </a:lnTo>
                    <a:lnTo>
                      <a:pt x="59" y="133"/>
                    </a:lnTo>
                    <a:lnTo>
                      <a:pt x="61" y="145"/>
                    </a:lnTo>
                    <a:lnTo>
                      <a:pt x="56" y="159"/>
                    </a:lnTo>
                    <a:lnTo>
                      <a:pt x="64" y="162"/>
                    </a:lnTo>
                    <a:lnTo>
                      <a:pt x="66" y="176"/>
                    </a:lnTo>
                    <a:lnTo>
                      <a:pt x="72" y="183"/>
                    </a:lnTo>
                    <a:lnTo>
                      <a:pt x="87" y="180"/>
                    </a:lnTo>
                    <a:lnTo>
                      <a:pt x="87" y="173"/>
                    </a:lnTo>
                    <a:lnTo>
                      <a:pt x="94" y="187"/>
                    </a:lnTo>
                    <a:lnTo>
                      <a:pt x="98" y="207"/>
                    </a:lnTo>
                    <a:lnTo>
                      <a:pt x="111" y="212"/>
                    </a:lnTo>
                    <a:lnTo>
                      <a:pt x="109" y="220"/>
                    </a:lnTo>
                    <a:lnTo>
                      <a:pt x="122" y="221"/>
                    </a:lnTo>
                    <a:lnTo>
                      <a:pt x="130" y="233"/>
                    </a:lnTo>
                    <a:lnTo>
                      <a:pt x="174" y="235"/>
                    </a:lnTo>
                    <a:lnTo>
                      <a:pt x="180" y="223"/>
                    </a:lnTo>
                    <a:lnTo>
                      <a:pt x="189" y="227"/>
                    </a:lnTo>
                    <a:lnTo>
                      <a:pt x="193" y="250"/>
                    </a:lnTo>
                    <a:lnTo>
                      <a:pt x="209" y="260"/>
                    </a:lnTo>
                    <a:lnTo>
                      <a:pt x="252" y="257"/>
                    </a:lnTo>
                    <a:lnTo>
                      <a:pt x="261" y="260"/>
                    </a:lnTo>
                    <a:lnTo>
                      <a:pt x="265" y="246"/>
                    </a:lnTo>
                    <a:lnTo>
                      <a:pt x="277" y="242"/>
                    </a:lnTo>
                    <a:lnTo>
                      <a:pt x="285" y="231"/>
                    </a:lnTo>
                    <a:lnTo>
                      <a:pt x="280" y="223"/>
                    </a:lnTo>
                    <a:lnTo>
                      <a:pt x="269" y="221"/>
                    </a:lnTo>
                    <a:lnTo>
                      <a:pt x="265" y="205"/>
                    </a:lnTo>
                    <a:lnTo>
                      <a:pt x="249" y="198"/>
                    </a:lnTo>
                    <a:lnTo>
                      <a:pt x="249" y="184"/>
                    </a:lnTo>
                    <a:lnTo>
                      <a:pt x="257" y="173"/>
                    </a:lnTo>
                    <a:lnTo>
                      <a:pt x="252" y="156"/>
                    </a:lnTo>
                    <a:lnTo>
                      <a:pt x="235" y="156"/>
                    </a:lnTo>
                    <a:lnTo>
                      <a:pt x="238" y="121"/>
                    </a:lnTo>
                    <a:lnTo>
                      <a:pt x="235" y="99"/>
                    </a:lnTo>
                    <a:lnTo>
                      <a:pt x="240" y="66"/>
                    </a:lnTo>
                    <a:lnTo>
                      <a:pt x="220" y="56"/>
                    </a:lnTo>
                    <a:lnTo>
                      <a:pt x="197" y="40"/>
                    </a:lnTo>
                    <a:lnTo>
                      <a:pt x="182" y="38"/>
                    </a:lnTo>
                    <a:lnTo>
                      <a:pt x="156" y="33"/>
                    </a:lnTo>
                    <a:lnTo>
                      <a:pt x="149" y="46"/>
                    </a:lnTo>
                    <a:lnTo>
                      <a:pt x="135" y="52"/>
                    </a:lnTo>
                    <a:lnTo>
                      <a:pt x="120" y="58"/>
                    </a:lnTo>
                    <a:lnTo>
                      <a:pt x="112" y="65"/>
                    </a:lnTo>
                    <a:lnTo>
                      <a:pt x="94" y="62"/>
                    </a:lnTo>
                    <a:lnTo>
                      <a:pt x="79" y="50"/>
                    </a:lnTo>
                    <a:lnTo>
                      <a:pt x="64" y="40"/>
                    </a:lnTo>
                    <a:lnTo>
                      <a:pt x="60" y="21"/>
                    </a:lnTo>
                    <a:lnTo>
                      <a:pt x="54" y="3"/>
                    </a:lnTo>
                    <a:lnTo>
                      <a:pt x="46" y="8"/>
                    </a:lnTo>
                    <a:lnTo>
                      <a:pt x="42" y="20"/>
                    </a:lnTo>
                    <a:lnTo>
                      <a:pt x="24" y="20"/>
                    </a:lnTo>
                    <a:lnTo>
                      <a:pt x="17" y="8"/>
                    </a:lnTo>
                    <a:lnTo>
                      <a:pt x="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2" name="Freeform 208"/>
              <p:cNvSpPr>
                <a:spLocks/>
              </p:cNvSpPr>
              <p:nvPr/>
            </p:nvSpPr>
            <p:spPr bwMode="auto">
              <a:xfrm>
                <a:off x="7129122" y="3531099"/>
                <a:ext cx="191843" cy="248527"/>
              </a:xfrm>
              <a:custGeom>
                <a:avLst/>
                <a:gdLst>
                  <a:gd name="T0" fmla="*/ 38 w 109"/>
                  <a:gd name="T1" fmla="*/ 34 h 141"/>
                  <a:gd name="T2" fmla="*/ 51 w 109"/>
                  <a:gd name="T3" fmla="*/ 52 h 141"/>
                  <a:gd name="T4" fmla="*/ 41 w 109"/>
                  <a:gd name="T5" fmla="*/ 92 h 141"/>
                  <a:gd name="T6" fmla="*/ 0 w 109"/>
                  <a:gd name="T7" fmla="*/ 99 h 141"/>
                  <a:gd name="T8" fmla="*/ 6 w 109"/>
                  <a:gd name="T9" fmla="*/ 118 h 141"/>
                  <a:gd name="T10" fmla="*/ 15 w 109"/>
                  <a:gd name="T11" fmla="*/ 140 h 141"/>
                  <a:gd name="T12" fmla="*/ 40 w 109"/>
                  <a:gd name="T13" fmla="*/ 136 h 141"/>
                  <a:gd name="T14" fmla="*/ 48 w 109"/>
                  <a:gd name="T15" fmla="*/ 121 h 141"/>
                  <a:gd name="T16" fmla="*/ 61 w 109"/>
                  <a:gd name="T17" fmla="*/ 118 h 141"/>
                  <a:gd name="T18" fmla="*/ 68 w 109"/>
                  <a:gd name="T19" fmla="*/ 109 h 141"/>
                  <a:gd name="T20" fmla="*/ 84 w 109"/>
                  <a:gd name="T21" fmla="*/ 105 h 141"/>
                  <a:gd name="T22" fmla="*/ 87 w 109"/>
                  <a:gd name="T23" fmla="*/ 78 h 141"/>
                  <a:gd name="T24" fmla="*/ 93 w 109"/>
                  <a:gd name="T25" fmla="*/ 67 h 141"/>
                  <a:gd name="T26" fmla="*/ 104 w 109"/>
                  <a:gd name="T27" fmla="*/ 61 h 141"/>
                  <a:gd name="T28" fmla="*/ 108 w 109"/>
                  <a:gd name="T29" fmla="*/ 34 h 141"/>
                  <a:gd name="T30" fmla="*/ 96 w 109"/>
                  <a:gd name="T31" fmla="*/ 30 h 141"/>
                  <a:gd name="T32" fmla="*/ 95 w 109"/>
                  <a:gd name="T33" fmla="*/ 16 h 141"/>
                  <a:gd name="T34" fmla="*/ 69 w 109"/>
                  <a:gd name="T35" fmla="*/ 12 h 141"/>
                  <a:gd name="T36" fmla="*/ 59 w 109"/>
                  <a:gd name="T37" fmla="*/ 0 h 141"/>
                  <a:gd name="T38" fmla="*/ 38 w 109"/>
                  <a:gd name="T39" fmla="*/ 3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41">
                    <a:moveTo>
                      <a:pt x="38" y="34"/>
                    </a:moveTo>
                    <a:lnTo>
                      <a:pt x="51" y="52"/>
                    </a:lnTo>
                    <a:lnTo>
                      <a:pt x="41" y="92"/>
                    </a:lnTo>
                    <a:lnTo>
                      <a:pt x="0" y="99"/>
                    </a:lnTo>
                    <a:lnTo>
                      <a:pt x="6" y="118"/>
                    </a:lnTo>
                    <a:lnTo>
                      <a:pt x="15" y="140"/>
                    </a:lnTo>
                    <a:lnTo>
                      <a:pt x="40" y="136"/>
                    </a:lnTo>
                    <a:lnTo>
                      <a:pt x="48" y="121"/>
                    </a:lnTo>
                    <a:lnTo>
                      <a:pt x="61" y="118"/>
                    </a:lnTo>
                    <a:lnTo>
                      <a:pt x="68" y="109"/>
                    </a:lnTo>
                    <a:lnTo>
                      <a:pt x="84" y="105"/>
                    </a:lnTo>
                    <a:lnTo>
                      <a:pt x="87" y="78"/>
                    </a:lnTo>
                    <a:lnTo>
                      <a:pt x="93" y="67"/>
                    </a:lnTo>
                    <a:lnTo>
                      <a:pt x="104" y="61"/>
                    </a:lnTo>
                    <a:lnTo>
                      <a:pt x="108" y="34"/>
                    </a:lnTo>
                    <a:lnTo>
                      <a:pt x="96" y="30"/>
                    </a:lnTo>
                    <a:lnTo>
                      <a:pt x="95" y="16"/>
                    </a:lnTo>
                    <a:lnTo>
                      <a:pt x="69" y="12"/>
                    </a:lnTo>
                    <a:lnTo>
                      <a:pt x="59" y="0"/>
                    </a:lnTo>
                    <a:lnTo>
                      <a:pt x="38" y="3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3" name="Freeform 209"/>
              <p:cNvSpPr>
                <a:spLocks/>
              </p:cNvSpPr>
              <p:nvPr/>
            </p:nvSpPr>
            <p:spPr bwMode="auto">
              <a:xfrm>
                <a:off x="6770596" y="3145725"/>
                <a:ext cx="253170" cy="281559"/>
              </a:xfrm>
              <a:custGeom>
                <a:avLst/>
                <a:gdLst>
                  <a:gd name="T0" fmla="*/ 109 w 143"/>
                  <a:gd name="T1" fmla="*/ 160 h 161"/>
                  <a:gd name="T2" fmla="*/ 100 w 143"/>
                  <a:gd name="T3" fmla="*/ 155 h 161"/>
                  <a:gd name="T4" fmla="*/ 84 w 143"/>
                  <a:gd name="T5" fmla="*/ 145 h 161"/>
                  <a:gd name="T6" fmla="*/ 71 w 143"/>
                  <a:gd name="T7" fmla="*/ 122 h 161"/>
                  <a:gd name="T8" fmla="*/ 60 w 143"/>
                  <a:gd name="T9" fmla="*/ 119 h 161"/>
                  <a:gd name="T10" fmla="*/ 50 w 143"/>
                  <a:gd name="T11" fmla="*/ 102 h 161"/>
                  <a:gd name="T12" fmla="*/ 34 w 143"/>
                  <a:gd name="T13" fmla="*/ 103 h 161"/>
                  <a:gd name="T14" fmla="*/ 24 w 143"/>
                  <a:gd name="T15" fmla="*/ 96 h 161"/>
                  <a:gd name="T16" fmla="*/ 14 w 143"/>
                  <a:gd name="T17" fmla="*/ 88 h 161"/>
                  <a:gd name="T18" fmla="*/ 9 w 143"/>
                  <a:gd name="T19" fmla="*/ 90 h 161"/>
                  <a:gd name="T20" fmla="*/ 0 w 143"/>
                  <a:gd name="T21" fmla="*/ 74 h 161"/>
                  <a:gd name="T22" fmla="*/ 15 w 143"/>
                  <a:gd name="T23" fmla="*/ 66 h 161"/>
                  <a:gd name="T24" fmla="*/ 34 w 143"/>
                  <a:gd name="T25" fmla="*/ 54 h 161"/>
                  <a:gd name="T26" fmla="*/ 37 w 143"/>
                  <a:gd name="T27" fmla="*/ 41 h 161"/>
                  <a:gd name="T28" fmla="*/ 37 w 143"/>
                  <a:gd name="T29" fmla="*/ 21 h 161"/>
                  <a:gd name="T30" fmla="*/ 47 w 143"/>
                  <a:gd name="T31" fmla="*/ 12 h 161"/>
                  <a:gd name="T32" fmla="*/ 55 w 143"/>
                  <a:gd name="T33" fmla="*/ 3 h 161"/>
                  <a:gd name="T34" fmla="*/ 70 w 143"/>
                  <a:gd name="T35" fmla="*/ 0 h 161"/>
                  <a:gd name="T36" fmla="*/ 76 w 143"/>
                  <a:gd name="T37" fmla="*/ 10 h 161"/>
                  <a:gd name="T38" fmla="*/ 93 w 143"/>
                  <a:gd name="T39" fmla="*/ 11 h 161"/>
                  <a:gd name="T40" fmla="*/ 96 w 143"/>
                  <a:gd name="T41" fmla="*/ 22 h 161"/>
                  <a:gd name="T42" fmla="*/ 111 w 143"/>
                  <a:gd name="T43" fmla="*/ 25 h 161"/>
                  <a:gd name="T44" fmla="*/ 108 w 143"/>
                  <a:gd name="T45" fmla="*/ 41 h 161"/>
                  <a:gd name="T46" fmla="*/ 98 w 143"/>
                  <a:gd name="T47" fmla="*/ 47 h 161"/>
                  <a:gd name="T48" fmla="*/ 98 w 143"/>
                  <a:gd name="T49" fmla="*/ 63 h 161"/>
                  <a:gd name="T50" fmla="*/ 111 w 143"/>
                  <a:gd name="T51" fmla="*/ 69 h 161"/>
                  <a:gd name="T52" fmla="*/ 115 w 143"/>
                  <a:gd name="T53" fmla="*/ 81 h 161"/>
                  <a:gd name="T54" fmla="*/ 124 w 143"/>
                  <a:gd name="T55" fmla="*/ 84 h 161"/>
                  <a:gd name="T56" fmla="*/ 134 w 143"/>
                  <a:gd name="T57" fmla="*/ 81 h 161"/>
                  <a:gd name="T58" fmla="*/ 137 w 143"/>
                  <a:gd name="T59" fmla="*/ 94 h 161"/>
                  <a:gd name="T60" fmla="*/ 132 w 143"/>
                  <a:gd name="T61" fmla="*/ 108 h 161"/>
                  <a:gd name="T62" fmla="*/ 140 w 143"/>
                  <a:gd name="T63" fmla="*/ 111 h 161"/>
                  <a:gd name="T64" fmla="*/ 142 w 143"/>
                  <a:gd name="T65" fmla="*/ 124 h 161"/>
                  <a:gd name="T66" fmla="*/ 129 w 143"/>
                  <a:gd name="T67" fmla="*/ 129 h 161"/>
                  <a:gd name="T68" fmla="*/ 121 w 143"/>
                  <a:gd name="T69" fmla="*/ 131 h 161"/>
                  <a:gd name="T70" fmla="*/ 119 w 143"/>
                  <a:gd name="T71" fmla="*/ 152 h 161"/>
                  <a:gd name="T72" fmla="*/ 109 w 143"/>
                  <a:gd name="T73"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1">
                    <a:moveTo>
                      <a:pt x="109" y="160"/>
                    </a:moveTo>
                    <a:lnTo>
                      <a:pt x="100" y="155"/>
                    </a:lnTo>
                    <a:lnTo>
                      <a:pt x="84" y="145"/>
                    </a:lnTo>
                    <a:lnTo>
                      <a:pt x="71" y="122"/>
                    </a:lnTo>
                    <a:lnTo>
                      <a:pt x="60" y="119"/>
                    </a:lnTo>
                    <a:lnTo>
                      <a:pt x="50" y="102"/>
                    </a:lnTo>
                    <a:lnTo>
                      <a:pt x="34" y="103"/>
                    </a:lnTo>
                    <a:lnTo>
                      <a:pt x="24" y="96"/>
                    </a:lnTo>
                    <a:lnTo>
                      <a:pt x="14" y="88"/>
                    </a:lnTo>
                    <a:lnTo>
                      <a:pt x="9" y="90"/>
                    </a:lnTo>
                    <a:lnTo>
                      <a:pt x="0" y="74"/>
                    </a:lnTo>
                    <a:lnTo>
                      <a:pt x="15" y="66"/>
                    </a:lnTo>
                    <a:lnTo>
                      <a:pt x="34" y="54"/>
                    </a:lnTo>
                    <a:lnTo>
                      <a:pt x="37" y="41"/>
                    </a:lnTo>
                    <a:lnTo>
                      <a:pt x="37" y="21"/>
                    </a:lnTo>
                    <a:lnTo>
                      <a:pt x="47" y="12"/>
                    </a:lnTo>
                    <a:lnTo>
                      <a:pt x="55" y="3"/>
                    </a:lnTo>
                    <a:lnTo>
                      <a:pt x="70" y="0"/>
                    </a:lnTo>
                    <a:lnTo>
                      <a:pt x="76" y="10"/>
                    </a:lnTo>
                    <a:lnTo>
                      <a:pt x="93" y="11"/>
                    </a:lnTo>
                    <a:lnTo>
                      <a:pt x="96" y="22"/>
                    </a:lnTo>
                    <a:lnTo>
                      <a:pt x="111" y="25"/>
                    </a:lnTo>
                    <a:lnTo>
                      <a:pt x="108" y="41"/>
                    </a:lnTo>
                    <a:lnTo>
                      <a:pt x="98" y="47"/>
                    </a:lnTo>
                    <a:lnTo>
                      <a:pt x="98" y="63"/>
                    </a:lnTo>
                    <a:lnTo>
                      <a:pt x="111" y="69"/>
                    </a:lnTo>
                    <a:lnTo>
                      <a:pt x="115" y="81"/>
                    </a:lnTo>
                    <a:lnTo>
                      <a:pt x="124" y="84"/>
                    </a:lnTo>
                    <a:lnTo>
                      <a:pt x="134" y="81"/>
                    </a:lnTo>
                    <a:lnTo>
                      <a:pt x="137" y="94"/>
                    </a:lnTo>
                    <a:lnTo>
                      <a:pt x="132" y="108"/>
                    </a:lnTo>
                    <a:lnTo>
                      <a:pt x="140" y="111"/>
                    </a:lnTo>
                    <a:lnTo>
                      <a:pt x="142" y="124"/>
                    </a:lnTo>
                    <a:lnTo>
                      <a:pt x="129" y="129"/>
                    </a:lnTo>
                    <a:lnTo>
                      <a:pt x="121" y="131"/>
                    </a:lnTo>
                    <a:lnTo>
                      <a:pt x="119" y="152"/>
                    </a:lnTo>
                    <a:lnTo>
                      <a:pt x="109" y="16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4" name="Freeform 220"/>
              <p:cNvSpPr>
                <a:spLocks/>
              </p:cNvSpPr>
              <p:nvPr/>
            </p:nvSpPr>
            <p:spPr bwMode="auto">
              <a:xfrm>
                <a:off x="8808535" y="3919618"/>
                <a:ext cx="55037" cy="105388"/>
              </a:xfrm>
              <a:custGeom>
                <a:avLst/>
                <a:gdLst>
                  <a:gd name="T0" fmla="*/ 23 w 33"/>
                  <a:gd name="T1" fmla="*/ 6 h 60"/>
                  <a:gd name="T2" fmla="*/ 21 w 33"/>
                  <a:gd name="T3" fmla="*/ 17 h 60"/>
                  <a:gd name="T4" fmla="*/ 8 w 33"/>
                  <a:gd name="T5" fmla="*/ 27 h 60"/>
                  <a:gd name="T6" fmla="*/ 0 w 33"/>
                  <a:gd name="T7" fmla="*/ 39 h 60"/>
                  <a:gd name="T8" fmla="*/ 2 w 33"/>
                  <a:gd name="T9" fmla="*/ 59 h 60"/>
                  <a:gd name="T10" fmla="*/ 17 w 33"/>
                  <a:gd name="T11" fmla="*/ 44 h 60"/>
                  <a:gd name="T12" fmla="*/ 27 w 33"/>
                  <a:gd name="T13" fmla="*/ 24 h 60"/>
                  <a:gd name="T14" fmla="*/ 32 w 33"/>
                  <a:gd name="T15" fmla="*/ 11 h 60"/>
                  <a:gd name="T16" fmla="*/ 27 w 33"/>
                  <a:gd name="T17" fmla="*/ 0 h 60"/>
                  <a:gd name="T18" fmla="*/ 23 w 33"/>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60">
                    <a:moveTo>
                      <a:pt x="23" y="6"/>
                    </a:moveTo>
                    <a:lnTo>
                      <a:pt x="21" y="17"/>
                    </a:lnTo>
                    <a:lnTo>
                      <a:pt x="8" y="27"/>
                    </a:lnTo>
                    <a:lnTo>
                      <a:pt x="0" y="39"/>
                    </a:lnTo>
                    <a:lnTo>
                      <a:pt x="2" y="59"/>
                    </a:lnTo>
                    <a:lnTo>
                      <a:pt x="17" y="44"/>
                    </a:lnTo>
                    <a:lnTo>
                      <a:pt x="27" y="24"/>
                    </a:lnTo>
                    <a:lnTo>
                      <a:pt x="32" y="11"/>
                    </a:lnTo>
                    <a:lnTo>
                      <a:pt x="27" y="0"/>
                    </a:lnTo>
                    <a:lnTo>
                      <a:pt x="23"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5" name="Freeform 221"/>
              <p:cNvSpPr>
                <a:spLocks/>
              </p:cNvSpPr>
              <p:nvPr/>
            </p:nvSpPr>
            <p:spPr bwMode="auto">
              <a:xfrm>
                <a:off x="8843129" y="3705697"/>
                <a:ext cx="88059" cy="138420"/>
              </a:xfrm>
              <a:custGeom>
                <a:avLst/>
                <a:gdLst>
                  <a:gd name="T0" fmla="*/ 24 w 51"/>
                  <a:gd name="T1" fmla="*/ 0 h 78"/>
                  <a:gd name="T2" fmla="*/ 14 w 51"/>
                  <a:gd name="T3" fmla="*/ 16 h 78"/>
                  <a:gd name="T4" fmla="*/ 10 w 51"/>
                  <a:gd name="T5" fmla="*/ 37 h 78"/>
                  <a:gd name="T6" fmla="*/ 0 w 51"/>
                  <a:gd name="T7" fmla="*/ 46 h 78"/>
                  <a:gd name="T8" fmla="*/ 3 w 51"/>
                  <a:gd name="T9" fmla="*/ 66 h 78"/>
                  <a:gd name="T10" fmla="*/ 14 w 51"/>
                  <a:gd name="T11" fmla="*/ 69 h 78"/>
                  <a:gd name="T12" fmla="*/ 20 w 51"/>
                  <a:gd name="T13" fmla="*/ 77 h 78"/>
                  <a:gd name="T14" fmla="*/ 36 w 51"/>
                  <a:gd name="T15" fmla="*/ 76 h 78"/>
                  <a:gd name="T16" fmla="*/ 50 w 51"/>
                  <a:gd name="T17" fmla="*/ 71 h 78"/>
                  <a:gd name="T18" fmla="*/ 45 w 51"/>
                  <a:gd name="T19" fmla="*/ 52 h 78"/>
                  <a:gd name="T20" fmla="*/ 47 w 51"/>
                  <a:gd name="T21" fmla="*/ 37 h 78"/>
                  <a:gd name="T22" fmla="*/ 47 w 51"/>
                  <a:gd name="T23" fmla="*/ 27 h 78"/>
                  <a:gd name="T24" fmla="*/ 42 w 51"/>
                  <a:gd name="T25" fmla="*/ 10 h 78"/>
                  <a:gd name="T26" fmla="*/ 39 w 51"/>
                  <a:gd name="T27" fmla="*/ 1 h 78"/>
                  <a:gd name="T28" fmla="*/ 24 w 51"/>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78">
                    <a:moveTo>
                      <a:pt x="24" y="0"/>
                    </a:moveTo>
                    <a:lnTo>
                      <a:pt x="14" y="16"/>
                    </a:lnTo>
                    <a:lnTo>
                      <a:pt x="10" y="37"/>
                    </a:lnTo>
                    <a:lnTo>
                      <a:pt x="0" y="46"/>
                    </a:lnTo>
                    <a:lnTo>
                      <a:pt x="3" y="66"/>
                    </a:lnTo>
                    <a:lnTo>
                      <a:pt x="14" y="69"/>
                    </a:lnTo>
                    <a:lnTo>
                      <a:pt x="20" y="77"/>
                    </a:lnTo>
                    <a:lnTo>
                      <a:pt x="36" y="76"/>
                    </a:lnTo>
                    <a:lnTo>
                      <a:pt x="50" y="71"/>
                    </a:lnTo>
                    <a:lnTo>
                      <a:pt x="45" y="52"/>
                    </a:lnTo>
                    <a:lnTo>
                      <a:pt x="47" y="37"/>
                    </a:lnTo>
                    <a:lnTo>
                      <a:pt x="47" y="27"/>
                    </a:lnTo>
                    <a:lnTo>
                      <a:pt x="42" y="10"/>
                    </a:lnTo>
                    <a:lnTo>
                      <a:pt x="39" y="1"/>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6" name="Freeform 222"/>
              <p:cNvSpPr>
                <a:spLocks/>
              </p:cNvSpPr>
              <p:nvPr/>
            </p:nvSpPr>
            <p:spPr bwMode="auto">
              <a:xfrm>
                <a:off x="8961066" y="3977818"/>
                <a:ext cx="84914" cy="114826"/>
              </a:xfrm>
              <a:custGeom>
                <a:avLst/>
                <a:gdLst>
                  <a:gd name="T0" fmla="*/ 28 w 48"/>
                  <a:gd name="T1" fmla="*/ 0 h 66"/>
                  <a:gd name="T2" fmla="*/ 14 w 48"/>
                  <a:gd name="T3" fmla="*/ 10 h 66"/>
                  <a:gd name="T4" fmla="*/ 0 w 48"/>
                  <a:gd name="T5" fmla="*/ 26 h 66"/>
                  <a:gd name="T6" fmla="*/ 8 w 48"/>
                  <a:gd name="T7" fmla="*/ 38 h 66"/>
                  <a:gd name="T8" fmla="*/ 18 w 48"/>
                  <a:gd name="T9" fmla="*/ 52 h 66"/>
                  <a:gd name="T10" fmla="*/ 29 w 48"/>
                  <a:gd name="T11" fmla="*/ 65 h 66"/>
                  <a:gd name="T12" fmla="*/ 38 w 48"/>
                  <a:gd name="T13" fmla="*/ 52 h 66"/>
                  <a:gd name="T14" fmla="*/ 47 w 48"/>
                  <a:gd name="T15" fmla="*/ 45 h 66"/>
                  <a:gd name="T16" fmla="*/ 47 w 48"/>
                  <a:gd name="T17" fmla="*/ 18 h 66"/>
                  <a:gd name="T18" fmla="*/ 41 w 48"/>
                  <a:gd name="T19" fmla="*/ 7 h 66"/>
                  <a:gd name="T20" fmla="*/ 28 w 48"/>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6">
                    <a:moveTo>
                      <a:pt x="28" y="0"/>
                    </a:moveTo>
                    <a:lnTo>
                      <a:pt x="14" y="10"/>
                    </a:lnTo>
                    <a:lnTo>
                      <a:pt x="0" y="26"/>
                    </a:lnTo>
                    <a:lnTo>
                      <a:pt x="8" y="38"/>
                    </a:lnTo>
                    <a:lnTo>
                      <a:pt x="18" y="52"/>
                    </a:lnTo>
                    <a:lnTo>
                      <a:pt x="29" y="65"/>
                    </a:lnTo>
                    <a:lnTo>
                      <a:pt x="38" y="52"/>
                    </a:lnTo>
                    <a:lnTo>
                      <a:pt x="47" y="45"/>
                    </a:lnTo>
                    <a:lnTo>
                      <a:pt x="47" y="18"/>
                    </a:lnTo>
                    <a:lnTo>
                      <a:pt x="41" y="7"/>
                    </a:lnTo>
                    <a:lnTo>
                      <a:pt x="2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7" name="Freeform 224"/>
              <p:cNvSpPr>
                <a:spLocks/>
              </p:cNvSpPr>
              <p:nvPr/>
            </p:nvSpPr>
            <p:spPr bwMode="auto">
              <a:xfrm>
                <a:off x="7946813" y="2629796"/>
                <a:ext cx="746930" cy="372790"/>
              </a:xfrm>
              <a:custGeom>
                <a:avLst/>
                <a:gdLst>
                  <a:gd name="T0" fmla="*/ 0 w 424"/>
                  <a:gd name="T1" fmla="*/ 80 h 212"/>
                  <a:gd name="T2" fmla="*/ 8 w 424"/>
                  <a:gd name="T3" fmla="*/ 73 h 212"/>
                  <a:gd name="T4" fmla="*/ 27 w 424"/>
                  <a:gd name="T5" fmla="*/ 68 h 212"/>
                  <a:gd name="T6" fmla="*/ 70 w 424"/>
                  <a:gd name="T7" fmla="*/ 64 h 212"/>
                  <a:gd name="T8" fmla="*/ 75 w 424"/>
                  <a:gd name="T9" fmla="*/ 70 h 212"/>
                  <a:gd name="T10" fmla="*/ 90 w 424"/>
                  <a:gd name="T11" fmla="*/ 73 h 212"/>
                  <a:gd name="T12" fmla="*/ 96 w 424"/>
                  <a:gd name="T13" fmla="*/ 79 h 212"/>
                  <a:gd name="T14" fmla="*/ 125 w 424"/>
                  <a:gd name="T15" fmla="*/ 76 h 212"/>
                  <a:gd name="T16" fmla="*/ 118 w 424"/>
                  <a:gd name="T17" fmla="*/ 59 h 212"/>
                  <a:gd name="T18" fmla="*/ 114 w 424"/>
                  <a:gd name="T19" fmla="*/ 51 h 212"/>
                  <a:gd name="T20" fmla="*/ 125 w 424"/>
                  <a:gd name="T21" fmla="*/ 51 h 212"/>
                  <a:gd name="T22" fmla="*/ 125 w 424"/>
                  <a:gd name="T23" fmla="*/ 26 h 212"/>
                  <a:gd name="T24" fmla="*/ 125 w 424"/>
                  <a:gd name="T25" fmla="*/ 0 h 212"/>
                  <a:gd name="T26" fmla="*/ 152 w 424"/>
                  <a:gd name="T27" fmla="*/ 11 h 212"/>
                  <a:gd name="T28" fmla="*/ 170 w 424"/>
                  <a:gd name="T29" fmla="*/ 11 h 212"/>
                  <a:gd name="T30" fmla="*/ 182 w 424"/>
                  <a:gd name="T31" fmla="*/ 24 h 212"/>
                  <a:gd name="T32" fmla="*/ 188 w 424"/>
                  <a:gd name="T33" fmla="*/ 37 h 212"/>
                  <a:gd name="T34" fmla="*/ 209 w 424"/>
                  <a:gd name="T35" fmla="*/ 37 h 212"/>
                  <a:gd name="T36" fmla="*/ 241 w 424"/>
                  <a:gd name="T37" fmla="*/ 39 h 212"/>
                  <a:gd name="T38" fmla="*/ 259 w 424"/>
                  <a:gd name="T39" fmla="*/ 49 h 212"/>
                  <a:gd name="T40" fmla="*/ 272 w 424"/>
                  <a:gd name="T41" fmla="*/ 52 h 212"/>
                  <a:gd name="T42" fmla="*/ 276 w 424"/>
                  <a:gd name="T43" fmla="*/ 64 h 212"/>
                  <a:gd name="T44" fmla="*/ 313 w 424"/>
                  <a:gd name="T45" fmla="*/ 58 h 212"/>
                  <a:gd name="T46" fmla="*/ 320 w 424"/>
                  <a:gd name="T47" fmla="*/ 49 h 212"/>
                  <a:gd name="T48" fmla="*/ 332 w 424"/>
                  <a:gd name="T49" fmla="*/ 57 h 212"/>
                  <a:gd name="T50" fmla="*/ 349 w 424"/>
                  <a:gd name="T51" fmla="*/ 41 h 212"/>
                  <a:gd name="T52" fmla="*/ 364 w 424"/>
                  <a:gd name="T53" fmla="*/ 41 h 212"/>
                  <a:gd name="T54" fmla="*/ 376 w 424"/>
                  <a:gd name="T55" fmla="*/ 47 h 212"/>
                  <a:gd name="T56" fmla="*/ 372 w 424"/>
                  <a:gd name="T57" fmla="*/ 59 h 212"/>
                  <a:gd name="T58" fmla="*/ 374 w 424"/>
                  <a:gd name="T59" fmla="*/ 91 h 212"/>
                  <a:gd name="T60" fmla="*/ 377 w 424"/>
                  <a:gd name="T61" fmla="*/ 97 h 212"/>
                  <a:gd name="T62" fmla="*/ 389 w 424"/>
                  <a:gd name="T63" fmla="*/ 94 h 212"/>
                  <a:gd name="T64" fmla="*/ 412 w 424"/>
                  <a:gd name="T65" fmla="*/ 91 h 212"/>
                  <a:gd name="T66" fmla="*/ 423 w 424"/>
                  <a:gd name="T67" fmla="*/ 106 h 212"/>
                  <a:gd name="T68" fmla="*/ 398 w 424"/>
                  <a:gd name="T69" fmla="*/ 117 h 212"/>
                  <a:gd name="T70" fmla="*/ 377 w 424"/>
                  <a:gd name="T71" fmla="*/ 130 h 212"/>
                  <a:gd name="T72" fmla="*/ 365 w 424"/>
                  <a:gd name="T73" fmla="*/ 139 h 212"/>
                  <a:gd name="T74" fmla="*/ 351 w 424"/>
                  <a:gd name="T75" fmla="*/ 154 h 212"/>
                  <a:gd name="T76" fmla="*/ 331 w 424"/>
                  <a:gd name="T77" fmla="*/ 147 h 212"/>
                  <a:gd name="T78" fmla="*/ 332 w 424"/>
                  <a:gd name="T79" fmla="*/ 164 h 212"/>
                  <a:gd name="T80" fmla="*/ 330 w 424"/>
                  <a:gd name="T81" fmla="*/ 181 h 212"/>
                  <a:gd name="T82" fmla="*/ 307 w 424"/>
                  <a:gd name="T83" fmla="*/ 199 h 212"/>
                  <a:gd name="T84" fmla="*/ 279 w 424"/>
                  <a:gd name="T85" fmla="*/ 196 h 212"/>
                  <a:gd name="T86" fmla="*/ 267 w 424"/>
                  <a:gd name="T87" fmla="*/ 204 h 212"/>
                  <a:gd name="T88" fmla="*/ 246 w 424"/>
                  <a:gd name="T89" fmla="*/ 211 h 212"/>
                  <a:gd name="T90" fmla="*/ 225 w 424"/>
                  <a:gd name="T91" fmla="*/ 199 h 212"/>
                  <a:gd name="T92" fmla="*/ 207 w 424"/>
                  <a:gd name="T93" fmla="*/ 194 h 212"/>
                  <a:gd name="T94" fmla="*/ 127 w 424"/>
                  <a:gd name="T95" fmla="*/ 188 h 212"/>
                  <a:gd name="T96" fmla="*/ 117 w 424"/>
                  <a:gd name="T97" fmla="*/ 179 h 212"/>
                  <a:gd name="T98" fmla="*/ 107 w 424"/>
                  <a:gd name="T99" fmla="*/ 160 h 212"/>
                  <a:gd name="T100" fmla="*/ 91 w 424"/>
                  <a:gd name="T101" fmla="*/ 152 h 212"/>
                  <a:gd name="T102" fmla="*/ 76 w 424"/>
                  <a:gd name="T103" fmla="*/ 149 h 212"/>
                  <a:gd name="T104" fmla="*/ 43 w 424"/>
                  <a:gd name="T105" fmla="*/ 143 h 212"/>
                  <a:gd name="T106" fmla="*/ 33 w 424"/>
                  <a:gd name="T107" fmla="*/ 118 h 212"/>
                  <a:gd name="T108" fmla="*/ 29 w 424"/>
                  <a:gd name="T109" fmla="*/ 102 h 212"/>
                  <a:gd name="T110" fmla="*/ 8 w 424"/>
                  <a:gd name="T111" fmla="*/ 91 h 212"/>
                  <a:gd name="T112" fmla="*/ 0 w 424"/>
                  <a:gd name="T113"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12">
                    <a:moveTo>
                      <a:pt x="0" y="80"/>
                    </a:moveTo>
                    <a:lnTo>
                      <a:pt x="8" y="73"/>
                    </a:lnTo>
                    <a:lnTo>
                      <a:pt x="27" y="68"/>
                    </a:lnTo>
                    <a:lnTo>
                      <a:pt x="70" y="64"/>
                    </a:lnTo>
                    <a:lnTo>
                      <a:pt x="75" y="70"/>
                    </a:lnTo>
                    <a:lnTo>
                      <a:pt x="90" y="73"/>
                    </a:lnTo>
                    <a:lnTo>
                      <a:pt x="96" y="79"/>
                    </a:lnTo>
                    <a:lnTo>
                      <a:pt x="125" y="76"/>
                    </a:lnTo>
                    <a:lnTo>
                      <a:pt x="118" y="59"/>
                    </a:lnTo>
                    <a:lnTo>
                      <a:pt x="114" y="51"/>
                    </a:lnTo>
                    <a:lnTo>
                      <a:pt x="125" y="51"/>
                    </a:lnTo>
                    <a:lnTo>
                      <a:pt x="125" y="26"/>
                    </a:lnTo>
                    <a:lnTo>
                      <a:pt x="125" y="0"/>
                    </a:lnTo>
                    <a:lnTo>
                      <a:pt x="152" y="11"/>
                    </a:lnTo>
                    <a:lnTo>
                      <a:pt x="170" y="11"/>
                    </a:lnTo>
                    <a:lnTo>
                      <a:pt x="182" y="24"/>
                    </a:lnTo>
                    <a:lnTo>
                      <a:pt x="188" y="37"/>
                    </a:lnTo>
                    <a:lnTo>
                      <a:pt x="209" y="37"/>
                    </a:lnTo>
                    <a:lnTo>
                      <a:pt x="241" y="39"/>
                    </a:lnTo>
                    <a:lnTo>
                      <a:pt x="259" y="49"/>
                    </a:lnTo>
                    <a:lnTo>
                      <a:pt x="272" y="52"/>
                    </a:lnTo>
                    <a:lnTo>
                      <a:pt x="276" y="64"/>
                    </a:lnTo>
                    <a:lnTo>
                      <a:pt x="313" y="58"/>
                    </a:lnTo>
                    <a:lnTo>
                      <a:pt x="320" y="49"/>
                    </a:lnTo>
                    <a:lnTo>
                      <a:pt x="332" y="57"/>
                    </a:lnTo>
                    <a:lnTo>
                      <a:pt x="349" y="41"/>
                    </a:lnTo>
                    <a:lnTo>
                      <a:pt x="364" y="41"/>
                    </a:lnTo>
                    <a:lnTo>
                      <a:pt x="376" y="47"/>
                    </a:lnTo>
                    <a:lnTo>
                      <a:pt x="372" y="59"/>
                    </a:lnTo>
                    <a:lnTo>
                      <a:pt x="374" y="91"/>
                    </a:lnTo>
                    <a:lnTo>
                      <a:pt x="377" y="97"/>
                    </a:lnTo>
                    <a:lnTo>
                      <a:pt x="389" y="94"/>
                    </a:lnTo>
                    <a:lnTo>
                      <a:pt x="412" y="91"/>
                    </a:lnTo>
                    <a:lnTo>
                      <a:pt x="423" y="106"/>
                    </a:lnTo>
                    <a:lnTo>
                      <a:pt x="398" y="117"/>
                    </a:lnTo>
                    <a:lnTo>
                      <a:pt x="377" y="130"/>
                    </a:lnTo>
                    <a:lnTo>
                      <a:pt x="365" y="139"/>
                    </a:lnTo>
                    <a:lnTo>
                      <a:pt x="351" y="154"/>
                    </a:lnTo>
                    <a:lnTo>
                      <a:pt x="331" y="147"/>
                    </a:lnTo>
                    <a:lnTo>
                      <a:pt x="332" y="164"/>
                    </a:lnTo>
                    <a:lnTo>
                      <a:pt x="330" y="181"/>
                    </a:lnTo>
                    <a:lnTo>
                      <a:pt x="307" y="199"/>
                    </a:lnTo>
                    <a:lnTo>
                      <a:pt x="279" y="196"/>
                    </a:lnTo>
                    <a:lnTo>
                      <a:pt x="267" y="204"/>
                    </a:lnTo>
                    <a:lnTo>
                      <a:pt x="246" y="211"/>
                    </a:lnTo>
                    <a:lnTo>
                      <a:pt x="225" y="199"/>
                    </a:lnTo>
                    <a:lnTo>
                      <a:pt x="207" y="194"/>
                    </a:lnTo>
                    <a:lnTo>
                      <a:pt x="127" y="188"/>
                    </a:lnTo>
                    <a:lnTo>
                      <a:pt x="117" y="179"/>
                    </a:lnTo>
                    <a:lnTo>
                      <a:pt x="107" y="160"/>
                    </a:lnTo>
                    <a:lnTo>
                      <a:pt x="91" y="152"/>
                    </a:lnTo>
                    <a:lnTo>
                      <a:pt x="76" y="149"/>
                    </a:lnTo>
                    <a:lnTo>
                      <a:pt x="43" y="143"/>
                    </a:lnTo>
                    <a:lnTo>
                      <a:pt x="33" y="118"/>
                    </a:lnTo>
                    <a:lnTo>
                      <a:pt x="29" y="102"/>
                    </a:lnTo>
                    <a:lnTo>
                      <a:pt x="8" y="91"/>
                    </a:lnTo>
                    <a:lnTo>
                      <a:pt x="0" y="8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8" name="Freeform 225"/>
              <p:cNvSpPr>
                <a:spLocks/>
              </p:cNvSpPr>
              <p:nvPr/>
            </p:nvSpPr>
            <p:spPr bwMode="auto">
              <a:xfrm>
                <a:off x="7841457" y="3982536"/>
                <a:ext cx="51892" cy="105388"/>
              </a:xfrm>
              <a:custGeom>
                <a:avLst/>
                <a:gdLst>
                  <a:gd name="T0" fmla="*/ 9 w 29"/>
                  <a:gd name="T1" fmla="*/ 0 h 60"/>
                  <a:gd name="T2" fmla="*/ 1 w 29"/>
                  <a:gd name="T3" fmla="*/ 17 h 60"/>
                  <a:gd name="T4" fmla="*/ 0 w 29"/>
                  <a:gd name="T5" fmla="*/ 40 h 60"/>
                  <a:gd name="T6" fmla="*/ 8 w 29"/>
                  <a:gd name="T7" fmla="*/ 59 h 60"/>
                  <a:gd name="T8" fmla="*/ 28 w 29"/>
                  <a:gd name="T9" fmla="*/ 56 h 60"/>
                  <a:gd name="T10" fmla="*/ 28 w 29"/>
                  <a:gd name="T11" fmla="*/ 19 h 60"/>
                  <a:gd name="T12" fmla="*/ 22 w 29"/>
                  <a:gd name="T13" fmla="*/ 11 h 60"/>
                  <a:gd name="T14" fmla="*/ 9 w 29"/>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9" y="0"/>
                    </a:moveTo>
                    <a:lnTo>
                      <a:pt x="1" y="17"/>
                    </a:lnTo>
                    <a:lnTo>
                      <a:pt x="0" y="40"/>
                    </a:lnTo>
                    <a:lnTo>
                      <a:pt x="8" y="59"/>
                    </a:lnTo>
                    <a:lnTo>
                      <a:pt x="28" y="56"/>
                    </a:lnTo>
                    <a:lnTo>
                      <a:pt x="28" y="19"/>
                    </a:lnTo>
                    <a:lnTo>
                      <a:pt x="22" y="11"/>
                    </a:lnTo>
                    <a:lnTo>
                      <a:pt x="9"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69" name="Freeform 231"/>
              <p:cNvSpPr>
                <a:spLocks/>
              </p:cNvSpPr>
              <p:nvPr/>
            </p:nvSpPr>
            <p:spPr bwMode="auto">
              <a:xfrm>
                <a:off x="6897967" y="3705697"/>
                <a:ext cx="259460" cy="195046"/>
              </a:xfrm>
              <a:custGeom>
                <a:avLst/>
                <a:gdLst>
                  <a:gd name="T0" fmla="*/ 51 w 147"/>
                  <a:gd name="T1" fmla="*/ 59 h 110"/>
                  <a:gd name="T2" fmla="*/ 51 w 147"/>
                  <a:gd name="T3" fmla="*/ 46 h 110"/>
                  <a:gd name="T4" fmla="*/ 51 w 147"/>
                  <a:gd name="T5" fmla="*/ 36 h 110"/>
                  <a:gd name="T6" fmla="*/ 45 w 147"/>
                  <a:gd name="T7" fmla="*/ 34 h 110"/>
                  <a:gd name="T8" fmla="*/ 28 w 147"/>
                  <a:gd name="T9" fmla="*/ 33 h 110"/>
                  <a:gd name="T10" fmla="*/ 11 w 147"/>
                  <a:gd name="T11" fmla="*/ 34 h 110"/>
                  <a:gd name="T12" fmla="*/ 0 w 147"/>
                  <a:gd name="T13" fmla="*/ 41 h 110"/>
                  <a:gd name="T14" fmla="*/ 2 w 147"/>
                  <a:gd name="T15" fmla="*/ 74 h 110"/>
                  <a:gd name="T16" fmla="*/ 2 w 147"/>
                  <a:gd name="T17" fmla="*/ 91 h 110"/>
                  <a:gd name="T18" fmla="*/ 8 w 147"/>
                  <a:gd name="T19" fmla="*/ 101 h 110"/>
                  <a:gd name="T20" fmla="*/ 23 w 147"/>
                  <a:gd name="T21" fmla="*/ 109 h 110"/>
                  <a:gd name="T22" fmla="*/ 34 w 147"/>
                  <a:gd name="T23" fmla="*/ 98 h 110"/>
                  <a:gd name="T24" fmla="*/ 48 w 147"/>
                  <a:gd name="T25" fmla="*/ 84 h 110"/>
                  <a:gd name="T26" fmla="*/ 53 w 147"/>
                  <a:gd name="T27" fmla="*/ 79 h 110"/>
                  <a:gd name="T28" fmla="*/ 91 w 147"/>
                  <a:gd name="T29" fmla="*/ 78 h 110"/>
                  <a:gd name="T30" fmla="*/ 102 w 147"/>
                  <a:gd name="T31" fmla="*/ 68 h 110"/>
                  <a:gd name="T32" fmla="*/ 134 w 147"/>
                  <a:gd name="T33" fmla="*/ 62 h 110"/>
                  <a:gd name="T34" fmla="*/ 134 w 147"/>
                  <a:gd name="T35" fmla="*/ 51 h 110"/>
                  <a:gd name="T36" fmla="*/ 146 w 147"/>
                  <a:gd name="T37" fmla="*/ 41 h 110"/>
                  <a:gd name="T38" fmla="*/ 137 w 147"/>
                  <a:gd name="T39" fmla="*/ 19 h 110"/>
                  <a:gd name="T40" fmla="*/ 131 w 147"/>
                  <a:gd name="T41" fmla="*/ 0 h 110"/>
                  <a:gd name="T42" fmla="*/ 87 w 147"/>
                  <a:gd name="T43" fmla="*/ 8 h 110"/>
                  <a:gd name="T44" fmla="*/ 76 w 147"/>
                  <a:gd name="T45" fmla="*/ 23 h 110"/>
                  <a:gd name="T46" fmla="*/ 70 w 147"/>
                  <a:gd name="T47" fmla="*/ 44 h 110"/>
                  <a:gd name="T48" fmla="*/ 51 w 147"/>
                  <a:gd name="T49"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10">
                    <a:moveTo>
                      <a:pt x="51" y="59"/>
                    </a:moveTo>
                    <a:lnTo>
                      <a:pt x="51" y="46"/>
                    </a:lnTo>
                    <a:lnTo>
                      <a:pt x="51" y="36"/>
                    </a:lnTo>
                    <a:lnTo>
                      <a:pt x="45" y="34"/>
                    </a:lnTo>
                    <a:lnTo>
                      <a:pt x="28" y="33"/>
                    </a:lnTo>
                    <a:lnTo>
                      <a:pt x="11" y="34"/>
                    </a:lnTo>
                    <a:lnTo>
                      <a:pt x="0" y="41"/>
                    </a:lnTo>
                    <a:lnTo>
                      <a:pt x="2" y="74"/>
                    </a:lnTo>
                    <a:lnTo>
                      <a:pt x="2" y="91"/>
                    </a:lnTo>
                    <a:lnTo>
                      <a:pt x="8" y="101"/>
                    </a:lnTo>
                    <a:lnTo>
                      <a:pt x="23" y="109"/>
                    </a:lnTo>
                    <a:lnTo>
                      <a:pt x="34" y="98"/>
                    </a:lnTo>
                    <a:lnTo>
                      <a:pt x="48" y="84"/>
                    </a:lnTo>
                    <a:lnTo>
                      <a:pt x="53" y="79"/>
                    </a:lnTo>
                    <a:lnTo>
                      <a:pt x="91" y="78"/>
                    </a:lnTo>
                    <a:lnTo>
                      <a:pt x="102" y="68"/>
                    </a:lnTo>
                    <a:lnTo>
                      <a:pt x="134" y="62"/>
                    </a:lnTo>
                    <a:lnTo>
                      <a:pt x="134" y="51"/>
                    </a:lnTo>
                    <a:lnTo>
                      <a:pt x="146" y="41"/>
                    </a:lnTo>
                    <a:lnTo>
                      <a:pt x="137" y="19"/>
                    </a:lnTo>
                    <a:lnTo>
                      <a:pt x="131" y="0"/>
                    </a:lnTo>
                    <a:lnTo>
                      <a:pt x="87" y="8"/>
                    </a:lnTo>
                    <a:lnTo>
                      <a:pt x="76" y="23"/>
                    </a:lnTo>
                    <a:lnTo>
                      <a:pt x="70" y="44"/>
                    </a:lnTo>
                    <a:lnTo>
                      <a:pt x="51" y="5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0" name="Freeform 234"/>
              <p:cNvSpPr>
                <a:spLocks/>
              </p:cNvSpPr>
              <p:nvPr/>
            </p:nvSpPr>
            <p:spPr bwMode="auto">
              <a:xfrm>
                <a:off x="6684109" y="3276280"/>
                <a:ext cx="105356" cy="130555"/>
              </a:xfrm>
              <a:custGeom>
                <a:avLst/>
                <a:gdLst>
                  <a:gd name="T0" fmla="*/ 18 w 60"/>
                  <a:gd name="T1" fmla="*/ 72 h 73"/>
                  <a:gd name="T2" fmla="*/ 31 w 60"/>
                  <a:gd name="T3" fmla="*/ 59 h 73"/>
                  <a:gd name="T4" fmla="*/ 44 w 60"/>
                  <a:gd name="T5" fmla="*/ 49 h 73"/>
                  <a:gd name="T6" fmla="*/ 44 w 60"/>
                  <a:gd name="T7" fmla="*/ 29 h 73"/>
                  <a:gd name="T8" fmla="*/ 59 w 60"/>
                  <a:gd name="T9" fmla="*/ 15 h 73"/>
                  <a:gd name="T10" fmla="*/ 50 w 60"/>
                  <a:gd name="T11" fmla="*/ 0 h 73"/>
                  <a:gd name="T12" fmla="*/ 32 w 60"/>
                  <a:gd name="T13" fmla="*/ 14 h 73"/>
                  <a:gd name="T14" fmla="*/ 13 w 60"/>
                  <a:gd name="T15" fmla="*/ 12 h 73"/>
                  <a:gd name="T16" fmla="*/ 3 w 60"/>
                  <a:gd name="T17" fmla="*/ 3 h 73"/>
                  <a:gd name="T18" fmla="*/ 3 w 60"/>
                  <a:gd name="T19" fmla="*/ 36 h 73"/>
                  <a:gd name="T20" fmla="*/ 0 w 60"/>
                  <a:gd name="T21" fmla="*/ 54 h 73"/>
                  <a:gd name="T22" fmla="*/ 0 w 60"/>
                  <a:gd name="T23" fmla="*/ 72 h 73"/>
                  <a:gd name="T24" fmla="*/ 18 w 60"/>
                  <a:gd name="T2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3">
                    <a:moveTo>
                      <a:pt x="18" y="72"/>
                    </a:moveTo>
                    <a:lnTo>
                      <a:pt x="31" y="59"/>
                    </a:lnTo>
                    <a:lnTo>
                      <a:pt x="44" y="49"/>
                    </a:lnTo>
                    <a:lnTo>
                      <a:pt x="44" y="29"/>
                    </a:lnTo>
                    <a:lnTo>
                      <a:pt x="59" y="15"/>
                    </a:lnTo>
                    <a:lnTo>
                      <a:pt x="50" y="0"/>
                    </a:lnTo>
                    <a:lnTo>
                      <a:pt x="32" y="14"/>
                    </a:lnTo>
                    <a:lnTo>
                      <a:pt x="13" y="12"/>
                    </a:lnTo>
                    <a:lnTo>
                      <a:pt x="3" y="3"/>
                    </a:lnTo>
                    <a:lnTo>
                      <a:pt x="3" y="36"/>
                    </a:lnTo>
                    <a:lnTo>
                      <a:pt x="0" y="54"/>
                    </a:lnTo>
                    <a:lnTo>
                      <a:pt x="0" y="72"/>
                    </a:lnTo>
                    <a:lnTo>
                      <a:pt x="18"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1" name="Freeform 235"/>
              <p:cNvSpPr>
                <a:spLocks/>
              </p:cNvSpPr>
              <p:nvPr/>
            </p:nvSpPr>
            <p:spPr bwMode="auto">
              <a:xfrm>
                <a:off x="6685681" y="3155163"/>
                <a:ext cx="154103" cy="147858"/>
              </a:xfrm>
              <a:custGeom>
                <a:avLst/>
                <a:gdLst>
                  <a:gd name="T0" fmla="*/ 0 w 87"/>
                  <a:gd name="T1" fmla="*/ 70 h 82"/>
                  <a:gd name="T2" fmla="*/ 10 w 87"/>
                  <a:gd name="T3" fmla="*/ 79 h 82"/>
                  <a:gd name="T4" fmla="*/ 30 w 87"/>
                  <a:gd name="T5" fmla="*/ 81 h 82"/>
                  <a:gd name="T6" fmla="*/ 48 w 87"/>
                  <a:gd name="T7" fmla="*/ 68 h 82"/>
                  <a:gd name="T8" fmla="*/ 64 w 87"/>
                  <a:gd name="T9" fmla="*/ 59 h 82"/>
                  <a:gd name="T10" fmla="*/ 83 w 87"/>
                  <a:gd name="T11" fmla="*/ 48 h 82"/>
                  <a:gd name="T12" fmla="*/ 85 w 87"/>
                  <a:gd name="T13" fmla="*/ 34 h 82"/>
                  <a:gd name="T14" fmla="*/ 86 w 87"/>
                  <a:gd name="T15" fmla="*/ 15 h 82"/>
                  <a:gd name="T16" fmla="*/ 81 w 87"/>
                  <a:gd name="T17" fmla="*/ 0 h 82"/>
                  <a:gd name="T18" fmla="*/ 61 w 87"/>
                  <a:gd name="T19" fmla="*/ 4 h 82"/>
                  <a:gd name="T20" fmla="*/ 45 w 87"/>
                  <a:gd name="T21" fmla="*/ 4 h 82"/>
                  <a:gd name="T22" fmla="*/ 22 w 87"/>
                  <a:gd name="T23" fmla="*/ 6 h 82"/>
                  <a:gd name="T24" fmla="*/ 9 w 87"/>
                  <a:gd name="T25" fmla="*/ 9 h 82"/>
                  <a:gd name="T26" fmla="*/ 5 w 87"/>
                  <a:gd name="T27" fmla="*/ 23 h 82"/>
                  <a:gd name="T28" fmla="*/ 9 w 87"/>
                  <a:gd name="T29" fmla="*/ 38 h 82"/>
                  <a:gd name="T30" fmla="*/ 22 w 87"/>
                  <a:gd name="T31" fmla="*/ 48 h 82"/>
                  <a:gd name="T32" fmla="*/ 15 w 87"/>
                  <a:gd name="T33" fmla="*/ 63 h 82"/>
                  <a:gd name="T34" fmla="*/ 0 w 87"/>
                  <a:gd name="T35"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2">
                    <a:moveTo>
                      <a:pt x="0" y="70"/>
                    </a:moveTo>
                    <a:lnTo>
                      <a:pt x="10" y="79"/>
                    </a:lnTo>
                    <a:lnTo>
                      <a:pt x="30" y="81"/>
                    </a:lnTo>
                    <a:lnTo>
                      <a:pt x="48" y="68"/>
                    </a:lnTo>
                    <a:lnTo>
                      <a:pt x="64" y="59"/>
                    </a:lnTo>
                    <a:lnTo>
                      <a:pt x="83" y="48"/>
                    </a:lnTo>
                    <a:lnTo>
                      <a:pt x="85" y="34"/>
                    </a:lnTo>
                    <a:lnTo>
                      <a:pt x="86" y="15"/>
                    </a:lnTo>
                    <a:lnTo>
                      <a:pt x="81" y="0"/>
                    </a:lnTo>
                    <a:lnTo>
                      <a:pt x="61" y="4"/>
                    </a:lnTo>
                    <a:lnTo>
                      <a:pt x="45" y="4"/>
                    </a:lnTo>
                    <a:lnTo>
                      <a:pt x="22" y="6"/>
                    </a:lnTo>
                    <a:lnTo>
                      <a:pt x="9" y="9"/>
                    </a:lnTo>
                    <a:lnTo>
                      <a:pt x="5" y="23"/>
                    </a:lnTo>
                    <a:lnTo>
                      <a:pt x="9" y="38"/>
                    </a:lnTo>
                    <a:lnTo>
                      <a:pt x="22" y="48"/>
                    </a:lnTo>
                    <a:lnTo>
                      <a:pt x="15" y="63"/>
                    </a:lnTo>
                    <a:lnTo>
                      <a:pt x="0" y="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2" name="Freeform 236"/>
              <p:cNvSpPr>
                <a:spLocks/>
              </p:cNvSpPr>
              <p:nvPr/>
            </p:nvSpPr>
            <p:spPr bwMode="auto">
              <a:xfrm>
                <a:off x="7319392" y="3112693"/>
                <a:ext cx="338084" cy="303580"/>
              </a:xfrm>
              <a:custGeom>
                <a:avLst/>
                <a:gdLst>
                  <a:gd name="T0" fmla="*/ 191 w 192"/>
                  <a:gd name="T1" fmla="*/ 29 h 173"/>
                  <a:gd name="T2" fmla="*/ 160 w 192"/>
                  <a:gd name="T3" fmla="*/ 27 h 173"/>
                  <a:gd name="T4" fmla="*/ 145 w 192"/>
                  <a:gd name="T5" fmla="*/ 20 h 173"/>
                  <a:gd name="T6" fmla="*/ 138 w 192"/>
                  <a:gd name="T7" fmla="*/ 2 h 173"/>
                  <a:gd name="T8" fmla="*/ 130 w 192"/>
                  <a:gd name="T9" fmla="*/ 0 h 173"/>
                  <a:gd name="T10" fmla="*/ 124 w 192"/>
                  <a:gd name="T11" fmla="*/ 13 h 173"/>
                  <a:gd name="T12" fmla="*/ 102 w 192"/>
                  <a:gd name="T13" fmla="*/ 18 h 173"/>
                  <a:gd name="T14" fmla="*/ 93 w 192"/>
                  <a:gd name="T15" fmla="*/ 23 h 173"/>
                  <a:gd name="T16" fmla="*/ 81 w 192"/>
                  <a:gd name="T17" fmla="*/ 18 h 173"/>
                  <a:gd name="T18" fmla="*/ 62 w 192"/>
                  <a:gd name="T19" fmla="*/ 17 h 173"/>
                  <a:gd name="T20" fmla="*/ 54 w 192"/>
                  <a:gd name="T21" fmla="*/ 23 h 173"/>
                  <a:gd name="T22" fmla="*/ 43 w 192"/>
                  <a:gd name="T23" fmla="*/ 25 h 173"/>
                  <a:gd name="T24" fmla="*/ 40 w 192"/>
                  <a:gd name="T25" fmla="*/ 32 h 173"/>
                  <a:gd name="T26" fmla="*/ 30 w 192"/>
                  <a:gd name="T27" fmla="*/ 38 h 173"/>
                  <a:gd name="T28" fmla="*/ 28 w 192"/>
                  <a:gd name="T29" fmla="*/ 51 h 173"/>
                  <a:gd name="T30" fmla="*/ 13 w 192"/>
                  <a:gd name="T31" fmla="*/ 54 h 173"/>
                  <a:gd name="T32" fmla="*/ 0 w 192"/>
                  <a:gd name="T33" fmla="*/ 66 h 173"/>
                  <a:gd name="T34" fmla="*/ 3 w 192"/>
                  <a:gd name="T35" fmla="*/ 88 h 173"/>
                  <a:gd name="T36" fmla="*/ 0 w 192"/>
                  <a:gd name="T37" fmla="*/ 123 h 173"/>
                  <a:gd name="T38" fmla="*/ 17 w 192"/>
                  <a:gd name="T39" fmla="*/ 123 h 173"/>
                  <a:gd name="T40" fmla="*/ 22 w 192"/>
                  <a:gd name="T41" fmla="*/ 140 h 173"/>
                  <a:gd name="T42" fmla="*/ 14 w 192"/>
                  <a:gd name="T43" fmla="*/ 151 h 173"/>
                  <a:gd name="T44" fmla="*/ 14 w 192"/>
                  <a:gd name="T45" fmla="*/ 165 h 173"/>
                  <a:gd name="T46" fmla="*/ 30 w 192"/>
                  <a:gd name="T47" fmla="*/ 172 h 173"/>
                  <a:gd name="T48" fmla="*/ 36 w 192"/>
                  <a:gd name="T49" fmla="*/ 160 h 173"/>
                  <a:gd name="T50" fmla="*/ 77 w 192"/>
                  <a:gd name="T51" fmla="*/ 156 h 173"/>
                  <a:gd name="T52" fmla="*/ 83 w 192"/>
                  <a:gd name="T53" fmla="*/ 140 h 173"/>
                  <a:gd name="T54" fmla="*/ 95 w 192"/>
                  <a:gd name="T55" fmla="*/ 132 h 173"/>
                  <a:gd name="T56" fmla="*/ 111 w 192"/>
                  <a:gd name="T57" fmla="*/ 122 h 173"/>
                  <a:gd name="T58" fmla="*/ 124 w 192"/>
                  <a:gd name="T59" fmla="*/ 121 h 173"/>
                  <a:gd name="T60" fmla="*/ 127 w 192"/>
                  <a:gd name="T61" fmla="*/ 103 h 173"/>
                  <a:gd name="T62" fmla="*/ 138 w 192"/>
                  <a:gd name="T63" fmla="*/ 97 h 173"/>
                  <a:gd name="T64" fmla="*/ 143 w 192"/>
                  <a:gd name="T65" fmla="*/ 82 h 173"/>
                  <a:gd name="T66" fmla="*/ 149 w 192"/>
                  <a:gd name="T67" fmla="*/ 64 h 173"/>
                  <a:gd name="T68" fmla="*/ 153 w 192"/>
                  <a:gd name="T69" fmla="*/ 48 h 173"/>
                  <a:gd name="T70" fmla="*/ 166 w 192"/>
                  <a:gd name="T71" fmla="*/ 43 h 173"/>
                  <a:gd name="T72" fmla="*/ 176 w 192"/>
                  <a:gd name="T73" fmla="*/ 45 h 173"/>
                  <a:gd name="T74" fmla="*/ 188 w 192"/>
                  <a:gd name="T75" fmla="*/ 52 h 173"/>
                  <a:gd name="T76" fmla="*/ 191 w 192"/>
                  <a:gd name="T77"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73">
                    <a:moveTo>
                      <a:pt x="191" y="29"/>
                    </a:moveTo>
                    <a:lnTo>
                      <a:pt x="160" y="27"/>
                    </a:lnTo>
                    <a:lnTo>
                      <a:pt x="145" y="20"/>
                    </a:lnTo>
                    <a:lnTo>
                      <a:pt x="138" y="2"/>
                    </a:lnTo>
                    <a:lnTo>
                      <a:pt x="130" y="0"/>
                    </a:lnTo>
                    <a:lnTo>
                      <a:pt x="124" y="13"/>
                    </a:lnTo>
                    <a:lnTo>
                      <a:pt x="102" y="18"/>
                    </a:lnTo>
                    <a:lnTo>
                      <a:pt x="93" y="23"/>
                    </a:lnTo>
                    <a:lnTo>
                      <a:pt x="81" y="18"/>
                    </a:lnTo>
                    <a:lnTo>
                      <a:pt x="62" y="17"/>
                    </a:lnTo>
                    <a:lnTo>
                      <a:pt x="54" y="23"/>
                    </a:lnTo>
                    <a:lnTo>
                      <a:pt x="43" y="25"/>
                    </a:lnTo>
                    <a:lnTo>
                      <a:pt x="40" y="32"/>
                    </a:lnTo>
                    <a:lnTo>
                      <a:pt x="30" y="38"/>
                    </a:lnTo>
                    <a:lnTo>
                      <a:pt x="28" y="51"/>
                    </a:lnTo>
                    <a:lnTo>
                      <a:pt x="13" y="54"/>
                    </a:lnTo>
                    <a:lnTo>
                      <a:pt x="0" y="66"/>
                    </a:lnTo>
                    <a:lnTo>
                      <a:pt x="3" y="88"/>
                    </a:lnTo>
                    <a:lnTo>
                      <a:pt x="0" y="123"/>
                    </a:lnTo>
                    <a:lnTo>
                      <a:pt x="17" y="123"/>
                    </a:lnTo>
                    <a:lnTo>
                      <a:pt x="22" y="140"/>
                    </a:lnTo>
                    <a:lnTo>
                      <a:pt x="14" y="151"/>
                    </a:lnTo>
                    <a:lnTo>
                      <a:pt x="14" y="165"/>
                    </a:lnTo>
                    <a:lnTo>
                      <a:pt x="30" y="172"/>
                    </a:lnTo>
                    <a:lnTo>
                      <a:pt x="36" y="160"/>
                    </a:lnTo>
                    <a:lnTo>
                      <a:pt x="77" y="156"/>
                    </a:lnTo>
                    <a:lnTo>
                      <a:pt x="83" y="140"/>
                    </a:lnTo>
                    <a:lnTo>
                      <a:pt x="95" y="132"/>
                    </a:lnTo>
                    <a:lnTo>
                      <a:pt x="111" y="122"/>
                    </a:lnTo>
                    <a:lnTo>
                      <a:pt x="124" y="121"/>
                    </a:lnTo>
                    <a:lnTo>
                      <a:pt x="127" y="103"/>
                    </a:lnTo>
                    <a:lnTo>
                      <a:pt x="138" y="97"/>
                    </a:lnTo>
                    <a:lnTo>
                      <a:pt x="143" y="82"/>
                    </a:lnTo>
                    <a:lnTo>
                      <a:pt x="149" y="64"/>
                    </a:lnTo>
                    <a:lnTo>
                      <a:pt x="153" y="48"/>
                    </a:lnTo>
                    <a:lnTo>
                      <a:pt x="166" y="43"/>
                    </a:lnTo>
                    <a:lnTo>
                      <a:pt x="176" y="45"/>
                    </a:lnTo>
                    <a:lnTo>
                      <a:pt x="188" y="52"/>
                    </a:lnTo>
                    <a:lnTo>
                      <a:pt x="191" y="2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3" name="Freeform 237"/>
              <p:cNvSpPr>
                <a:spLocks/>
              </p:cNvSpPr>
              <p:nvPr/>
            </p:nvSpPr>
            <p:spPr bwMode="auto">
              <a:xfrm>
                <a:off x="7111825" y="3001013"/>
                <a:ext cx="323932" cy="229651"/>
              </a:xfrm>
              <a:custGeom>
                <a:avLst/>
                <a:gdLst>
                  <a:gd name="T0" fmla="*/ 181 w 184"/>
                  <a:gd name="T1" fmla="*/ 82 h 131"/>
                  <a:gd name="T2" fmla="*/ 174 w 184"/>
                  <a:gd name="T3" fmla="*/ 88 h 131"/>
                  <a:gd name="T4" fmla="*/ 163 w 184"/>
                  <a:gd name="T5" fmla="*/ 89 h 131"/>
                  <a:gd name="T6" fmla="*/ 159 w 184"/>
                  <a:gd name="T7" fmla="*/ 97 h 131"/>
                  <a:gd name="T8" fmla="*/ 149 w 184"/>
                  <a:gd name="T9" fmla="*/ 103 h 131"/>
                  <a:gd name="T10" fmla="*/ 147 w 184"/>
                  <a:gd name="T11" fmla="*/ 116 h 131"/>
                  <a:gd name="T12" fmla="*/ 132 w 184"/>
                  <a:gd name="T13" fmla="*/ 119 h 131"/>
                  <a:gd name="T14" fmla="*/ 119 w 184"/>
                  <a:gd name="T15" fmla="*/ 130 h 131"/>
                  <a:gd name="T16" fmla="*/ 124 w 184"/>
                  <a:gd name="T17" fmla="*/ 98 h 131"/>
                  <a:gd name="T18" fmla="*/ 104 w 184"/>
                  <a:gd name="T19" fmla="*/ 88 h 131"/>
                  <a:gd name="T20" fmla="*/ 81 w 184"/>
                  <a:gd name="T21" fmla="*/ 71 h 131"/>
                  <a:gd name="T22" fmla="*/ 66 w 184"/>
                  <a:gd name="T23" fmla="*/ 70 h 131"/>
                  <a:gd name="T24" fmla="*/ 40 w 184"/>
                  <a:gd name="T25" fmla="*/ 65 h 131"/>
                  <a:gd name="T26" fmla="*/ 33 w 184"/>
                  <a:gd name="T27" fmla="*/ 77 h 131"/>
                  <a:gd name="T28" fmla="*/ 19 w 184"/>
                  <a:gd name="T29" fmla="*/ 83 h 131"/>
                  <a:gd name="T30" fmla="*/ 16 w 184"/>
                  <a:gd name="T31" fmla="*/ 65 h 131"/>
                  <a:gd name="T32" fmla="*/ 14 w 184"/>
                  <a:gd name="T33" fmla="*/ 55 h 131"/>
                  <a:gd name="T34" fmla="*/ 11 w 184"/>
                  <a:gd name="T35" fmla="*/ 48 h 131"/>
                  <a:gd name="T36" fmla="*/ 9 w 184"/>
                  <a:gd name="T37" fmla="*/ 31 h 131"/>
                  <a:gd name="T38" fmla="*/ 3 w 184"/>
                  <a:gd name="T39" fmla="*/ 25 h 131"/>
                  <a:gd name="T40" fmla="*/ 7 w 184"/>
                  <a:gd name="T41" fmla="*/ 19 h 131"/>
                  <a:gd name="T42" fmla="*/ 0 w 184"/>
                  <a:gd name="T43" fmla="*/ 14 h 131"/>
                  <a:gd name="T44" fmla="*/ 1 w 184"/>
                  <a:gd name="T45" fmla="*/ 3 h 131"/>
                  <a:gd name="T46" fmla="*/ 16 w 184"/>
                  <a:gd name="T47" fmla="*/ 19 h 131"/>
                  <a:gd name="T48" fmla="*/ 24 w 184"/>
                  <a:gd name="T49" fmla="*/ 6 h 131"/>
                  <a:gd name="T50" fmla="*/ 37 w 184"/>
                  <a:gd name="T51" fmla="*/ 0 h 131"/>
                  <a:gd name="T52" fmla="*/ 49 w 184"/>
                  <a:gd name="T53" fmla="*/ 5 h 131"/>
                  <a:gd name="T54" fmla="*/ 49 w 184"/>
                  <a:gd name="T55" fmla="*/ 14 h 131"/>
                  <a:gd name="T56" fmla="*/ 63 w 184"/>
                  <a:gd name="T57" fmla="*/ 19 h 131"/>
                  <a:gd name="T58" fmla="*/ 81 w 184"/>
                  <a:gd name="T59" fmla="*/ 24 h 131"/>
                  <a:gd name="T60" fmla="*/ 83 w 184"/>
                  <a:gd name="T61" fmla="*/ 14 h 131"/>
                  <a:gd name="T62" fmla="*/ 92 w 184"/>
                  <a:gd name="T63" fmla="*/ 11 h 131"/>
                  <a:gd name="T64" fmla="*/ 102 w 184"/>
                  <a:gd name="T65" fmla="*/ 6 h 131"/>
                  <a:gd name="T66" fmla="*/ 107 w 184"/>
                  <a:gd name="T67" fmla="*/ 14 h 131"/>
                  <a:gd name="T68" fmla="*/ 114 w 184"/>
                  <a:gd name="T69" fmla="*/ 20 h 131"/>
                  <a:gd name="T70" fmla="*/ 111 w 184"/>
                  <a:gd name="T71" fmla="*/ 28 h 131"/>
                  <a:gd name="T72" fmla="*/ 122 w 184"/>
                  <a:gd name="T73" fmla="*/ 31 h 131"/>
                  <a:gd name="T74" fmla="*/ 129 w 184"/>
                  <a:gd name="T75" fmla="*/ 31 h 131"/>
                  <a:gd name="T76" fmla="*/ 137 w 184"/>
                  <a:gd name="T77" fmla="*/ 34 h 131"/>
                  <a:gd name="T78" fmla="*/ 133 w 184"/>
                  <a:gd name="T79" fmla="*/ 46 h 131"/>
                  <a:gd name="T80" fmla="*/ 167 w 184"/>
                  <a:gd name="T81" fmla="*/ 72 h 131"/>
                  <a:gd name="T82" fmla="*/ 175 w 184"/>
                  <a:gd name="T83" fmla="*/ 68 h 131"/>
                  <a:gd name="T84" fmla="*/ 183 w 184"/>
                  <a:gd name="T85" fmla="*/ 71 h 131"/>
                  <a:gd name="T86" fmla="*/ 181 w 184"/>
                  <a:gd name="T8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31">
                    <a:moveTo>
                      <a:pt x="181" y="82"/>
                    </a:moveTo>
                    <a:lnTo>
                      <a:pt x="174" y="88"/>
                    </a:lnTo>
                    <a:lnTo>
                      <a:pt x="163" y="89"/>
                    </a:lnTo>
                    <a:lnTo>
                      <a:pt x="159" y="97"/>
                    </a:lnTo>
                    <a:lnTo>
                      <a:pt x="149" y="103"/>
                    </a:lnTo>
                    <a:lnTo>
                      <a:pt x="147" y="116"/>
                    </a:lnTo>
                    <a:lnTo>
                      <a:pt x="132" y="119"/>
                    </a:lnTo>
                    <a:lnTo>
                      <a:pt x="119" y="130"/>
                    </a:lnTo>
                    <a:lnTo>
                      <a:pt x="124" y="98"/>
                    </a:lnTo>
                    <a:lnTo>
                      <a:pt x="104" y="88"/>
                    </a:lnTo>
                    <a:lnTo>
                      <a:pt x="81" y="71"/>
                    </a:lnTo>
                    <a:lnTo>
                      <a:pt x="66" y="70"/>
                    </a:lnTo>
                    <a:lnTo>
                      <a:pt x="40" y="65"/>
                    </a:lnTo>
                    <a:lnTo>
                      <a:pt x="33" y="77"/>
                    </a:lnTo>
                    <a:lnTo>
                      <a:pt x="19" y="83"/>
                    </a:lnTo>
                    <a:lnTo>
                      <a:pt x="16" y="65"/>
                    </a:lnTo>
                    <a:lnTo>
                      <a:pt x="14" y="55"/>
                    </a:lnTo>
                    <a:lnTo>
                      <a:pt x="11" y="48"/>
                    </a:lnTo>
                    <a:lnTo>
                      <a:pt x="9" y="31"/>
                    </a:lnTo>
                    <a:lnTo>
                      <a:pt x="3" y="25"/>
                    </a:lnTo>
                    <a:lnTo>
                      <a:pt x="7" y="19"/>
                    </a:lnTo>
                    <a:lnTo>
                      <a:pt x="0" y="14"/>
                    </a:lnTo>
                    <a:lnTo>
                      <a:pt x="1" y="3"/>
                    </a:lnTo>
                    <a:lnTo>
                      <a:pt x="16" y="19"/>
                    </a:lnTo>
                    <a:lnTo>
                      <a:pt x="24" y="6"/>
                    </a:lnTo>
                    <a:lnTo>
                      <a:pt x="37" y="0"/>
                    </a:lnTo>
                    <a:lnTo>
                      <a:pt x="49" y="5"/>
                    </a:lnTo>
                    <a:lnTo>
                      <a:pt x="49" y="14"/>
                    </a:lnTo>
                    <a:lnTo>
                      <a:pt x="63" y="19"/>
                    </a:lnTo>
                    <a:lnTo>
                      <a:pt x="81" y="24"/>
                    </a:lnTo>
                    <a:lnTo>
                      <a:pt x="83" y="14"/>
                    </a:lnTo>
                    <a:lnTo>
                      <a:pt x="92" y="11"/>
                    </a:lnTo>
                    <a:lnTo>
                      <a:pt x="102" y="6"/>
                    </a:lnTo>
                    <a:lnTo>
                      <a:pt x="107" y="14"/>
                    </a:lnTo>
                    <a:lnTo>
                      <a:pt x="114" y="20"/>
                    </a:lnTo>
                    <a:lnTo>
                      <a:pt x="111" y="28"/>
                    </a:lnTo>
                    <a:lnTo>
                      <a:pt x="122" y="31"/>
                    </a:lnTo>
                    <a:lnTo>
                      <a:pt x="129" y="31"/>
                    </a:lnTo>
                    <a:lnTo>
                      <a:pt x="137" y="34"/>
                    </a:lnTo>
                    <a:lnTo>
                      <a:pt x="133" y="46"/>
                    </a:lnTo>
                    <a:lnTo>
                      <a:pt x="167" y="72"/>
                    </a:lnTo>
                    <a:lnTo>
                      <a:pt x="175" y="68"/>
                    </a:lnTo>
                    <a:lnTo>
                      <a:pt x="183" y="71"/>
                    </a:lnTo>
                    <a:lnTo>
                      <a:pt x="181" y="8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4" name="Freeform 238"/>
              <p:cNvSpPr>
                <a:spLocks/>
              </p:cNvSpPr>
              <p:nvPr/>
            </p:nvSpPr>
            <p:spPr bwMode="auto">
              <a:xfrm>
                <a:off x="7482931" y="3030900"/>
                <a:ext cx="204423" cy="133701"/>
              </a:xfrm>
              <a:custGeom>
                <a:avLst/>
                <a:gdLst>
                  <a:gd name="T0" fmla="*/ 35 w 117"/>
                  <a:gd name="T1" fmla="*/ 9 h 76"/>
                  <a:gd name="T2" fmla="*/ 27 w 117"/>
                  <a:gd name="T3" fmla="*/ 25 h 76"/>
                  <a:gd name="T4" fmla="*/ 15 w 117"/>
                  <a:gd name="T5" fmla="*/ 40 h 76"/>
                  <a:gd name="T6" fmla="*/ 0 w 117"/>
                  <a:gd name="T7" fmla="*/ 69 h 76"/>
                  <a:gd name="T8" fmla="*/ 9 w 117"/>
                  <a:gd name="T9" fmla="*/ 64 h 76"/>
                  <a:gd name="T10" fmla="*/ 31 w 117"/>
                  <a:gd name="T11" fmla="*/ 59 h 76"/>
                  <a:gd name="T12" fmla="*/ 37 w 117"/>
                  <a:gd name="T13" fmla="*/ 46 h 76"/>
                  <a:gd name="T14" fmla="*/ 45 w 117"/>
                  <a:gd name="T15" fmla="*/ 48 h 76"/>
                  <a:gd name="T16" fmla="*/ 52 w 117"/>
                  <a:gd name="T17" fmla="*/ 67 h 76"/>
                  <a:gd name="T18" fmla="*/ 68 w 117"/>
                  <a:gd name="T19" fmla="*/ 73 h 76"/>
                  <a:gd name="T20" fmla="*/ 98 w 117"/>
                  <a:gd name="T21" fmla="*/ 75 h 76"/>
                  <a:gd name="T22" fmla="*/ 98 w 117"/>
                  <a:gd name="T23" fmla="*/ 62 h 76"/>
                  <a:gd name="T24" fmla="*/ 97 w 117"/>
                  <a:gd name="T25" fmla="*/ 64 h 76"/>
                  <a:gd name="T26" fmla="*/ 81 w 117"/>
                  <a:gd name="T27" fmla="*/ 53 h 76"/>
                  <a:gd name="T28" fmla="*/ 83 w 117"/>
                  <a:gd name="T29" fmla="*/ 31 h 76"/>
                  <a:gd name="T30" fmla="*/ 95 w 117"/>
                  <a:gd name="T31" fmla="*/ 23 h 76"/>
                  <a:gd name="T32" fmla="*/ 116 w 117"/>
                  <a:gd name="T33" fmla="*/ 36 h 76"/>
                  <a:gd name="T34" fmla="*/ 102 w 117"/>
                  <a:gd name="T35" fmla="*/ 0 h 76"/>
                  <a:gd name="T36" fmla="*/ 86 w 117"/>
                  <a:gd name="T37" fmla="*/ 13 h 76"/>
                  <a:gd name="T38" fmla="*/ 71 w 117"/>
                  <a:gd name="T39" fmla="*/ 14 h 76"/>
                  <a:gd name="T40" fmla="*/ 35 w 117"/>
                  <a:gd name="T4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76">
                    <a:moveTo>
                      <a:pt x="35" y="9"/>
                    </a:moveTo>
                    <a:lnTo>
                      <a:pt x="27" y="25"/>
                    </a:lnTo>
                    <a:lnTo>
                      <a:pt x="15" y="40"/>
                    </a:lnTo>
                    <a:lnTo>
                      <a:pt x="0" y="69"/>
                    </a:lnTo>
                    <a:lnTo>
                      <a:pt x="9" y="64"/>
                    </a:lnTo>
                    <a:lnTo>
                      <a:pt x="31" y="59"/>
                    </a:lnTo>
                    <a:lnTo>
                      <a:pt x="37" y="46"/>
                    </a:lnTo>
                    <a:lnTo>
                      <a:pt x="45" y="48"/>
                    </a:lnTo>
                    <a:lnTo>
                      <a:pt x="52" y="67"/>
                    </a:lnTo>
                    <a:lnTo>
                      <a:pt x="68" y="73"/>
                    </a:lnTo>
                    <a:lnTo>
                      <a:pt x="98" y="75"/>
                    </a:lnTo>
                    <a:lnTo>
                      <a:pt x="98" y="62"/>
                    </a:lnTo>
                    <a:lnTo>
                      <a:pt x="97" y="64"/>
                    </a:lnTo>
                    <a:lnTo>
                      <a:pt x="81" y="53"/>
                    </a:lnTo>
                    <a:lnTo>
                      <a:pt x="83" y="31"/>
                    </a:lnTo>
                    <a:lnTo>
                      <a:pt x="95" y="23"/>
                    </a:lnTo>
                    <a:lnTo>
                      <a:pt x="116" y="36"/>
                    </a:lnTo>
                    <a:lnTo>
                      <a:pt x="102" y="0"/>
                    </a:lnTo>
                    <a:lnTo>
                      <a:pt x="86" y="13"/>
                    </a:lnTo>
                    <a:lnTo>
                      <a:pt x="71" y="14"/>
                    </a:lnTo>
                    <a:lnTo>
                      <a:pt x="35"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5" name="Freeform 239"/>
              <p:cNvSpPr>
                <a:spLocks/>
              </p:cNvSpPr>
              <p:nvPr/>
            </p:nvSpPr>
            <p:spPr bwMode="auto">
              <a:xfrm>
                <a:off x="6916837" y="2942814"/>
                <a:ext cx="133661" cy="152576"/>
              </a:xfrm>
              <a:custGeom>
                <a:avLst/>
                <a:gdLst>
                  <a:gd name="T0" fmla="*/ 0 w 76"/>
                  <a:gd name="T1" fmla="*/ 8 h 87"/>
                  <a:gd name="T2" fmla="*/ 5 w 76"/>
                  <a:gd name="T3" fmla="*/ 29 h 87"/>
                  <a:gd name="T4" fmla="*/ 16 w 76"/>
                  <a:gd name="T5" fmla="*/ 51 h 87"/>
                  <a:gd name="T6" fmla="*/ 29 w 76"/>
                  <a:gd name="T7" fmla="*/ 77 h 87"/>
                  <a:gd name="T8" fmla="*/ 18 w 76"/>
                  <a:gd name="T9" fmla="*/ 84 h 87"/>
                  <a:gd name="T10" fmla="*/ 37 w 76"/>
                  <a:gd name="T11" fmla="*/ 84 h 87"/>
                  <a:gd name="T12" fmla="*/ 40 w 76"/>
                  <a:gd name="T13" fmla="*/ 73 h 87"/>
                  <a:gd name="T14" fmla="*/ 49 w 76"/>
                  <a:gd name="T15" fmla="*/ 67 h 87"/>
                  <a:gd name="T16" fmla="*/ 55 w 76"/>
                  <a:gd name="T17" fmla="*/ 86 h 87"/>
                  <a:gd name="T18" fmla="*/ 62 w 76"/>
                  <a:gd name="T19" fmla="*/ 79 h 87"/>
                  <a:gd name="T20" fmla="*/ 66 w 76"/>
                  <a:gd name="T21" fmla="*/ 65 h 87"/>
                  <a:gd name="T22" fmla="*/ 75 w 76"/>
                  <a:gd name="T23" fmla="*/ 62 h 87"/>
                  <a:gd name="T24" fmla="*/ 73 w 76"/>
                  <a:gd name="T25" fmla="*/ 52 h 87"/>
                  <a:gd name="T26" fmla="*/ 58 w 76"/>
                  <a:gd name="T27" fmla="*/ 43 h 87"/>
                  <a:gd name="T28" fmla="*/ 44 w 76"/>
                  <a:gd name="T29" fmla="*/ 28 h 87"/>
                  <a:gd name="T30" fmla="*/ 29 w 76"/>
                  <a:gd name="T31" fmla="*/ 0 h 87"/>
                  <a:gd name="T32" fmla="*/ 0 w 76"/>
                  <a:gd name="T33" fmla="*/ 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7">
                    <a:moveTo>
                      <a:pt x="0" y="8"/>
                    </a:moveTo>
                    <a:lnTo>
                      <a:pt x="5" y="29"/>
                    </a:lnTo>
                    <a:lnTo>
                      <a:pt x="16" y="51"/>
                    </a:lnTo>
                    <a:lnTo>
                      <a:pt x="29" y="77"/>
                    </a:lnTo>
                    <a:lnTo>
                      <a:pt x="18" y="84"/>
                    </a:lnTo>
                    <a:lnTo>
                      <a:pt x="37" y="84"/>
                    </a:lnTo>
                    <a:lnTo>
                      <a:pt x="40" y="73"/>
                    </a:lnTo>
                    <a:lnTo>
                      <a:pt x="49" y="67"/>
                    </a:lnTo>
                    <a:lnTo>
                      <a:pt x="55" y="86"/>
                    </a:lnTo>
                    <a:lnTo>
                      <a:pt x="62" y="79"/>
                    </a:lnTo>
                    <a:lnTo>
                      <a:pt x="66" y="65"/>
                    </a:lnTo>
                    <a:lnTo>
                      <a:pt x="75" y="62"/>
                    </a:lnTo>
                    <a:lnTo>
                      <a:pt x="73" y="52"/>
                    </a:lnTo>
                    <a:lnTo>
                      <a:pt x="58" y="43"/>
                    </a:lnTo>
                    <a:lnTo>
                      <a:pt x="44" y="28"/>
                    </a:lnTo>
                    <a:lnTo>
                      <a:pt x="29" y="0"/>
                    </a:lnTo>
                    <a:lnTo>
                      <a:pt x="0" y="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6" name="Freeform 263"/>
              <p:cNvSpPr>
                <a:spLocks/>
              </p:cNvSpPr>
              <p:nvPr/>
            </p:nvSpPr>
            <p:spPr bwMode="auto">
              <a:xfrm>
                <a:off x="6468679" y="2977419"/>
                <a:ext cx="465455" cy="206057"/>
              </a:xfrm>
              <a:custGeom>
                <a:avLst/>
                <a:gdLst>
                  <a:gd name="T0" fmla="*/ 134 w 265"/>
                  <a:gd name="T1" fmla="*/ 111 h 118"/>
                  <a:gd name="T2" fmla="*/ 146 w 265"/>
                  <a:gd name="T3" fmla="*/ 108 h 118"/>
                  <a:gd name="T4" fmla="*/ 168 w 265"/>
                  <a:gd name="T5" fmla="*/ 106 h 118"/>
                  <a:gd name="T6" fmla="*/ 184 w 265"/>
                  <a:gd name="T7" fmla="*/ 106 h 118"/>
                  <a:gd name="T8" fmla="*/ 204 w 265"/>
                  <a:gd name="T9" fmla="*/ 102 h 118"/>
                  <a:gd name="T10" fmla="*/ 209 w 265"/>
                  <a:gd name="T11" fmla="*/ 117 h 118"/>
                  <a:gd name="T12" fmla="*/ 218 w 265"/>
                  <a:gd name="T13" fmla="*/ 108 h 118"/>
                  <a:gd name="T14" fmla="*/ 227 w 265"/>
                  <a:gd name="T15" fmla="*/ 99 h 118"/>
                  <a:gd name="T16" fmla="*/ 241 w 265"/>
                  <a:gd name="T17" fmla="*/ 96 h 118"/>
                  <a:gd name="T18" fmla="*/ 247 w 265"/>
                  <a:gd name="T19" fmla="*/ 106 h 118"/>
                  <a:gd name="T20" fmla="*/ 264 w 265"/>
                  <a:gd name="T21" fmla="*/ 107 h 118"/>
                  <a:gd name="T22" fmla="*/ 261 w 265"/>
                  <a:gd name="T23" fmla="*/ 88 h 118"/>
                  <a:gd name="T24" fmla="*/ 253 w 265"/>
                  <a:gd name="T25" fmla="*/ 69 h 118"/>
                  <a:gd name="T26" fmla="*/ 247 w 265"/>
                  <a:gd name="T27" fmla="*/ 50 h 118"/>
                  <a:gd name="T28" fmla="*/ 252 w 265"/>
                  <a:gd name="T29" fmla="*/ 44 h 118"/>
                  <a:gd name="T30" fmla="*/ 241 w 265"/>
                  <a:gd name="T31" fmla="*/ 32 h 118"/>
                  <a:gd name="T32" fmla="*/ 228 w 265"/>
                  <a:gd name="T33" fmla="*/ 12 h 118"/>
                  <a:gd name="T34" fmla="*/ 210 w 265"/>
                  <a:gd name="T35" fmla="*/ 14 h 118"/>
                  <a:gd name="T36" fmla="*/ 202 w 265"/>
                  <a:gd name="T37" fmla="*/ 23 h 118"/>
                  <a:gd name="T38" fmla="*/ 173 w 265"/>
                  <a:gd name="T39" fmla="*/ 25 h 118"/>
                  <a:gd name="T40" fmla="*/ 161 w 265"/>
                  <a:gd name="T41" fmla="*/ 26 h 118"/>
                  <a:gd name="T42" fmla="*/ 146 w 265"/>
                  <a:gd name="T43" fmla="*/ 19 h 118"/>
                  <a:gd name="T44" fmla="*/ 135 w 265"/>
                  <a:gd name="T45" fmla="*/ 19 h 118"/>
                  <a:gd name="T46" fmla="*/ 125 w 265"/>
                  <a:gd name="T47" fmla="*/ 7 h 118"/>
                  <a:gd name="T48" fmla="*/ 112 w 265"/>
                  <a:gd name="T49" fmla="*/ 0 h 118"/>
                  <a:gd name="T50" fmla="*/ 98 w 265"/>
                  <a:gd name="T51" fmla="*/ 7 h 118"/>
                  <a:gd name="T52" fmla="*/ 78 w 265"/>
                  <a:gd name="T53" fmla="*/ 9 h 118"/>
                  <a:gd name="T54" fmla="*/ 64 w 265"/>
                  <a:gd name="T55" fmla="*/ 14 h 118"/>
                  <a:gd name="T56" fmla="*/ 45 w 265"/>
                  <a:gd name="T57" fmla="*/ 15 h 118"/>
                  <a:gd name="T58" fmla="*/ 34 w 265"/>
                  <a:gd name="T59" fmla="*/ 15 h 118"/>
                  <a:gd name="T60" fmla="*/ 19 w 265"/>
                  <a:gd name="T61" fmla="*/ 21 h 118"/>
                  <a:gd name="T62" fmla="*/ 29 w 265"/>
                  <a:gd name="T63" fmla="*/ 26 h 118"/>
                  <a:gd name="T64" fmla="*/ 18 w 265"/>
                  <a:gd name="T65" fmla="*/ 32 h 118"/>
                  <a:gd name="T66" fmla="*/ 14 w 265"/>
                  <a:gd name="T67" fmla="*/ 39 h 118"/>
                  <a:gd name="T68" fmla="*/ 5 w 265"/>
                  <a:gd name="T69" fmla="*/ 48 h 118"/>
                  <a:gd name="T70" fmla="*/ 3 w 265"/>
                  <a:gd name="T71" fmla="*/ 56 h 118"/>
                  <a:gd name="T72" fmla="*/ 0 w 265"/>
                  <a:gd name="T73" fmla="*/ 63 h 118"/>
                  <a:gd name="T74" fmla="*/ 7 w 265"/>
                  <a:gd name="T75" fmla="*/ 65 h 118"/>
                  <a:gd name="T76" fmla="*/ 6 w 265"/>
                  <a:gd name="T77" fmla="*/ 74 h 118"/>
                  <a:gd name="T78" fmla="*/ 11 w 265"/>
                  <a:gd name="T79" fmla="*/ 78 h 118"/>
                  <a:gd name="T80" fmla="*/ 11 w 265"/>
                  <a:gd name="T81" fmla="*/ 88 h 118"/>
                  <a:gd name="T82" fmla="*/ 16 w 265"/>
                  <a:gd name="T83" fmla="*/ 95 h 118"/>
                  <a:gd name="T84" fmla="*/ 22 w 265"/>
                  <a:gd name="T85" fmla="*/ 94 h 118"/>
                  <a:gd name="T86" fmla="*/ 24 w 265"/>
                  <a:gd name="T87" fmla="*/ 101 h 118"/>
                  <a:gd name="T88" fmla="*/ 36 w 265"/>
                  <a:gd name="T89" fmla="*/ 105 h 118"/>
                  <a:gd name="T90" fmla="*/ 44 w 265"/>
                  <a:gd name="T91" fmla="*/ 114 h 118"/>
                  <a:gd name="T92" fmla="*/ 54 w 265"/>
                  <a:gd name="T93" fmla="*/ 111 h 118"/>
                  <a:gd name="T94" fmla="*/ 60 w 265"/>
                  <a:gd name="T95" fmla="*/ 107 h 118"/>
                  <a:gd name="T96" fmla="*/ 68 w 265"/>
                  <a:gd name="T97" fmla="*/ 100 h 118"/>
                  <a:gd name="T98" fmla="*/ 84 w 265"/>
                  <a:gd name="T99" fmla="*/ 111 h 118"/>
                  <a:gd name="T100" fmla="*/ 102 w 265"/>
                  <a:gd name="T101" fmla="*/ 113 h 118"/>
                  <a:gd name="T102" fmla="*/ 121 w 265"/>
                  <a:gd name="T103" fmla="*/ 110 h 118"/>
                  <a:gd name="T104" fmla="*/ 129 w 265"/>
                  <a:gd name="T105" fmla="*/ 110 h 118"/>
                  <a:gd name="T106" fmla="*/ 134 w 265"/>
                  <a:gd name="T107" fmla="*/ 1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118">
                    <a:moveTo>
                      <a:pt x="134" y="111"/>
                    </a:moveTo>
                    <a:lnTo>
                      <a:pt x="146" y="108"/>
                    </a:lnTo>
                    <a:lnTo>
                      <a:pt x="168" y="106"/>
                    </a:lnTo>
                    <a:lnTo>
                      <a:pt x="184" y="106"/>
                    </a:lnTo>
                    <a:lnTo>
                      <a:pt x="204" y="102"/>
                    </a:lnTo>
                    <a:lnTo>
                      <a:pt x="209" y="117"/>
                    </a:lnTo>
                    <a:lnTo>
                      <a:pt x="218" y="108"/>
                    </a:lnTo>
                    <a:lnTo>
                      <a:pt x="227" y="99"/>
                    </a:lnTo>
                    <a:lnTo>
                      <a:pt x="241" y="96"/>
                    </a:lnTo>
                    <a:lnTo>
                      <a:pt x="247" y="106"/>
                    </a:lnTo>
                    <a:lnTo>
                      <a:pt x="264" y="107"/>
                    </a:lnTo>
                    <a:lnTo>
                      <a:pt x="261" y="88"/>
                    </a:lnTo>
                    <a:lnTo>
                      <a:pt x="253" y="69"/>
                    </a:lnTo>
                    <a:lnTo>
                      <a:pt x="247" y="50"/>
                    </a:lnTo>
                    <a:lnTo>
                      <a:pt x="252" y="44"/>
                    </a:lnTo>
                    <a:lnTo>
                      <a:pt x="241" y="32"/>
                    </a:lnTo>
                    <a:lnTo>
                      <a:pt x="228" y="12"/>
                    </a:lnTo>
                    <a:lnTo>
                      <a:pt x="210" y="14"/>
                    </a:lnTo>
                    <a:lnTo>
                      <a:pt x="202" y="23"/>
                    </a:lnTo>
                    <a:lnTo>
                      <a:pt x="173" y="25"/>
                    </a:lnTo>
                    <a:lnTo>
                      <a:pt x="161" y="26"/>
                    </a:lnTo>
                    <a:lnTo>
                      <a:pt x="146" y="19"/>
                    </a:lnTo>
                    <a:lnTo>
                      <a:pt x="135" y="19"/>
                    </a:lnTo>
                    <a:lnTo>
                      <a:pt x="125" y="7"/>
                    </a:lnTo>
                    <a:lnTo>
                      <a:pt x="112" y="0"/>
                    </a:lnTo>
                    <a:lnTo>
                      <a:pt x="98" y="7"/>
                    </a:lnTo>
                    <a:lnTo>
                      <a:pt x="78" y="9"/>
                    </a:lnTo>
                    <a:lnTo>
                      <a:pt x="64" y="14"/>
                    </a:lnTo>
                    <a:lnTo>
                      <a:pt x="45" y="15"/>
                    </a:lnTo>
                    <a:lnTo>
                      <a:pt x="34" y="15"/>
                    </a:lnTo>
                    <a:lnTo>
                      <a:pt x="19" y="21"/>
                    </a:lnTo>
                    <a:lnTo>
                      <a:pt x="29" y="26"/>
                    </a:lnTo>
                    <a:lnTo>
                      <a:pt x="18" y="32"/>
                    </a:lnTo>
                    <a:lnTo>
                      <a:pt x="14" y="39"/>
                    </a:lnTo>
                    <a:lnTo>
                      <a:pt x="5" y="48"/>
                    </a:lnTo>
                    <a:lnTo>
                      <a:pt x="3" y="56"/>
                    </a:lnTo>
                    <a:lnTo>
                      <a:pt x="0" y="63"/>
                    </a:lnTo>
                    <a:lnTo>
                      <a:pt x="7" y="65"/>
                    </a:lnTo>
                    <a:lnTo>
                      <a:pt x="6" y="74"/>
                    </a:lnTo>
                    <a:lnTo>
                      <a:pt x="11" y="78"/>
                    </a:lnTo>
                    <a:lnTo>
                      <a:pt x="11" y="88"/>
                    </a:lnTo>
                    <a:lnTo>
                      <a:pt x="16" y="95"/>
                    </a:lnTo>
                    <a:lnTo>
                      <a:pt x="22" y="94"/>
                    </a:lnTo>
                    <a:lnTo>
                      <a:pt x="24" y="101"/>
                    </a:lnTo>
                    <a:lnTo>
                      <a:pt x="36" y="105"/>
                    </a:lnTo>
                    <a:lnTo>
                      <a:pt x="44" y="114"/>
                    </a:lnTo>
                    <a:lnTo>
                      <a:pt x="54" y="111"/>
                    </a:lnTo>
                    <a:lnTo>
                      <a:pt x="60" y="107"/>
                    </a:lnTo>
                    <a:lnTo>
                      <a:pt x="68" y="100"/>
                    </a:lnTo>
                    <a:lnTo>
                      <a:pt x="84" y="111"/>
                    </a:lnTo>
                    <a:lnTo>
                      <a:pt x="102" y="113"/>
                    </a:lnTo>
                    <a:lnTo>
                      <a:pt x="121" y="110"/>
                    </a:lnTo>
                    <a:lnTo>
                      <a:pt x="129" y="110"/>
                    </a:lnTo>
                    <a:lnTo>
                      <a:pt x="134" y="11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7" name="Freeform 269"/>
              <p:cNvSpPr>
                <a:spLocks/>
              </p:cNvSpPr>
              <p:nvPr/>
            </p:nvSpPr>
            <p:spPr bwMode="auto">
              <a:xfrm>
                <a:off x="6463961" y="1579063"/>
                <a:ext cx="3678040" cy="1381053"/>
              </a:xfrm>
              <a:custGeom>
                <a:avLst/>
                <a:gdLst>
                  <a:gd name="T0" fmla="*/ 354 w 2085"/>
                  <a:gd name="T1" fmla="*/ 571 h 783"/>
                  <a:gd name="T2" fmla="*/ 487 w 2085"/>
                  <a:gd name="T3" fmla="*/ 613 h 783"/>
                  <a:gd name="T4" fmla="*/ 575 w 2085"/>
                  <a:gd name="T5" fmla="*/ 567 h 783"/>
                  <a:gd name="T6" fmla="*/ 718 w 2085"/>
                  <a:gd name="T7" fmla="*/ 589 h 783"/>
                  <a:gd name="T8" fmla="*/ 848 w 2085"/>
                  <a:gd name="T9" fmla="*/ 670 h 783"/>
                  <a:gd name="T10" fmla="*/ 953 w 2085"/>
                  <a:gd name="T11" fmla="*/ 648 h 783"/>
                  <a:gd name="T12" fmla="*/ 1049 w 2085"/>
                  <a:gd name="T13" fmla="*/ 634 h 783"/>
                  <a:gd name="T14" fmla="*/ 1189 w 2085"/>
                  <a:gd name="T15" fmla="*/ 638 h 783"/>
                  <a:gd name="T16" fmla="*/ 1259 w 2085"/>
                  <a:gd name="T17" fmla="*/ 578 h 783"/>
                  <a:gd name="T18" fmla="*/ 1409 w 2085"/>
                  <a:gd name="T19" fmla="*/ 667 h 783"/>
                  <a:gd name="T20" fmla="*/ 1463 w 2085"/>
                  <a:gd name="T21" fmla="*/ 744 h 783"/>
                  <a:gd name="T22" fmla="*/ 1531 w 2085"/>
                  <a:gd name="T23" fmla="*/ 701 h 783"/>
                  <a:gd name="T24" fmla="*/ 1482 w 2085"/>
                  <a:gd name="T25" fmla="*/ 573 h 783"/>
                  <a:gd name="T26" fmla="*/ 1537 w 2085"/>
                  <a:gd name="T27" fmla="*/ 452 h 783"/>
                  <a:gd name="T28" fmla="*/ 1683 w 2085"/>
                  <a:gd name="T29" fmla="*/ 408 h 783"/>
                  <a:gd name="T30" fmla="*/ 1773 w 2085"/>
                  <a:gd name="T31" fmla="*/ 421 h 783"/>
                  <a:gd name="T32" fmla="*/ 1751 w 2085"/>
                  <a:gd name="T33" fmla="*/ 604 h 783"/>
                  <a:gd name="T34" fmla="*/ 1814 w 2085"/>
                  <a:gd name="T35" fmla="*/ 509 h 783"/>
                  <a:gd name="T36" fmla="*/ 1785 w 2085"/>
                  <a:gd name="T37" fmla="*/ 478 h 783"/>
                  <a:gd name="T38" fmla="*/ 1785 w 2085"/>
                  <a:gd name="T39" fmla="*/ 462 h 783"/>
                  <a:gd name="T40" fmla="*/ 1797 w 2085"/>
                  <a:gd name="T41" fmla="*/ 439 h 783"/>
                  <a:gd name="T42" fmla="*/ 1895 w 2085"/>
                  <a:gd name="T43" fmla="*/ 405 h 783"/>
                  <a:gd name="T44" fmla="*/ 1929 w 2085"/>
                  <a:gd name="T45" fmla="*/ 332 h 783"/>
                  <a:gd name="T46" fmla="*/ 2005 w 2085"/>
                  <a:gd name="T47" fmla="*/ 313 h 783"/>
                  <a:gd name="T48" fmla="*/ 2070 w 2085"/>
                  <a:gd name="T49" fmla="*/ 305 h 783"/>
                  <a:gd name="T50" fmla="*/ 1997 w 2085"/>
                  <a:gd name="T51" fmla="*/ 260 h 783"/>
                  <a:gd name="T52" fmla="*/ 1865 w 2085"/>
                  <a:gd name="T53" fmla="*/ 201 h 783"/>
                  <a:gd name="T54" fmla="*/ 1722 w 2085"/>
                  <a:gd name="T55" fmla="*/ 199 h 783"/>
                  <a:gd name="T56" fmla="*/ 1571 w 2085"/>
                  <a:gd name="T57" fmla="*/ 180 h 783"/>
                  <a:gd name="T58" fmla="*/ 1409 w 2085"/>
                  <a:gd name="T59" fmla="*/ 136 h 783"/>
                  <a:gd name="T60" fmla="*/ 1312 w 2085"/>
                  <a:gd name="T61" fmla="*/ 165 h 783"/>
                  <a:gd name="T62" fmla="*/ 1233 w 2085"/>
                  <a:gd name="T63" fmla="*/ 136 h 783"/>
                  <a:gd name="T64" fmla="*/ 1020 w 2085"/>
                  <a:gd name="T65" fmla="*/ 107 h 783"/>
                  <a:gd name="T66" fmla="*/ 1024 w 2085"/>
                  <a:gd name="T67" fmla="*/ 51 h 783"/>
                  <a:gd name="T68" fmla="*/ 892 w 2085"/>
                  <a:gd name="T69" fmla="*/ 0 h 783"/>
                  <a:gd name="T70" fmla="*/ 806 w 2085"/>
                  <a:gd name="T71" fmla="*/ 53 h 783"/>
                  <a:gd name="T72" fmla="*/ 689 w 2085"/>
                  <a:gd name="T73" fmla="*/ 75 h 783"/>
                  <a:gd name="T74" fmla="*/ 642 w 2085"/>
                  <a:gd name="T75" fmla="*/ 142 h 783"/>
                  <a:gd name="T76" fmla="*/ 607 w 2085"/>
                  <a:gd name="T77" fmla="*/ 144 h 783"/>
                  <a:gd name="T78" fmla="*/ 554 w 2085"/>
                  <a:gd name="T79" fmla="*/ 137 h 783"/>
                  <a:gd name="T80" fmla="*/ 591 w 2085"/>
                  <a:gd name="T81" fmla="*/ 210 h 783"/>
                  <a:gd name="T82" fmla="*/ 627 w 2085"/>
                  <a:gd name="T83" fmla="*/ 256 h 783"/>
                  <a:gd name="T84" fmla="*/ 548 w 2085"/>
                  <a:gd name="T85" fmla="*/ 291 h 783"/>
                  <a:gd name="T86" fmla="*/ 559 w 2085"/>
                  <a:gd name="T87" fmla="*/ 256 h 783"/>
                  <a:gd name="T88" fmla="*/ 561 w 2085"/>
                  <a:gd name="T89" fmla="*/ 243 h 783"/>
                  <a:gd name="T90" fmla="*/ 554 w 2085"/>
                  <a:gd name="T91" fmla="*/ 225 h 783"/>
                  <a:gd name="T92" fmla="*/ 517 w 2085"/>
                  <a:gd name="T93" fmla="*/ 109 h 783"/>
                  <a:gd name="T94" fmla="*/ 499 w 2085"/>
                  <a:gd name="T95" fmla="*/ 228 h 783"/>
                  <a:gd name="T96" fmla="*/ 401 w 2085"/>
                  <a:gd name="T97" fmla="*/ 218 h 783"/>
                  <a:gd name="T98" fmla="*/ 314 w 2085"/>
                  <a:gd name="T99" fmla="*/ 233 h 783"/>
                  <a:gd name="T100" fmla="*/ 208 w 2085"/>
                  <a:gd name="T101" fmla="*/ 237 h 783"/>
                  <a:gd name="T102" fmla="*/ 166 w 2085"/>
                  <a:gd name="T103" fmla="*/ 298 h 783"/>
                  <a:gd name="T104" fmla="*/ 109 w 2085"/>
                  <a:gd name="T105" fmla="*/ 322 h 783"/>
                  <a:gd name="T106" fmla="*/ 80 w 2085"/>
                  <a:gd name="T107" fmla="*/ 289 h 783"/>
                  <a:gd name="T108" fmla="*/ 100 w 2085"/>
                  <a:gd name="T109" fmla="*/ 233 h 783"/>
                  <a:gd name="T110" fmla="*/ 20 w 2085"/>
                  <a:gd name="T111" fmla="*/ 311 h 783"/>
                  <a:gd name="T112" fmla="*/ 8 w 2085"/>
                  <a:gd name="T113" fmla="*/ 427 h 783"/>
                  <a:gd name="T114" fmla="*/ 69 w 2085"/>
                  <a:gd name="T115" fmla="*/ 584 h 783"/>
                  <a:gd name="T116" fmla="*/ 138 w 2085"/>
                  <a:gd name="T117" fmla="*/ 740 h 783"/>
                  <a:gd name="T118" fmla="*/ 285 w 2085"/>
                  <a:gd name="T119" fmla="*/ 77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5" h="783">
                    <a:moveTo>
                      <a:pt x="304" y="721"/>
                    </a:moveTo>
                    <a:lnTo>
                      <a:pt x="316" y="709"/>
                    </a:lnTo>
                    <a:lnTo>
                      <a:pt x="322" y="683"/>
                    </a:lnTo>
                    <a:lnTo>
                      <a:pt x="336" y="668"/>
                    </a:lnTo>
                    <a:lnTo>
                      <a:pt x="334" y="649"/>
                    </a:lnTo>
                    <a:lnTo>
                      <a:pt x="317" y="639"/>
                    </a:lnTo>
                    <a:lnTo>
                      <a:pt x="310" y="622"/>
                    </a:lnTo>
                    <a:lnTo>
                      <a:pt x="354" y="571"/>
                    </a:lnTo>
                    <a:lnTo>
                      <a:pt x="370" y="589"/>
                    </a:lnTo>
                    <a:lnTo>
                      <a:pt x="376" y="576"/>
                    </a:lnTo>
                    <a:lnTo>
                      <a:pt x="395" y="571"/>
                    </a:lnTo>
                    <a:lnTo>
                      <a:pt x="411" y="575"/>
                    </a:lnTo>
                    <a:lnTo>
                      <a:pt x="440" y="576"/>
                    </a:lnTo>
                    <a:lnTo>
                      <a:pt x="475" y="599"/>
                    </a:lnTo>
                    <a:lnTo>
                      <a:pt x="474" y="608"/>
                    </a:lnTo>
                    <a:lnTo>
                      <a:pt x="487" y="613"/>
                    </a:lnTo>
                    <a:lnTo>
                      <a:pt x="506" y="612"/>
                    </a:lnTo>
                    <a:lnTo>
                      <a:pt x="532" y="626"/>
                    </a:lnTo>
                    <a:lnTo>
                      <a:pt x="546" y="631"/>
                    </a:lnTo>
                    <a:lnTo>
                      <a:pt x="553" y="623"/>
                    </a:lnTo>
                    <a:lnTo>
                      <a:pt x="546" y="605"/>
                    </a:lnTo>
                    <a:lnTo>
                      <a:pt x="562" y="596"/>
                    </a:lnTo>
                    <a:lnTo>
                      <a:pt x="579" y="589"/>
                    </a:lnTo>
                    <a:lnTo>
                      <a:pt x="575" y="567"/>
                    </a:lnTo>
                    <a:lnTo>
                      <a:pt x="585" y="566"/>
                    </a:lnTo>
                    <a:lnTo>
                      <a:pt x="604" y="571"/>
                    </a:lnTo>
                    <a:lnTo>
                      <a:pt x="640" y="574"/>
                    </a:lnTo>
                    <a:lnTo>
                      <a:pt x="661" y="569"/>
                    </a:lnTo>
                    <a:lnTo>
                      <a:pt x="689" y="564"/>
                    </a:lnTo>
                    <a:lnTo>
                      <a:pt x="701" y="575"/>
                    </a:lnTo>
                    <a:lnTo>
                      <a:pt x="703" y="587"/>
                    </a:lnTo>
                    <a:lnTo>
                      <a:pt x="718" y="589"/>
                    </a:lnTo>
                    <a:lnTo>
                      <a:pt x="741" y="580"/>
                    </a:lnTo>
                    <a:lnTo>
                      <a:pt x="759" y="580"/>
                    </a:lnTo>
                    <a:lnTo>
                      <a:pt x="781" y="621"/>
                    </a:lnTo>
                    <a:lnTo>
                      <a:pt x="796" y="622"/>
                    </a:lnTo>
                    <a:lnTo>
                      <a:pt x="803" y="633"/>
                    </a:lnTo>
                    <a:lnTo>
                      <a:pt x="826" y="642"/>
                    </a:lnTo>
                    <a:lnTo>
                      <a:pt x="840" y="677"/>
                    </a:lnTo>
                    <a:lnTo>
                      <a:pt x="848" y="670"/>
                    </a:lnTo>
                    <a:lnTo>
                      <a:pt x="867" y="665"/>
                    </a:lnTo>
                    <a:lnTo>
                      <a:pt x="910" y="661"/>
                    </a:lnTo>
                    <a:lnTo>
                      <a:pt x="914" y="667"/>
                    </a:lnTo>
                    <a:lnTo>
                      <a:pt x="930" y="670"/>
                    </a:lnTo>
                    <a:lnTo>
                      <a:pt x="936" y="676"/>
                    </a:lnTo>
                    <a:lnTo>
                      <a:pt x="965" y="673"/>
                    </a:lnTo>
                    <a:lnTo>
                      <a:pt x="958" y="656"/>
                    </a:lnTo>
                    <a:lnTo>
                      <a:pt x="953" y="648"/>
                    </a:lnTo>
                    <a:lnTo>
                      <a:pt x="965" y="647"/>
                    </a:lnTo>
                    <a:lnTo>
                      <a:pt x="965" y="623"/>
                    </a:lnTo>
                    <a:lnTo>
                      <a:pt x="965" y="596"/>
                    </a:lnTo>
                    <a:lnTo>
                      <a:pt x="992" y="607"/>
                    </a:lnTo>
                    <a:lnTo>
                      <a:pt x="1009" y="607"/>
                    </a:lnTo>
                    <a:lnTo>
                      <a:pt x="1022" y="621"/>
                    </a:lnTo>
                    <a:lnTo>
                      <a:pt x="1028" y="634"/>
                    </a:lnTo>
                    <a:lnTo>
                      <a:pt x="1049" y="634"/>
                    </a:lnTo>
                    <a:lnTo>
                      <a:pt x="1081" y="635"/>
                    </a:lnTo>
                    <a:lnTo>
                      <a:pt x="1098" y="645"/>
                    </a:lnTo>
                    <a:lnTo>
                      <a:pt x="1112" y="649"/>
                    </a:lnTo>
                    <a:lnTo>
                      <a:pt x="1115" y="661"/>
                    </a:lnTo>
                    <a:lnTo>
                      <a:pt x="1153" y="655"/>
                    </a:lnTo>
                    <a:lnTo>
                      <a:pt x="1159" y="645"/>
                    </a:lnTo>
                    <a:lnTo>
                      <a:pt x="1172" y="653"/>
                    </a:lnTo>
                    <a:lnTo>
                      <a:pt x="1189" y="638"/>
                    </a:lnTo>
                    <a:lnTo>
                      <a:pt x="1203" y="637"/>
                    </a:lnTo>
                    <a:lnTo>
                      <a:pt x="1215" y="644"/>
                    </a:lnTo>
                    <a:lnTo>
                      <a:pt x="1226" y="655"/>
                    </a:lnTo>
                    <a:lnTo>
                      <a:pt x="1246" y="655"/>
                    </a:lnTo>
                    <a:lnTo>
                      <a:pt x="1249" y="628"/>
                    </a:lnTo>
                    <a:lnTo>
                      <a:pt x="1260" y="618"/>
                    </a:lnTo>
                    <a:lnTo>
                      <a:pt x="1251" y="593"/>
                    </a:lnTo>
                    <a:lnTo>
                      <a:pt x="1259" y="578"/>
                    </a:lnTo>
                    <a:lnTo>
                      <a:pt x="1320" y="579"/>
                    </a:lnTo>
                    <a:lnTo>
                      <a:pt x="1334" y="595"/>
                    </a:lnTo>
                    <a:lnTo>
                      <a:pt x="1348" y="607"/>
                    </a:lnTo>
                    <a:lnTo>
                      <a:pt x="1359" y="621"/>
                    </a:lnTo>
                    <a:lnTo>
                      <a:pt x="1362" y="638"/>
                    </a:lnTo>
                    <a:lnTo>
                      <a:pt x="1373" y="651"/>
                    </a:lnTo>
                    <a:lnTo>
                      <a:pt x="1398" y="656"/>
                    </a:lnTo>
                    <a:lnTo>
                      <a:pt x="1409" y="667"/>
                    </a:lnTo>
                    <a:lnTo>
                      <a:pt x="1421" y="675"/>
                    </a:lnTo>
                    <a:lnTo>
                      <a:pt x="1427" y="684"/>
                    </a:lnTo>
                    <a:lnTo>
                      <a:pt x="1442" y="685"/>
                    </a:lnTo>
                    <a:lnTo>
                      <a:pt x="1467" y="681"/>
                    </a:lnTo>
                    <a:lnTo>
                      <a:pt x="1472" y="688"/>
                    </a:lnTo>
                    <a:lnTo>
                      <a:pt x="1475" y="701"/>
                    </a:lnTo>
                    <a:lnTo>
                      <a:pt x="1464" y="708"/>
                    </a:lnTo>
                    <a:lnTo>
                      <a:pt x="1463" y="744"/>
                    </a:lnTo>
                    <a:lnTo>
                      <a:pt x="1449" y="742"/>
                    </a:lnTo>
                    <a:lnTo>
                      <a:pt x="1442" y="757"/>
                    </a:lnTo>
                    <a:lnTo>
                      <a:pt x="1442" y="773"/>
                    </a:lnTo>
                    <a:lnTo>
                      <a:pt x="1457" y="776"/>
                    </a:lnTo>
                    <a:lnTo>
                      <a:pt x="1475" y="782"/>
                    </a:lnTo>
                    <a:lnTo>
                      <a:pt x="1498" y="764"/>
                    </a:lnTo>
                    <a:lnTo>
                      <a:pt x="1516" y="735"/>
                    </a:lnTo>
                    <a:lnTo>
                      <a:pt x="1531" y="701"/>
                    </a:lnTo>
                    <a:lnTo>
                      <a:pt x="1544" y="667"/>
                    </a:lnTo>
                    <a:lnTo>
                      <a:pt x="1537" y="634"/>
                    </a:lnTo>
                    <a:lnTo>
                      <a:pt x="1542" y="624"/>
                    </a:lnTo>
                    <a:lnTo>
                      <a:pt x="1538" y="588"/>
                    </a:lnTo>
                    <a:lnTo>
                      <a:pt x="1523" y="566"/>
                    </a:lnTo>
                    <a:lnTo>
                      <a:pt x="1499" y="558"/>
                    </a:lnTo>
                    <a:lnTo>
                      <a:pt x="1492" y="572"/>
                    </a:lnTo>
                    <a:lnTo>
                      <a:pt x="1482" y="573"/>
                    </a:lnTo>
                    <a:lnTo>
                      <a:pt x="1480" y="560"/>
                    </a:lnTo>
                    <a:lnTo>
                      <a:pt x="1457" y="548"/>
                    </a:lnTo>
                    <a:lnTo>
                      <a:pt x="1453" y="537"/>
                    </a:lnTo>
                    <a:lnTo>
                      <a:pt x="1467" y="523"/>
                    </a:lnTo>
                    <a:lnTo>
                      <a:pt x="1483" y="497"/>
                    </a:lnTo>
                    <a:lnTo>
                      <a:pt x="1492" y="478"/>
                    </a:lnTo>
                    <a:lnTo>
                      <a:pt x="1503" y="461"/>
                    </a:lnTo>
                    <a:lnTo>
                      <a:pt x="1537" y="452"/>
                    </a:lnTo>
                    <a:lnTo>
                      <a:pt x="1564" y="450"/>
                    </a:lnTo>
                    <a:lnTo>
                      <a:pt x="1602" y="454"/>
                    </a:lnTo>
                    <a:lnTo>
                      <a:pt x="1610" y="439"/>
                    </a:lnTo>
                    <a:lnTo>
                      <a:pt x="1637" y="446"/>
                    </a:lnTo>
                    <a:lnTo>
                      <a:pt x="1637" y="455"/>
                    </a:lnTo>
                    <a:lnTo>
                      <a:pt x="1675" y="450"/>
                    </a:lnTo>
                    <a:lnTo>
                      <a:pt x="1677" y="432"/>
                    </a:lnTo>
                    <a:lnTo>
                      <a:pt x="1683" y="408"/>
                    </a:lnTo>
                    <a:lnTo>
                      <a:pt x="1691" y="394"/>
                    </a:lnTo>
                    <a:lnTo>
                      <a:pt x="1728" y="394"/>
                    </a:lnTo>
                    <a:lnTo>
                      <a:pt x="1741" y="410"/>
                    </a:lnTo>
                    <a:lnTo>
                      <a:pt x="1749" y="413"/>
                    </a:lnTo>
                    <a:lnTo>
                      <a:pt x="1762" y="391"/>
                    </a:lnTo>
                    <a:lnTo>
                      <a:pt x="1771" y="387"/>
                    </a:lnTo>
                    <a:lnTo>
                      <a:pt x="1781" y="405"/>
                    </a:lnTo>
                    <a:lnTo>
                      <a:pt x="1773" y="421"/>
                    </a:lnTo>
                    <a:lnTo>
                      <a:pt x="1753" y="437"/>
                    </a:lnTo>
                    <a:lnTo>
                      <a:pt x="1736" y="463"/>
                    </a:lnTo>
                    <a:lnTo>
                      <a:pt x="1720" y="483"/>
                    </a:lnTo>
                    <a:lnTo>
                      <a:pt x="1718" y="512"/>
                    </a:lnTo>
                    <a:lnTo>
                      <a:pt x="1722" y="543"/>
                    </a:lnTo>
                    <a:lnTo>
                      <a:pt x="1734" y="564"/>
                    </a:lnTo>
                    <a:lnTo>
                      <a:pt x="1741" y="589"/>
                    </a:lnTo>
                    <a:lnTo>
                      <a:pt x="1751" y="604"/>
                    </a:lnTo>
                    <a:lnTo>
                      <a:pt x="1763" y="612"/>
                    </a:lnTo>
                    <a:lnTo>
                      <a:pt x="1777" y="589"/>
                    </a:lnTo>
                    <a:lnTo>
                      <a:pt x="1791" y="561"/>
                    </a:lnTo>
                    <a:lnTo>
                      <a:pt x="1791" y="545"/>
                    </a:lnTo>
                    <a:lnTo>
                      <a:pt x="1805" y="545"/>
                    </a:lnTo>
                    <a:lnTo>
                      <a:pt x="1803" y="526"/>
                    </a:lnTo>
                    <a:lnTo>
                      <a:pt x="1805" y="511"/>
                    </a:lnTo>
                    <a:lnTo>
                      <a:pt x="1814" y="509"/>
                    </a:lnTo>
                    <a:lnTo>
                      <a:pt x="1808" y="498"/>
                    </a:lnTo>
                    <a:lnTo>
                      <a:pt x="1792" y="480"/>
                    </a:lnTo>
                    <a:lnTo>
                      <a:pt x="1790" y="480"/>
                    </a:lnTo>
                    <a:lnTo>
                      <a:pt x="1789" y="480"/>
                    </a:lnTo>
                    <a:lnTo>
                      <a:pt x="1788" y="480"/>
                    </a:lnTo>
                    <a:lnTo>
                      <a:pt x="1787" y="479"/>
                    </a:lnTo>
                    <a:lnTo>
                      <a:pt x="1786" y="478"/>
                    </a:lnTo>
                    <a:lnTo>
                      <a:pt x="1785" y="478"/>
                    </a:lnTo>
                    <a:lnTo>
                      <a:pt x="1785" y="477"/>
                    </a:lnTo>
                    <a:lnTo>
                      <a:pt x="1783" y="476"/>
                    </a:lnTo>
                    <a:lnTo>
                      <a:pt x="1783" y="475"/>
                    </a:lnTo>
                    <a:lnTo>
                      <a:pt x="1783" y="472"/>
                    </a:lnTo>
                    <a:lnTo>
                      <a:pt x="1783" y="469"/>
                    </a:lnTo>
                    <a:lnTo>
                      <a:pt x="1784" y="467"/>
                    </a:lnTo>
                    <a:lnTo>
                      <a:pt x="1784" y="465"/>
                    </a:lnTo>
                    <a:lnTo>
                      <a:pt x="1785" y="462"/>
                    </a:lnTo>
                    <a:lnTo>
                      <a:pt x="1785" y="460"/>
                    </a:lnTo>
                    <a:lnTo>
                      <a:pt x="1786" y="458"/>
                    </a:lnTo>
                    <a:lnTo>
                      <a:pt x="1787" y="455"/>
                    </a:lnTo>
                    <a:lnTo>
                      <a:pt x="1787" y="454"/>
                    </a:lnTo>
                    <a:lnTo>
                      <a:pt x="1787" y="452"/>
                    </a:lnTo>
                    <a:lnTo>
                      <a:pt x="1787" y="451"/>
                    </a:lnTo>
                    <a:lnTo>
                      <a:pt x="1788" y="450"/>
                    </a:lnTo>
                    <a:lnTo>
                      <a:pt x="1797" y="439"/>
                    </a:lnTo>
                    <a:lnTo>
                      <a:pt x="1820" y="428"/>
                    </a:lnTo>
                    <a:lnTo>
                      <a:pt x="1832" y="419"/>
                    </a:lnTo>
                    <a:lnTo>
                      <a:pt x="1851" y="416"/>
                    </a:lnTo>
                    <a:lnTo>
                      <a:pt x="1862" y="419"/>
                    </a:lnTo>
                    <a:lnTo>
                      <a:pt x="1872" y="432"/>
                    </a:lnTo>
                    <a:lnTo>
                      <a:pt x="1880" y="438"/>
                    </a:lnTo>
                    <a:lnTo>
                      <a:pt x="1887" y="412"/>
                    </a:lnTo>
                    <a:lnTo>
                      <a:pt x="1895" y="405"/>
                    </a:lnTo>
                    <a:lnTo>
                      <a:pt x="1898" y="391"/>
                    </a:lnTo>
                    <a:lnTo>
                      <a:pt x="1918" y="392"/>
                    </a:lnTo>
                    <a:lnTo>
                      <a:pt x="1937" y="378"/>
                    </a:lnTo>
                    <a:lnTo>
                      <a:pt x="1948" y="376"/>
                    </a:lnTo>
                    <a:lnTo>
                      <a:pt x="1969" y="384"/>
                    </a:lnTo>
                    <a:lnTo>
                      <a:pt x="1974" y="373"/>
                    </a:lnTo>
                    <a:lnTo>
                      <a:pt x="1955" y="349"/>
                    </a:lnTo>
                    <a:lnTo>
                      <a:pt x="1929" y="332"/>
                    </a:lnTo>
                    <a:lnTo>
                      <a:pt x="1939" y="323"/>
                    </a:lnTo>
                    <a:lnTo>
                      <a:pt x="1957" y="311"/>
                    </a:lnTo>
                    <a:lnTo>
                      <a:pt x="1950" y="302"/>
                    </a:lnTo>
                    <a:lnTo>
                      <a:pt x="1950" y="286"/>
                    </a:lnTo>
                    <a:lnTo>
                      <a:pt x="1967" y="281"/>
                    </a:lnTo>
                    <a:lnTo>
                      <a:pt x="1973" y="298"/>
                    </a:lnTo>
                    <a:lnTo>
                      <a:pt x="1978" y="311"/>
                    </a:lnTo>
                    <a:lnTo>
                      <a:pt x="2005" y="313"/>
                    </a:lnTo>
                    <a:lnTo>
                      <a:pt x="2016" y="325"/>
                    </a:lnTo>
                    <a:lnTo>
                      <a:pt x="2035" y="326"/>
                    </a:lnTo>
                    <a:lnTo>
                      <a:pt x="2046" y="341"/>
                    </a:lnTo>
                    <a:lnTo>
                      <a:pt x="2055" y="344"/>
                    </a:lnTo>
                    <a:lnTo>
                      <a:pt x="2068" y="332"/>
                    </a:lnTo>
                    <a:lnTo>
                      <a:pt x="2055" y="317"/>
                    </a:lnTo>
                    <a:lnTo>
                      <a:pt x="2059" y="305"/>
                    </a:lnTo>
                    <a:lnTo>
                      <a:pt x="2070" y="305"/>
                    </a:lnTo>
                    <a:lnTo>
                      <a:pt x="2081" y="300"/>
                    </a:lnTo>
                    <a:lnTo>
                      <a:pt x="2084" y="282"/>
                    </a:lnTo>
                    <a:lnTo>
                      <a:pt x="2057" y="282"/>
                    </a:lnTo>
                    <a:lnTo>
                      <a:pt x="2041" y="271"/>
                    </a:lnTo>
                    <a:lnTo>
                      <a:pt x="2018" y="275"/>
                    </a:lnTo>
                    <a:lnTo>
                      <a:pt x="2012" y="284"/>
                    </a:lnTo>
                    <a:lnTo>
                      <a:pt x="2003" y="268"/>
                    </a:lnTo>
                    <a:lnTo>
                      <a:pt x="1997" y="260"/>
                    </a:lnTo>
                    <a:lnTo>
                      <a:pt x="1976" y="254"/>
                    </a:lnTo>
                    <a:lnTo>
                      <a:pt x="1973" y="242"/>
                    </a:lnTo>
                    <a:lnTo>
                      <a:pt x="1944" y="242"/>
                    </a:lnTo>
                    <a:lnTo>
                      <a:pt x="1931" y="227"/>
                    </a:lnTo>
                    <a:lnTo>
                      <a:pt x="1912" y="216"/>
                    </a:lnTo>
                    <a:lnTo>
                      <a:pt x="1894" y="215"/>
                    </a:lnTo>
                    <a:lnTo>
                      <a:pt x="1874" y="207"/>
                    </a:lnTo>
                    <a:lnTo>
                      <a:pt x="1865" y="201"/>
                    </a:lnTo>
                    <a:lnTo>
                      <a:pt x="1846" y="194"/>
                    </a:lnTo>
                    <a:lnTo>
                      <a:pt x="1819" y="194"/>
                    </a:lnTo>
                    <a:lnTo>
                      <a:pt x="1787" y="191"/>
                    </a:lnTo>
                    <a:lnTo>
                      <a:pt x="1783" y="210"/>
                    </a:lnTo>
                    <a:lnTo>
                      <a:pt x="1768" y="213"/>
                    </a:lnTo>
                    <a:lnTo>
                      <a:pt x="1759" y="204"/>
                    </a:lnTo>
                    <a:lnTo>
                      <a:pt x="1743" y="207"/>
                    </a:lnTo>
                    <a:lnTo>
                      <a:pt x="1722" y="199"/>
                    </a:lnTo>
                    <a:lnTo>
                      <a:pt x="1687" y="204"/>
                    </a:lnTo>
                    <a:lnTo>
                      <a:pt x="1679" y="216"/>
                    </a:lnTo>
                    <a:lnTo>
                      <a:pt x="1667" y="212"/>
                    </a:lnTo>
                    <a:lnTo>
                      <a:pt x="1650" y="198"/>
                    </a:lnTo>
                    <a:lnTo>
                      <a:pt x="1634" y="181"/>
                    </a:lnTo>
                    <a:lnTo>
                      <a:pt x="1594" y="172"/>
                    </a:lnTo>
                    <a:lnTo>
                      <a:pt x="1581" y="176"/>
                    </a:lnTo>
                    <a:lnTo>
                      <a:pt x="1571" y="180"/>
                    </a:lnTo>
                    <a:lnTo>
                      <a:pt x="1549" y="176"/>
                    </a:lnTo>
                    <a:lnTo>
                      <a:pt x="1522" y="162"/>
                    </a:lnTo>
                    <a:lnTo>
                      <a:pt x="1504" y="154"/>
                    </a:lnTo>
                    <a:lnTo>
                      <a:pt x="1501" y="146"/>
                    </a:lnTo>
                    <a:lnTo>
                      <a:pt x="1458" y="146"/>
                    </a:lnTo>
                    <a:lnTo>
                      <a:pt x="1446" y="151"/>
                    </a:lnTo>
                    <a:lnTo>
                      <a:pt x="1433" y="136"/>
                    </a:lnTo>
                    <a:lnTo>
                      <a:pt x="1409" y="136"/>
                    </a:lnTo>
                    <a:lnTo>
                      <a:pt x="1399" y="123"/>
                    </a:lnTo>
                    <a:lnTo>
                      <a:pt x="1386" y="131"/>
                    </a:lnTo>
                    <a:lnTo>
                      <a:pt x="1373" y="140"/>
                    </a:lnTo>
                    <a:lnTo>
                      <a:pt x="1381" y="159"/>
                    </a:lnTo>
                    <a:lnTo>
                      <a:pt x="1363" y="163"/>
                    </a:lnTo>
                    <a:lnTo>
                      <a:pt x="1341" y="159"/>
                    </a:lnTo>
                    <a:lnTo>
                      <a:pt x="1323" y="158"/>
                    </a:lnTo>
                    <a:lnTo>
                      <a:pt x="1312" y="165"/>
                    </a:lnTo>
                    <a:lnTo>
                      <a:pt x="1296" y="157"/>
                    </a:lnTo>
                    <a:lnTo>
                      <a:pt x="1287" y="147"/>
                    </a:lnTo>
                    <a:lnTo>
                      <a:pt x="1285" y="163"/>
                    </a:lnTo>
                    <a:lnTo>
                      <a:pt x="1262" y="165"/>
                    </a:lnTo>
                    <a:lnTo>
                      <a:pt x="1233" y="156"/>
                    </a:lnTo>
                    <a:lnTo>
                      <a:pt x="1215" y="149"/>
                    </a:lnTo>
                    <a:lnTo>
                      <a:pt x="1220" y="140"/>
                    </a:lnTo>
                    <a:lnTo>
                      <a:pt x="1233" y="136"/>
                    </a:lnTo>
                    <a:lnTo>
                      <a:pt x="1223" y="116"/>
                    </a:lnTo>
                    <a:lnTo>
                      <a:pt x="1199" y="107"/>
                    </a:lnTo>
                    <a:lnTo>
                      <a:pt x="1168" y="109"/>
                    </a:lnTo>
                    <a:lnTo>
                      <a:pt x="1159" y="133"/>
                    </a:lnTo>
                    <a:lnTo>
                      <a:pt x="1134" y="125"/>
                    </a:lnTo>
                    <a:lnTo>
                      <a:pt x="1113" y="115"/>
                    </a:lnTo>
                    <a:lnTo>
                      <a:pt x="1081" y="107"/>
                    </a:lnTo>
                    <a:lnTo>
                      <a:pt x="1020" y="107"/>
                    </a:lnTo>
                    <a:lnTo>
                      <a:pt x="999" y="107"/>
                    </a:lnTo>
                    <a:lnTo>
                      <a:pt x="978" y="116"/>
                    </a:lnTo>
                    <a:lnTo>
                      <a:pt x="948" y="126"/>
                    </a:lnTo>
                    <a:lnTo>
                      <a:pt x="964" y="109"/>
                    </a:lnTo>
                    <a:lnTo>
                      <a:pt x="993" y="93"/>
                    </a:lnTo>
                    <a:lnTo>
                      <a:pt x="1005" y="87"/>
                    </a:lnTo>
                    <a:lnTo>
                      <a:pt x="1020" y="72"/>
                    </a:lnTo>
                    <a:lnTo>
                      <a:pt x="1024" y="51"/>
                    </a:lnTo>
                    <a:lnTo>
                      <a:pt x="1003" y="42"/>
                    </a:lnTo>
                    <a:lnTo>
                      <a:pt x="994" y="29"/>
                    </a:lnTo>
                    <a:lnTo>
                      <a:pt x="947" y="25"/>
                    </a:lnTo>
                    <a:lnTo>
                      <a:pt x="938" y="35"/>
                    </a:lnTo>
                    <a:lnTo>
                      <a:pt x="922" y="27"/>
                    </a:lnTo>
                    <a:lnTo>
                      <a:pt x="916" y="15"/>
                    </a:lnTo>
                    <a:lnTo>
                      <a:pt x="903" y="6"/>
                    </a:lnTo>
                    <a:lnTo>
                      <a:pt x="892" y="0"/>
                    </a:lnTo>
                    <a:lnTo>
                      <a:pt x="869" y="9"/>
                    </a:lnTo>
                    <a:lnTo>
                      <a:pt x="863" y="29"/>
                    </a:lnTo>
                    <a:lnTo>
                      <a:pt x="859" y="36"/>
                    </a:lnTo>
                    <a:lnTo>
                      <a:pt x="870" y="40"/>
                    </a:lnTo>
                    <a:lnTo>
                      <a:pt x="853" y="48"/>
                    </a:lnTo>
                    <a:lnTo>
                      <a:pt x="829" y="43"/>
                    </a:lnTo>
                    <a:lnTo>
                      <a:pt x="814" y="46"/>
                    </a:lnTo>
                    <a:lnTo>
                      <a:pt x="806" y="53"/>
                    </a:lnTo>
                    <a:lnTo>
                      <a:pt x="796" y="41"/>
                    </a:lnTo>
                    <a:lnTo>
                      <a:pt x="781" y="47"/>
                    </a:lnTo>
                    <a:lnTo>
                      <a:pt x="770" y="43"/>
                    </a:lnTo>
                    <a:lnTo>
                      <a:pt x="769" y="55"/>
                    </a:lnTo>
                    <a:lnTo>
                      <a:pt x="743" y="57"/>
                    </a:lnTo>
                    <a:lnTo>
                      <a:pt x="721" y="59"/>
                    </a:lnTo>
                    <a:lnTo>
                      <a:pt x="706" y="69"/>
                    </a:lnTo>
                    <a:lnTo>
                      <a:pt x="689" y="75"/>
                    </a:lnTo>
                    <a:lnTo>
                      <a:pt x="689" y="87"/>
                    </a:lnTo>
                    <a:lnTo>
                      <a:pt x="702" y="91"/>
                    </a:lnTo>
                    <a:lnTo>
                      <a:pt x="706" y="107"/>
                    </a:lnTo>
                    <a:lnTo>
                      <a:pt x="683" y="104"/>
                    </a:lnTo>
                    <a:lnTo>
                      <a:pt x="654" y="106"/>
                    </a:lnTo>
                    <a:lnTo>
                      <a:pt x="638" y="112"/>
                    </a:lnTo>
                    <a:lnTo>
                      <a:pt x="634" y="129"/>
                    </a:lnTo>
                    <a:lnTo>
                      <a:pt x="642" y="142"/>
                    </a:lnTo>
                    <a:lnTo>
                      <a:pt x="654" y="143"/>
                    </a:lnTo>
                    <a:lnTo>
                      <a:pt x="664" y="156"/>
                    </a:lnTo>
                    <a:lnTo>
                      <a:pt x="674" y="172"/>
                    </a:lnTo>
                    <a:lnTo>
                      <a:pt x="672" y="184"/>
                    </a:lnTo>
                    <a:lnTo>
                      <a:pt x="651" y="163"/>
                    </a:lnTo>
                    <a:lnTo>
                      <a:pt x="630" y="157"/>
                    </a:lnTo>
                    <a:lnTo>
                      <a:pt x="620" y="143"/>
                    </a:lnTo>
                    <a:lnTo>
                      <a:pt x="607" y="144"/>
                    </a:lnTo>
                    <a:lnTo>
                      <a:pt x="601" y="161"/>
                    </a:lnTo>
                    <a:lnTo>
                      <a:pt x="607" y="170"/>
                    </a:lnTo>
                    <a:lnTo>
                      <a:pt x="609" y="178"/>
                    </a:lnTo>
                    <a:lnTo>
                      <a:pt x="591" y="172"/>
                    </a:lnTo>
                    <a:lnTo>
                      <a:pt x="573" y="157"/>
                    </a:lnTo>
                    <a:lnTo>
                      <a:pt x="571" y="138"/>
                    </a:lnTo>
                    <a:lnTo>
                      <a:pt x="564" y="127"/>
                    </a:lnTo>
                    <a:lnTo>
                      <a:pt x="554" y="137"/>
                    </a:lnTo>
                    <a:lnTo>
                      <a:pt x="557" y="152"/>
                    </a:lnTo>
                    <a:lnTo>
                      <a:pt x="554" y="162"/>
                    </a:lnTo>
                    <a:lnTo>
                      <a:pt x="557" y="172"/>
                    </a:lnTo>
                    <a:lnTo>
                      <a:pt x="564" y="175"/>
                    </a:lnTo>
                    <a:lnTo>
                      <a:pt x="567" y="202"/>
                    </a:lnTo>
                    <a:lnTo>
                      <a:pt x="570" y="216"/>
                    </a:lnTo>
                    <a:lnTo>
                      <a:pt x="588" y="218"/>
                    </a:lnTo>
                    <a:lnTo>
                      <a:pt x="591" y="210"/>
                    </a:lnTo>
                    <a:lnTo>
                      <a:pt x="605" y="216"/>
                    </a:lnTo>
                    <a:lnTo>
                      <a:pt x="614" y="220"/>
                    </a:lnTo>
                    <a:lnTo>
                      <a:pt x="620" y="228"/>
                    </a:lnTo>
                    <a:lnTo>
                      <a:pt x="623" y="242"/>
                    </a:lnTo>
                    <a:lnTo>
                      <a:pt x="631" y="249"/>
                    </a:lnTo>
                    <a:lnTo>
                      <a:pt x="640" y="253"/>
                    </a:lnTo>
                    <a:lnTo>
                      <a:pt x="640" y="264"/>
                    </a:lnTo>
                    <a:lnTo>
                      <a:pt x="627" y="256"/>
                    </a:lnTo>
                    <a:lnTo>
                      <a:pt x="617" y="244"/>
                    </a:lnTo>
                    <a:lnTo>
                      <a:pt x="602" y="233"/>
                    </a:lnTo>
                    <a:lnTo>
                      <a:pt x="586" y="233"/>
                    </a:lnTo>
                    <a:lnTo>
                      <a:pt x="585" y="238"/>
                    </a:lnTo>
                    <a:lnTo>
                      <a:pt x="582" y="249"/>
                    </a:lnTo>
                    <a:lnTo>
                      <a:pt x="575" y="265"/>
                    </a:lnTo>
                    <a:lnTo>
                      <a:pt x="564" y="284"/>
                    </a:lnTo>
                    <a:lnTo>
                      <a:pt x="548" y="291"/>
                    </a:lnTo>
                    <a:lnTo>
                      <a:pt x="525" y="283"/>
                    </a:lnTo>
                    <a:lnTo>
                      <a:pt x="528" y="275"/>
                    </a:lnTo>
                    <a:lnTo>
                      <a:pt x="543" y="270"/>
                    </a:lnTo>
                    <a:lnTo>
                      <a:pt x="557" y="262"/>
                    </a:lnTo>
                    <a:lnTo>
                      <a:pt x="557" y="261"/>
                    </a:lnTo>
                    <a:lnTo>
                      <a:pt x="558" y="260"/>
                    </a:lnTo>
                    <a:lnTo>
                      <a:pt x="559" y="258"/>
                    </a:lnTo>
                    <a:lnTo>
                      <a:pt x="559" y="256"/>
                    </a:lnTo>
                    <a:lnTo>
                      <a:pt x="560" y="254"/>
                    </a:lnTo>
                    <a:lnTo>
                      <a:pt x="561" y="253"/>
                    </a:lnTo>
                    <a:lnTo>
                      <a:pt x="561" y="250"/>
                    </a:lnTo>
                    <a:lnTo>
                      <a:pt x="561" y="249"/>
                    </a:lnTo>
                    <a:lnTo>
                      <a:pt x="561" y="247"/>
                    </a:lnTo>
                    <a:lnTo>
                      <a:pt x="562" y="246"/>
                    </a:lnTo>
                    <a:lnTo>
                      <a:pt x="561" y="244"/>
                    </a:lnTo>
                    <a:lnTo>
                      <a:pt x="561" y="243"/>
                    </a:lnTo>
                    <a:lnTo>
                      <a:pt x="561" y="241"/>
                    </a:lnTo>
                    <a:lnTo>
                      <a:pt x="560" y="238"/>
                    </a:lnTo>
                    <a:lnTo>
                      <a:pt x="559" y="235"/>
                    </a:lnTo>
                    <a:lnTo>
                      <a:pt x="558" y="233"/>
                    </a:lnTo>
                    <a:lnTo>
                      <a:pt x="557" y="231"/>
                    </a:lnTo>
                    <a:lnTo>
                      <a:pt x="556" y="228"/>
                    </a:lnTo>
                    <a:lnTo>
                      <a:pt x="555" y="227"/>
                    </a:lnTo>
                    <a:lnTo>
                      <a:pt x="554" y="225"/>
                    </a:lnTo>
                    <a:lnTo>
                      <a:pt x="554" y="224"/>
                    </a:lnTo>
                    <a:lnTo>
                      <a:pt x="550" y="209"/>
                    </a:lnTo>
                    <a:lnTo>
                      <a:pt x="550" y="198"/>
                    </a:lnTo>
                    <a:lnTo>
                      <a:pt x="545" y="184"/>
                    </a:lnTo>
                    <a:lnTo>
                      <a:pt x="541" y="167"/>
                    </a:lnTo>
                    <a:lnTo>
                      <a:pt x="535" y="142"/>
                    </a:lnTo>
                    <a:lnTo>
                      <a:pt x="530" y="123"/>
                    </a:lnTo>
                    <a:lnTo>
                      <a:pt x="517" y="109"/>
                    </a:lnTo>
                    <a:lnTo>
                      <a:pt x="498" y="110"/>
                    </a:lnTo>
                    <a:lnTo>
                      <a:pt x="488" y="135"/>
                    </a:lnTo>
                    <a:lnTo>
                      <a:pt x="485" y="159"/>
                    </a:lnTo>
                    <a:lnTo>
                      <a:pt x="469" y="170"/>
                    </a:lnTo>
                    <a:lnTo>
                      <a:pt x="470" y="186"/>
                    </a:lnTo>
                    <a:lnTo>
                      <a:pt x="480" y="201"/>
                    </a:lnTo>
                    <a:lnTo>
                      <a:pt x="491" y="216"/>
                    </a:lnTo>
                    <a:lnTo>
                      <a:pt x="499" y="228"/>
                    </a:lnTo>
                    <a:lnTo>
                      <a:pt x="503" y="239"/>
                    </a:lnTo>
                    <a:lnTo>
                      <a:pt x="490" y="244"/>
                    </a:lnTo>
                    <a:lnTo>
                      <a:pt x="476" y="226"/>
                    </a:lnTo>
                    <a:lnTo>
                      <a:pt x="452" y="212"/>
                    </a:lnTo>
                    <a:lnTo>
                      <a:pt x="424" y="204"/>
                    </a:lnTo>
                    <a:lnTo>
                      <a:pt x="399" y="204"/>
                    </a:lnTo>
                    <a:lnTo>
                      <a:pt x="393" y="213"/>
                    </a:lnTo>
                    <a:lnTo>
                      <a:pt x="401" y="218"/>
                    </a:lnTo>
                    <a:lnTo>
                      <a:pt x="399" y="237"/>
                    </a:lnTo>
                    <a:lnTo>
                      <a:pt x="387" y="241"/>
                    </a:lnTo>
                    <a:lnTo>
                      <a:pt x="384" y="224"/>
                    </a:lnTo>
                    <a:lnTo>
                      <a:pt x="373" y="224"/>
                    </a:lnTo>
                    <a:lnTo>
                      <a:pt x="364" y="236"/>
                    </a:lnTo>
                    <a:lnTo>
                      <a:pt x="333" y="236"/>
                    </a:lnTo>
                    <a:lnTo>
                      <a:pt x="322" y="249"/>
                    </a:lnTo>
                    <a:lnTo>
                      <a:pt x="314" y="233"/>
                    </a:lnTo>
                    <a:lnTo>
                      <a:pt x="303" y="236"/>
                    </a:lnTo>
                    <a:lnTo>
                      <a:pt x="287" y="243"/>
                    </a:lnTo>
                    <a:lnTo>
                      <a:pt x="270" y="249"/>
                    </a:lnTo>
                    <a:lnTo>
                      <a:pt x="251" y="267"/>
                    </a:lnTo>
                    <a:lnTo>
                      <a:pt x="230" y="277"/>
                    </a:lnTo>
                    <a:lnTo>
                      <a:pt x="223" y="264"/>
                    </a:lnTo>
                    <a:lnTo>
                      <a:pt x="223" y="252"/>
                    </a:lnTo>
                    <a:lnTo>
                      <a:pt x="208" y="237"/>
                    </a:lnTo>
                    <a:lnTo>
                      <a:pt x="187" y="239"/>
                    </a:lnTo>
                    <a:lnTo>
                      <a:pt x="192" y="252"/>
                    </a:lnTo>
                    <a:lnTo>
                      <a:pt x="197" y="267"/>
                    </a:lnTo>
                    <a:lnTo>
                      <a:pt x="203" y="281"/>
                    </a:lnTo>
                    <a:lnTo>
                      <a:pt x="204" y="298"/>
                    </a:lnTo>
                    <a:lnTo>
                      <a:pt x="190" y="291"/>
                    </a:lnTo>
                    <a:lnTo>
                      <a:pt x="175" y="288"/>
                    </a:lnTo>
                    <a:lnTo>
                      <a:pt x="166" y="298"/>
                    </a:lnTo>
                    <a:lnTo>
                      <a:pt x="147" y="304"/>
                    </a:lnTo>
                    <a:lnTo>
                      <a:pt x="146" y="316"/>
                    </a:lnTo>
                    <a:lnTo>
                      <a:pt x="157" y="322"/>
                    </a:lnTo>
                    <a:lnTo>
                      <a:pt x="153" y="338"/>
                    </a:lnTo>
                    <a:lnTo>
                      <a:pt x="138" y="338"/>
                    </a:lnTo>
                    <a:lnTo>
                      <a:pt x="138" y="322"/>
                    </a:lnTo>
                    <a:lnTo>
                      <a:pt x="124" y="316"/>
                    </a:lnTo>
                    <a:lnTo>
                      <a:pt x="109" y="322"/>
                    </a:lnTo>
                    <a:lnTo>
                      <a:pt x="111" y="334"/>
                    </a:lnTo>
                    <a:lnTo>
                      <a:pt x="121" y="338"/>
                    </a:lnTo>
                    <a:lnTo>
                      <a:pt x="125" y="344"/>
                    </a:lnTo>
                    <a:lnTo>
                      <a:pt x="117" y="352"/>
                    </a:lnTo>
                    <a:lnTo>
                      <a:pt x="102" y="341"/>
                    </a:lnTo>
                    <a:lnTo>
                      <a:pt x="91" y="326"/>
                    </a:lnTo>
                    <a:lnTo>
                      <a:pt x="83" y="311"/>
                    </a:lnTo>
                    <a:lnTo>
                      <a:pt x="80" y="289"/>
                    </a:lnTo>
                    <a:lnTo>
                      <a:pt x="74" y="281"/>
                    </a:lnTo>
                    <a:lnTo>
                      <a:pt x="90" y="286"/>
                    </a:lnTo>
                    <a:lnTo>
                      <a:pt x="115" y="293"/>
                    </a:lnTo>
                    <a:lnTo>
                      <a:pt x="138" y="287"/>
                    </a:lnTo>
                    <a:lnTo>
                      <a:pt x="149" y="277"/>
                    </a:lnTo>
                    <a:lnTo>
                      <a:pt x="155" y="265"/>
                    </a:lnTo>
                    <a:lnTo>
                      <a:pt x="130" y="247"/>
                    </a:lnTo>
                    <a:lnTo>
                      <a:pt x="100" y="233"/>
                    </a:lnTo>
                    <a:lnTo>
                      <a:pt x="69" y="216"/>
                    </a:lnTo>
                    <a:lnTo>
                      <a:pt x="53" y="209"/>
                    </a:lnTo>
                    <a:lnTo>
                      <a:pt x="36" y="220"/>
                    </a:lnTo>
                    <a:lnTo>
                      <a:pt x="20" y="237"/>
                    </a:lnTo>
                    <a:lnTo>
                      <a:pt x="14" y="252"/>
                    </a:lnTo>
                    <a:lnTo>
                      <a:pt x="14" y="267"/>
                    </a:lnTo>
                    <a:lnTo>
                      <a:pt x="19" y="288"/>
                    </a:lnTo>
                    <a:lnTo>
                      <a:pt x="20" y="311"/>
                    </a:lnTo>
                    <a:lnTo>
                      <a:pt x="26" y="332"/>
                    </a:lnTo>
                    <a:lnTo>
                      <a:pt x="34" y="354"/>
                    </a:lnTo>
                    <a:lnTo>
                      <a:pt x="42" y="363"/>
                    </a:lnTo>
                    <a:lnTo>
                      <a:pt x="52" y="371"/>
                    </a:lnTo>
                    <a:lnTo>
                      <a:pt x="41" y="381"/>
                    </a:lnTo>
                    <a:lnTo>
                      <a:pt x="25" y="397"/>
                    </a:lnTo>
                    <a:lnTo>
                      <a:pt x="12" y="414"/>
                    </a:lnTo>
                    <a:lnTo>
                      <a:pt x="8" y="427"/>
                    </a:lnTo>
                    <a:lnTo>
                      <a:pt x="9" y="444"/>
                    </a:lnTo>
                    <a:lnTo>
                      <a:pt x="0" y="447"/>
                    </a:lnTo>
                    <a:lnTo>
                      <a:pt x="16" y="470"/>
                    </a:lnTo>
                    <a:lnTo>
                      <a:pt x="39" y="490"/>
                    </a:lnTo>
                    <a:lnTo>
                      <a:pt x="78" y="506"/>
                    </a:lnTo>
                    <a:lnTo>
                      <a:pt x="81" y="557"/>
                    </a:lnTo>
                    <a:lnTo>
                      <a:pt x="75" y="564"/>
                    </a:lnTo>
                    <a:lnTo>
                      <a:pt x="69" y="584"/>
                    </a:lnTo>
                    <a:lnTo>
                      <a:pt x="106" y="582"/>
                    </a:lnTo>
                    <a:lnTo>
                      <a:pt x="114" y="604"/>
                    </a:lnTo>
                    <a:lnTo>
                      <a:pt x="171" y="651"/>
                    </a:lnTo>
                    <a:lnTo>
                      <a:pt x="163" y="695"/>
                    </a:lnTo>
                    <a:lnTo>
                      <a:pt x="169" y="702"/>
                    </a:lnTo>
                    <a:lnTo>
                      <a:pt x="155" y="717"/>
                    </a:lnTo>
                    <a:lnTo>
                      <a:pt x="142" y="729"/>
                    </a:lnTo>
                    <a:lnTo>
                      <a:pt x="138" y="740"/>
                    </a:lnTo>
                    <a:lnTo>
                      <a:pt x="157" y="749"/>
                    </a:lnTo>
                    <a:lnTo>
                      <a:pt x="168" y="761"/>
                    </a:lnTo>
                    <a:lnTo>
                      <a:pt x="199" y="743"/>
                    </a:lnTo>
                    <a:lnTo>
                      <a:pt x="217" y="752"/>
                    </a:lnTo>
                    <a:lnTo>
                      <a:pt x="229" y="752"/>
                    </a:lnTo>
                    <a:lnTo>
                      <a:pt x="242" y="764"/>
                    </a:lnTo>
                    <a:lnTo>
                      <a:pt x="256" y="780"/>
                    </a:lnTo>
                    <a:lnTo>
                      <a:pt x="285" y="773"/>
                    </a:lnTo>
                    <a:lnTo>
                      <a:pt x="277" y="753"/>
                    </a:lnTo>
                    <a:lnTo>
                      <a:pt x="285" y="740"/>
                    </a:lnTo>
                    <a:lnTo>
                      <a:pt x="304" y="72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8" name="Freeform 272"/>
              <p:cNvSpPr>
                <a:spLocks/>
              </p:cNvSpPr>
              <p:nvPr/>
            </p:nvSpPr>
            <p:spPr bwMode="auto">
              <a:xfrm>
                <a:off x="6684109" y="3299875"/>
                <a:ext cx="534644" cy="511210"/>
              </a:xfrm>
              <a:custGeom>
                <a:avLst/>
                <a:gdLst>
                  <a:gd name="T0" fmla="*/ 159 w 304"/>
                  <a:gd name="T1" fmla="*/ 72 h 290"/>
                  <a:gd name="T2" fmla="*/ 169 w 304"/>
                  <a:gd name="T3" fmla="*/ 64 h 290"/>
                  <a:gd name="T4" fmla="*/ 189 w 304"/>
                  <a:gd name="T5" fmla="*/ 65 h 290"/>
                  <a:gd name="T6" fmla="*/ 205 w 304"/>
                  <a:gd name="T7" fmla="*/ 83 h 290"/>
                  <a:gd name="T8" fmla="*/ 226 w 304"/>
                  <a:gd name="T9" fmla="*/ 103 h 290"/>
                  <a:gd name="T10" fmla="*/ 227 w 304"/>
                  <a:gd name="T11" fmla="*/ 121 h 290"/>
                  <a:gd name="T12" fmla="*/ 235 w 304"/>
                  <a:gd name="T13" fmla="*/ 128 h 290"/>
                  <a:gd name="T14" fmla="*/ 247 w 304"/>
                  <a:gd name="T15" fmla="*/ 161 h 290"/>
                  <a:gd name="T16" fmla="*/ 290 w 304"/>
                  <a:gd name="T17" fmla="*/ 164 h 290"/>
                  <a:gd name="T18" fmla="*/ 303 w 304"/>
                  <a:gd name="T19" fmla="*/ 182 h 290"/>
                  <a:gd name="T20" fmla="*/ 294 w 304"/>
                  <a:gd name="T21" fmla="*/ 222 h 290"/>
                  <a:gd name="T22" fmla="*/ 252 w 304"/>
                  <a:gd name="T23" fmla="*/ 230 h 290"/>
                  <a:gd name="T24" fmla="*/ 209 w 304"/>
                  <a:gd name="T25" fmla="*/ 237 h 290"/>
                  <a:gd name="T26" fmla="*/ 197 w 304"/>
                  <a:gd name="T27" fmla="*/ 253 h 290"/>
                  <a:gd name="T28" fmla="*/ 192 w 304"/>
                  <a:gd name="T29" fmla="*/ 274 h 290"/>
                  <a:gd name="T30" fmla="*/ 172 w 304"/>
                  <a:gd name="T31" fmla="*/ 289 h 290"/>
                  <a:gd name="T32" fmla="*/ 172 w 304"/>
                  <a:gd name="T33" fmla="*/ 276 h 290"/>
                  <a:gd name="T34" fmla="*/ 172 w 304"/>
                  <a:gd name="T35" fmla="*/ 266 h 290"/>
                  <a:gd name="T36" fmla="*/ 166 w 304"/>
                  <a:gd name="T37" fmla="*/ 264 h 290"/>
                  <a:gd name="T38" fmla="*/ 149 w 304"/>
                  <a:gd name="T39" fmla="*/ 263 h 290"/>
                  <a:gd name="T40" fmla="*/ 132 w 304"/>
                  <a:gd name="T41" fmla="*/ 264 h 290"/>
                  <a:gd name="T42" fmla="*/ 121 w 304"/>
                  <a:gd name="T43" fmla="*/ 270 h 290"/>
                  <a:gd name="T44" fmla="*/ 105 w 304"/>
                  <a:gd name="T45" fmla="*/ 252 h 290"/>
                  <a:gd name="T46" fmla="*/ 100 w 304"/>
                  <a:gd name="T47" fmla="*/ 234 h 290"/>
                  <a:gd name="T48" fmla="*/ 91 w 304"/>
                  <a:gd name="T49" fmla="*/ 219 h 290"/>
                  <a:gd name="T50" fmla="*/ 72 w 304"/>
                  <a:gd name="T51" fmla="*/ 197 h 290"/>
                  <a:gd name="T52" fmla="*/ 65 w 304"/>
                  <a:gd name="T53" fmla="*/ 181 h 290"/>
                  <a:gd name="T54" fmla="*/ 54 w 304"/>
                  <a:gd name="T55" fmla="*/ 149 h 290"/>
                  <a:gd name="T56" fmla="*/ 38 w 304"/>
                  <a:gd name="T57" fmla="*/ 123 h 290"/>
                  <a:gd name="T58" fmla="*/ 18 w 304"/>
                  <a:gd name="T59" fmla="*/ 104 h 290"/>
                  <a:gd name="T60" fmla="*/ 15 w 304"/>
                  <a:gd name="T61" fmla="*/ 81 h 290"/>
                  <a:gd name="T62" fmla="*/ 3 w 304"/>
                  <a:gd name="T63" fmla="*/ 74 h 290"/>
                  <a:gd name="T64" fmla="*/ 0 w 304"/>
                  <a:gd name="T65" fmla="*/ 58 h 290"/>
                  <a:gd name="T66" fmla="*/ 18 w 304"/>
                  <a:gd name="T67" fmla="*/ 58 h 290"/>
                  <a:gd name="T68" fmla="*/ 31 w 304"/>
                  <a:gd name="T69" fmla="*/ 46 h 290"/>
                  <a:gd name="T70" fmla="*/ 43 w 304"/>
                  <a:gd name="T71" fmla="*/ 36 h 290"/>
                  <a:gd name="T72" fmla="*/ 43 w 304"/>
                  <a:gd name="T73" fmla="*/ 15 h 290"/>
                  <a:gd name="T74" fmla="*/ 59 w 304"/>
                  <a:gd name="T75" fmla="*/ 2 h 290"/>
                  <a:gd name="T76" fmla="*/ 65 w 304"/>
                  <a:gd name="T77" fmla="*/ 0 h 290"/>
                  <a:gd name="T78" fmla="*/ 74 w 304"/>
                  <a:gd name="T79" fmla="*/ 8 h 290"/>
                  <a:gd name="T80" fmla="*/ 84 w 304"/>
                  <a:gd name="T81" fmla="*/ 15 h 290"/>
                  <a:gd name="T82" fmla="*/ 100 w 304"/>
                  <a:gd name="T83" fmla="*/ 14 h 290"/>
                  <a:gd name="T84" fmla="*/ 110 w 304"/>
                  <a:gd name="T85" fmla="*/ 31 h 290"/>
                  <a:gd name="T86" fmla="*/ 121 w 304"/>
                  <a:gd name="T87" fmla="*/ 34 h 290"/>
                  <a:gd name="T88" fmla="*/ 134 w 304"/>
                  <a:gd name="T89" fmla="*/ 57 h 290"/>
                  <a:gd name="T90" fmla="*/ 159 w 304"/>
                  <a:gd name="T91" fmla="*/ 7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290">
                    <a:moveTo>
                      <a:pt x="159" y="72"/>
                    </a:moveTo>
                    <a:lnTo>
                      <a:pt x="169" y="64"/>
                    </a:lnTo>
                    <a:lnTo>
                      <a:pt x="189" y="65"/>
                    </a:lnTo>
                    <a:lnTo>
                      <a:pt x="205" y="83"/>
                    </a:lnTo>
                    <a:lnTo>
                      <a:pt x="226" y="103"/>
                    </a:lnTo>
                    <a:lnTo>
                      <a:pt x="227" y="121"/>
                    </a:lnTo>
                    <a:lnTo>
                      <a:pt x="235" y="128"/>
                    </a:lnTo>
                    <a:lnTo>
                      <a:pt x="247" y="161"/>
                    </a:lnTo>
                    <a:lnTo>
                      <a:pt x="290" y="164"/>
                    </a:lnTo>
                    <a:lnTo>
                      <a:pt x="303" y="182"/>
                    </a:lnTo>
                    <a:lnTo>
                      <a:pt x="294" y="222"/>
                    </a:lnTo>
                    <a:lnTo>
                      <a:pt x="252" y="230"/>
                    </a:lnTo>
                    <a:lnTo>
                      <a:pt x="209" y="237"/>
                    </a:lnTo>
                    <a:lnTo>
                      <a:pt x="197" y="253"/>
                    </a:lnTo>
                    <a:lnTo>
                      <a:pt x="192" y="274"/>
                    </a:lnTo>
                    <a:lnTo>
                      <a:pt x="172" y="289"/>
                    </a:lnTo>
                    <a:lnTo>
                      <a:pt x="172" y="276"/>
                    </a:lnTo>
                    <a:lnTo>
                      <a:pt x="172" y="266"/>
                    </a:lnTo>
                    <a:lnTo>
                      <a:pt x="166" y="264"/>
                    </a:lnTo>
                    <a:lnTo>
                      <a:pt x="149" y="263"/>
                    </a:lnTo>
                    <a:lnTo>
                      <a:pt x="132" y="264"/>
                    </a:lnTo>
                    <a:lnTo>
                      <a:pt x="121" y="270"/>
                    </a:lnTo>
                    <a:lnTo>
                      <a:pt x="105" y="252"/>
                    </a:lnTo>
                    <a:lnTo>
                      <a:pt x="100" y="234"/>
                    </a:lnTo>
                    <a:lnTo>
                      <a:pt x="91" y="219"/>
                    </a:lnTo>
                    <a:lnTo>
                      <a:pt x="72" y="197"/>
                    </a:lnTo>
                    <a:lnTo>
                      <a:pt x="65" y="181"/>
                    </a:lnTo>
                    <a:lnTo>
                      <a:pt x="54" y="149"/>
                    </a:lnTo>
                    <a:lnTo>
                      <a:pt x="38" y="123"/>
                    </a:lnTo>
                    <a:lnTo>
                      <a:pt x="18" y="104"/>
                    </a:lnTo>
                    <a:lnTo>
                      <a:pt x="15" y="81"/>
                    </a:lnTo>
                    <a:lnTo>
                      <a:pt x="3" y="74"/>
                    </a:lnTo>
                    <a:lnTo>
                      <a:pt x="0" y="58"/>
                    </a:lnTo>
                    <a:lnTo>
                      <a:pt x="18" y="58"/>
                    </a:lnTo>
                    <a:lnTo>
                      <a:pt x="31" y="46"/>
                    </a:lnTo>
                    <a:lnTo>
                      <a:pt x="43" y="36"/>
                    </a:lnTo>
                    <a:lnTo>
                      <a:pt x="43" y="15"/>
                    </a:lnTo>
                    <a:lnTo>
                      <a:pt x="59" y="2"/>
                    </a:lnTo>
                    <a:lnTo>
                      <a:pt x="65" y="0"/>
                    </a:lnTo>
                    <a:lnTo>
                      <a:pt x="74" y="8"/>
                    </a:lnTo>
                    <a:lnTo>
                      <a:pt x="84" y="15"/>
                    </a:lnTo>
                    <a:lnTo>
                      <a:pt x="100" y="14"/>
                    </a:lnTo>
                    <a:lnTo>
                      <a:pt x="110" y="31"/>
                    </a:lnTo>
                    <a:lnTo>
                      <a:pt x="121" y="34"/>
                    </a:lnTo>
                    <a:lnTo>
                      <a:pt x="134" y="57"/>
                    </a:lnTo>
                    <a:lnTo>
                      <a:pt x="159" y="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79" name="Freeform 273"/>
              <p:cNvSpPr>
                <a:spLocks/>
              </p:cNvSpPr>
              <p:nvPr/>
            </p:nvSpPr>
            <p:spPr bwMode="auto">
              <a:xfrm>
                <a:off x="7215608" y="2861021"/>
                <a:ext cx="325504" cy="292569"/>
              </a:xfrm>
              <a:custGeom>
                <a:avLst/>
                <a:gdLst>
                  <a:gd name="T0" fmla="*/ 148 w 184"/>
                  <a:gd name="T1" fmla="*/ 166 h 167"/>
                  <a:gd name="T2" fmla="*/ 137 w 184"/>
                  <a:gd name="T3" fmla="*/ 161 h 167"/>
                  <a:gd name="T4" fmla="*/ 118 w 184"/>
                  <a:gd name="T5" fmla="*/ 160 h 167"/>
                  <a:gd name="T6" fmla="*/ 120 w 184"/>
                  <a:gd name="T7" fmla="*/ 149 h 167"/>
                  <a:gd name="T8" fmla="*/ 112 w 184"/>
                  <a:gd name="T9" fmla="*/ 146 h 167"/>
                  <a:gd name="T10" fmla="*/ 104 w 184"/>
                  <a:gd name="T11" fmla="*/ 151 h 167"/>
                  <a:gd name="T12" fmla="*/ 70 w 184"/>
                  <a:gd name="T13" fmla="*/ 123 h 167"/>
                  <a:gd name="T14" fmla="*/ 74 w 184"/>
                  <a:gd name="T15" fmla="*/ 112 h 167"/>
                  <a:gd name="T16" fmla="*/ 66 w 184"/>
                  <a:gd name="T17" fmla="*/ 109 h 167"/>
                  <a:gd name="T18" fmla="*/ 58 w 184"/>
                  <a:gd name="T19" fmla="*/ 109 h 167"/>
                  <a:gd name="T20" fmla="*/ 47 w 184"/>
                  <a:gd name="T21" fmla="*/ 106 h 167"/>
                  <a:gd name="T22" fmla="*/ 51 w 184"/>
                  <a:gd name="T23" fmla="*/ 99 h 167"/>
                  <a:gd name="T24" fmla="*/ 44 w 184"/>
                  <a:gd name="T25" fmla="*/ 93 h 167"/>
                  <a:gd name="T26" fmla="*/ 40 w 184"/>
                  <a:gd name="T27" fmla="*/ 84 h 167"/>
                  <a:gd name="T28" fmla="*/ 30 w 184"/>
                  <a:gd name="T29" fmla="*/ 89 h 167"/>
                  <a:gd name="T30" fmla="*/ 20 w 184"/>
                  <a:gd name="T31" fmla="*/ 92 h 167"/>
                  <a:gd name="T32" fmla="*/ 18 w 184"/>
                  <a:gd name="T33" fmla="*/ 102 h 167"/>
                  <a:gd name="T34" fmla="*/ 0 w 184"/>
                  <a:gd name="T35" fmla="*/ 97 h 167"/>
                  <a:gd name="T36" fmla="*/ 11 w 184"/>
                  <a:gd name="T37" fmla="*/ 25 h 167"/>
                  <a:gd name="T38" fmla="*/ 42 w 184"/>
                  <a:gd name="T39" fmla="*/ 0 h 167"/>
                  <a:gd name="T40" fmla="*/ 45 w 184"/>
                  <a:gd name="T41" fmla="*/ 37 h 167"/>
                  <a:gd name="T42" fmla="*/ 60 w 184"/>
                  <a:gd name="T43" fmla="*/ 37 h 167"/>
                  <a:gd name="T44" fmla="*/ 67 w 184"/>
                  <a:gd name="T45" fmla="*/ 44 h 167"/>
                  <a:gd name="T46" fmla="*/ 84 w 184"/>
                  <a:gd name="T47" fmla="*/ 44 h 167"/>
                  <a:gd name="T48" fmla="*/ 86 w 184"/>
                  <a:gd name="T49" fmla="*/ 20 h 167"/>
                  <a:gd name="T50" fmla="*/ 95 w 184"/>
                  <a:gd name="T51" fmla="*/ 37 h 167"/>
                  <a:gd name="T52" fmla="*/ 100 w 184"/>
                  <a:gd name="T53" fmla="*/ 50 h 167"/>
                  <a:gd name="T54" fmla="*/ 118 w 184"/>
                  <a:gd name="T55" fmla="*/ 45 h 167"/>
                  <a:gd name="T56" fmla="*/ 135 w 184"/>
                  <a:gd name="T57" fmla="*/ 47 h 167"/>
                  <a:gd name="T58" fmla="*/ 150 w 184"/>
                  <a:gd name="T59" fmla="*/ 54 h 167"/>
                  <a:gd name="T60" fmla="*/ 151 w 184"/>
                  <a:gd name="T61" fmla="*/ 77 h 167"/>
                  <a:gd name="T62" fmla="*/ 156 w 184"/>
                  <a:gd name="T63" fmla="*/ 89 h 167"/>
                  <a:gd name="T64" fmla="*/ 173 w 184"/>
                  <a:gd name="T65" fmla="*/ 98 h 167"/>
                  <a:gd name="T66" fmla="*/ 183 w 184"/>
                  <a:gd name="T67" fmla="*/ 106 h 167"/>
                  <a:gd name="T68" fmla="*/ 175 w 184"/>
                  <a:gd name="T69" fmla="*/ 122 h 167"/>
                  <a:gd name="T70" fmla="*/ 164 w 184"/>
                  <a:gd name="T71" fmla="*/ 137 h 167"/>
                  <a:gd name="T72" fmla="*/ 148 w 184"/>
                  <a:gd name="T73"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7">
                    <a:moveTo>
                      <a:pt x="148" y="166"/>
                    </a:moveTo>
                    <a:lnTo>
                      <a:pt x="137" y="161"/>
                    </a:lnTo>
                    <a:lnTo>
                      <a:pt x="118" y="160"/>
                    </a:lnTo>
                    <a:lnTo>
                      <a:pt x="120" y="149"/>
                    </a:lnTo>
                    <a:lnTo>
                      <a:pt x="112" y="146"/>
                    </a:lnTo>
                    <a:lnTo>
                      <a:pt x="104" y="151"/>
                    </a:lnTo>
                    <a:lnTo>
                      <a:pt x="70" y="123"/>
                    </a:lnTo>
                    <a:lnTo>
                      <a:pt x="74" y="112"/>
                    </a:lnTo>
                    <a:lnTo>
                      <a:pt x="66" y="109"/>
                    </a:lnTo>
                    <a:lnTo>
                      <a:pt x="58" y="109"/>
                    </a:lnTo>
                    <a:lnTo>
                      <a:pt x="47" y="106"/>
                    </a:lnTo>
                    <a:lnTo>
                      <a:pt x="51" y="99"/>
                    </a:lnTo>
                    <a:lnTo>
                      <a:pt x="44" y="93"/>
                    </a:lnTo>
                    <a:lnTo>
                      <a:pt x="40" y="84"/>
                    </a:lnTo>
                    <a:lnTo>
                      <a:pt x="30" y="89"/>
                    </a:lnTo>
                    <a:lnTo>
                      <a:pt x="20" y="92"/>
                    </a:lnTo>
                    <a:lnTo>
                      <a:pt x="18" y="102"/>
                    </a:lnTo>
                    <a:lnTo>
                      <a:pt x="0" y="97"/>
                    </a:lnTo>
                    <a:lnTo>
                      <a:pt x="11" y="25"/>
                    </a:lnTo>
                    <a:lnTo>
                      <a:pt x="42" y="0"/>
                    </a:lnTo>
                    <a:lnTo>
                      <a:pt x="45" y="37"/>
                    </a:lnTo>
                    <a:lnTo>
                      <a:pt x="60" y="37"/>
                    </a:lnTo>
                    <a:lnTo>
                      <a:pt x="67" y="44"/>
                    </a:lnTo>
                    <a:lnTo>
                      <a:pt x="84" y="44"/>
                    </a:lnTo>
                    <a:lnTo>
                      <a:pt x="86" y="20"/>
                    </a:lnTo>
                    <a:lnTo>
                      <a:pt x="95" y="37"/>
                    </a:lnTo>
                    <a:lnTo>
                      <a:pt x="100" y="50"/>
                    </a:lnTo>
                    <a:lnTo>
                      <a:pt x="118" y="45"/>
                    </a:lnTo>
                    <a:lnTo>
                      <a:pt x="135" y="47"/>
                    </a:lnTo>
                    <a:lnTo>
                      <a:pt x="150" y="54"/>
                    </a:lnTo>
                    <a:lnTo>
                      <a:pt x="151" y="77"/>
                    </a:lnTo>
                    <a:lnTo>
                      <a:pt x="156" y="89"/>
                    </a:lnTo>
                    <a:lnTo>
                      <a:pt x="173" y="98"/>
                    </a:lnTo>
                    <a:lnTo>
                      <a:pt x="183" y="106"/>
                    </a:lnTo>
                    <a:lnTo>
                      <a:pt x="175" y="122"/>
                    </a:lnTo>
                    <a:lnTo>
                      <a:pt x="164" y="137"/>
                    </a:lnTo>
                    <a:lnTo>
                      <a:pt x="148" y="1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80" name="Freeform 277"/>
              <p:cNvSpPr>
                <a:spLocks/>
              </p:cNvSpPr>
              <p:nvPr/>
            </p:nvSpPr>
            <p:spPr bwMode="auto">
              <a:xfrm>
                <a:off x="6649514" y="3213362"/>
                <a:ext cx="72334" cy="151004"/>
              </a:xfrm>
              <a:custGeom>
                <a:avLst/>
                <a:gdLst>
                  <a:gd name="T0" fmla="*/ 0 w 46"/>
                  <a:gd name="T1" fmla="*/ 74 h 96"/>
                  <a:gd name="T2" fmla="*/ 15 w 46"/>
                  <a:gd name="T3" fmla="*/ 29 h 96"/>
                  <a:gd name="T4" fmla="*/ 27 w 46"/>
                  <a:gd name="T5" fmla="*/ 0 h 96"/>
                  <a:gd name="T6" fmla="*/ 46 w 46"/>
                  <a:gd name="T7" fmla="*/ 17 h 96"/>
                  <a:gd name="T8" fmla="*/ 40 w 46"/>
                  <a:gd name="T9" fmla="*/ 35 h 96"/>
                  <a:gd name="T10" fmla="*/ 27 w 46"/>
                  <a:gd name="T11" fmla="*/ 42 h 96"/>
                  <a:gd name="T12" fmla="*/ 27 w 46"/>
                  <a:gd name="T13" fmla="*/ 77 h 96"/>
                  <a:gd name="T14" fmla="*/ 22 w 46"/>
                  <a:gd name="T15" fmla="*/ 96 h 96"/>
                  <a:gd name="T16" fmla="*/ 7 w 46"/>
                  <a:gd name="T17" fmla="*/ 75 h 96"/>
                  <a:gd name="T18" fmla="*/ 0 w 46"/>
                  <a:gd name="T19" fmla="*/ 7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6">
                    <a:moveTo>
                      <a:pt x="0" y="74"/>
                    </a:moveTo>
                    <a:lnTo>
                      <a:pt x="15" y="29"/>
                    </a:lnTo>
                    <a:lnTo>
                      <a:pt x="27" y="0"/>
                    </a:lnTo>
                    <a:lnTo>
                      <a:pt x="46" y="17"/>
                    </a:lnTo>
                    <a:lnTo>
                      <a:pt x="40" y="35"/>
                    </a:lnTo>
                    <a:lnTo>
                      <a:pt x="27" y="42"/>
                    </a:lnTo>
                    <a:lnTo>
                      <a:pt x="27" y="77"/>
                    </a:lnTo>
                    <a:lnTo>
                      <a:pt x="22" y="96"/>
                    </a:lnTo>
                    <a:lnTo>
                      <a:pt x="7" y="75"/>
                    </a:lnTo>
                    <a:lnTo>
                      <a:pt x="0" y="7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nvGrpSpPr>
            <p:cNvPr id="56" name="Group 55"/>
            <p:cNvGrpSpPr/>
            <p:nvPr/>
          </p:nvGrpSpPr>
          <p:grpSpPr>
            <a:xfrm>
              <a:off x="5076627" y="3568937"/>
              <a:ext cx="1754892" cy="2162811"/>
              <a:chOff x="5380520" y="3142579"/>
              <a:chExt cx="1754892" cy="2162811"/>
            </a:xfrm>
            <a:grpFill/>
          </p:grpSpPr>
          <p:sp>
            <p:nvSpPr>
              <p:cNvPr id="57" name="Freeform 131"/>
              <p:cNvSpPr>
                <a:spLocks/>
              </p:cNvSpPr>
              <p:nvPr/>
            </p:nvSpPr>
            <p:spPr bwMode="auto">
              <a:xfrm>
                <a:off x="6474969" y="4710814"/>
                <a:ext cx="191843" cy="220213"/>
              </a:xfrm>
              <a:custGeom>
                <a:avLst/>
                <a:gdLst>
                  <a:gd name="T0" fmla="*/ 65 w 108"/>
                  <a:gd name="T1" fmla="*/ 0 h 125"/>
                  <a:gd name="T2" fmla="*/ 59 w 108"/>
                  <a:gd name="T3" fmla="*/ 7 h 125"/>
                  <a:gd name="T4" fmla="*/ 47 w 108"/>
                  <a:gd name="T5" fmla="*/ 9 h 125"/>
                  <a:gd name="T6" fmla="*/ 45 w 108"/>
                  <a:gd name="T7" fmla="*/ 20 h 125"/>
                  <a:gd name="T8" fmla="*/ 40 w 108"/>
                  <a:gd name="T9" fmla="*/ 23 h 125"/>
                  <a:gd name="T10" fmla="*/ 32 w 108"/>
                  <a:gd name="T11" fmla="*/ 25 h 125"/>
                  <a:gd name="T12" fmla="*/ 30 w 108"/>
                  <a:gd name="T13" fmla="*/ 36 h 125"/>
                  <a:gd name="T14" fmla="*/ 22 w 108"/>
                  <a:gd name="T15" fmla="*/ 39 h 125"/>
                  <a:gd name="T16" fmla="*/ 8 w 108"/>
                  <a:gd name="T17" fmla="*/ 39 h 125"/>
                  <a:gd name="T18" fmla="*/ 0 w 108"/>
                  <a:gd name="T19" fmla="*/ 42 h 125"/>
                  <a:gd name="T20" fmla="*/ 6 w 108"/>
                  <a:gd name="T21" fmla="*/ 64 h 125"/>
                  <a:gd name="T22" fmla="*/ 8 w 108"/>
                  <a:gd name="T23" fmla="*/ 75 h 125"/>
                  <a:gd name="T24" fmla="*/ 15 w 108"/>
                  <a:gd name="T25" fmla="*/ 79 h 125"/>
                  <a:gd name="T26" fmla="*/ 19 w 108"/>
                  <a:gd name="T27" fmla="*/ 91 h 125"/>
                  <a:gd name="T28" fmla="*/ 27 w 108"/>
                  <a:gd name="T29" fmla="*/ 92 h 125"/>
                  <a:gd name="T30" fmla="*/ 31 w 108"/>
                  <a:gd name="T31" fmla="*/ 107 h 125"/>
                  <a:gd name="T32" fmla="*/ 37 w 108"/>
                  <a:gd name="T33" fmla="*/ 109 h 125"/>
                  <a:gd name="T34" fmla="*/ 52 w 108"/>
                  <a:gd name="T35" fmla="*/ 115 h 125"/>
                  <a:gd name="T36" fmla="*/ 62 w 108"/>
                  <a:gd name="T37" fmla="*/ 119 h 125"/>
                  <a:gd name="T38" fmla="*/ 66 w 108"/>
                  <a:gd name="T39" fmla="*/ 124 h 125"/>
                  <a:gd name="T40" fmla="*/ 82 w 108"/>
                  <a:gd name="T41" fmla="*/ 124 h 125"/>
                  <a:gd name="T42" fmla="*/ 85 w 108"/>
                  <a:gd name="T43" fmla="*/ 113 h 125"/>
                  <a:gd name="T44" fmla="*/ 93 w 108"/>
                  <a:gd name="T45" fmla="*/ 108 h 125"/>
                  <a:gd name="T46" fmla="*/ 92 w 108"/>
                  <a:gd name="T47" fmla="*/ 87 h 125"/>
                  <a:gd name="T48" fmla="*/ 102 w 108"/>
                  <a:gd name="T49" fmla="*/ 82 h 125"/>
                  <a:gd name="T50" fmla="*/ 107 w 108"/>
                  <a:gd name="T51" fmla="*/ 75 h 125"/>
                  <a:gd name="T52" fmla="*/ 101 w 108"/>
                  <a:gd name="T53" fmla="*/ 61 h 125"/>
                  <a:gd name="T54" fmla="*/ 100 w 108"/>
                  <a:gd name="T55" fmla="*/ 51 h 125"/>
                  <a:gd name="T56" fmla="*/ 105 w 108"/>
                  <a:gd name="T57" fmla="*/ 31 h 125"/>
                  <a:gd name="T58" fmla="*/ 98 w 108"/>
                  <a:gd name="T59" fmla="*/ 16 h 125"/>
                  <a:gd name="T60" fmla="*/ 77 w 108"/>
                  <a:gd name="T61" fmla="*/ 13 h 125"/>
                  <a:gd name="T62" fmla="*/ 70 w 108"/>
                  <a:gd name="T63" fmla="*/ 1 h 125"/>
                  <a:gd name="T64" fmla="*/ 65 w 108"/>
                  <a:gd name="T6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25">
                    <a:moveTo>
                      <a:pt x="65" y="0"/>
                    </a:moveTo>
                    <a:lnTo>
                      <a:pt x="59" y="7"/>
                    </a:lnTo>
                    <a:lnTo>
                      <a:pt x="47" y="9"/>
                    </a:lnTo>
                    <a:lnTo>
                      <a:pt x="45" y="20"/>
                    </a:lnTo>
                    <a:lnTo>
                      <a:pt x="40" y="23"/>
                    </a:lnTo>
                    <a:lnTo>
                      <a:pt x="32" y="25"/>
                    </a:lnTo>
                    <a:lnTo>
                      <a:pt x="30" y="36"/>
                    </a:lnTo>
                    <a:lnTo>
                      <a:pt x="22" y="39"/>
                    </a:lnTo>
                    <a:lnTo>
                      <a:pt x="8" y="39"/>
                    </a:lnTo>
                    <a:lnTo>
                      <a:pt x="0" y="42"/>
                    </a:lnTo>
                    <a:lnTo>
                      <a:pt x="6" y="64"/>
                    </a:lnTo>
                    <a:lnTo>
                      <a:pt x="8" y="75"/>
                    </a:lnTo>
                    <a:lnTo>
                      <a:pt x="15" y="79"/>
                    </a:lnTo>
                    <a:lnTo>
                      <a:pt x="19" y="91"/>
                    </a:lnTo>
                    <a:lnTo>
                      <a:pt x="27" y="92"/>
                    </a:lnTo>
                    <a:lnTo>
                      <a:pt x="31" y="107"/>
                    </a:lnTo>
                    <a:lnTo>
                      <a:pt x="37" y="109"/>
                    </a:lnTo>
                    <a:lnTo>
                      <a:pt x="52" y="115"/>
                    </a:lnTo>
                    <a:lnTo>
                      <a:pt x="62" y="119"/>
                    </a:lnTo>
                    <a:lnTo>
                      <a:pt x="66" y="124"/>
                    </a:lnTo>
                    <a:lnTo>
                      <a:pt x="82" y="124"/>
                    </a:lnTo>
                    <a:lnTo>
                      <a:pt x="85" y="113"/>
                    </a:lnTo>
                    <a:lnTo>
                      <a:pt x="93" y="108"/>
                    </a:lnTo>
                    <a:lnTo>
                      <a:pt x="92" y="87"/>
                    </a:lnTo>
                    <a:lnTo>
                      <a:pt x="102" y="82"/>
                    </a:lnTo>
                    <a:lnTo>
                      <a:pt x="107" y="75"/>
                    </a:lnTo>
                    <a:lnTo>
                      <a:pt x="101" y="61"/>
                    </a:lnTo>
                    <a:lnTo>
                      <a:pt x="100" y="51"/>
                    </a:lnTo>
                    <a:lnTo>
                      <a:pt x="105" y="31"/>
                    </a:lnTo>
                    <a:lnTo>
                      <a:pt x="98" y="16"/>
                    </a:lnTo>
                    <a:lnTo>
                      <a:pt x="77" y="13"/>
                    </a:lnTo>
                    <a:lnTo>
                      <a:pt x="70" y="1"/>
                    </a:lnTo>
                    <a:lnTo>
                      <a:pt x="65"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58" name="Freeform 132"/>
              <p:cNvSpPr>
                <a:spLocks/>
              </p:cNvSpPr>
              <p:nvPr/>
            </p:nvSpPr>
            <p:spPr bwMode="auto">
              <a:xfrm>
                <a:off x="6116442" y="4751711"/>
                <a:ext cx="250025" cy="374363"/>
              </a:xfrm>
              <a:custGeom>
                <a:avLst/>
                <a:gdLst>
                  <a:gd name="T0" fmla="*/ 1 w 141"/>
                  <a:gd name="T1" fmla="*/ 6 h 212"/>
                  <a:gd name="T2" fmla="*/ 15 w 141"/>
                  <a:gd name="T3" fmla="*/ 0 h 212"/>
                  <a:gd name="T4" fmla="*/ 31 w 141"/>
                  <a:gd name="T5" fmla="*/ 7 h 212"/>
                  <a:gd name="T6" fmla="*/ 56 w 141"/>
                  <a:gd name="T7" fmla="*/ 9 h 212"/>
                  <a:gd name="T8" fmla="*/ 93 w 141"/>
                  <a:gd name="T9" fmla="*/ 8 h 212"/>
                  <a:gd name="T10" fmla="*/ 98 w 141"/>
                  <a:gd name="T11" fmla="*/ 16 h 212"/>
                  <a:gd name="T12" fmla="*/ 129 w 141"/>
                  <a:gd name="T13" fmla="*/ 20 h 212"/>
                  <a:gd name="T14" fmla="*/ 140 w 141"/>
                  <a:gd name="T15" fmla="*/ 22 h 212"/>
                  <a:gd name="T16" fmla="*/ 133 w 141"/>
                  <a:gd name="T17" fmla="*/ 35 h 212"/>
                  <a:gd name="T18" fmla="*/ 132 w 141"/>
                  <a:gd name="T19" fmla="*/ 87 h 212"/>
                  <a:gd name="T20" fmla="*/ 126 w 141"/>
                  <a:gd name="T21" fmla="*/ 91 h 212"/>
                  <a:gd name="T22" fmla="*/ 118 w 141"/>
                  <a:gd name="T23" fmla="*/ 95 h 212"/>
                  <a:gd name="T24" fmla="*/ 119 w 141"/>
                  <a:gd name="T25" fmla="*/ 146 h 212"/>
                  <a:gd name="T26" fmla="*/ 115 w 141"/>
                  <a:gd name="T27" fmla="*/ 202 h 212"/>
                  <a:gd name="T28" fmla="*/ 107 w 141"/>
                  <a:gd name="T29" fmla="*/ 211 h 212"/>
                  <a:gd name="T30" fmla="*/ 87 w 141"/>
                  <a:gd name="T31" fmla="*/ 208 h 212"/>
                  <a:gd name="T32" fmla="*/ 81 w 141"/>
                  <a:gd name="T33" fmla="*/ 197 h 212"/>
                  <a:gd name="T34" fmla="*/ 77 w 141"/>
                  <a:gd name="T35" fmla="*/ 202 h 212"/>
                  <a:gd name="T36" fmla="*/ 67 w 141"/>
                  <a:gd name="T37" fmla="*/ 203 h 212"/>
                  <a:gd name="T38" fmla="*/ 63 w 141"/>
                  <a:gd name="T39" fmla="*/ 190 h 212"/>
                  <a:gd name="T40" fmla="*/ 55 w 141"/>
                  <a:gd name="T41" fmla="*/ 181 h 212"/>
                  <a:gd name="T42" fmla="*/ 45 w 141"/>
                  <a:gd name="T43" fmla="*/ 179 h 212"/>
                  <a:gd name="T44" fmla="*/ 46 w 141"/>
                  <a:gd name="T45" fmla="*/ 160 h 212"/>
                  <a:gd name="T46" fmla="*/ 42 w 141"/>
                  <a:gd name="T47" fmla="*/ 138 h 212"/>
                  <a:gd name="T48" fmla="*/ 41 w 141"/>
                  <a:gd name="T49" fmla="*/ 123 h 212"/>
                  <a:gd name="T50" fmla="*/ 40 w 141"/>
                  <a:gd name="T51" fmla="*/ 103 h 212"/>
                  <a:gd name="T52" fmla="*/ 35 w 141"/>
                  <a:gd name="T53" fmla="*/ 89 h 212"/>
                  <a:gd name="T54" fmla="*/ 30 w 141"/>
                  <a:gd name="T55" fmla="*/ 78 h 212"/>
                  <a:gd name="T56" fmla="*/ 25 w 141"/>
                  <a:gd name="T57" fmla="*/ 68 h 212"/>
                  <a:gd name="T58" fmla="*/ 16 w 141"/>
                  <a:gd name="T59" fmla="*/ 50 h 212"/>
                  <a:gd name="T60" fmla="*/ 11 w 141"/>
                  <a:gd name="T61" fmla="*/ 40 h 212"/>
                  <a:gd name="T62" fmla="*/ 0 w 141"/>
                  <a:gd name="T63" fmla="*/ 25 h 212"/>
                  <a:gd name="T64" fmla="*/ 1 w 141"/>
                  <a:gd name="T65"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212">
                    <a:moveTo>
                      <a:pt x="1" y="6"/>
                    </a:moveTo>
                    <a:lnTo>
                      <a:pt x="15" y="0"/>
                    </a:lnTo>
                    <a:lnTo>
                      <a:pt x="31" y="7"/>
                    </a:lnTo>
                    <a:lnTo>
                      <a:pt x="56" y="9"/>
                    </a:lnTo>
                    <a:lnTo>
                      <a:pt x="93" y="8"/>
                    </a:lnTo>
                    <a:lnTo>
                      <a:pt x="98" y="16"/>
                    </a:lnTo>
                    <a:lnTo>
                      <a:pt x="129" y="20"/>
                    </a:lnTo>
                    <a:lnTo>
                      <a:pt x="140" y="22"/>
                    </a:lnTo>
                    <a:lnTo>
                      <a:pt x="133" y="35"/>
                    </a:lnTo>
                    <a:lnTo>
                      <a:pt x="132" y="87"/>
                    </a:lnTo>
                    <a:lnTo>
                      <a:pt x="126" y="91"/>
                    </a:lnTo>
                    <a:lnTo>
                      <a:pt x="118" y="95"/>
                    </a:lnTo>
                    <a:lnTo>
                      <a:pt x="119" y="146"/>
                    </a:lnTo>
                    <a:lnTo>
                      <a:pt x="115" y="202"/>
                    </a:lnTo>
                    <a:lnTo>
                      <a:pt x="107" y="211"/>
                    </a:lnTo>
                    <a:lnTo>
                      <a:pt x="87" y="208"/>
                    </a:lnTo>
                    <a:lnTo>
                      <a:pt x="81" y="197"/>
                    </a:lnTo>
                    <a:lnTo>
                      <a:pt x="77" y="202"/>
                    </a:lnTo>
                    <a:lnTo>
                      <a:pt x="67" y="203"/>
                    </a:lnTo>
                    <a:lnTo>
                      <a:pt x="63" y="190"/>
                    </a:lnTo>
                    <a:lnTo>
                      <a:pt x="55" y="181"/>
                    </a:lnTo>
                    <a:lnTo>
                      <a:pt x="45" y="179"/>
                    </a:lnTo>
                    <a:lnTo>
                      <a:pt x="46" y="160"/>
                    </a:lnTo>
                    <a:lnTo>
                      <a:pt x="42" y="138"/>
                    </a:lnTo>
                    <a:lnTo>
                      <a:pt x="41" y="123"/>
                    </a:lnTo>
                    <a:lnTo>
                      <a:pt x="40" y="103"/>
                    </a:lnTo>
                    <a:lnTo>
                      <a:pt x="35" y="89"/>
                    </a:lnTo>
                    <a:lnTo>
                      <a:pt x="30" y="78"/>
                    </a:lnTo>
                    <a:lnTo>
                      <a:pt x="25" y="68"/>
                    </a:lnTo>
                    <a:lnTo>
                      <a:pt x="16" y="50"/>
                    </a:lnTo>
                    <a:lnTo>
                      <a:pt x="11" y="40"/>
                    </a:lnTo>
                    <a:lnTo>
                      <a:pt x="0" y="25"/>
                    </a:lnTo>
                    <a:lnTo>
                      <a:pt x="1" y="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59" name="Freeform 133"/>
              <p:cNvSpPr>
                <a:spLocks/>
              </p:cNvSpPr>
              <p:nvPr/>
            </p:nvSpPr>
            <p:spPr bwMode="auto">
              <a:xfrm>
                <a:off x="6902684" y="4600707"/>
                <a:ext cx="204423" cy="421552"/>
              </a:xfrm>
              <a:custGeom>
                <a:avLst/>
                <a:gdLst>
                  <a:gd name="T0" fmla="*/ 88 w 116"/>
                  <a:gd name="T1" fmla="*/ 3 h 238"/>
                  <a:gd name="T2" fmla="*/ 87 w 116"/>
                  <a:gd name="T3" fmla="*/ 23 h 238"/>
                  <a:gd name="T4" fmla="*/ 81 w 116"/>
                  <a:gd name="T5" fmla="*/ 26 h 238"/>
                  <a:gd name="T6" fmla="*/ 79 w 116"/>
                  <a:gd name="T7" fmla="*/ 41 h 238"/>
                  <a:gd name="T8" fmla="*/ 70 w 116"/>
                  <a:gd name="T9" fmla="*/ 41 h 238"/>
                  <a:gd name="T10" fmla="*/ 66 w 116"/>
                  <a:gd name="T11" fmla="*/ 47 h 238"/>
                  <a:gd name="T12" fmla="*/ 64 w 116"/>
                  <a:gd name="T13" fmla="*/ 55 h 238"/>
                  <a:gd name="T14" fmla="*/ 56 w 116"/>
                  <a:gd name="T15" fmla="*/ 62 h 238"/>
                  <a:gd name="T16" fmla="*/ 53 w 116"/>
                  <a:gd name="T17" fmla="*/ 70 h 238"/>
                  <a:gd name="T18" fmla="*/ 48 w 116"/>
                  <a:gd name="T19" fmla="*/ 69 h 238"/>
                  <a:gd name="T20" fmla="*/ 46 w 116"/>
                  <a:gd name="T21" fmla="*/ 61 h 238"/>
                  <a:gd name="T22" fmla="*/ 37 w 116"/>
                  <a:gd name="T23" fmla="*/ 61 h 238"/>
                  <a:gd name="T24" fmla="*/ 35 w 116"/>
                  <a:gd name="T25" fmla="*/ 67 h 238"/>
                  <a:gd name="T26" fmla="*/ 26 w 116"/>
                  <a:gd name="T27" fmla="*/ 71 h 238"/>
                  <a:gd name="T28" fmla="*/ 23 w 116"/>
                  <a:gd name="T29" fmla="*/ 84 h 238"/>
                  <a:gd name="T30" fmla="*/ 17 w 116"/>
                  <a:gd name="T31" fmla="*/ 85 h 238"/>
                  <a:gd name="T32" fmla="*/ 20 w 116"/>
                  <a:gd name="T33" fmla="*/ 127 h 238"/>
                  <a:gd name="T34" fmla="*/ 24 w 116"/>
                  <a:gd name="T35" fmla="*/ 128 h 238"/>
                  <a:gd name="T36" fmla="*/ 26 w 116"/>
                  <a:gd name="T37" fmla="*/ 139 h 238"/>
                  <a:gd name="T38" fmla="*/ 20 w 116"/>
                  <a:gd name="T39" fmla="*/ 143 h 238"/>
                  <a:gd name="T40" fmla="*/ 17 w 116"/>
                  <a:gd name="T41" fmla="*/ 157 h 238"/>
                  <a:gd name="T42" fmla="*/ 10 w 116"/>
                  <a:gd name="T43" fmla="*/ 160 h 238"/>
                  <a:gd name="T44" fmla="*/ 9 w 116"/>
                  <a:gd name="T45" fmla="*/ 167 h 238"/>
                  <a:gd name="T46" fmla="*/ 0 w 116"/>
                  <a:gd name="T47" fmla="*/ 170 h 238"/>
                  <a:gd name="T48" fmla="*/ 1 w 116"/>
                  <a:gd name="T49" fmla="*/ 189 h 238"/>
                  <a:gd name="T50" fmla="*/ 11 w 116"/>
                  <a:gd name="T51" fmla="*/ 189 h 238"/>
                  <a:gd name="T52" fmla="*/ 11 w 116"/>
                  <a:gd name="T53" fmla="*/ 228 h 238"/>
                  <a:gd name="T54" fmla="*/ 20 w 116"/>
                  <a:gd name="T55" fmla="*/ 228 h 238"/>
                  <a:gd name="T56" fmla="*/ 26 w 116"/>
                  <a:gd name="T57" fmla="*/ 234 h 238"/>
                  <a:gd name="T58" fmla="*/ 33 w 116"/>
                  <a:gd name="T59" fmla="*/ 237 h 238"/>
                  <a:gd name="T60" fmla="*/ 42 w 116"/>
                  <a:gd name="T61" fmla="*/ 228 h 238"/>
                  <a:gd name="T62" fmla="*/ 52 w 116"/>
                  <a:gd name="T63" fmla="*/ 227 h 238"/>
                  <a:gd name="T64" fmla="*/ 59 w 116"/>
                  <a:gd name="T65" fmla="*/ 222 h 238"/>
                  <a:gd name="T66" fmla="*/ 66 w 116"/>
                  <a:gd name="T67" fmla="*/ 217 h 238"/>
                  <a:gd name="T68" fmla="*/ 70 w 116"/>
                  <a:gd name="T69" fmla="*/ 198 h 238"/>
                  <a:gd name="T70" fmla="*/ 78 w 116"/>
                  <a:gd name="T71" fmla="*/ 195 h 238"/>
                  <a:gd name="T72" fmla="*/ 78 w 116"/>
                  <a:gd name="T73" fmla="*/ 170 h 238"/>
                  <a:gd name="T74" fmla="*/ 83 w 116"/>
                  <a:gd name="T75" fmla="*/ 167 h 238"/>
                  <a:gd name="T76" fmla="*/ 82 w 116"/>
                  <a:gd name="T77" fmla="*/ 132 h 238"/>
                  <a:gd name="T78" fmla="*/ 92 w 116"/>
                  <a:gd name="T79" fmla="*/ 125 h 238"/>
                  <a:gd name="T80" fmla="*/ 98 w 116"/>
                  <a:gd name="T81" fmla="*/ 119 h 238"/>
                  <a:gd name="T82" fmla="*/ 98 w 116"/>
                  <a:gd name="T83" fmla="*/ 91 h 238"/>
                  <a:gd name="T84" fmla="*/ 106 w 116"/>
                  <a:gd name="T85" fmla="*/ 86 h 238"/>
                  <a:gd name="T86" fmla="*/ 107 w 116"/>
                  <a:gd name="T87" fmla="*/ 64 h 238"/>
                  <a:gd name="T88" fmla="*/ 114 w 116"/>
                  <a:gd name="T89" fmla="*/ 64 h 238"/>
                  <a:gd name="T90" fmla="*/ 115 w 116"/>
                  <a:gd name="T91" fmla="*/ 28 h 238"/>
                  <a:gd name="T92" fmla="*/ 106 w 116"/>
                  <a:gd name="T93" fmla="*/ 23 h 238"/>
                  <a:gd name="T94" fmla="*/ 105 w 116"/>
                  <a:gd name="T95" fmla="*/ 6 h 238"/>
                  <a:gd name="T96" fmla="*/ 96 w 116"/>
                  <a:gd name="T97" fmla="*/ 0 h 238"/>
                  <a:gd name="T98" fmla="*/ 88 w 116"/>
                  <a:gd name="T99" fmla="*/ 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38">
                    <a:moveTo>
                      <a:pt x="88" y="3"/>
                    </a:moveTo>
                    <a:lnTo>
                      <a:pt x="87" y="23"/>
                    </a:lnTo>
                    <a:lnTo>
                      <a:pt x="81" y="26"/>
                    </a:lnTo>
                    <a:lnTo>
                      <a:pt x="79" y="41"/>
                    </a:lnTo>
                    <a:lnTo>
                      <a:pt x="70" y="41"/>
                    </a:lnTo>
                    <a:lnTo>
                      <a:pt x="66" y="47"/>
                    </a:lnTo>
                    <a:lnTo>
                      <a:pt x="64" y="55"/>
                    </a:lnTo>
                    <a:lnTo>
                      <a:pt x="56" y="62"/>
                    </a:lnTo>
                    <a:lnTo>
                      <a:pt x="53" y="70"/>
                    </a:lnTo>
                    <a:lnTo>
                      <a:pt x="48" y="69"/>
                    </a:lnTo>
                    <a:lnTo>
                      <a:pt x="46" y="61"/>
                    </a:lnTo>
                    <a:lnTo>
                      <a:pt x="37" y="61"/>
                    </a:lnTo>
                    <a:lnTo>
                      <a:pt x="35" y="67"/>
                    </a:lnTo>
                    <a:lnTo>
                      <a:pt x="26" y="71"/>
                    </a:lnTo>
                    <a:lnTo>
                      <a:pt x="23" y="84"/>
                    </a:lnTo>
                    <a:lnTo>
                      <a:pt x="17" y="85"/>
                    </a:lnTo>
                    <a:lnTo>
                      <a:pt x="20" y="127"/>
                    </a:lnTo>
                    <a:lnTo>
                      <a:pt x="24" y="128"/>
                    </a:lnTo>
                    <a:lnTo>
                      <a:pt x="26" y="139"/>
                    </a:lnTo>
                    <a:lnTo>
                      <a:pt x="20" y="143"/>
                    </a:lnTo>
                    <a:lnTo>
                      <a:pt x="17" y="157"/>
                    </a:lnTo>
                    <a:lnTo>
                      <a:pt x="10" y="160"/>
                    </a:lnTo>
                    <a:lnTo>
                      <a:pt x="9" y="167"/>
                    </a:lnTo>
                    <a:lnTo>
                      <a:pt x="0" y="170"/>
                    </a:lnTo>
                    <a:lnTo>
                      <a:pt x="1" y="189"/>
                    </a:lnTo>
                    <a:lnTo>
                      <a:pt x="11" y="189"/>
                    </a:lnTo>
                    <a:lnTo>
                      <a:pt x="11" y="228"/>
                    </a:lnTo>
                    <a:lnTo>
                      <a:pt x="20" y="228"/>
                    </a:lnTo>
                    <a:lnTo>
                      <a:pt x="26" y="234"/>
                    </a:lnTo>
                    <a:lnTo>
                      <a:pt x="33" y="237"/>
                    </a:lnTo>
                    <a:lnTo>
                      <a:pt x="42" y="228"/>
                    </a:lnTo>
                    <a:lnTo>
                      <a:pt x="52" y="227"/>
                    </a:lnTo>
                    <a:lnTo>
                      <a:pt x="59" y="222"/>
                    </a:lnTo>
                    <a:lnTo>
                      <a:pt x="66" y="217"/>
                    </a:lnTo>
                    <a:lnTo>
                      <a:pt x="70" y="198"/>
                    </a:lnTo>
                    <a:lnTo>
                      <a:pt x="78" y="195"/>
                    </a:lnTo>
                    <a:lnTo>
                      <a:pt x="78" y="170"/>
                    </a:lnTo>
                    <a:lnTo>
                      <a:pt x="83" y="167"/>
                    </a:lnTo>
                    <a:lnTo>
                      <a:pt x="82" y="132"/>
                    </a:lnTo>
                    <a:lnTo>
                      <a:pt x="92" y="125"/>
                    </a:lnTo>
                    <a:lnTo>
                      <a:pt x="98" y="119"/>
                    </a:lnTo>
                    <a:lnTo>
                      <a:pt x="98" y="91"/>
                    </a:lnTo>
                    <a:lnTo>
                      <a:pt x="106" y="86"/>
                    </a:lnTo>
                    <a:lnTo>
                      <a:pt x="107" y="64"/>
                    </a:lnTo>
                    <a:lnTo>
                      <a:pt x="114" y="64"/>
                    </a:lnTo>
                    <a:lnTo>
                      <a:pt x="115" y="28"/>
                    </a:lnTo>
                    <a:lnTo>
                      <a:pt x="106" y="23"/>
                    </a:lnTo>
                    <a:lnTo>
                      <a:pt x="105" y="6"/>
                    </a:lnTo>
                    <a:lnTo>
                      <a:pt x="96" y="0"/>
                    </a:lnTo>
                    <a:lnTo>
                      <a:pt x="8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0" name="Freeform 134"/>
              <p:cNvSpPr>
                <a:spLocks/>
              </p:cNvSpPr>
              <p:nvPr/>
            </p:nvSpPr>
            <p:spPr bwMode="auto">
              <a:xfrm>
                <a:off x="6324010" y="4778451"/>
                <a:ext cx="243735" cy="279986"/>
              </a:xfrm>
              <a:custGeom>
                <a:avLst/>
                <a:gdLst>
                  <a:gd name="T0" fmla="*/ 47 w 139"/>
                  <a:gd name="T1" fmla="*/ 3 h 159"/>
                  <a:gd name="T2" fmla="*/ 86 w 139"/>
                  <a:gd name="T3" fmla="*/ 4 h 159"/>
                  <a:gd name="T4" fmla="*/ 92 w 139"/>
                  <a:gd name="T5" fmla="*/ 26 h 159"/>
                  <a:gd name="T6" fmla="*/ 93 w 139"/>
                  <a:gd name="T7" fmla="*/ 37 h 159"/>
                  <a:gd name="T8" fmla="*/ 101 w 139"/>
                  <a:gd name="T9" fmla="*/ 42 h 159"/>
                  <a:gd name="T10" fmla="*/ 105 w 139"/>
                  <a:gd name="T11" fmla="*/ 54 h 159"/>
                  <a:gd name="T12" fmla="*/ 113 w 139"/>
                  <a:gd name="T13" fmla="*/ 54 h 159"/>
                  <a:gd name="T14" fmla="*/ 117 w 139"/>
                  <a:gd name="T15" fmla="*/ 70 h 159"/>
                  <a:gd name="T16" fmla="*/ 123 w 139"/>
                  <a:gd name="T17" fmla="*/ 71 h 159"/>
                  <a:gd name="T18" fmla="*/ 138 w 139"/>
                  <a:gd name="T19" fmla="*/ 77 h 159"/>
                  <a:gd name="T20" fmla="*/ 135 w 139"/>
                  <a:gd name="T21" fmla="*/ 86 h 159"/>
                  <a:gd name="T22" fmla="*/ 126 w 139"/>
                  <a:gd name="T23" fmla="*/ 93 h 159"/>
                  <a:gd name="T24" fmla="*/ 117 w 139"/>
                  <a:gd name="T25" fmla="*/ 102 h 159"/>
                  <a:gd name="T26" fmla="*/ 106 w 139"/>
                  <a:gd name="T27" fmla="*/ 107 h 159"/>
                  <a:gd name="T28" fmla="*/ 102 w 139"/>
                  <a:gd name="T29" fmla="*/ 121 h 159"/>
                  <a:gd name="T30" fmla="*/ 93 w 139"/>
                  <a:gd name="T31" fmla="*/ 124 h 159"/>
                  <a:gd name="T32" fmla="*/ 87 w 139"/>
                  <a:gd name="T33" fmla="*/ 133 h 159"/>
                  <a:gd name="T34" fmla="*/ 78 w 139"/>
                  <a:gd name="T35" fmla="*/ 142 h 159"/>
                  <a:gd name="T36" fmla="*/ 64 w 139"/>
                  <a:gd name="T37" fmla="*/ 142 h 159"/>
                  <a:gd name="T38" fmla="*/ 55 w 139"/>
                  <a:gd name="T39" fmla="*/ 136 h 159"/>
                  <a:gd name="T40" fmla="*/ 46 w 139"/>
                  <a:gd name="T41" fmla="*/ 136 h 159"/>
                  <a:gd name="T42" fmla="*/ 41 w 139"/>
                  <a:gd name="T43" fmla="*/ 144 h 159"/>
                  <a:gd name="T44" fmla="*/ 38 w 139"/>
                  <a:gd name="T45" fmla="*/ 153 h 159"/>
                  <a:gd name="T46" fmla="*/ 30 w 139"/>
                  <a:gd name="T47" fmla="*/ 158 h 159"/>
                  <a:gd name="T48" fmla="*/ 10 w 139"/>
                  <a:gd name="T49" fmla="*/ 153 h 159"/>
                  <a:gd name="T50" fmla="*/ 6 w 139"/>
                  <a:gd name="T51" fmla="*/ 138 h 159"/>
                  <a:gd name="T52" fmla="*/ 1 w 139"/>
                  <a:gd name="T53" fmla="*/ 132 h 159"/>
                  <a:gd name="T54" fmla="*/ 0 w 139"/>
                  <a:gd name="T55" fmla="*/ 80 h 159"/>
                  <a:gd name="T56" fmla="*/ 8 w 139"/>
                  <a:gd name="T57" fmla="*/ 76 h 159"/>
                  <a:gd name="T58" fmla="*/ 15 w 139"/>
                  <a:gd name="T59" fmla="*/ 72 h 159"/>
                  <a:gd name="T60" fmla="*/ 15 w 139"/>
                  <a:gd name="T61" fmla="*/ 20 h 159"/>
                  <a:gd name="T62" fmla="*/ 22 w 139"/>
                  <a:gd name="T63" fmla="*/ 7 h 159"/>
                  <a:gd name="T64" fmla="*/ 40 w 139"/>
                  <a:gd name="T65" fmla="*/ 0 h 159"/>
                  <a:gd name="T66" fmla="*/ 47 w 139"/>
                  <a:gd name="T67"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59">
                    <a:moveTo>
                      <a:pt x="47" y="3"/>
                    </a:moveTo>
                    <a:lnTo>
                      <a:pt x="86" y="4"/>
                    </a:lnTo>
                    <a:lnTo>
                      <a:pt x="92" y="26"/>
                    </a:lnTo>
                    <a:lnTo>
                      <a:pt x="93" y="37"/>
                    </a:lnTo>
                    <a:lnTo>
                      <a:pt x="101" y="42"/>
                    </a:lnTo>
                    <a:lnTo>
                      <a:pt x="105" y="54"/>
                    </a:lnTo>
                    <a:lnTo>
                      <a:pt x="113" y="54"/>
                    </a:lnTo>
                    <a:lnTo>
                      <a:pt x="117" y="70"/>
                    </a:lnTo>
                    <a:lnTo>
                      <a:pt x="123" y="71"/>
                    </a:lnTo>
                    <a:lnTo>
                      <a:pt x="138" y="77"/>
                    </a:lnTo>
                    <a:lnTo>
                      <a:pt x="135" y="86"/>
                    </a:lnTo>
                    <a:lnTo>
                      <a:pt x="126" y="93"/>
                    </a:lnTo>
                    <a:lnTo>
                      <a:pt x="117" y="102"/>
                    </a:lnTo>
                    <a:lnTo>
                      <a:pt x="106" y="107"/>
                    </a:lnTo>
                    <a:lnTo>
                      <a:pt x="102" y="121"/>
                    </a:lnTo>
                    <a:lnTo>
                      <a:pt x="93" y="124"/>
                    </a:lnTo>
                    <a:lnTo>
                      <a:pt x="87" y="133"/>
                    </a:lnTo>
                    <a:lnTo>
                      <a:pt x="78" y="142"/>
                    </a:lnTo>
                    <a:lnTo>
                      <a:pt x="64" y="142"/>
                    </a:lnTo>
                    <a:lnTo>
                      <a:pt x="55" y="136"/>
                    </a:lnTo>
                    <a:lnTo>
                      <a:pt x="46" y="136"/>
                    </a:lnTo>
                    <a:lnTo>
                      <a:pt x="41" y="144"/>
                    </a:lnTo>
                    <a:lnTo>
                      <a:pt x="38" y="153"/>
                    </a:lnTo>
                    <a:lnTo>
                      <a:pt x="30" y="158"/>
                    </a:lnTo>
                    <a:lnTo>
                      <a:pt x="10" y="153"/>
                    </a:lnTo>
                    <a:lnTo>
                      <a:pt x="6" y="138"/>
                    </a:lnTo>
                    <a:lnTo>
                      <a:pt x="1" y="132"/>
                    </a:lnTo>
                    <a:lnTo>
                      <a:pt x="0" y="80"/>
                    </a:lnTo>
                    <a:lnTo>
                      <a:pt x="8" y="76"/>
                    </a:lnTo>
                    <a:lnTo>
                      <a:pt x="15" y="72"/>
                    </a:lnTo>
                    <a:lnTo>
                      <a:pt x="15" y="20"/>
                    </a:lnTo>
                    <a:lnTo>
                      <a:pt x="22" y="7"/>
                    </a:lnTo>
                    <a:lnTo>
                      <a:pt x="40" y="0"/>
                    </a:lnTo>
                    <a:lnTo>
                      <a:pt x="47"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1" name="Freeform 152"/>
              <p:cNvSpPr>
                <a:spLocks/>
              </p:cNvSpPr>
              <p:nvPr/>
            </p:nvSpPr>
            <p:spPr bwMode="auto">
              <a:xfrm>
                <a:off x="6235951" y="4913725"/>
                <a:ext cx="418281" cy="391665"/>
              </a:xfrm>
              <a:custGeom>
                <a:avLst/>
                <a:gdLst>
                  <a:gd name="T0" fmla="*/ 217 w 237"/>
                  <a:gd name="T1" fmla="*/ 9 h 221"/>
                  <a:gd name="T2" fmla="*/ 201 w 237"/>
                  <a:gd name="T3" fmla="*/ 9 h 221"/>
                  <a:gd name="T4" fmla="*/ 197 w 237"/>
                  <a:gd name="T5" fmla="*/ 4 h 221"/>
                  <a:gd name="T6" fmla="*/ 187 w 237"/>
                  <a:gd name="T7" fmla="*/ 0 h 221"/>
                  <a:gd name="T8" fmla="*/ 184 w 237"/>
                  <a:gd name="T9" fmla="*/ 8 h 221"/>
                  <a:gd name="T10" fmla="*/ 175 w 237"/>
                  <a:gd name="T11" fmla="*/ 15 h 221"/>
                  <a:gd name="T12" fmla="*/ 167 w 237"/>
                  <a:gd name="T13" fmla="*/ 25 h 221"/>
                  <a:gd name="T14" fmla="*/ 156 w 237"/>
                  <a:gd name="T15" fmla="*/ 30 h 221"/>
                  <a:gd name="T16" fmla="*/ 151 w 237"/>
                  <a:gd name="T17" fmla="*/ 44 h 221"/>
                  <a:gd name="T18" fmla="*/ 143 w 237"/>
                  <a:gd name="T19" fmla="*/ 47 h 221"/>
                  <a:gd name="T20" fmla="*/ 137 w 237"/>
                  <a:gd name="T21" fmla="*/ 55 h 221"/>
                  <a:gd name="T22" fmla="*/ 128 w 237"/>
                  <a:gd name="T23" fmla="*/ 65 h 221"/>
                  <a:gd name="T24" fmla="*/ 114 w 237"/>
                  <a:gd name="T25" fmla="*/ 65 h 221"/>
                  <a:gd name="T26" fmla="*/ 105 w 237"/>
                  <a:gd name="T27" fmla="*/ 59 h 221"/>
                  <a:gd name="T28" fmla="*/ 96 w 237"/>
                  <a:gd name="T29" fmla="*/ 59 h 221"/>
                  <a:gd name="T30" fmla="*/ 91 w 237"/>
                  <a:gd name="T31" fmla="*/ 66 h 221"/>
                  <a:gd name="T32" fmla="*/ 88 w 237"/>
                  <a:gd name="T33" fmla="*/ 76 h 221"/>
                  <a:gd name="T34" fmla="*/ 80 w 237"/>
                  <a:gd name="T35" fmla="*/ 81 h 221"/>
                  <a:gd name="T36" fmla="*/ 61 w 237"/>
                  <a:gd name="T37" fmla="*/ 76 h 221"/>
                  <a:gd name="T38" fmla="*/ 57 w 237"/>
                  <a:gd name="T39" fmla="*/ 61 h 221"/>
                  <a:gd name="T40" fmla="*/ 52 w 237"/>
                  <a:gd name="T41" fmla="*/ 54 h 221"/>
                  <a:gd name="T42" fmla="*/ 47 w 237"/>
                  <a:gd name="T43" fmla="*/ 110 h 221"/>
                  <a:gd name="T44" fmla="*/ 40 w 237"/>
                  <a:gd name="T45" fmla="*/ 120 h 221"/>
                  <a:gd name="T46" fmla="*/ 20 w 237"/>
                  <a:gd name="T47" fmla="*/ 117 h 221"/>
                  <a:gd name="T48" fmla="*/ 14 w 237"/>
                  <a:gd name="T49" fmla="*/ 105 h 221"/>
                  <a:gd name="T50" fmla="*/ 10 w 237"/>
                  <a:gd name="T51" fmla="*/ 110 h 221"/>
                  <a:gd name="T52" fmla="*/ 0 w 237"/>
                  <a:gd name="T53" fmla="*/ 111 h 221"/>
                  <a:gd name="T54" fmla="*/ 3 w 237"/>
                  <a:gd name="T55" fmla="*/ 118 h 221"/>
                  <a:gd name="T56" fmla="*/ 3 w 237"/>
                  <a:gd name="T57" fmla="*/ 134 h 221"/>
                  <a:gd name="T58" fmla="*/ 13 w 237"/>
                  <a:gd name="T59" fmla="*/ 138 h 221"/>
                  <a:gd name="T60" fmla="*/ 14 w 237"/>
                  <a:gd name="T61" fmla="*/ 157 h 221"/>
                  <a:gd name="T62" fmla="*/ 20 w 237"/>
                  <a:gd name="T63" fmla="*/ 160 h 221"/>
                  <a:gd name="T64" fmla="*/ 20 w 237"/>
                  <a:gd name="T65" fmla="*/ 166 h 221"/>
                  <a:gd name="T66" fmla="*/ 27 w 237"/>
                  <a:gd name="T67" fmla="*/ 166 h 221"/>
                  <a:gd name="T68" fmla="*/ 25 w 237"/>
                  <a:gd name="T69" fmla="*/ 178 h 221"/>
                  <a:gd name="T70" fmla="*/ 17 w 237"/>
                  <a:gd name="T71" fmla="*/ 184 h 221"/>
                  <a:gd name="T72" fmla="*/ 43 w 237"/>
                  <a:gd name="T73" fmla="*/ 218 h 221"/>
                  <a:gd name="T74" fmla="*/ 61 w 237"/>
                  <a:gd name="T75" fmla="*/ 220 h 221"/>
                  <a:gd name="T76" fmla="*/ 70 w 237"/>
                  <a:gd name="T77" fmla="*/ 214 h 221"/>
                  <a:gd name="T78" fmla="*/ 78 w 237"/>
                  <a:gd name="T79" fmla="*/ 203 h 221"/>
                  <a:gd name="T80" fmla="*/ 108 w 237"/>
                  <a:gd name="T81" fmla="*/ 204 h 221"/>
                  <a:gd name="T82" fmla="*/ 111 w 237"/>
                  <a:gd name="T83" fmla="*/ 209 h 221"/>
                  <a:gd name="T84" fmla="*/ 128 w 237"/>
                  <a:gd name="T85" fmla="*/ 202 h 221"/>
                  <a:gd name="T86" fmla="*/ 135 w 237"/>
                  <a:gd name="T87" fmla="*/ 196 h 221"/>
                  <a:gd name="T88" fmla="*/ 156 w 237"/>
                  <a:gd name="T89" fmla="*/ 193 h 221"/>
                  <a:gd name="T90" fmla="*/ 167 w 237"/>
                  <a:gd name="T91" fmla="*/ 186 h 221"/>
                  <a:gd name="T92" fmla="*/ 178 w 237"/>
                  <a:gd name="T93" fmla="*/ 167 h 221"/>
                  <a:gd name="T94" fmla="*/ 190 w 237"/>
                  <a:gd name="T95" fmla="*/ 158 h 221"/>
                  <a:gd name="T96" fmla="*/ 209 w 237"/>
                  <a:gd name="T97" fmla="*/ 142 h 221"/>
                  <a:gd name="T98" fmla="*/ 212 w 237"/>
                  <a:gd name="T99" fmla="*/ 125 h 221"/>
                  <a:gd name="T100" fmla="*/ 217 w 237"/>
                  <a:gd name="T101" fmla="*/ 110 h 221"/>
                  <a:gd name="T102" fmla="*/ 228 w 237"/>
                  <a:gd name="T103" fmla="*/ 109 h 221"/>
                  <a:gd name="T104" fmla="*/ 236 w 237"/>
                  <a:gd name="T105" fmla="*/ 93 h 221"/>
                  <a:gd name="T106" fmla="*/ 224 w 237"/>
                  <a:gd name="T107" fmla="*/ 88 h 221"/>
                  <a:gd name="T108" fmla="*/ 222 w 237"/>
                  <a:gd name="T109" fmla="*/ 76 h 221"/>
                  <a:gd name="T110" fmla="*/ 216 w 237"/>
                  <a:gd name="T111" fmla="*/ 66 h 221"/>
                  <a:gd name="T112" fmla="*/ 217 w 237"/>
                  <a:gd name="T113" fmla="*/ 52 h 221"/>
                  <a:gd name="T114" fmla="*/ 217 w 237"/>
                  <a:gd name="T115" fmla="*/ 34 h 221"/>
                  <a:gd name="T116" fmla="*/ 217 w 237"/>
                  <a:gd name="T117" fmla="*/ 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221">
                    <a:moveTo>
                      <a:pt x="217" y="9"/>
                    </a:moveTo>
                    <a:lnTo>
                      <a:pt x="201" y="9"/>
                    </a:lnTo>
                    <a:lnTo>
                      <a:pt x="197" y="4"/>
                    </a:lnTo>
                    <a:lnTo>
                      <a:pt x="187" y="0"/>
                    </a:lnTo>
                    <a:lnTo>
                      <a:pt x="184" y="8"/>
                    </a:lnTo>
                    <a:lnTo>
                      <a:pt x="175" y="15"/>
                    </a:lnTo>
                    <a:lnTo>
                      <a:pt x="167" y="25"/>
                    </a:lnTo>
                    <a:lnTo>
                      <a:pt x="156" y="30"/>
                    </a:lnTo>
                    <a:lnTo>
                      <a:pt x="151" y="44"/>
                    </a:lnTo>
                    <a:lnTo>
                      <a:pt x="143" y="47"/>
                    </a:lnTo>
                    <a:lnTo>
                      <a:pt x="137" y="55"/>
                    </a:lnTo>
                    <a:lnTo>
                      <a:pt x="128" y="65"/>
                    </a:lnTo>
                    <a:lnTo>
                      <a:pt x="114" y="65"/>
                    </a:lnTo>
                    <a:lnTo>
                      <a:pt x="105" y="59"/>
                    </a:lnTo>
                    <a:lnTo>
                      <a:pt x="96" y="59"/>
                    </a:lnTo>
                    <a:lnTo>
                      <a:pt x="91" y="66"/>
                    </a:lnTo>
                    <a:lnTo>
                      <a:pt x="88" y="76"/>
                    </a:lnTo>
                    <a:lnTo>
                      <a:pt x="80" y="81"/>
                    </a:lnTo>
                    <a:lnTo>
                      <a:pt x="61" y="76"/>
                    </a:lnTo>
                    <a:lnTo>
                      <a:pt x="57" y="61"/>
                    </a:lnTo>
                    <a:lnTo>
                      <a:pt x="52" y="54"/>
                    </a:lnTo>
                    <a:lnTo>
                      <a:pt x="47" y="110"/>
                    </a:lnTo>
                    <a:lnTo>
                      <a:pt x="40" y="120"/>
                    </a:lnTo>
                    <a:lnTo>
                      <a:pt x="20" y="117"/>
                    </a:lnTo>
                    <a:lnTo>
                      <a:pt x="14" y="105"/>
                    </a:lnTo>
                    <a:lnTo>
                      <a:pt x="10" y="110"/>
                    </a:lnTo>
                    <a:lnTo>
                      <a:pt x="0" y="111"/>
                    </a:lnTo>
                    <a:lnTo>
                      <a:pt x="3" y="118"/>
                    </a:lnTo>
                    <a:lnTo>
                      <a:pt x="3" y="134"/>
                    </a:lnTo>
                    <a:lnTo>
                      <a:pt x="13" y="138"/>
                    </a:lnTo>
                    <a:lnTo>
                      <a:pt x="14" y="157"/>
                    </a:lnTo>
                    <a:lnTo>
                      <a:pt x="20" y="160"/>
                    </a:lnTo>
                    <a:lnTo>
                      <a:pt x="20" y="166"/>
                    </a:lnTo>
                    <a:lnTo>
                      <a:pt x="27" y="166"/>
                    </a:lnTo>
                    <a:lnTo>
                      <a:pt x="25" y="178"/>
                    </a:lnTo>
                    <a:lnTo>
                      <a:pt x="17" y="184"/>
                    </a:lnTo>
                    <a:lnTo>
                      <a:pt x="43" y="218"/>
                    </a:lnTo>
                    <a:lnTo>
                      <a:pt x="61" y="220"/>
                    </a:lnTo>
                    <a:lnTo>
                      <a:pt x="70" y="214"/>
                    </a:lnTo>
                    <a:lnTo>
                      <a:pt x="78" y="203"/>
                    </a:lnTo>
                    <a:lnTo>
                      <a:pt x="108" y="204"/>
                    </a:lnTo>
                    <a:lnTo>
                      <a:pt x="111" y="209"/>
                    </a:lnTo>
                    <a:lnTo>
                      <a:pt x="128" y="202"/>
                    </a:lnTo>
                    <a:lnTo>
                      <a:pt x="135" y="196"/>
                    </a:lnTo>
                    <a:lnTo>
                      <a:pt x="156" y="193"/>
                    </a:lnTo>
                    <a:lnTo>
                      <a:pt x="167" y="186"/>
                    </a:lnTo>
                    <a:lnTo>
                      <a:pt x="178" y="167"/>
                    </a:lnTo>
                    <a:lnTo>
                      <a:pt x="190" y="158"/>
                    </a:lnTo>
                    <a:lnTo>
                      <a:pt x="209" y="142"/>
                    </a:lnTo>
                    <a:lnTo>
                      <a:pt x="212" y="125"/>
                    </a:lnTo>
                    <a:lnTo>
                      <a:pt x="217" y="110"/>
                    </a:lnTo>
                    <a:lnTo>
                      <a:pt x="228" y="109"/>
                    </a:lnTo>
                    <a:lnTo>
                      <a:pt x="236" y="93"/>
                    </a:lnTo>
                    <a:lnTo>
                      <a:pt x="224" y="88"/>
                    </a:lnTo>
                    <a:lnTo>
                      <a:pt x="222" y="76"/>
                    </a:lnTo>
                    <a:lnTo>
                      <a:pt x="216" y="66"/>
                    </a:lnTo>
                    <a:lnTo>
                      <a:pt x="217" y="52"/>
                    </a:lnTo>
                    <a:lnTo>
                      <a:pt x="217" y="34"/>
                    </a:lnTo>
                    <a:lnTo>
                      <a:pt x="217" y="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2" name="Freeform 153"/>
              <p:cNvSpPr>
                <a:spLocks/>
              </p:cNvSpPr>
              <p:nvPr/>
            </p:nvSpPr>
            <p:spPr bwMode="auto">
              <a:xfrm>
                <a:off x="6589760" y="4570821"/>
                <a:ext cx="264177" cy="509637"/>
              </a:xfrm>
              <a:custGeom>
                <a:avLst/>
                <a:gdLst>
                  <a:gd name="T0" fmla="*/ 24 w 150"/>
                  <a:gd name="T1" fmla="*/ 284 h 289"/>
                  <a:gd name="T2" fmla="*/ 15 w 150"/>
                  <a:gd name="T3" fmla="*/ 262 h 289"/>
                  <a:gd name="T4" fmla="*/ 16 w 150"/>
                  <a:gd name="T5" fmla="*/ 229 h 289"/>
                  <a:gd name="T6" fmla="*/ 19 w 150"/>
                  <a:gd name="T7" fmla="*/ 194 h 289"/>
                  <a:gd name="T8" fmla="*/ 26 w 150"/>
                  <a:gd name="T9" fmla="*/ 168 h 289"/>
                  <a:gd name="T10" fmla="*/ 41 w 150"/>
                  <a:gd name="T11" fmla="*/ 155 h 289"/>
                  <a:gd name="T12" fmla="*/ 35 w 150"/>
                  <a:gd name="T13" fmla="*/ 132 h 289"/>
                  <a:gd name="T14" fmla="*/ 32 w 150"/>
                  <a:gd name="T15" fmla="*/ 97 h 289"/>
                  <a:gd name="T16" fmla="*/ 5 w 150"/>
                  <a:gd name="T17" fmla="*/ 82 h 289"/>
                  <a:gd name="T18" fmla="*/ 23 w 150"/>
                  <a:gd name="T19" fmla="*/ 75 h 289"/>
                  <a:gd name="T20" fmla="*/ 38 w 150"/>
                  <a:gd name="T21" fmla="*/ 60 h 289"/>
                  <a:gd name="T22" fmla="*/ 60 w 150"/>
                  <a:gd name="T23" fmla="*/ 68 h 289"/>
                  <a:gd name="T24" fmla="*/ 55 w 150"/>
                  <a:gd name="T25" fmla="*/ 94 h 289"/>
                  <a:gd name="T26" fmla="*/ 71 w 150"/>
                  <a:gd name="T27" fmla="*/ 99 h 289"/>
                  <a:gd name="T28" fmla="*/ 85 w 150"/>
                  <a:gd name="T29" fmla="*/ 81 h 289"/>
                  <a:gd name="T30" fmla="*/ 78 w 150"/>
                  <a:gd name="T31" fmla="*/ 59 h 289"/>
                  <a:gd name="T32" fmla="*/ 69 w 150"/>
                  <a:gd name="T33" fmla="*/ 44 h 289"/>
                  <a:gd name="T34" fmla="*/ 64 w 150"/>
                  <a:gd name="T35" fmla="*/ 26 h 289"/>
                  <a:gd name="T36" fmla="*/ 64 w 150"/>
                  <a:gd name="T37" fmla="*/ 0 h 289"/>
                  <a:gd name="T38" fmla="*/ 80 w 150"/>
                  <a:gd name="T39" fmla="*/ 18 h 289"/>
                  <a:gd name="T40" fmla="*/ 112 w 150"/>
                  <a:gd name="T41" fmla="*/ 11 h 289"/>
                  <a:gd name="T42" fmla="*/ 132 w 150"/>
                  <a:gd name="T43" fmla="*/ 4 h 289"/>
                  <a:gd name="T44" fmla="*/ 149 w 150"/>
                  <a:gd name="T45" fmla="*/ 30 h 289"/>
                  <a:gd name="T46" fmla="*/ 140 w 150"/>
                  <a:gd name="T47" fmla="*/ 93 h 289"/>
                  <a:gd name="T48" fmla="*/ 113 w 150"/>
                  <a:gd name="T49" fmla="*/ 106 h 289"/>
                  <a:gd name="T50" fmla="*/ 101 w 150"/>
                  <a:gd name="T51" fmla="*/ 117 h 289"/>
                  <a:gd name="T52" fmla="*/ 93 w 150"/>
                  <a:gd name="T53" fmla="*/ 139 h 289"/>
                  <a:gd name="T54" fmla="*/ 73 w 150"/>
                  <a:gd name="T55" fmla="*/ 149 h 289"/>
                  <a:gd name="T56" fmla="*/ 68 w 150"/>
                  <a:gd name="T57" fmla="*/ 189 h 289"/>
                  <a:gd name="T58" fmla="*/ 71 w 150"/>
                  <a:gd name="T59" fmla="*/ 220 h 289"/>
                  <a:gd name="T60" fmla="*/ 68 w 150"/>
                  <a:gd name="T61" fmla="*/ 234 h 289"/>
                  <a:gd name="T62" fmla="*/ 56 w 150"/>
                  <a:gd name="T63" fmla="*/ 242 h 289"/>
                  <a:gd name="T64" fmla="*/ 39 w 150"/>
                  <a:gd name="T65" fmla="*/ 248 h 289"/>
                  <a:gd name="T66" fmla="*/ 37 w 150"/>
                  <a:gd name="T67" fmla="*/ 269 h 289"/>
                  <a:gd name="T68" fmla="*/ 36 w 150"/>
                  <a:gd name="T69"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289">
                    <a:moveTo>
                      <a:pt x="36" y="288"/>
                    </a:moveTo>
                    <a:lnTo>
                      <a:pt x="24" y="284"/>
                    </a:lnTo>
                    <a:lnTo>
                      <a:pt x="21" y="272"/>
                    </a:lnTo>
                    <a:lnTo>
                      <a:pt x="15" y="262"/>
                    </a:lnTo>
                    <a:lnTo>
                      <a:pt x="16" y="247"/>
                    </a:lnTo>
                    <a:lnTo>
                      <a:pt x="16" y="229"/>
                    </a:lnTo>
                    <a:lnTo>
                      <a:pt x="16" y="205"/>
                    </a:lnTo>
                    <a:lnTo>
                      <a:pt x="19" y="194"/>
                    </a:lnTo>
                    <a:lnTo>
                      <a:pt x="27" y="189"/>
                    </a:lnTo>
                    <a:lnTo>
                      <a:pt x="26" y="168"/>
                    </a:lnTo>
                    <a:lnTo>
                      <a:pt x="36" y="162"/>
                    </a:lnTo>
                    <a:lnTo>
                      <a:pt x="41" y="155"/>
                    </a:lnTo>
                    <a:lnTo>
                      <a:pt x="36" y="142"/>
                    </a:lnTo>
                    <a:lnTo>
                      <a:pt x="35" y="132"/>
                    </a:lnTo>
                    <a:lnTo>
                      <a:pt x="40" y="111"/>
                    </a:lnTo>
                    <a:lnTo>
                      <a:pt x="32" y="97"/>
                    </a:lnTo>
                    <a:lnTo>
                      <a:pt x="12" y="93"/>
                    </a:lnTo>
                    <a:lnTo>
                      <a:pt x="5" y="82"/>
                    </a:lnTo>
                    <a:lnTo>
                      <a:pt x="0" y="81"/>
                    </a:lnTo>
                    <a:lnTo>
                      <a:pt x="23" y="75"/>
                    </a:lnTo>
                    <a:lnTo>
                      <a:pt x="26" y="66"/>
                    </a:lnTo>
                    <a:lnTo>
                      <a:pt x="38" y="60"/>
                    </a:lnTo>
                    <a:lnTo>
                      <a:pt x="49" y="65"/>
                    </a:lnTo>
                    <a:lnTo>
                      <a:pt x="60" y="68"/>
                    </a:lnTo>
                    <a:lnTo>
                      <a:pt x="59" y="80"/>
                    </a:lnTo>
                    <a:lnTo>
                      <a:pt x="55" y="94"/>
                    </a:lnTo>
                    <a:lnTo>
                      <a:pt x="61" y="101"/>
                    </a:lnTo>
                    <a:lnTo>
                      <a:pt x="71" y="99"/>
                    </a:lnTo>
                    <a:lnTo>
                      <a:pt x="75" y="88"/>
                    </a:lnTo>
                    <a:lnTo>
                      <a:pt x="85" y="81"/>
                    </a:lnTo>
                    <a:lnTo>
                      <a:pt x="82" y="68"/>
                    </a:lnTo>
                    <a:lnTo>
                      <a:pt x="78" y="59"/>
                    </a:lnTo>
                    <a:lnTo>
                      <a:pt x="72" y="49"/>
                    </a:lnTo>
                    <a:lnTo>
                      <a:pt x="69" y="44"/>
                    </a:lnTo>
                    <a:lnTo>
                      <a:pt x="63" y="37"/>
                    </a:lnTo>
                    <a:lnTo>
                      <a:pt x="64" y="26"/>
                    </a:lnTo>
                    <a:lnTo>
                      <a:pt x="67" y="14"/>
                    </a:lnTo>
                    <a:lnTo>
                      <a:pt x="64" y="0"/>
                    </a:lnTo>
                    <a:lnTo>
                      <a:pt x="77" y="9"/>
                    </a:lnTo>
                    <a:lnTo>
                      <a:pt x="80" y="18"/>
                    </a:lnTo>
                    <a:lnTo>
                      <a:pt x="109" y="20"/>
                    </a:lnTo>
                    <a:lnTo>
                      <a:pt x="112" y="11"/>
                    </a:lnTo>
                    <a:lnTo>
                      <a:pt x="129" y="11"/>
                    </a:lnTo>
                    <a:lnTo>
                      <a:pt x="132" y="4"/>
                    </a:lnTo>
                    <a:lnTo>
                      <a:pt x="149" y="0"/>
                    </a:lnTo>
                    <a:lnTo>
                      <a:pt x="149" y="30"/>
                    </a:lnTo>
                    <a:lnTo>
                      <a:pt x="149" y="83"/>
                    </a:lnTo>
                    <a:lnTo>
                      <a:pt x="140" y="93"/>
                    </a:lnTo>
                    <a:lnTo>
                      <a:pt x="136" y="103"/>
                    </a:lnTo>
                    <a:lnTo>
                      <a:pt x="113" y="106"/>
                    </a:lnTo>
                    <a:lnTo>
                      <a:pt x="111" y="114"/>
                    </a:lnTo>
                    <a:lnTo>
                      <a:pt x="101" y="117"/>
                    </a:lnTo>
                    <a:lnTo>
                      <a:pt x="97" y="121"/>
                    </a:lnTo>
                    <a:lnTo>
                      <a:pt x="93" y="139"/>
                    </a:lnTo>
                    <a:lnTo>
                      <a:pt x="81" y="143"/>
                    </a:lnTo>
                    <a:lnTo>
                      <a:pt x="73" y="149"/>
                    </a:lnTo>
                    <a:lnTo>
                      <a:pt x="69" y="157"/>
                    </a:lnTo>
                    <a:lnTo>
                      <a:pt x="68" y="189"/>
                    </a:lnTo>
                    <a:lnTo>
                      <a:pt x="71" y="190"/>
                    </a:lnTo>
                    <a:lnTo>
                      <a:pt x="71" y="220"/>
                    </a:lnTo>
                    <a:lnTo>
                      <a:pt x="73" y="233"/>
                    </a:lnTo>
                    <a:lnTo>
                      <a:pt x="68" y="234"/>
                    </a:lnTo>
                    <a:lnTo>
                      <a:pt x="67" y="242"/>
                    </a:lnTo>
                    <a:lnTo>
                      <a:pt x="56" y="242"/>
                    </a:lnTo>
                    <a:lnTo>
                      <a:pt x="52" y="246"/>
                    </a:lnTo>
                    <a:lnTo>
                      <a:pt x="39" y="248"/>
                    </a:lnTo>
                    <a:lnTo>
                      <a:pt x="37" y="259"/>
                    </a:lnTo>
                    <a:lnTo>
                      <a:pt x="37" y="269"/>
                    </a:lnTo>
                    <a:lnTo>
                      <a:pt x="37" y="280"/>
                    </a:lnTo>
                    <a:lnTo>
                      <a:pt x="36" y="288"/>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3" name="Freeform 154"/>
              <p:cNvSpPr>
                <a:spLocks/>
              </p:cNvSpPr>
              <p:nvPr/>
            </p:nvSpPr>
            <p:spPr bwMode="auto">
              <a:xfrm>
                <a:off x="6492266" y="5111917"/>
                <a:ext cx="66044" cy="67637"/>
              </a:xfrm>
              <a:custGeom>
                <a:avLst/>
                <a:gdLst>
                  <a:gd name="T0" fmla="*/ 12 w 38"/>
                  <a:gd name="T1" fmla="*/ 2 h 38"/>
                  <a:gd name="T2" fmla="*/ 9 w 38"/>
                  <a:gd name="T3" fmla="*/ 9 h 38"/>
                  <a:gd name="T4" fmla="*/ 0 w 38"/>
                  <a:gd name="T5" fmla="*/ 11 h 38"/>
                  <a:gd name="T6" fmla="*/ 1 w 38"/>
                  <a:gd name="T7" fmla="*/ 34 h 38"/>
                  <a:gd name="T8" fmla="*/ 13 w 38"/>
                  <a:gd name="T9" fmla="*/ 33 h 38"/>
                  <a:gd name="T10" fmla="*/ 16 w 38"/>
                  <a:gd name="T11" fmla="*/ 37 h 38"/>
                  <a:gd name="T12" fmla="*/ 23 w 38"/>
                  <a:gd name="T13" fmla="*/ 36 h 38"/>
                  <a:gd name="T14" fmla="*/ 28 w 38"/>
                  <a:gd name="T15" fmla="*/ 30 h 38"/>
                  <a:gd name="T16" fmla="*/ 31 w 38"/>
                  <a:gd name="T17" fmla="*/ 22 h 38"/>
                  <a:gd name="T18" fmla="*/ 37 w 38"/>
                  <a:gd name="T19" fmla="*/ 22 h 38"/>
                  <a:gd name="T20" fmla="*/ 37 w 38"/>
                  <a:gd name="T21" fmla="*/ 1 h 38"/>
                  <a:gd name="T22" fmla="*/ 23 w 38"/>
                  <a:gd name="T23" fmla="*/ 0 h 38"/>
                  <a:gd name="T24" fmla="*/ 12 w 38"/>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2" y="2"/>
                    </a:moveTo>
                    <a:lnTo>
                      <a:pt x="9" y="9"/>
                    </a:lnTo>
                    <a:lnTo>
                      <a:pt x="0" y="11"/>
                    </a:lnTo>
                    <a:lnTo>
                      <a:pt x="1" y="34"/>
                    </a:lnTo>
                    <a:lnTo>
                      <a:pt x="13" y="33"/>
                    </a:lnTo>
                    <a:lnTo>
                      <a:pt x="16" y="37"/>
                    </a:lnTo>
                    <a:lnTo>
                      <a:pt x="23" y="36"/>
                    </a:lnTo>
                    <a:lnTo>
                      <a:pt x="28" y="30"/>
                    </a:lnTo>
                    <a:lnTo>
                      <a:pt x="31" y="22"/>
                    </a:lnTo>
                    <a:lnTo>
                      <a:pt x="37" y="22"/>
                    </a:lnTo>
                    <a:lnTo>
                      <a:pt x="37" y="1"/>
                    </a:lnTo>
                    <a:lnTo>
                      <a:pt x="23" y="0"/>
                    </a:lnTo>
                    <a:lnTo>
                      <a:pt x="12"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4" name="Freeform 155"/>
              <p:cNvSpPr>
                <a:spLocks/>
              </p:cNvSpPr>
              <p:nvPr/>
            </p:nvSpPr>
            <p:spPr bwMode="auto">
              <a:xfrm>
                <a:off x="6369612" y="4481163"/>
                <a:ext cx="306634" cy="305153"/>
              </a:xfrm>
              <a:custGeom>
                <a:avLst/>
                <a:gdLst>
                  <a:gd name="T0" fmla="*/ 59 w 174"/>
                  <a:gd name="T1" fmla="*/ 172 h 173"/>
                  <a:gd name="T2" fmla="*/ 68 w 174"/>
                  <a:gd name="T3" fmla="*/ 169 h 173"/>
                  <a:gd name="T4" fmla="*/ 81 w 174"/>
                  <a:gd name="T5" fmla="*/ 169 h 173"/>
                  <a:gd name="T6" fmla="*/ 89 w 174"/>
                  <a:gd name="T7" fmla="*/ 166 h 173"/>
                  <a:gd name="T8" fmla="*/ 92 w 174"/>
                  <a:gd name="T9" fmla="*/ 156 h 173"/>
                  <a:gd name="T10" fmla="*/ 99 w 174"/>
                  <a:gd name="T11" fmla="*/ 153 h 173"/>
                  <a:gd name="T12" fmla="*/ 104 w 174"/>
                  <a:gd name="T13" fmla="*/ 150 h 173"/>
                  <a:gd name="T14" fmla="*/ 106 w 174"/>
                  <a:gd name="T15" fmla="*/ 140 h 173"/>
                  <a:gd name="T16" fmla="*/ 119 w 174"/>
                  <a:gd name="T17" fmla="*/ 137 h 173"/>
                  <a:gd name="T18" fmla="*/ 125 w 174"/>
                  <a:gd name="T19" fmla="*/ 130 h 173"/>
                  <a:gd name="T20" fmla="*/ 148 w 174"/>
                  <a:gd name="T21" fmla="*/ 125 h 173"/>
                  <a:gd name="T22" fmla="*/ 151 w 174"/>
                  <a:gd name="T23" fmla="*/ 116 h 173"/>
                  <a:gd name="T24" fmla="*/ 163 w 174"/>
                  <a:gd name="T25" fmla="*/ 110 h 173"/>
                  <a:gd name="T26" fmla="*/ 165 w 174"/>
                  <a:gd name="T27" fmla="*/ 83 h 173"/>
                  <a:gd name="T28" fmla="*/ 173 w 174"/>
                  <a:gd name="T29" fmla="*/ 76 h 173"/>
                  <a:gd name="T30" fmla="*/ 170 w 174"/>
                  <a:gd name="T31" fmla="*/ 59 h 173"/>
                  <a:gd name="T32" fmla="*/ 170 w 174"/>
                  <a:gd name="T33" fmla="*/ 39 h 173"/>
                  <a:gd name="T34" fmla="*/ 162 w 174"/>
                  <a:gd name="T35" fmla="*/ 25 h 173"/>
                  <a:gd name="T36" fmla="*/ 148 w 174"/>
                  <a:gd name="T37" fmla="*/ 19 h 173"/>
                  <a:gd name="T38" fmla="*/ 139 w 174"/>
                  <a:gd name="T39" fmla="*/ 8 h 173"/>
                  <a:gd name="T40" fmla="*/ 137 w 174"/>
                  <a:gd name="T41" fmla="*/ 0 h 173"/>
                  <a:gd name="T42" fmla="*/ 126 w 174"/>
                  <a:gd name="T43" fmla="*/ 1 h 173"/>
                  <a:gd name="T44" fmla="*/ 123 w 174"/>
                  <a:gd name="T45" fmla="*/ 10 h 173"/>
                  <a:gd name="T46" fmla="*/ 112 w 174"/>
                  <a:gd name="T47" fmla="*/ 14 h 173"/>
                  <a:gd name="T48" fmla="*/ 107 w 174"/>
                  <a:gd name="T49" fmla="*/ 25 h 173"/>
                  <a:gd name="T50" fmla="*/ 103 w 174"/>
                  <a:gd name="T51" fmla="*/ 69 h 173"/>
                  <a:gd name="T52" fmla="*/ 109 w 174"/>
                  <a:gd name="T53" fmla="*/ 75 h 173"/>
                  <a:gd name="T54" fmla="*/ 119 w 174"/>
                  <a:gd name="T55" fmla="*/ 75 h 173"/>
                  <a:gd name="T56" fmla="*/ 122 w 174"/>
                  <a:gd name="T57" fmla="*/ 93 h 173"/>
                  <a:gd name="T58" fmla="*/ 118 w 174"/>
                  <a:gd name="T59" fmla="*/ 103 h 173"/>
                  <a:gd name="T60" fmla="*/ 102 w 174"/>
                  <a:gd name="T61" fmla="*/ 103 h 173"/>
                  <a:gd name="T62" fmla="*/ 96 w 174"/>
                  <a:gd name="T63" fmla="*/ 96 h 173"/>
                  <a:gd name="T64" fmla="*/ 92 w 174"/>
                  <a:gd name="T65" fmla="*/ 80 h 173"/>
                  <a:gd name="T66" fmla="*/ 81 w 174"/>
                  <a:gd name="T67" fmla="*/ 74 h 173"/>
                  <a:gd name="T68" fmla="*/ 80 w 174"/>
                  <a:gd name="T69" fmla="*/ 69 h 173"/>
                  <a:gd name="T70" fmla="*/ 68 w 174"/>
                  <a:gd name="T71" fmla="*/ 70 h 173"/>
                  <a:gd name="T72" fmla="*/ 64 w 174"/>
                  <a:gd name="T73" fmla="*/ 80 h 173"/>
                  <a:gd name="T74" fmla="*/ 57 w 174"/>
                  <a:gd name="T75" fmla="*/ 77 h 173"/>
                  <a:gd name="T76" fmla="*/ 53 w 174"/>
                  <a:gd name="T77" fmla="*/ 62 h 173"/>
                  <a:gd name="T78" fmla="*/ 37 w 174"/>
                  <a:gd name="T79" fmla="*/ 60 h 173"/>
                  <a:gd name="T80" fmla="*/ 35 w 174"/>
                  <a:gd name="T81" fmla="*/ 94 h 173"/>
                  <a:gd name="T82" fmla="*/ 22 w 174"/>
                  <a:gd name="T83" fmla="*/ 94 h 173"/>
                  <a:gd name="T84" fmla="*/ 17 w 174"/>
                  <a:gd name="T85" fmla="*/ 85 h 173"/>
                  <a:gd name="T86" fmla="*/ 11 w 174"/>
                  <a:gd name="T87" fmla="*/ 86 h 173"/>
                  <a:gd name="T88" fmla="*/ 11 w 174"/>
                  <a:gd name="T89" fmla="*/ 94 h 173"/>
                  <a:gd name="T90" fmla="*/ 1 w 174"/>
                  <a:gd name="T91" fmla="*/ 95 h 173"/>
                  <a:gd name="T92" fmla="*/ 0 w 174"/>
                  <a:gd name="T93" fmla="*/ 134 h 173"/>
                  <a:gd name="T94" fmla="*/ 2 w 174"/>
                  <a:gd name="T95" fmla="*/ 146 h 173"/>
                  <a:gd name="T96" fmla="*/ 14 w 174"/>
                  <a:gd name="T97" fmla="*/ 160 h 173"/>
                  <a:gd name="T98" fmla="*/ 14 w 174"/>
                  <a:gd name="T99" fmla="*/ 168 h 173"/>
                  <a:gd name="T100" fmla="*/ 21 w 174"/>
                  <a:gd name="T101" fmla="*/ 170 h 173"/>
                  <a:gd name="T102" fmla="*/ 59 w 174"/>
                  <a:gd name="T103"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3">
                    <a:moveTo>
                      <a:pt x="59" y="172"/>
                    </a:moveTo>
                    <a:lnTo>
                      <a:pt x="68" y="169"/>
                    </a:lnTo>
                    <a:lnTo>
                      <a:pt x="81" y="169"/>
                    </a:lnTo>
                    <a:lnTo>
                      <a:pt x="89" y="166"/>
                    </a:lnTo>
                    <a:lnTo>
                      <a:pt x="92" y="156"/>
                    </a:lnTo>
                    <a:lnTo>
                      <a:pt x="99" y="153"/>
                    </a:lnTo>
                    <a:lnTo>
                      <a:pt x="104" y="150"/>
                    </a:lnTo>
                    <a:lnTo>
                      <a:pt x="106" y="140"/>
                    </a:lnTo>
                    <a:lnTo>
                      <a:pt x="119" y="137"/>
                    </a:lnTo>
                    <a:lnTo>
                      <a:pt x="125" y="130"/>
                    </a:lnTo>
                    <a:lnTo>
                      <a:pt x="148" y="125"/>
                    </a:lnTo>
                    <a:lnTo>
                      <a:pt x="151" y="116"/>
                    </a:lnTo>
                    <a:lnTo>
                      <a:pt x="163" y="110"/>
                    </a:lnTo>
                    <a:lnTo>
                      <a:pt x="165" y="83"/>
                    </a:lnTo>
                    <a:lnTo>
                      <a:pt x="173" y="76"/>
                    </a:lnTo>
                    <a:lnTo>
                      <a:pt x="170" y="59"/>
                    </a:lnTo>
                    <a:lnTo>
                      <a:pt x="170" y="39"/>
                    </a:lnTo>
                    <a:lnTo>
                      <a:pt x="162" y="25"/>
                    </a:lnTo>
                    <a:lnTo>
                      <a:pt x="148" y="19"/>
                    </a:lnTo>
                    <a:lnTo>
                      <a:pt x="139" y="8"/>
                    </a:lnTo>
                    <a:lnTo>
                      <a:pt x="137" y="0"/>
                    </a:lnTo>
                    <a:lnTo>
                      <a:pt x="126" y="1"/>
                    </a:lnTo>
                    <a:lnTo>
                      <a:pt x="123" y="10"/>
                    </a:lnTo>
                    <a:lnTo>
                      <a:pt x="112" y="14"/>
                    </a:lnTo>
                    <a:lnTo>
                      <a:pt x="107" y="25"/>
                    </a:lnTo>
                    <a:lnTo>
                      <a:pt x="103" y="69"/>
                    </a:lnTo>
                    <a:lnTo>
                      <a:pt x="109" y="75"/>
                    </a:lnTo>
                    <a:lnTo>
                      <a:pt x="119" y="75"/>
                    </a:lnTo>
                    <a:lnTo>
                      <a:pt x="122" y="93"/>
                    </a:lnTo>
                    <a:lnTo>
                      <a:pt x="118" y="103"/>
                    </a:lnTo>
                    <a:lnTo>
                      <a:pt x="102" y="103"/>
                    </a:lnTo>
                    <a:lnTo>
                      <a:pt x="96" y="96"/>
                    </a:lnTo>
                    <a:lnTo>
                      <a:pt x="92" y="80"/>
                    </a:lnTo>
                    <a:lnTo>
                      <a:pt x="81" y="74"/>
                    </a:lnTo>
                    <a:lnTo>
                      <a:pt x="80" y="69"/>
                    </a:lnTo>
                    <a:lnTo>
                      <a:pt x="68" y="70"/>
                    </a:lnTo>
                    <a:lnTo>
                      <a:pt x="64" y="80"/>
                    </a:lnTo>
                    <a:lnTo>
                      <a:pt x="57" y="77"/>
                    </a:lnTo>
                    <a:lnTo>
                      <a:pt x="53" y="62"/>
                    </a:lnTo>
                    <a:lnTo>
                      <a:pt x="37" y="60"/>
                    </a:lnTo>
                    <a:lnTo>
                      <a:pt x="35" y="94"/>
                    </a:lnTo>
                    <a:lnTo>
                      <a:pt x="22" y="94"/>
                    </a:lnTo>
                    <a:lnTo>
                      <a:pt x="17" y="85"/>
                    </a:lnTo>
                    <a:lnTo>
                      <a:pt x="11" y="86"/>
                    </a:lnTo>
                    <a:lnTo>
                      <a:pt x="11" y="94"/>
                    </a:lnTo>
                    <a:lnTo>
                      <a:pt x="1" y="95"/>
                    </a:lnTo>
                    <a:lnTo>
                      <a:pt x="0" y="134"/>
                    </a:lnTo>
                    <a:lnTo>
                      <a:pt x="2" y="146"/>
                    </a:lnTo>
                    <a:lnTo>
                      <a:pt x="14" y="160"/>
                    </a:lnTo>
                    <a:lnTo>
                      <a:pt x="14" y="168"/>
                    </a:lnTo>
                    <a:lnTo>
                      <a:pt x="21" y="170"/>
                    </a:lnTo>
                    <a:lnTo>
                      <a:pt x="59" y="17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5" name="Freeform 159"/>
              <p:cNvSpPr>
                <a:spLocks/>
              </p:cNvSpPr>
              <p:nvPr/>
            </p:nvSpPr>
            <p:spPr bwMode="auto">
              <a:xfrm>
                <a:off x="6871235" y="3910181"/>
                <a:ext cx="56609" cy="56626"/>
              </a:xfrm>
              <a:custGeom>
                <a:avLst/>
                <a:gdLst>
                  <a:gd name="T0" fmla="*/ 16 w 32"/>
                  <a:gd name="T1" fmla="*/ 30 h 31"/>
                  <a:gd name="T2" fmla="*/ 0 w 32"/>
                  <a:gd name="T3" fmla="*/ 27 h 31"/>
                  <a:gd name="T4" fmla="*/ 3 w 32"/>
                  <a:gd name="T5" fmla="*/ 0 h 31"/>
                  <a:gd name="T6" fmla="*/ 31 w 32"/>
                  <a:gd name="T7" fmla="*/ 17 h 31"/>
                  <a:gd name="T8" fmla="*/ 16 w 32"/>
                  <a:gd name="T9" fmla="*/ 30 h 31"/>
                </a:gdLst>
                <a:ahLst/>
                <a:cxnLst>
                  <a:cxn ang="0">
                    <a:pos x="T0" y="T1"/>
                  </a:cxn>
                  <a:cxn ang="0">
                    <a:pos x="T2" y="T3"/>
                  </a:cxn>
                  <a:cxn ang="0">
                    <a:pos x="T4" y="T5"/>
                  </a:cxn>
                  <a:cxn ang="0">
                    <a:pos x="T6" y="T7"/>
                  </a:cxn>
                  <a:cxn ang="0">
                    <a:pos x="T8" y="T9"/>
                  </a:cxn>
                </a:cxnLst>
                <a:rect l="0" t="0" r="r" b="b"/>
                <a:pathLst>
                  <a:path w="32" h="31">
                    <a:moveTo>
                      <a:pt x="16" y="30"/>
                    </a:moveTo>
                    <a:lnTo>
                      <a:pt x="0" y="27"/>
                    </a:lnTo>
                    <a:lnTo>
                      <a:pt x="3" y="0"/>
                    </a:lnTo>
                    <a:lnTo>
                      <a:pt x="31" y="17"/>
                    </a:lnTo>
                    <a:lnTo>
                      <a:pt x="16" y="3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6" name="Freeform 160"/>
              <p:cNvSpPr>
                <a:spLocks/>
              </p:cNvSpPr>
              <p:nvPr/>
            </p:nvSpPr>
            <p:spPr bwMode="auto">
              <a:xfrm>
                <a:off x="5833395" y="3903889"/>
                <a:ext cx="84914" cy="184036"/>
              </a:xfrm>
              <a:custGeom>
                <a:avLst/>
                <a:gdLst>
                  <a:gd name="T0" fmla="*/ 0 w 48"/>
                  <a:gd name="T1" fmla="*/ 36 h 104"/>
                  <a:gd name="T2" fmla="*/ 7 w 48"/>
                  <a:gd name="T3" fmla="*/ 46 h 104"/>
                  <a:gd name="T4" fmla="*/ 10 w 48"/>
                  <a:gd name="T5" fmla="*/ 66 h 104"/>
                  <a:gd name="T6" fmla="*/ 11 w 48"/>
                  <a:gd name="T7" fmla="*/ 84 h 104"/>
                  <a:gd name="T8" fmla="*/ 16 w 48"/>
                  <a:gd name="T9" fmla="*/ 103 h 104"/>
                  <a:gd name="T10" fmla="*/ 34 w 48"/>
                  <a:gd name="T11" fmla="*/ 95 h 104"/>
                  <a:gd name="T12" fmla="*/ 31 w 48"/>
                  <a:gd name="T13" fmla="*/ 62 h 104"/>
                  <a:gd name="T14" fmla="*/ 39 w 48"/>
                  <a:gd name="T15" fmla="*/ 51 h 104"/>
                  <a:gd name="T16" fmla="*/ 47 w 48"/>
                  <a:gd name="T17" fmla="*/ 19 h 104"/>
                  <a:gd name="T18" fmla="*/ 44 w 48"/>
                  <a:gd name="T19" fmla="*/ 0 h 104"/>
                  <a:gd name="T20" fmla="*/ 31 w 48"/>
                  <a:gd name="T21" fmla="*/ 1 h 104"/>
                  <a:gd name="T22" fmla="*/ 27 w 48"/>
                  <a:gd name="T23" fmla="*/ 16 h 104"/>
                  <a:gd name="T24" fmla="*/ 11 w 48"/>
                  <a:gd name="T25" fmla="*/ 21 h 104"/>
                  <a:gd name="T26" fmla="*/ 0 w 48"/>
                  <a:gd name="T27"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4">
                    <a:moveTo>
                      <a:pt x="0" y="36"/>
                    </a:moveTo>
                    <a:lnTo>
                      <a:pt x="7" y="46"/>
                    </a:lnTo>
                    <a:lnTo>
                      <a:pt x="10" y="66"/>
                    </a:lnTo>
                    <a:lnTo>
                      <a:pt x="11" y="84"/>
                    </a:lnTo>
                    <a:lnTo>
                      <a:pt x="16" y="103"/>
                    </a:lnTo>
                    <a:lnTo>
                      <a:pt x="34" y="95"/>
                    </a:lnTo>
                    <a:lnTo>
                      <a:pt x="31" y="62"/>
                    </a:lnTo>
                    <a:lnTo>
                      <a:pt x="39" y="51"/>
                    </a:lnTo>
                    <a:lnTo>
                      <a:pt x="47" y="19"/>
                    </a:lnTo>
                    <a:lnTo>
                      <a:pt x="44" y="0"/>
                    </a:lnTo>
                    <a:lnTo>
                      <a:pt x="31" y="1"/>
                    </a:lnTo>
                    <a:lnTo>
                      <a:pt x="27" y="16"/>
                    </a:lnTo>
                    <a:lnTo>
                      <a:pt x="11" y="21"/>
                    </a:lnTo>
                    <a:lnTo>
                      <a:pt x="0" y="3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7" name="Freeform 161"/>
              <p:cNvSpPr>
                <a:spLocks/>
              </p:cNvSpPr>
              <p:nvPr/>
            </p:nvSpPr>
            <p:spPr bwMode="auto">
              <a:xfrm>
                <a:off x="5489021" y="3977818"/>
                <a:ext cx="88059" cy="94377"/>
              </a:xfrm>
              <a:custGeom>
                <a:avLst/>
                <a:gdLst>
                  <a:gd name="T0" fmla="*/ 48 w 49"/>
                  <a:gd name="T1" fmla="*/ 26 h 53"/>
                  <a:gd name="T2" fmla="*/ 44 w 49"/>
                  <a:gd name="T3" fmla="*/ 9 h 53"/>
                  <a:gd name="T4" fmla="*/ 27 w 49"/>
                  <a:gd name="T5" fmla="*/ 0 h 53"/>
                  <a:gd name="T6" fmla="*/ 15 w 49"/>
                  <a:gd name="T7" fmla="*/ 6 h 53"/>
                  <a:gd name="T8" fmla="*/ 0 w 49"/>
                  <a:gd name="T9" fmla="*/ 10 h 53"/>
                  <a:gd name="T10" fmla="*/ 3 w 49"/>
                  <a:gd name="T11" fmla="*/ 25 h 53"/>
                  <a:gd name="T12" fmla="*/ 14 w 49"/>
                  <a:gd name="T13" fmla="*/ 28 h 53"/>
                  <a:gd name="T14" fmla="*/ 16 w 49"/>
                  <a:gd name="T15" fmla="*/ 40 h 53"/>
                  <a:gd name="T16" fmla="*/ 29 w 49"/>
                  <a:gd name="T17" fmla="*/ 44 h 53"/>
                  <a:gd name="T18" fmla="*/ 33 w 49"/>
                  <a:gd name="T19" fmla="*/ 52 h 53"/>
                  <a:gd name="T20" fmla="*/ 48 w 49"/>
                  <a:gd name="T2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3">
                    <a:moveTo>
                      <a:pt x="48" y="26"/>
                    </a:moveTo>
                    <a:lnTo>
                      <a:pt x="44" y="9"/>
                    </a:lnTo>
                    <a:lnTo>
                      <a:pt x="27" y="0"/>
                    </a:lnTo>
                    <a:lnTo>
                      <a:pt x="15" y="6"/>
                    </a:lnTo>
                    <a:lnTo>
                      <a:pt x="0" y="10"/>
                    </a:lnTo>
                    <a:lnTo>
                      <a:pt x="3" y="25"/>
                    </a:lnTo>
                    <a:lnTo>
                      <a:pt x="14" y="28"/>
                    </a:lnTo>
                    <a:lnTo>
                      <a:pt x="16" y="40"/>
                    </a:lnTo>
                    <a:lnTo>
                      <a:pt x="29" y="44"/>
                    </a:lnTo>
                    <a:lnTo>
                      <a:pt x="33" y="52"/>
                    </a:lnTo>
                    <a:lnTo>
                      <a:pt x="48"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8" name="Freeform 163"/>
              <p:cNvSpPr>
                <a:spLocks/>
              </p:cNvSpPr>
              <p:nvPr/>
            </p:nvSpPr>
            <p:spPr bwMode="auto">
              <a:xfrm>
                <a:off x="6555165" y="4298700"/>
                <a:ext cx="48747" cy="48762"/>
              </a:xfrm>
              <a:custGeom>
                <a:avLst/>
                <a:gdLst>
                  <a:gd name="T0" fmla="*/ 13 w 28"/>
                  <a:gd name="T1" fmla="*/ 0 h 28"/>
                  <a:gd name="T2" fmla="*/ 3 w 28"/>
                  <a:gd name="T3" fmla="*/ 4 h 28"/>
                  <a:gd name="T4" fmla="*/ 6 w 28"/>
                  <a:gd name="T5" fmla="*/ 14 h 28"/>
                  <a:gd name="T6" fmla="*/ 0 w 28"/>
                  <a:gd name="T7" fmla="*/ 19 h 28"/>
                  <a:gd name="T8" fmla="*/ 1 w 28"/>
                  <a:gd name="T9" fmla="*/ 27 h 28"/>
                  <a:gd name="T10" fmla="*/ 10 w 28"/>
                  <a:gd name="T11" fmla="*/ 26 h 28"/>
                  <a:gd name="T12" fmla="*/ 22 w 28"/>
                  <a:gd name="T13" fmla="*/ 26 h 28"/>
                  <a:gd name="T14" fmla="*/ 27 w 28"/>
                  <a:gd name="T15" fmla="*/ 19 h 28"/>
                  <a:gd name="T16" fmla="*/ 24 w 28"/>
                  <a:gd name="T17" fmla="*/ 4 h 28"/>
                  <a:gd name="T18" fmla="*/ 13 w 28"/>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3" y="0"/>
                    </a:moveTo>
                    <a:lnTo>
                      <a:pt x="3" y="4"/>
                    </a:lnTo>
                    <a:lnTo>
                      <a:pt x="6" y="14"/>
                    </a:lnTo>
                    <a:lnTo>
                      <a:pt x="0" y="19"/>
                    </a:lnTo>
                    <a:lnTo>
                      <a:pt x="1" y="27"/>
                    </a:lnTo>
                    <a:lnTo>
                      <a:pt x="10" y="26"/>
                    </a:lnTo>
                    <a:lnTo>
                      <a:pt x="22" y="26"/>
                    </a:lnTo>
                    <a:lnTo>
                      <a:pt x="27" y="19"/>
                    </a:lnTo>
                    <a:lnTo>
                      <a:pt x="24" y="4"/>
                    </a:lnTo>
                    <a:lnTo>
                      <a:pt x="13"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69" name="Freeform 164"/>
              <p:cNvSpPr>
                <a:spLocks/>
              </p:cNvSpPr>
              <p:nvPr/>
            </p:nvSpPr>
            <p:spPr bwMode="auto">
              <a:xfrm>
                <a:off x="6567745" y="4331732"/>
                <a:ext cx="42457" cy="51907"/>
              </a:xfrm>
              <a:custGeom>
                <a:avLst/>
                <a:gdLst>
                  <a:gd name="T0" fmla="*/ 13 w 25"/>
                  <a:gd name="T1" fmla="*/ 26 h 29"/>
                  <a:gd name="T2" fmla="*/ 24 w 25"/>
                  <a:gd name="T3" fmla="*/ 25 h 29"/>
                  <a:gd name="T4" fmla="*/ 23 w 25"/>
                  <a:gd name="T5" fmla="*/ 7 h 29"/>
                  <a:gd name="T6" fmla="*/ 19 w 25"/>
                  <a:gd name="T7" fmla="*/ 0 h 29"/>
                  <a:gd name="T8" fmla="*/ 14 w 25"/>
                  <a:gd name="T9" fmla="*/ 7 h 29"/>
                  <a:gd name="T10" fmla="*/ 2 w 25"/>
                  <a:gd name="T11" fmla="*/ 7 h 29"/>
                  <a:gd name="T12" fmla="*/ 0 w 25"/>
                  <a:gd name="T13" fmla="*/ 23 h 29"/>
                  <a:gd name="T14" fmla="*/ 6 w 25"/>
                  <a:gd name="T15" fmla="*/ 28 h 29"/>
                  <a:gd name="T16" fmla="*/ 13 w 25"/>
                  <a:gd name="T1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13" y="26"/>
                    </a:moveTo>
                    <a:lnTo>
                      <a:pt x="24" y="25"/>
                    </a:lnTo>
                    <a:lnTo>
                      <a:pt x="23" y="7"/>
                    </a:lnTo>
                    <a:lnTo>
                      <a:pt x="19" y="0"/>
                    </a:lnTo>
                    <a:lnTo>
                      <a:pt x="14" y="7"/>
                    </a:lnTo>
                    <a:lnTo>
                      <a:pt x="2" y="7"/>
                    </a:lnTo>
                    <a:lnTo>
                      <a:pt x="0" y="23"/>
                    </a:lnTo>
                    <a:lnTo>
                      <a:pt x="6" y="28"/>
                    </a:lnTo>
                    <a:lnTo>
                      <a:pt x="13"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0" name="Freeform 167"/>
              <p:cNvSpPr>
                <a:spLocks/>
              </p:cNvSpPr>
              <p:nvPr/>
            </p:nvSpPr>
            <p:spPr bwMode="auto">
              <a:xfrm>
                <a:off x="6042536" y="4199604"/>
                <a:ext cx="163538" cy="191900"/>
              </a:xfrm>
              <a:custGeom>
                <a:avLst/>
                <a:gdLst>
                  <a:gd name="T0" fmla="*/ 68 w 93"/>
                  <a:gd name="T1" fmla="*/ 0 h 109"/>
                  <a:gd name="T2" fmla="*/ 45 w 93"/>
                  <a:gd name="T3" fmla="*/ 2 h 109"/>
                  <a:gd name="T4" fmla="*/ 37 w 93"/>
                  <a:gd name="T5" fmla="*/ 8 h 109"/>
                  <a:gd name="T6" fmla="*/ 37 w 93"/>
                  <a:gd name="T7" fmla="*/ 16 h 109"/>
                  <a:gd name="T8" fmla="*/ 33 w 93"/>
                  <a:gd name="T9" fmla="*/ 27 h 109"/>
                  <a:gd name="T10" fmla="*/ 18 w 93"/>
                  <a:gd name="T11" fmla="*/ 28 h 109"/>
                  <a:gd name="T12" fmla="*/ 14 w 93"/>
                  <a:gd name="T13" fmla="*/ 23 h 109"/>
                  <a:gd name="T14" fmla="*/ 14 w 93"/>
                  <a:gd name="T15" fmla="*/ 42 h 109"/>
                  <a:gd name="T16" fmla="*/ 2 w 93"/>
                  <a:gd name="T17" fmla="*/ 48 h 109"/>
                  <a:gd name="T18" fmla="*/ 0 w 93"/>
                  <a:gd name="T19" fmla="*/ 52 h 109"/>
                  <a:gd name="T20" fmla="*/ 7 w 93"/>
                  <a:gd name="T21" fmla="*/ 56 h 109"/>
                  <a:gd name="T22" fmla="*/ 6 w 93"/>
                  <a:gd name="T23" fmla="*/ 69 h 109"/>
                  <a:gd name="T24" fmla="*/ 24 w 93"/>
                  <a:gd name="T25" fmla="*/ 85 h 109"/>
                  <a:gd name="T26" fmla="*/ 38 w 93"/>
                  <a:gd name="T27" fmla="*/ 102 h 109"/>
                  <a:gd name="T28" fmla="*/ 43 w 93"/>
                  <a:gd name="T29" fmla="*/ 108 h 109"/>
                  <a:gd name="T30" fmla="*/ 49 w 93"/>
                  <a:gd name="T31" fmla="*/ 100 h 109"/>
                  <a:gd name="T32" fmla="*/ 54 w 93"/>
                  <a:gd name="T33" fmla="*/ 89 h 109"/>
                  <a:gd name="T34" fmla="*/ 47 w 93"/>
                  <a:gd name="T35" fmla="*/ 84 h 109"/>
                  <a:gd name="T36" fmla="*/ 45 w 93"/>
                  <a:gd name="T37" fmla="*/ 76 h 109"/>
                  <a:gd name="T38" fmla="*/ 55 w 93"/>
                  <a:gd name="T39" fmla="*/ 71 h 109"/>
                  <a:gd name="T40" fmla="*/ 63 w 93"/>
                  <a:gd name="T41" fmla="*/ 69 h 109"/>
                  <a:gd name="T42" fmla="*/ 71 w 93"/>
                  <a:gd name="T43" fmla="*/ 79 h 109"/>
                  <a:gd name="T44" fmla="*/ 83 w 93"/>
                  <a:gd name="T45" fmla="*/ 74 h 109"/>
                  <a:gd name="T46" fmla="*/ 92 w 93"/>
                  <a:gd name="T47" fmla="*/ 61 h 109"/>
                  <a:gd name="T48" fmla="*/ 89 w 93"/>
                  <a:gd name="T49" fmla="*/ 47 h 109"/>
                  <a:gd name="T50" fmla="*/ 83 w 93"/>
                  <a:gd name="T51" fmla="*/ 41 h 109"/>
                  <a:gd name="T52" fmla="*/ 78 w 93"/>
                  <a:gd name="T53" fmla="*/ 30 h 109"/>
                  <a:gd name="T54" fmla="*/ 82 w 93"/>
                  <a:gd name="T55" fmla="*/ 23 h 109"/>
                  <a:gd name="T56" fmla="*/ 78 w 93"/>
                  <a:gd name="T57" fmla="*/ 14 h 109"/>
                  <a:gd name="T58" fmla="*/ 68 w 93"/>
                  <a:gd name="T59" fmla="*/ 13 h 109"/>
                  <a:gd name="T60" fmla="*/ 68 w 93"/>
                  <a:gd name="T6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09">
                    <a:moveTo>
                      <a:pt x="68" y="0"/>
                    </a:moveTo>
                    <a:lnTo>
                      <a:pt x="45" y="2"/>
                    </a:lnTo>
                    <a:lnTo>
                      <a:pt x="37" y="8"/>
                    </a:lnTo>
                    <a:lnTo>
                      <a:pt x="37" y="16"/>
                    </a:lnTo>
                    <a:lnTo>
                      <a:pt x="33" y="27"/>
                    </a:lnTo>
                    <a:lnTo>
                      <a:pt x="18" y="28"/>
                    </a:lnTo>
                    <a:lnTo>
                      <a:pt x="14" y="23"/>
                    </a:lnTo>
                    <a:lnTo>
                      <a:pt x="14" y="42"/>
                    </a:lnTo>
                    <a:lnTo>
                      <a:pt x="2" y="48"/>
                    </a:lnTo>
                    <a:lnTo>
                      <a:pt x="0" y="52"/>
                    </a:lnTo>
                    <a:lnTo>
                      <a:pt x="7" y="56"/>
                    </a:lnTo>
                    <a:lnTo>
                      <a:pt x="6" y="69"/>
                    </a:lnTo>
                    <a:lnTo>
                      <a:pt x="24" y="85"/>
                    </a:lnTo>
                    <a:lnTo>
                      <a:pt x="38" y="102"/>
                    </a:lnTo>
                    <a:lnTo>
                      <a:pt x="43" y="108"/>
                    </a:lnTo>
                    <a:lnTo>
                      <a:pt x="49" y="100"/>
                    </a:lnTo>
                    <a:lnTo>
                      <a:pt x="54" y="89"/>
                    </a:lnTo>
                    <a:lnTo>
                      <a:pt x="47" y="84"/>
                    </a:lnTo>
                    <a:lnTo>
                      <a:pt x="45" y="76"/>
                    </a:lnTo>
                    <a:lnTo>
                      <a:pt x="55" y="71"/>
                    </a:lnTo>
                    <a:lnTo>
                      <a:pt x="63" y="69"/>
                    </a:lnTo>
                    <a:lnTo>
                      <a:pt x="71" y="79"/>
                    </a:lnTo>
                    <a:lnTo>
                      <a:pt x="83" y="74"/>
                    </a:lnTo>
                    <a:lnTo>
                      <a:pt x="92" y="61"/>
                    </a:lnTo>
                    <a:lnTo>
                      <a:pt x="89" y="47"/>
                    </a:lnTo>
                    <a:lnTo>
                      <a:pt x="83" y="41"/>
                    </a:lnTo>
                    <a:lnTo>
                      <a:pt x="78" y="30"/>
                    </a:lnTo>
                    <a:lnTo>
                      <a:pt x="82" y="23"/>
                    </a:lnTo>
                    <a:lnTo>
                      <a:pt x="78" y="14"/>
                    </a:lnTo>
                    <a:lnTo>
                      <a:pt x="68" y="13"/>
                    </a:lnTo>
                    <a:lnTo>
                      <a:pt x="68"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1" name="Freeform 168"/>
              <p:cNvSpPr>
                <a:spLocks/>
              </p:cNvSpPr>
              <p:nvPr/>
            </p:nvSpPr>
            <p:spPr bwMode="auto">
              <a:xfrm>
                <a:off x="5421404" y="3427284"/>
                <a:ext cx="202850" cy="224932"/>
              </a:xfrm>
              <a:custGeom>
                <a:avLst/>
                <a:gdLst>
                  <a:gd name="T0" fmla="*/ 112 w 115"/>
                  <a:gd name="T1" fmla="*/ 7 h 127"/>
                  <a:gd name="T2" fmla="*/ 114 w 115"/>
                  <a:gd name="T3" fmla="*/ 0 h 127"/>
                  <a:gd name="T4" fmla="*/ 104 w 115"/>
                  <a:gd name="T5" fmla="*/ 0 h 127"/>
                  <a:gd name="T6" fmla="*/ 67 w 115"/>
                  <a:gd name="T7" fmla="*/ 0 h 127"/>
                  <a:gd name="T8" fmla="*/ 61 w 115"/>
                  <a:gd name="T9" fmla="*/ 9 h 127"/>
                  <a:gd name="T10" fmla="*/ 44 w 115"/>
                  <a:gd name="T11" fmla="*/ 6 h 127"/>
                  <a:gd name="T12" fmla="*/ 41 w 115"/>
                  <a:gd name="T13" fmla="*/ 25 h 127"/>
                  <a:gd name="T14" fmla="*/ 35 w 115"/>
                  <a:gd name="T15" fmla="*/ 35 h 127"/>
                  <a:gd name="T16" fmla="*/ 23 w 115"/>
                  <a:gd name="T17" fmla="*/ 40 h 127"/>
                  <a:gd name="T18" fmla="*/ 16 w 115"/>
                  <a:gd name="T19" fmla="*/ 46 h 127"/>
                  <a:gd name="T20" fmla="*/ 18 w 115"/>
                  <a:gd name="T21" fmla="*/ 68 h 127"/>
                  <a:gd name="T22" fmla="*/ 8 w 115"/>
                  <a:gd name="T23" fmla="*/ 70 h 127"/>
                  <a:gd name="T24" fmla="*/ 12 w 115"/>
                  <a:gd name="T25" fmla="*/ 81 h 127"/>
                  <a:gd name="T26" fmla="*/ 5 w 115"/>
                  <a:gd name="T27" fmla="*/ 86 h 127"/>
                  <a:gd name="T28" fmla="*/ 0 w 115"/>
                  <a:gd name="T29" fmla="*/ 100 h 127"/>
                  <a:gd name="T30" fmla="*/ 1 w 115"/>
                  <a:gd name="T31" fmla="*/ 121 h 127"/>
                  <a:gd name="T32" fmla="*/ 7 w 115"/>
                  <a:gd name="T33" fmla="*/ 123 h 127"/>
                  <a:gd name="T34" fmla="*/ 27 w 115"/>
                  <a:gd name="T35" fmla="*/ 126 h 127"/>
                  <a:gd name="T36" fmla="*/ 41 w 115"/>
                  <a:gd name="T37" fmla="*/ 126 h 127"/>
                  <a:gd name="T38" fmla="*/ 41 w 115"/>
                  <a:gd name="T39" fmla="*/ 105 h 127"/>
                  <a:gd name="T40" fmla="*/ 45 w 115"/>
                  <a:gd name="T41" fmla="*/ 92 h 127"/>
                  <a:gd name="T42" fmla="*/ 53 w 115"/>
                  <a:gd name="T43" fmla="*/ 84 h 127"/>
                  <a:gd name="T44" fmla="*/ 67 w 115"/>
                  <a:gd name="T45" fmla="*/ 88 h 127"/>
                  <a:gd name="T46" fmla="*/ 67 w 115"/>
                  <a:gd name="T47" fmla="*/ 39 h 127"/>
                  <a:gd name="T48" fmla="*/ 100 w 115"/>
                  <a:gd name="T49" fmla="*/ 36 h 127"/>
                  <a:gd name="T50" fmla="*/ 107 w 115"/>
                  <a:gd name="T51" fmla="*/ 27 h 127"/>
                  <a:gd name="T52" fmla="*/ 112 w 115"/>
                  <a:gd name="T5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127">
                    <a:moveTo>
                      <a:pt x="112" y="7"/>
                    </a:moveTo>
                    <a:lnTo>
                      <a:pt x="114" y="0"/>
                    </a:lnTo>
                    <a:lnTo>
                      <a:pt x="104" y="0"/>
                    </a:lnTo>
                    <a:lnTo>
                      <a:pt x="67" y="0"/>
                    </a:lnTo>
                    <a:lnTo>
                      <a:pt x="61" y="9"/>
                    </a:lnTo>
                    <a:lnTo>
                      <a:pt x="44" y="6"/>
                    </a:lnTo>
                    <a:lnTo>
                      <a:pt x="41" y="25"/>
                    </a:lnTo>
                    <a:lnTo>
                      <a:pt x="35" y="35"/>
                    </a:lnTo>
                    <a:lnTo>
                      <a:pt x="23" y="40"/>
                    </a:lnTo>
                    <a:lnTo>
                      <a:pt x="16" y="46"/>
                    </a:lnTo>
                    <a:lnTo>
                      <a:pt x="18" y="68"/>
                    </a:lnTo>
                    <a:lnTo>
                      <a:pt x="8" y="70"/>
                    </a:lnTo>
                    <a:lnTo>
                      <a:pt x="12" y="81"/>
                    </a:lnTo>
                    <a:lnTo>
                      <a:pt x="5" y="86"/>
                    </a:lnTo>
                    <a:lnTo>
                      <a:pt x="0" y="100"/>
                    </a:lnTo>
                    <a:lnTo>
                      <a:pt x="1" y="121"/>
                    </a:lnTo>
                    <a:lnTo>
                      <a:pt x="7" y="123"/>
                    </a:lnTo>
                    <a:lnTo>
                      <a:pt x="27" y="126"/>
                    </a:lnTo>
                    <a:lnTo>
                      <a:pt x="41" y="126"/>
                    </a:lnTo>
                    <a:lnTo>
                      <a:pt x="41" y="105"/>
                    </a:lnTo>
                    <a:lnTo>
                      <a:pt x="45" y="92"/>
                    </a:lnTo>
                    <a:lnTo>
                      <a:pt x="53" y="84"/>
                    </a:lnTo>
                    <a:lnTo>
                      <a:pt x="67" y="88"/>
                    </a:lnTo>
                    <a:lnTo>
                      <a:pt x="67" y="39"/>
                    </a:lnTo>
                    <a:lnTo>
                      <a:pt x="100" y="36"/>
                    </a:lnTo>
                    <a:lnTo>
                      <a:pt x="107" y="27"/>
                    </a:lnTo>
                    <a:lnTo>
                      <a:pt x="112" y="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2" name="Freeform 169"/>
              <p:cNvSpPr>
                <a:spLocks/>
              </p:cNvSpPr>
              <p:nvPr/>
            </p:nvSpPr>
            <p:spPr bwMode="auto">
              <a:xfrm>
                <a:off x="5380520" y="3779625"/>
                <a:ext cx="174546" cy="147858"/>
              </a:xfrm>
              <a:custGeom>
                <a:avLst/>
                <a:gdLst>
                  <a:gd name="T0" fmla="*/ 17 w 99"/>
                  <a:gd name="T1" fmla="*/ 66 h 84"/>
                  <a:gd name="T2" fmla="*/ 18 w 99"/>
                  <a:gd name="T3" fmla="*/ 77 h 84"/>
                  <a:gd name="T4" fmla="*/ 31 w 99"/>
                  <a:gd name="T5" fmla="*/ 77 h 84"/>
                  <a:gd name="T6" fmla="*/ 36 w 99"/>
                  <a:gd name="T7" fmla="*/ 83 h 84"/>
                  <a:gd name="T8" fmla="*/ 43 w 99"/>
                  <a:gd name="T9" fmla="*/ 74 h 84"/>
                  <a:gd name="T10" fmla="*/ 61 w 99"/>
                  <a:gd name="T11" fmla="*/ 68 h 84"/>
                  <a:gd name="T12" fmla="*/ 81 w 99"/>
                  <a:gd name="T13" fmla="*/ 71 h 84"/>
                  <a:gd name="T14" fmla="*/ 98 w 99"/>
                  <a:gd name="T15" fmla="*/ 71 h 84"/>
                  <a:gd name="T16" fmla="*/ 90 w 99"/>
                  <a:gd name="T17" fmla="*/ 54 h 84"/>
                  <a:gd name="T18" fmla="*/ 82 w 99"/>
                  <a:gd name="T19" fmla="*/ 48 h 84"/>
                  <a:gd name="T20" fmla="*/ 79 w 99"/>
                  <a:gd name="T21" fmla="*/ 36 h 84"/>
                  <a:gd name="T22" fmla="*/ 68 w 99"/>
                  <a:gd name="T23" fmla="*/ 28 h 84"/>
                  <a:gd name="T24" fmla="*/ 57 w 99"/>
                  <a:gd name="T25" fmla="*/ 13 h 84"/>
                  <a:gd name="T26" fmla="*/ 47 w 99"/>
                  <a:gd name="T27" fmla="*/ 8 h 84"/>
                  <a:gd name="T28" fmla="*/ 41 w 99"/>
                  <a:gd name="T29" fmla="*/ 0 h 84"/>
                  <a:gd name="T30" fmla="*/ 28 w 99"/>
                  <a:gd name="T31" fmla="*/ 3 h 84"/>
                  <a:gd name="T32" fmla="*/ 10 w 99"/>
                  <a:gd name="T33" fmla="*/ 24 h 84"/>
                  <a:gd name="T34" fmla="*/ 0 w 99"/>
                  <a:gd name="T35" fmla="*/ 28 h 84"/>
                  <a:gd name="T36" fmla="*/ 11 w 99"/>
                  <a:gd name="T37" fmla="*/ 32 h 84"/>
                  <a:gd name="T38" fmla="*/ 21 w 99"/>
                  <a:gd name="T39" fmla="*/ 44 h 84"/>
                  <a:gd name="T40" fmla="*/ 28 w 99"/>
                  <a:gd name="T41" fmla="*/ 50 h 84"/>
                  <a:gd name="T42" fmla="*/ 19 w 99"/>
                  <a:gd name="T43" fmla="*/ 56 h 84"/>
                  <a:gd name="T44" fmla="*/ 17 w 99"/>
                  <a:gd name="T45"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84">
                    <a:moveTo>
                      <a:pt x="17" y="66"/>
                    </a:moveTo>
                    <a:lnTo>
                      <a:pt x="18" y="77"/>
                    </a:lnTo>
                    <a:lnTo>
                      <a:pt x="31" y="77"/>
                    </a:lnTo>
                    <a:lnTo>
                      <a:pt x="36" y="83"/>
                    </a:lnTo>
                    <a:lnTo>
                      <a:pt x="43" y="74"/>
                    </a:lnTo>
                    <a:lnTo>
                      <a:pt x="61" y="68"/>
                    </a:lnTo>
                    <a:lnTo>
                      <a:pt x="81" y="71"/>
                    </a:lnTo>
                    <a:lnTo>
                      <a:pt x="98" y="71"/>
                    </a:lnTo>
                    <a:lnTo>
                      <a:pt x="90" y="54"/>
                    </a:lnTo>
                    <a:lnTo>
                      <a:pt x="82" y="48"/>
                    </a:lnTo>
                    <a:lnTo>
                      <a:pt x="79" y="36"/>
                    </a:lnTo>
                    <a:lnTo>
                      <a:pt x="68" y="28"/>
                    </a:lnTo>
                    <a:lnTo>
                      <a:pt x="57" y="13"/>
                    </a:lnTo>
                    <a:lnTo>
                      <a:pt x="47" y="8"/>
                    </a:lnTo>
                    <a:lnTo>
                      <a:pt x="41" y="0"/>
                    </a:lnTo>
                    <a:lnTo>
                      <a:pt x="28" y="3"/>
                    </a:lnTo>
                    <a:lnTo>
                      <a:pt x="10" y="24"/>
                    </a:lnTo>
                    <a:lnTo>
                      <a:pt x="0" y="28"/>
                    </a:lnTo>
                    <a:lnTo>
                      <a:pt x="11" y="32"/>
                    </a:lnTo>
                    <a:lnTo>
                      <a:pt x="21" y="44"/>
                    </a:lnTo>
                    <a:lnTo>
                      <a:pt x="28" y="50"/>
                    </a:lnTo>
                    <a:lnTo>
                      <a:pt x="19" y="56"/>
                    </a:lnTo>
                    <a:lnTo>
                      <a:pt x="17" y="6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3" name="Freeform 170"/>
              <p:cNvSpPr>
                <a:spLocks/>
              </p:cNvSpPr>
              <p:nvPr/>
            </p:nvSpPr>
            <p:spPr bwMode="auto">
              <a:xfrm>
                <a:off x="6015803" y="3142579"/>
                <a:ext cx="95922" cy="188754"/>
              </a:xfrm>
              <a:custGeom>
                <a:avLst/>
                <a:gdLst>
                  <a:gd name="T0" fmla="*/ 29 w 55"/>
                  <a:gd name="T1" fmla="*/ 106 h 107"/>
                  <a:gd name="T2" fmla="*/ 22 w 55"/>
                  <a:gd name="T3" fmla="*/ 105 h 107"/>
                  <a:gd name="T4" fmla="*/ 18 w 55"/>
                  <a:gd name="T5" fmla="*/ 89 h 107"/>
                  <a:gd name="T6" fmla="*/ 5 w 55"/>
                  <a:gd name="T7" fmla="*/ 85 h 107"/>
                  <a:gd name="T8" fmla="*/ 0 w 55"/>
                  <a:gd name="T9" fmla="*/ 68 h 107"/>
                  <a:gd name="T10" fmla="*/ 3 w 55"/>
                  <a:gd name="T11" fmla="*/ 53 h 107"/>
                  <a:gd name="T12" fmla="*/ 17 w 55"/>
                  <a:gd name="T13" fmla="*/ 48 h 107"/>
                  <a:gd name="T14" fmla="*/ 9 w 55"/>
                  <a:gd name="T15" fmla="*/ 37 h 107"/>
                  <a:gd name="T16" fmla="*/ 11 w 55"/>
                  <a:gd name="T17" fmla="*/ 25 h 107"/>
                  <a:gd name="T18" fmla="*/ 18 w 55"/>
                  <a:gd name="T19" fmla="*/ 25 h 107"/>
                  <a:gd name="T20" fmla="*/ 15 w 55"/>
                  <a:gd name="T21" fmla="*/ 7 h 107"/>
                  <a:gd name="T22" fmla="*/ 25 w 55"/>
                  <a:gd name="T23" fmla="*/ 1 h 107"/>
                  <a:gd name="T24" fmla="*/ 32 w 55"/>
                  <a:gd name="T25" fmla="*/ 0 h 107"/>
                  <a:gd name="T26" fmla="*/ 39 w 55"/>
                  <a:gd name="T27" fmla="*/ 5 h 107"/>
                  <a:gd name="T28" fmla="*/ 51 w 55"/>
                  <a:gd name="T29" fmla="*/ 9 h 107"/>
                  <a:gd name="T30" fmla="*/ 47 w 55"/>
                  <a:gd name="T31" fmla="*/ 21 h 107"/>
                  <a:gd name="T32" fmla="*/ 52 w 55"/>
                  <a:gd name="T33" fmla="*/ 30 h 107"/>
                  <a:gd name="T34" fmla="*/ 51 w 55"/>
                  <a:gd name="T35" fmla="*/ 47 h 107"/>
                  <a:gd name="T36" fmla="*/ 40 w 55"/>
                  <a:gd name="T37" fmla="*/ 50 h 107"/>
                  <a:gd name="T38" fmla="*/ 40 w 55"/>
                  <a:gd name="T39" fmla="*/ 64 h 107"/>
                  <a:gd name="T40" fmla="*/ 47 w 55"/>
                  <a:gd name="T41" fmla="*/ 67 h 107"/>
                  <a:gd name="T42" fmla="*/ 54 w 55"/>
                  <a:gd name="T43" fmla="*/ 75 h 107"/>
                  <a:gd name="T44" fmla="*/ 51 w 55"/>
                  <a:gd name="T45" fmla="*/ 97 h 107"/>
                  <a:gd name="T46" fmla="*/ 43 w 55"/>
                  <a:gd name="T47" fmla="*/ 99 h 107"/>
                  <a:gd name="T48" fmla="*/ 29 w 55"/>
                  <a:gd name="T49"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07">
                    <a:moveTo>
                      <a:pt x="29" y="106"/>
                    </a:moveTo>
                    <a:lnTo>
                      <a:pt x="22" y="105"/>
                    </a:lnTo>
                    <a:lnTo>
                      <a:pt x="18" y="89"/>
                    </a:lnTo>
                    <a:lnTo>
                      <a:pt x="5" y="85"/>
                    </a:lnTo>
                    <a:lnTo>
                      <a:pt x="0" y="68"/>
                    </a:lnTo>
                    <a:lnTo>
                      <a:pt x="3" y="53"/>
                    </a:lnTo>
                    <a:lnTo>
                      <a:pt x="17" y="48"/>
                    </a:lnTo>
                    <a:lnTo>
                      <a:pt x="9" y="37"/>
                    </a:lnTo>
                    <a:lnTo>
                      <a:pt x="11" y="25"/>
                    </a:lnTo>
                    <a:lnTo>
                      <a:pt x="18" y="25"/>
                    </a:lnTo>
                    <a:lnTo>
                      <a:pt x="15" y="7"/>
                    </a:lnTo>
                    <a:lnTo>
                      <a:pt x="25" y="1"/>
                    </a:lnTo>
                    <a:lnTo>
                      <a:pt x="32" y="0"/>
                    </a:lnTo>
                    <a:lnTo>
                      <a:pt x="39" y="5"/>
                    </a:lnTo>
                    <a:lnTo>
                      <a:pt x="51" y="9"/>
                    </a:lnTo>
                    <a:lnTo>
                      <a:pt x="47" y="21"/>
                    </a:lnTo>
                    <a:lnTo>
                      <a:pt x="52" y="30"/>
                    </a:lnTo>
                    <a:lnTo>
                      <a:pt x="51" y="47"/>
                    </a:lnTo>
                    <a:lnTo>
                      <a:pt x="40" y="50"/>
                    </a:lnTo>
                    <a:lnTo>
                      <a:pt x="40" y="64"/>
                    </a:lnTo>
                    <a:lnTo>
                      <a:pt x="47" y="67"/>
                    </a:lnTo>
                    <a:lnTo>
                      <a:pt x="54" y="75"/>
                    </a:lnTo>
                    <a:lnTo>
                      <a:pt x="51" y="97"/>
                    </a:lnTo>
                    <a:lnTo>
                      <a:pt x="43" y="99"/>
                    </a:lnTo>
                    <a:lnTo>
                      <a:pt x="29" y="10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4" name="Freeform 180"/>
              <p:cNvSpPr>
                <a:spLocks/>
              </p:cNvSpPr>
              <p:nvPr/>
            </p:nvSpPr>
            <p:spPr bwMode="auto">
              <a:xfrm>
                <a:off x="5518898" y="3502786"/>
                <a:ext cx="418281" cy="470313"/>
              </a:xfrm>
              <a:custGeom>
                <a:avLst/>
                <a:gdLst>
                  <a:gd name="T0" fmla="*/ 0 w 237"/>
                  <a:gd name="T1" fmla="*/ 191 h 266"/>
                  <a:gd name="T2" fmla="*/ 14 w 237"/>
                  <a:gd name="T3" fmla="*/ 173 h 266"/>
                  <a:gd name="T4" fmla="*/ 26 w 237"/>
                  <a:gd name="T5" fmla="*/ 179 h 266"/>
                  <a:gd name="T6" fmla="*/ 78 w 237"/>
                  <a:gd name="T7" fmla="*/ 182 h 266"/>
                  <a:gd name="T8" fmla="*/ 96 w 237"/>
                  <a:gd name="T9" fmla="*/ 180 h 266"/>
                  <a:gd name="T10" fmla="*/ 95 w 237"/>
                  <a:gd name="T11" fmla="*/ 162 h 266"/>
                  <a:gd name="T12" fmla="*/ 83 w 237"/>
                  <a:gd name="T13" fmla="*/ 158 h 266"/>
                  <a:gd name="T14" fmla="*/ 85 w 237"/>
                  <a:gd name="T15" fmla="*/ 47 h 266"/>
                  <a:gd name="T16" fmla="*/ 78 w 237"/>
                  <a:gd name="T17" fmla="*/ 38 h 266"/>
                  <a:gd name="T18" fmla="*/ 78 w 237"/>
                  <a:gd name="T19" fmla="*/ 16 h 266"/>
                  <a:gd name="T20" fmla="*/ 87 w 237"/>
                  <a:gd name="T21" fmla="*/ 14 h 266"/>
                  <a:gd name="T22" fmla="*/ 88 w 237"/>
                  <a:gd name="T23" fmla="*/ 0 h 266"/>
                  <a:gd name="T24" fmla="*/ 103 w 237"/>
                  <a:gd name="T25" fmla="*/ 9 h 266"/>
                  <a:gd name="T26" fmla="*/ 204 w 237"/>
                  <a:gd name="T27" fmla="*/ 89 h 266"/>
                  <a:gd name="T28" fmla="*/ 217 w 237"/>
                  <a:gd name="T29" fmla="*/ 96 h 266"/>
                  <a:gd name="T30" fmla="*/ 221 w 237"/>
                  <a:gd name="T31" fmla="*/ 119 h 266"/>
                  <a:gd name="T32" fmla="*/ 233 w 237"/>
                  <a:gd name="T33" fmla="*/ 117 h 266"/>
                  <a:gd name="T34" fmla="*/ 236 w 237"/>
                  <a:gd name="T35" fmla="*/ 164 h 266"/>
                  <a:gd name="T36" fmla="*/ 226 w 237"/>
                  <a:gd name="T37" fmla="*/ 166 h 266"/>
                  <a:gd name="T38" fmla="*/ 226 w 237"/>
                  <a:gd name="T39" fmla="*/ 174 h 266"/>
                  <a:gd name="T40" fmla="*/ 188 w 237"/>
                  <a:gd name="T41" fmla="*/ 179 h 266"/>
                  <a:gd name="T42" fmla="*/ 177 w 237"/>
                  <a:gd name="T43" fmla="*/ 187 h 266"/>
                  <a:gd name="T44" fmla="*/ 153 w 237"/>
                  <a:gd name="T45" fmla="*/ 186 h 266"/>
                  <a:gd name="T46" fmla="*/ 145 w 237"/>
                  <a:gd name="T47" fmla="*/ 196 h 266"/>
                  <a:gd name="T48" fmla="*/ 137 w 237"/>
                  <a:gd name="T49" fmla="*/ 203 h 266"/>
                  <a:gd name="T50" fmla="*/ 118 w 237"/>
                  <a:gd name="T51" fmla="*/ 209 h 266"/>
                  <a:gd name="T52" fmla="*/ 115 w 237"/>
                  <a:gd name="T53" fmla="*/ 217 h 266"/>
                  <a:gd name="T54" fmla="*/ 110 w 237"/>
                  <a:gd name="T55" fmla="*/ 228 h 266"/>
                  <a:gd name="T56" fmla="*/ 100 w 237"/>
                  <a:gd name="T57" fmla="*/ 242 h 266"/>
                  <a:gd name="T58" fmla="*/ 95 w 237"/>
                  <a:gd name="T59" fmla="*/ 262 h 266"/>
                  <a:gd name="T60" fmla="*/ 78 w 237"/>
                  <a:gd name="T61" fmla="*/ 264 h 266"/>
                  <a:gd name="T62" fmla="*/ 65 w 237"/>
                  <a:gd name="T63" fmla="*/ 265 h 266"/>
                  <a:gd name="T64" fmla="*/ 60 w 237"/>
                  <a:gd name="T65" fmla="*/ 246 h 266"/>
                  <a:gd name="T66" fmla="*/ 49 w 237"/>
                  <a:gd name="T67" fmla="*/ 235 h 266"/>
                  <a:gd name="T68" fmla="*/ 33 w 237"/>
                  <a:gd name="T69" fmla="*/ 231 h 266"/>
                  <a:gd name="T70" fmla="*/ 19 w 237"/>
                  <a:gd name="T71" fmla="*/ 227 h 266"/>
                  <a:gd name="T72" fmla="*/ 11 w 237"/>
                  <a:gd name="T73" fmla="*/ 210 h 266"/>
                  <a:gd name="T74" fmla="*/ 3 w 237"/>
                  <a:gd name="T75" fmla="*/ 204 h 266"/>
                  <a:gd name="T76" fmla="*/ 0 w 237"/>
                  <a:gd name="T77" fmla="*/ 19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66">
                    <a:moveTo>
                      <a:pt x="0" y="191"/>
                    </a:moveTo>
                    <a:lnTo>
                      <a:pt x="14" y="173"/>
                    </a:lnTo>
                    <a:lnTo>
                      <a:pt x="26" y="179"/>
                    </a:lnTo>
                    <a:lnTo>
                      <a:pt x="78" y="182"/>
                    </a:lnTo>
                    <a:lnTo>
                      <a:pt x="96" y="180"/>
                    </a:lnTo>
                    <a:lnTo>
                      <a:pt x="95" y="162"/>
                    </a:lnTo>
                    <a:lnTo>
                      <a:pt x="83" y="158"/>
                    </a:lnTo>
                    <a:lnTo>
                      <a:pt x="85" y="47"/>
                    </a:lnTo>
                    <a:lnTo>
                      <a:pt x="78" y="38"/>
                    </a:lnTo>
                    <a:lnTo>
                      <a:pt x="78" y="16"/>
                    </a:lnTo>
                    <a:lnTo>
                      <a:pt x="87" y="14"/>
                    </a:lnTo>
                    <a:lnTo>
                      <a:pt x="88" y="0"/>
                    </a:lnTo>
                    <a:lnTo>
                      <a:pt x="103" y="9"/>
                    </a:lnTo>
                    <a:lnTo>
                      <a:pt x="204" y="89"/>
                    </a:lnTo>
                    <a:lnTo>
                      <a:pt x="217" y="96"/>
                    </a:lnTo>
                    <a:lnTo>
                      <a:pt x="221" y="119"/>
                    </a:lnTo>
                    <a:lnTo>
                      <a:pt x="233" y="117"/>
                    </a:lnTo>
                    <a:lnTo>
                      <a:pt x="236" y="164"/>
                    </a:lnTo>
                    <a:lnTo>
                      <a:pt x="226" y="166"/>
                    </a:lnTo>
                    <a:lnTo>
                      <a:pt x="226" y="174"/>
                    </a:lnTo>
                    <a:lnTo>
                      <a:pt x="188" y="179"/>
                    </a:lnTo>
                    <a:lnTo>
                      <a:pt x="177" y="187"/>
                    </a:lnTo>
                    <a:lnTo>
                      <a:pt x="153" y="186"/>
                    </a:lnTo>
                    <a:lnTo>
                      <a:pt x="145" y="196"/>
                    </a:lnTo>
                    <a:lnTo>
                      <a:pt x="137" y="203"/>
                    </a:lnTo>
                    <a:lnTo>
                      <a:pt x="118" y="209"/>
                    </a:lnTo>
                    <a:lnTo>
                      <a:pt x="115" y="217"/>
                    </a:lnTo>
                    <a:lnTo>
                      <a:pt x="110" y="228"/>
                    </a:lnTo>
                    <a:lnTo>
                      <a:pt x="100" y="242"/>
                    </a:lnTo>
                    <a:lnTo>
                      <a:pt x="95" y="262"/>
                    </a:lnTo>
                    <a:lnTo>
                      <a:pt x="78" y="264"/>
                    </a:lnTo>
                    <a:lnTo>
                      <a:pt x="65" y="265"/>
                    </a:lnTo>
                    <a:lnTo>
                      <a:pt x="60" y="246"/>
                    </a:lnTo>
                    <a:lnTo>
                      <a:pt x="49" y="235"/>
                    </a:lnTo>
                    <a:lnTo>
                      <a:pt x="33" y="231"/>
                    </a:lnTo>
                    <a:lnTo>
                      <a:pt x="19" y="227"/>
                    </a:lnTo>
                    <a:lnTo>
                      <a:pt x="11" y="210"/>
                    </a:lnTo>
                    <a:lnTo>
                      <a:pt x="3" y="204"/>
                    </a:lnTo>
                    <a:lnTo>
                      <a:pt x="0" y="1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5" name="Freeform 181"/>
              <p:cNvSpPr>
                <a:spLocks/>
              </p:cNvSpPr>
              <p:nvPr/>
            </p:nvSpPr>
            <p:spPr bwMode="auto">
              <a:xfrm>
                <a:off x="5888432" y="3862992"/>
                <a:ext cx="278330" cy="276840"/>
              </a:xfrm>
              <a:custGeom>
                <a:avLst/>
                <a:gdLst>
                  <a:gd name="T0" fmla="*/ 126 w 158"/>
                  <a:gd name="T1" fmla="*/ 101 h 156"/>
                  <a:gd name="T2" fmla="*/ 135 w 158"/>
                  <a:gd name="T3" fmla="*/ 84 h 156"/>
                  <a:gd name="T4" fmla="*/ 142 w 158"/>
                  <a:gd name="T5" fmla="*/ 57 h 156"/>
                  <a:gd name="T6" fmla="*/ 146 w 158"/>
                  <a:gd name="T7" fmla="*/ 49 h 156"/>
                  <a:gd name="T8" fmla="*/ 154 w 158"/>
                  <a:gd name="T9" fmla="*/ 44 h 156"/>
                  <a:gd name="T10" fmla="*/ 157 w 158"/>
                  <a:gd name="T11" fmla="*/ 24 h 156"/>
                  <a:gd name="T12" fmla="*/ 154 w 158"/>
                  <a:gd name="T13" fmla="*/ 0 h 156"/>
                  <a:gd name="T14" fmla="*/ 143 w 158"/>
                  <a:gd name="T15" fmla="*/ 6 h 156"/>
                  <a:gd name="T16" fmla="*/ 137 w 158"/>
                  <a:gd name="T17" fmla="*/ 13 h 156"/>
                  <a:gd name="T18" fmla="*/ 129 w 158"/>
                  <a:gd name="T19" fmla="*/ 6 h 156"/>
                  <a:gd name="T20" fmla="*/ 111 w 158"/>
                  <a:gd name="T21" fmla="*/ 6 h 156"/>
                  <a:gd name="T22" fmla="*/ 109 w 158"/>
                  <a:gd name="T23" fmla="*/ 13 h 156"/>
                  <a:gd name="T24" fmla="*/ 96 w 158"/>
                  <a:gd name="T25" fmla="*/ 13 h 156"/>
                  <a:gd name="T26" fmla="*/ 89 w 158"/>
                  <a:gd name="T27" fmla="*/ 4 h 156"/>
                  <a:gd name="T28" fmla="*/ 78 w 158"/>
                  <a:gd name="T29" fmla="*/ 6 h 156"/>
                  <a:gd name="T30" fmla="*/ 60 w 158"/>
                  <a:gd name="T31" fmla="*/ 7 h 156"/>
                  <a:gd name="T32" fmla="*/ 59 w 158"/>
                  <a:gd name="T33" fmla="*/ 13 h 156"/>
                  <a:gd name="T34" fmla="*/ 52 w 158"/>
                  <a:gd name="T35" fmla="*/ 3 h 156"/>
                  <a:gd name="T36" fmla="*/ 41 w 158"/>
                  <a:gd name="T37" fmla="*/ 2 h 156"/>
                  <a:gd name="T38" fmla="*/ 28 w 158"/>
                  <a:gd name="T39" fmla="*/ 6 h 156"/>
                  <a:gd name="T40" fmla="*/ 23 w 158"/>
                  <a:gd name="T41" fmla="*/ 16 h 156"/>
                  <a:gd name="T42" fmla="*/ 18 w 158"/>
                  <a:gd name="T43" fmla="*/ 23 h 156"/>
                  <a:gd name="T44" fmla="*/ 14 w 158"/>
                  <a:gd name="T45" fmla="*/ 23 h 156"/>
                  <a:gd name="T46" fmla="*/ 16 w 158"/>
                  <a:gd name="T47" fmla="*/ 42 h 156"/>
                  <a:gd name="T48" fmla="*/ 8 w 158"/>
                  <a:gd name="T49" fmla="*/ 74 h 156"/>
                  <a:gd name="T50" fmla="*/ 0 w 158"/>
                  <a:gd name="T51" fmla="*/ 85 h 156"/>
                  <a:gd name="T52" fmla="*/ 3 w 158"/>
                  <a:gd name="T53" fmla="*/ 117 h 156"/>
                  <a:gd name="T54" fmla="*/ 15 w 158"/>
                  <a:gd name="T55" fmla="*/ 119 h 156"/>
                  <a:gd name="T56" fmla="*/ 28 w 158"/>
                  <a:gd name="T57" fmla="*/ 117 h 156"/>
                  <a:gd name="T58" fmla="*/ 34 w 158"/>
                  <a:gd name="T59" fmla="*/ 124 h 156"/>
                  <a:gd name="T60" fmla="*/ 40 w 158"/>
                  <a:gd name="T61" fmla="*/ 132 h 156"/>
                  <a:gd name="T62" fmla="*/ 39 w 158"/>
                  <a:gd name="T63" fmla="*/ 147 h 156"/>
                  <a:gd name="T64" fmla="*/ 50 w 158"/>
                  <a:gd name="T65" fmla="*/ 154 h 156"/>
                  <a:gd name="T66" fmla="*/ 63 w 158"/>
                  <a:gd name="T67" fmla="*/ 155 h 156"/>
                  <a:gd name="T68" fmla="*/ 89 w 158"/>
                  <a:gd name="T69" fmla="*/ 133 h 156"/>
                  <a:gd name="T70" fmla="*/ 98 w 158"/>
                  <a:gd name="T71" fmla="*/ 122 h 156"/>
                  <a:gd name="T72" fmla="*/ 110 w 158"/>
                  <a:gd name="T73" fmla="*/ 111 h 156"/>
                  <a:gd name="T74" fmla="*/ 126 w 158"/>
                  <a:gd name="T75"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6">
                    <a:moveTo>
                      <a:pt x="126" y="101"/>
                    </a:moveTo>
                    <a:lnTo>
                      <a:pt x="135" y="84"/>
                    </a:lnTo>
                    <a:lnTo>
                      <a:pt x="142" y="57"/>
                    </a:lnTo>
                    <a:lnTo>
                      <a:pt x="146" y="49"/>
                    </a:lnTo>
                    <a:lnTo>
                      <a:pt x="154" y="44"/>
                    </a:lnTo>
                    <a:lnTo>
                      <a:pt x="157" y="24"/>
                    </a:lnTo>
                    <a:lnTo>
                      <a:pt x="154" y="0"/>
                    </a:lnTo>
                    <a:lnTo>
                      <a:pt x="143" y="6"/>
                    </a:lnTo>
                    <a:lnTo>
                      <a:pt x="137" y="13"/>
                    </a:lnTo>
                    <a:lnTo>
                      <a:pt x="129" y="6"/>
                    </a:lnTo>
                    <a:lnTo>
                      <a:pt x="111" y="6"/>
                    </a:lnTo>
                    <a:lnTo>
                      <a:pt x="109" y="13"/>
                    </a:lnTo>
                    <a:lnTo>
                      <a:pt x="96" y="13"/>
                    </a:lnTo>
                    <a:lnTo>
                      <a:pt x="89" y="4"/>
                    </a:lnTo>
                    <a:lnTo>
                      <a:pt x="78" y="6"/>
                    </a:lnTo>
                    <a:lnTo>
                      <a:pt x="60" y="7"/>
                    </a:lnTo>
                    <a:lnTo>
                      <a:pt x="59" y="13"/>
                    </a:lnTo>
                    <a:lnTo>
                      <a:pt x="52" y="3"/>
                    </a:lnTo>
                    <a:lnTo>
                      <a:pt x="41" y="2"/>
                    </a:lnTo>
                    <a:lnTo>
                      <a:pt x="28" y="6"/>
                    </a:lnTo>
                    <a:lnTo>
                      <a:pt x="23" y="16"/>
                    </a:lnTo>
                    <a:lnTo>
                      <a:pt x="18" y="23"/>
                    </a:lnTo>
                    <a:lnTo>
                      <a:pt x="14" y="23"/>
                    </a:lnTo>
                    <a:lnTo>
                      <a:pt x="16" y="42"/>
                    </a:lnTo>
                    <a:lnTo>
                      <a:pt x="8" y="74"/>
                    </a:lnTo>
                    <a:lnTo>
                      <a:pt x="0" y="85"/>
                    </a:lnTo>
                    <a:lnTo>
                      <a:pt x="3" y="117"/>
                    </a:lnTo>
                    <a:lnTo>
                      <a:pt x="15" y="119"/>
                    </a:lnTo>
                    <a:lnTo>
                      <a:pt x="28" y="117"/>
                    </a:lnTo>
                    <a:lnTo>
                      <a:pt x="34" y="124"/>
                    </a:lnTo>
                    <a:lnTo>
                      <a:pt x="40" y="132"/>
                    </a:lnTo>
                    <a:lnTo>
                      <a:pt x="39" y="147"/>
                    </a:lnTo>
                    <a:lnTo>
                      <a:pt x="50" y="154"/>
                    </a:lnTo>
                    <a:lnTo>
                      <a:pt x="63" y="155"/>
                    </a:lnTo>
                    <a:lnTo>
                      <a:pt x="89" y="133"/>
                    </a:lnTo>
                    <a:lnTo>
                      <a:pt x="98" y="122"/>
                    </a:lnTo>
                    <a:lnTo>
                      <a:pt x="110" y="111"/>
                    </a:lnTo>
                    <a:lnTo>
                      <a:pt x="126"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6" name="Freeform 182"/>
              <p:cNvSpPr>
                <a:spLocks/>
              </p:cNvSpPr>
              <p:nvPr/>
            </p:nvSpPr>
            <p:spPr bwMode="auto">
              <a:xfrm>
                <a:off x="6202929" y="3941640"/>
                <a:ext cx="311352" cy="251673"/>
              </a:xfrm>
              <a:custGeom>
                <a:avLst/>
                <a:gdLst>
                  <a:gd name="T0" fmla="*/ 174 w 177"/>
                  <a:gd name="T1" fmla="*/ 101 h 142"/>
                  <a:gd name="T2" fmla="*/ 166 w 177"/>
                  <a:gd name="T3" fmla="*/ 100 h 142"/>
                  <a:gd name="T4" fmla="*/ 150 w 177"/>
                  <a:gd name="T5" fmla="*/ 103 h 142"/>
                  <a:gd name="T6" fmla="*/ 136 w 177"/>
                  <a:gd name="T7" fmla="*/ 101 h 142"/>
                  <a:gd name="T8" fmla="*/ 135 w 177"/>
                  <a:gd name="T9" fmla="*/ 108 h 142"/>
                  <a:gd name="T10" fmla="*/ 106 w 177"/>
                  <a:gd name="T11" fmla="*/ 110 h 142"/>
                  <a:gd name="T12" fmla="*/ 103 w 177"/>
                  <a:gd name="T13" fmla="*/ 116 h 142"/>
                  <a:gd name="T14" fmla="*/ 79 w 177"/>
                  <a:gd name="T15" fmla="*/ 120 h 142"/>
                  <a:gd name="T16" fmla="*/ 74 w 177"/>
                  <a:gd name="T17" fmla="*/ 109 h 142"/>
                  <a:gd name="T18" fmla="*/ 64 w 177"/>
                  <a:gd name="T19" fmla="*/ 105 h 142"/>
                  <a:gd name="T20" fmla="*/ 58 w 177"/>
                  <a:gd name="T21" fmla="*/ 114 h 142"/>
                  <a:gd name="T22" fmla="*/ 51 w 177"/>
                  <a:gd name="T23" fmla="*/ 117 h 142"/>
                  <a:gd name="T24" fmla="*/ 46 w 177"/>
                  <a:gd name="T25" fmla="*/ 121 h 142"/>
                  <a:gd name="T26" fmla="*/ 35 w 177"/>
                  <a:gd name="T27" fmla="*/ 123 h 142"/>
                  <a:gd name="T28" fmla="*/ 28 w 177"/>
                  <a:gd name="T29" fmla="*/ 132 h 142"/>
                  <a:gd name="T30" fmla="*/ 22 w 177"/>
                  <a:gd name="T31" fmla="*/ 141 h 142"/>
                  <a:gd name="T32" fmla="*/ 17 w 177"/>
                  <a:gd name="T33" fmla="*/ 132 h 142"/>
                  <a:gd name="T34" fmla="*/ 10 w 177"/>
                  <a:gd name="T35" fmla="*/ 111 h 142"/>
                  <a:gd name="T36" fmla="*/ 0 w 177"/>
                  <a:gd name="T37" fmla="*/ 94 h 142"/>
                  <a:gd name="T38" fmla="*/ 6 w 177"/>
                  <a:gd name="T39" fmla="*/ 75 h 142"/>
                  <a:gd name="T40" fmla="*/ 13 w 177"/>
                  <a:gd name="T41" fmla="*/ 66 h 142"/>
                  <a:gd name="T42" fmla="*/ 21 w 177"/>
                  <a:gd name="T43" fmla="*/ 61 h 142"/>
                  <a:gd name="T44" fmla="*/ 35 w 177"/>
                  <a:gd name="T45" fmla="*/ 62 h 142"/>
                  <a:gd name="T46" fmla="*/ 39 w 177"/>
                  <a:gd name="T47" fmla="*/ 53 h 142"/>
                  <a:gd name="T48" fmla="*/ 55 w 177"/>
                  <a:gd name="T49" fmla="*/ 52 h 142"/>
                  <a:gd name="T50" fmla="*/ 62 w 177"/>
                  <a:gd name="T51" fmla="*/ 42 h 142"/>
                  <a:gd name="T52" fmla="*/ 75 w 177"/>
                  <a:gd name="T53" fmla="*/ 38 h 142"/>
                  <a:gd name="T54" fmla="*/ 80 w 177"/>
                  <a:gd name="T55" fmla="*/ 27 h 142"/>
                  <a:gd name="T56" fmla="*/ 90 w 177"/>
                  <a:gd name="T57" fmla="*/ 24 h 142"/>
                  <a:gd name="T58" fmla="*/ 96 w 177"/>
                  <a:gd name="T59" fmla="*/ 12 h 142"/>
                  <a:gd name="T60" fmla="*/ 106 w 177"/>
                  <a:gd name="T61" fmla="*/ 3 h 142"/>
                  <a:gd name="T62" fmla="*/ 113 w 177"/>
                  <a:gd name="T63" fmla="*/ 0 h 142"/>
                  <a:gd name="T64" fmla="*/ 119 w 177"/>
                  <a:gd name="T65" fmla="*/ 11 h 142"/>
                  <a:gd name="T66" fmla="*/ 126 w 177"/>
                  <a:gd name="T67" fmla="*/ 26 h 142"/>
                  <a:gd name="T68" fmla="*/ 124 w 177"/>
                  <a:gd name="T69" fmla="*/ 38 h 142"/>
                  <a:gd name="T70" fmla="*/ 131 w 177"/>
                  <a:gd name="T71" fmla="*/ 41 h 142"/>
                  <a:gd name="T72" fmla="*/ 132 w 177"/>
                  <a:gd name="T73" fmla="*/ 50 h 142"/>
                  <a:gd name="T74" fmla="*/ 143 w 177"/>
                  <a:gd name="T75" fmla="*/ 47 h 142"/>
                  <a:gd name="T76" fmla="*/ 146 w 177"/>
                  <a:gd name="T77" fmla="*/ 61 h 142"/>
                  <a:gd name="T78" fmla="*/ 159 w 177"/>
                  <a:gd name="T79" fmla="*/ 64 h 142"/>
                  <a:gd name="T80" fmla="*/ 162 w 177"/>
                  <a:gd name="T81" fmla="*/ 80 h 142"/>
                  <a:gd name="T82" fmla="*/ 169 w 177"/>
                  <a:gd name="T83" fmla="*/ 83 h 142"/>
                  <a:gd name="T84" fmla="*/ 173 w 177"/>
                  <a:gd name="T85" fmla="*/ 89 h 142"/>
                  <a:gd name="T86" fmla="*/ 176 w 177"/>
                  <a:gd name="T87" fmla="*/ 94 h 142"/>
                  <a:gd name="T88" fmla="*/ 174 w 177"/>
                  <a:gd name="T8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142">
                    <a:moveTo>
                      <a:pt x="174" y="101"/>
                    </a:moveTo>
                    <a:lnTo>
                      <a:pt x="166" y="100"/>
                    </a:lnTo>
                    <a:lnTo>
                      <a:pt x="150" y="103"/>
                    </a:lnTo>
                    <a:lnTo>
                      <a:pt x="136" y="101"/>
                    </a:lnTo>
                    <a:lnTo>
                      <a:pt x="135" y="108"/>
                    </a:lnTo>
                    <a:lnTo>
                      <a:pt x="106" y="110"/>
                    </a:lnTo>
                    <a:lnTo>
                      <a:pt x="103" y="116"/>
                    </a:lnTo>
                    <a:lnTo>
                      <a:pt x="79" y="120"/>
                    </a:lnTo>
                    <a:lnTo>
                      <a:pt x="74" y="109"/>
                    </a:lnTo>
                    <a:lnTo>
                      <a:pt x="64" y="105"/>
                    </a:lnTo>
                    <a:lnTo>
                      <a:pt x="58" y="114"/>
                    </a:lnTo>
                    <a:lnTo>
                      <a:pt x="51" y="117"/>
                    </a:lnTo>
                    <a:lnTo>
                      <a:pt x="46" y="121"/>
                    </a:lnTo>
                    <a:lnTo>
                      <a:pt x="35" y="123"/>
                    </a:lnTo>
                    <a:lnTo>
                      <a:pt x="28" y="132"/>
                    </a:lnTo>
                    <a:lnTo>
                      <a:pt x="22" y="141"/>
                    </a:lnTo>
                    <a:lnTo>
                      <a:pt x="17" y="132"/>
                    </a:lnTo>
                    <a:lnTo>
                      <a:pt x="10" y="111"/>
                    </a:lnTo>
                    <a:lnTo>
                      <a:pt x="0" y="94"/>
                    </a:lnTo>
                    <a:lnTo>
                      <a:pt x="6" y="75"/>
                    </a:lnTo>
                    <a:lnTo>
                      <a:pt x="13" y="66"/>
                    </a:lnTo>
                    <a:lnTo>
                      <a:pt x="21" y="61"/>
                    </a:lnTo>
                    <a:lnTo>
                      <a:pt x="35" y="62"/>
                    </a:lnTo>
                    <a:lnTo>
                      <a:pt x="39" y="53"/>
                    </a:lnTo>
                    <a:lnTo>
                      <a:pt x="55" y="52"/>
                    </a:lnTo>
                    <a:lnTo>
                      <a:pt x="62" y="42"/>
                    </a:lnTo>
                    <a:lnTo>
                      <a:pt x="75" y="38"/>
                    </a:lnTo>
                    <a:lnTo>
                      <a:pt x="80" y="27"/>
                    </a:lnTo>
                    <a:lnTo>
                      <a:pt x="90" y="24"/>
                    </a:lnTo>
                    <a:lnTo>
                      <a:pt x="96" y="12"/>
                    </a:lnTo>
                    <a:lnTo>
                      <a:pt x="106" y="3"/>
                    </a:lnTo>
                    <a:lnTo>
                      <a:pt x="113" y="0"/>
                    </a:lnTo>
                    <a:lnTo>
                      <a:pt x="119" y="11"/>
                    </a:lnTo>
                    <a:lnTo>
                      <a:pt x="126" y="26"/>
                    </a:lnTo>
                    <a:lnTo>
                      <a:pt x="124" y="38"/>
                    </a:lnTo>
                    <a:lnTo>
                      <a:pt x="131" y="41"/>
                    </a:lnTo>
                    <a:lnTo>
                      <a:pt x="132" y="50"/>
                    </a:lnTo>
                    <a:lnTo>
                      <a:pt x="143" y="47"/>
                    </a:lnTo>
                    <a:lnTo>
                      <a:pt x="146" y="61"/>
                    </a:lnTo>
                    <a:lnTo>
                      <a:pt x="159" y="64"/>
                    </a:lnTo>
                    <a:lnTo>
                      <a:pt x="162" y="80"/>
                    </a:lnTo>
                    <a:lnTo>
                      <a:pt x="169" y="83"/>
                    </a:lnTo>
                    <a:lnTo>
                      <a:pt x="173" y="89"/>
                    </a:lnTo>
                    <a:lnTo>
                      <a:pt x="176" y="94"/>
                    </a:lnTo>
                    <a:lnTo>
                      <a:pt x="174" y="10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7" name="Freeform 183"/>
              <p:cNvSpPr>
                <a:spLocks/>
              </p:cNvSpPr>
              <p:nvPr/>
            </p:nvSpPr>
            <p:spPr bwMode="auto">
              <a:xfrm>
                <a:off x="6446664" y="3325042"/>
                <a:ext cx="270467" cy="316164"/>
              </a:xfrm>
              <a:custGeom>
                <a:avLst/>
                <a:gdLst>
                  <a:gd name="T0" fmla="*/ 0 w 172"/>
                  <a:gd name="T1" fmla="*/ 2 h 201"/>
                  <a:gd name="T2" fmla="*/ 0 w 172"/>
                  <a:gd name="T3" fmla="*/ 201 h 201"/>
                  <a:gd name="T4" fmla="*/ 10 w 172"/>
                  <a:gd name="T5" fmla="*/ 195 h 201"/>
                  <a:gd name="T6" fmla="*/ 22 w 172"/>
                  <a:gd name="T7" fmla="*/ 186 h 201"/>
                  <a:gd name="T8" fmla="*/ 129 w 172"/>
                  <a:gd name="T9" fmla="*/ 186 h 201"/>
                  <a:gd name="T10" fmla="*/ 138 w 172"/>
                  <a:gd name="T11" fmla="*/ 195 h 201"/>
                  <a:gd name="T12" fmla="*/ 166 w 172"/>
                  <a:gd name="T13" fmla="*/ 172 h 201"/>
                  <a:gd name="T14" fmla="*/ 166 w 172"/>
                  <a:gd name="T15" fmla="*/ 149 h 201"/>
                  <a:gd name="T16" fmla="*/ 172 w 172"/>
                  <a:gd name="T17" fmla="*/ 146 h 201"/>
                  <a:gd name="T18" fmla="*/ 134 w 172"/>
                  <a:gd name="T19" fmla="*/ 85 h 201"/>
                  <a:gd name="T20" fmla="*/ 112 w 172"/>
                  <a:gd name="T21" fmla="*/ 48 h 201"/>
                  <a:gd name="T22" fmla="*/ 112 w 172"/>
                  <a:gd name="T23" fmla="*/ 32 h 201"/>
                  <a:gd name="T24" fmla="*/ 125 w 172"/>
                  <a:gd name="T25" fmla="*/ 45 h 201"/>
                  <a:gd name="T26" fmla="*/ 143 w 172"/>
                  <a:gd name="T27" fmla="*/ 65 h 201"/>
                  <a:gd name="T28" fmla="*/ 151 w 172"/>
                  <a:gd name="T29" fmla="*/ 48 h 201"/>
                  <a:gd name="T30" fmla="*/ 151 w 172"/>
                  <a:gd name="T31" fmla="*/ 28 h 201"/>
                  <a:gd name="T32" fmla="*/ 136 w 172"/>
                  <a:gd name="T33" fmla="*/ 5 h 201"/>
                  <a:gd name="T34" fmla="*/ 112 w 172"/>
                  <a:gd name="T35" fmla="*/ 2 h 201"/>
                  <a:gd name="T36" fmla="*/ 91 w 172"/>
                  <a:gd name="T37" fmla="*/ 3 h 201"/>
                  <a:gd name="T38" fmla="*/ 67 w 172"/>
                  <a:gd name="T39" fmla="*/ 19 h 201"/>
                  <a:gd name="T40" fmla="*/ 55 w 172"/>
                  <a:gd name="T41" fmla="*/ 12 h 201"/>
                  <a:gd name="T42" fmla="*/ 44 w 172"/>
                  <a:gd name="T43" fmla="*/ 0 h 201"/>
                  <a:gd name="T44" fmla="*/ 0 w 172"/>
                  <a:gd name="T45"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201">
                    <a:moveTo>
                      <a:pt x="0" y="2"/>
                    </a:moveTo>
                    <a:lnTo>
                      <a:pt x="0" y="201"/>
                    </a:lnTo>
                    <a:lnTo>
                      <a:pt x="10" y="195"/>
                    </a:lnTo>
                    <a:lnTo>
                      <a:pt x="22" y="186"/>
                    </a:lnTo>
                    <a:lnTo>
                      <a:pt x="129" y="186"/>
                    </a:lnTo>
                    <a:lnTo>
                      <a:pt x="138" y="195"/>
                    </a:lnTo>
                    <a:lnTo>
                      <a:pt x="166" y="172"/>
                    </a:lnTo>
                    <a:lnTo>
                      <a:pt x="166" y="149"/>
                    </a:lnTo>
                    <a:lnTo>
                      <a:pt x="172" y="146"/>
                    </a:lnTo>
                    <a:lnTo>
                      <a:pt x="134" y="85"/>
                    </a:lnTo>
                    <a:lnTo>
                      <a:pt x="112" y="48"/>
                    </a:lnTo>
                    <a:lnTo>
                      <a:pt x="112" y="32"/>
                    </a:lnTo>
                    <a:lnTo>
                      <a:pt x="125" y="45"/>
                    </a:lnTo>
                    <a:lnTo>
                      <a:pt x="143" y="65"/>
                    </a:lnTo>
                    <a:lnTo>
                      <a:pt x="151" y="48"/>
                    </a:lnTo>
                    <a:lnTo>
                      <a:pt x="151" y="28"/>
                    </a:lnTo>
                    <a:lnTo>
                      <a:pt x="136" y="5"/>
                    </a:lnTo>
                    <a:lnTo>
                      <a:pt x="112" y="2"/>
                    </a:lnTo>
                    <a:lnTo>
                      <a:pt x="91" y="3"/>
                    </a:lnTo>
                    <a:lnTo>
                      <a:pt x="67" y="19"/>
                    </a:lnTo>
                    <a:lnTo>
                      <a:pt x="55" y="12"/>
                    </a:lnTo>
                    <a:lnTo>
                      <a:pt x="44" y="0"/>
                    </a:lnTo>
                    <a:lnTo>
                      <a:pt x="0"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8" name="Freeform 189"/>
              <p:cNvSpPr>
                <a:spLocks/>
              </p:cNvSpPr>
              <p:nvPr/>
            </p:nvSpPr>
            <p:spPr bwMode="auto">
              <a:xfrm>
                <a:off x="5537768" y="3192914"/>
                <a:ext cx="264177" cy="246954"/>
              </a:xfrm>
              <a:custGeom>
                <a:avLst/>
                <a:gdLst>
                  <a:gd name="T0" fmla="*/ 118 w 149"/>
                  <a:gd name="T1" fmla="*/ 19 h 140"/>
                  <a:gd name="T2" fmla="*/ 135 w 149"/>
                  <a:gd name="T3" fmla="*/ 16 h 140"/>
                  <a:gd name="T4" fmla="*/ 146 w 149"/>
                  <a:gd name="T5" fmla="*/ 27 h 140"/>
                  <a:gd name="T6" fmla="*/ 139 w 149"/>
                  <a:gd name="T7" fmla="*/ 41 h 140"/>
                  <a:gd name="T8" fmla="*/ 148 w 149"/>
                  <a:gd name="T9" fmla="*/ 46 h 140"/>
                  <a:gd name="T10" fmla="*/ 141 w 149"/>
                  <a:gd name="T11" fmla="*/ 70 h 140"/>
                  <a:gd name="T12" fmla="*/ 126 w 149"/>
                  <a:gd name="T13" fmla="*/ 71 h 140"/>
                  <a:gd name="T14" fmla="*/ 122 w 149"/>
                  <a:gd name="T15" fmla="*/ 82 h 140"/>
                  <a:gd name="T16" fmla="*/ 130 w 149"/>
                  <a:gd name="T17" fmla="*/ 89 h 140"/>
                  <a:gd name="T18" fmla="*/ 111 w 149"/>
                  <a:gd name="T19" fmla="*/ 105 h 140"/>
                  <a:gd name="T20" fmla="*/ 100 w 149"/>
                  <a:gd name="T21" fmla="*/ 118 h 140"/>
                  <a:gd name="T22" fmla="*/ 88 w 149"/>
                  <a:gd name="T23" fmla="*/ 124 h 140"/>
                  <a:gd name="T24" fmla="*/ 77 w 149"/>
                  <a:gd name="T25" fmla="*/ 124 h 140"/>
                  <a:gd name="T26" fmla="*/ 74 w 149"/>
                  <a:gd name="T27" fmla="*/ 131 h 140"/>
                  <a:gd name="T28" fmla="*/ 63 w 149"/>
                  <a:gd name="T29" fmla="*/ 130 h 140"/>
                  <a:gd name="T30" fmla="*/ 61 w 149"/>
                  <a:gd name="T31" fmla="*/ 139 h 140"/>
                  <a:gd name="T32" fmla="*/ 46 w 149"/>
                  <a:gd name="T33" fmla="*/ 139 h 140"/>
                  <a:gd name="T34" fmla="*/ 48 w 149"/>
                  <a:gd name="T35" fmla="*/ 132 h 140"/>
                  <a:gd name="T36" fmla="*/ 37 w 149"/>
                  <a:gd name="T37" fmla="*/ 132 h 140"/>
                  <a:gd name="T38" fmla="*/ 0 w 149"/>
                  <a:gd name="T39" fmla="*/ 132 h 140"/>
                  <a:gd name="T40" fmla="*/ 9 w 149"/>
                  <a:gd name="T41" fmla="*/ 120 h 140"/>
                  <a:gd name="T42" fmla="*/ 17 w 149"/>
                  <a:gd name="T43" fmla="*/ 115 h 140"/>
                  <a:gd name="T44" fmla="*/ 25 w 149"/>
                  <a:gd name="T45" fmla="*/ 108 h 140"/>
                  <a:gd name="T46" fmla="*/ 31 w 149"/>
                  <a:gd name="T47" fmla="*/ 64 h 140"/>
                  <a:gd name="T48" fmla="*/ 36 w 149"/>
                  <a:gd name="T49" fmla="*/ 49 h 140"/>
                  <a:gd name="T50" fmla="*/ 42 w 149"/>
                  <a:gd name="T51" fmla="*/ 51 h 140"/>
                  <a:gd name="T52" fmla="*/ 43 w 149"/>
                  <a:gd name="T53" fmla="*/ 41 h 140"/>
                  <a:gd name="T54" fmla="*/ 67 w 149"/>
                  <a:gd name="T55" fmla="*/ 40 h 140"/>
                  <a:gd name="T56" fmla="*/ 67 w 149"/>
                  <a:gd name="T57" fmla="*/ 28 h 140"/>
                  <a:gd name="T58" fmla="*/ 76 w 149"/>
                  <a:gd name="T59" fmla="*/ 19 h 140"/>
                  <a:gd name="T60" fmla="*/ 82 w 149"/>
                  <a:gd name="T61" fmla="*/ 9 h 140"/>
                  <a:gd name="T62" fmla="*/ 85 w 149"/>
                  <a:gd name="T63" fmla="*/ 0 h 140"/>
                  <a:gd name="T64" fmla="*/ 96 w 149"/>
                  <a:gd name="T65" fmla="*/ 7 h 140"/>
                  <a:gd name="T66" fmla="*/ 108 w 149"/>
                  <a:gd name="T67" fmla="*/ 8 h 140"/>
                  <a:gd name="T68" fmla="*/ 118 w 149"/>
                  <a:gd name="T69" fmla="*/ 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40">
                    <a:moveTo>
                      <a:pt x="118" y="19"/>
                    </a:moveTo>
                    <a:lnTo>
                      <a:pt x="135" y="16"/>
                    </a:lnTo>
                    <a:lnTo>
                      <a:pt x="146" y="27"/>
                    </a:lnTo>
                    <a:lnTo>
                      <a:pt x="139" y="41"/>
                    </a:lnTo>
                    <a:lnTo>
                      <a:pt x="148" y="46"/>
                    </a:lnTo>
                    <a:lnTo>
                      <a:pt x="141" y="70"/>
                    </a:lnTo>
                    <a:lnTo>
                      <a:pt x="126" y="71"/>
                    </a:lnTo>
                    <a:lnTo>
                      <a:pt x="122" y="82"/>
                    </a:lnTo>
                    <a:lnTo>
                      <a:pt x="130" y="89"/>
                    </a:lnTo>
                    <a:lnTo>
                      <a:pt x="111" y="105"/>
                    </a:lnTo>
                    <a:lnTo>
                      <a:pt x="100" y="118"/>
                    </a:lnTo>
                    <a:lnTo>
                      <a:pt x="88" y="124"/>
                    </a:lnTo>
                    <a:lnTo>
                      <a:pt x="77" y="124"/>
                    </a:lnTo>
                    <a:lnTo>
                      <a:pt x="74" y="131"/>
                    </a:lnTo>
                    <a:lnTo>
                      <a:pt x="63" y="130"/>
                    </a:lnTo>
                    <a:lnTo>
                      <a:pt x="61" y="139"/>
                    </a:lnTo>
                    <a:lnTo>
                      <a:pt x="46" y="139"/>
                    </a:lnTo>
                    <a:lnTo>
                      <a:pt x="48" y="132"/>
                    </a:lnTo>
                    <a:lnTo>
                      <a:pt x="37" y="132"/>
                    </a:lnTo>
                    <a:lnTo>
                      <a:pt x="0" y="132"/>
                    </a:lnTo>
                    <a:lnTo>
                      <a:pt x="9" y="120"/>
                    </a:lnTo>
                    <a:lnTo>
                      <a:pt x="17" y="115"/>
                    </a:lnTo>
                    <a:lnTo>
                      <a:pt x="25" y="108"/>
                    </a:lnTo>
                    <a:lnTo>
                      <a:pt x="31" y="64"/>
                    </a:lnTo>
                    <a:lnTo>
                      <a:pt x="36" y="49"/>
                    </a:lnTo>
                    <a:lnTo>
                      <a:pt x="42" y="51"/>
                    </a:lnTo>
                    <a:lnTo>
                      <a:pt x="43" y="41"/>
                    </a:lnTo>
                    <a:lnTo>
                      <a:pt x="67" y="40"/>
                    </a:lnTo>
                    <a:lnTo>
                      <a:pt x="67" y="28"/>
                    </a:lnTo>
                    <a:lnTo>
                      <a:pt x="76" y="19"/>
                    </a:lnTo>
                    <a:lnTo>
                      <a:pt x="82" y="9"/>
                    </a:lnTo>
                    <a:lnTo>
                      <a:pt x="85" y="0"/>
                    </a:lnTo>
                    <a:lnTo>
                      <a:pt x="96" y="7"/>
                    </a:lnTo>
                    <a:lnTo>
                      <a:pt x="108" y="8"/>
                    </a:lnTo>
                    <a:lnTo>
                      <a:pt x="118" y="1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79" name="Freeform 190"/>
              <p:cNvSpPr>
                <a:spLocks/>
              </p:cNvSpPr>
              <p:nvPr/>
            </p:nvSpPr>
            <p:spPr bwMode="auto">
              <a:xfrm>
                <a:off x="5619537" y="3152017"/>
                <a:ext cx="503195" cy="564690"/>
              </a:xfrm>
              <a:custGeom>
                <a:avLst/>
                <a:gdLst>
                  <a:gd name="T0" fmla="*/ 89 w 285"/>
                  <a:gd name="T1" fmla="*/ 41 h 320"/>
                  <a:gd name="T2" fmla="*/ 100 w 285"/>
                  <a:gd name="T3" fmla="*/ 52 h 320"/>
                  <a:gd name="T4" fmla="*/ 94 w 285"/>
                  <a:gd name="T5" fmla="*/ 65 h 320"/>
                  <a:gd name="T6" fmla="*/ 102 w 285"/>
                  <a:gd name="T7" fmla="*/ 70 h 320"/>
                  <a:gd name="T8" fmla="*/ 95 w 285"/>
                  <a:gd name="T9" fmla="*/ 95 h 320"/>
                  <a:gd name="T10" fmla="*/ 80 w 285"/>
                  <a:gd name="T11" fmla="*/ 96 h 320"/>
                  <a:gd name="T12" fmla="*/ 77 w 285"/>
                  <a:gd name="T13" fmla="*/ 107 h 320"/>
                  <a:gd name="T14" fmla="*/ 84 w 285"/>
                  <a:gd name="T15" fmla="*/ 113 h 320"/>
                  <a:gd name="T16" fmla="*/ 65 w 285"/>
                  <a:gd name="T17" fmla="*/ 129 h 320"/>
                  <a:gd name="T18" fmla="*/ 54 w 285"/>
                  <a:gd name="T19" fmla="*/ 142 h 320"/>
                  <a:gd name="T20" fmla="*/ 42 w 285"/>
                  <a:gd name="T21" fmla="*/ 148 h 320"/>
                  <a:gd name="T22" fmla="*/ 31 w 285"/>
                  <a:gd name="T23" fmla="*/ 148 h 320"/>
                  <a:gd name="T24" fmla="*/ 28 w 285"/>
                  <a:gd name="T25" fmla="*/ 156 h 320"/>
                  <a:gd name="T26" fmla="*/ 17 w 285"/>
                  <a:gd name="T27" fmla="*/ 154 h 320"/>
                  <a:gd name="T28" fmla="*/ 15 w 285"/>
                  <a:gd name="T29" fmla="*/ 163 h 320"/>
                  <a:gd name="T30" fmla="*/ 0 w 285"/>
                  <a:gd name="T31" fmla="*/ 163 h 320"/>
                  <a:gd name="T32" fmla="*/ 31 w 285"/>
                  <a:gd name="T33" fmla="*/ 200 h 320"/>
                  <a:gd name="T34" fmla="*/ 46 w 285"/>
                  <a:gd name="T35" fmla="*/ 209 h 320"/>
                  <a:gd name="T36" fmla="*/ 146 w 285"/>
                  <a:gd name="T37" fmla="*/ 289 h 320"/>
                  <a:gd name="T38" fmla="*/ 160 w 285"/>
                  <a:gd name="T39" fmla="*/ 295 h 320"/>
                  <a:gd name="T40" fmla="*/ 163 w 285"/>
                  <a:gd name="T41" fmla="*/ 319 h 320"/>
                  <a:gd name="T42" fmla="*/ 176 w 285"/>
                  <a:gd name="T43" fmla="*/ 316 h 320"/>
                  <a:gd name="T44" fmla="*/ 178 w 285"/>
                  <a:gd name="T45" fmla="*/ 309 h 320"/>
                  <a:gd name="T46" fmla="*/ 202 w 285"/>
                  <a:gd name="T47" fmla="*/ 307 h 320"/>
                  <a:gd name="T48" fmla="*/ 212 w 285"/>
                  <a:gd name="T49" fmla="*/ 296 h 320"/>
                  <a:gd name="T50" fmla="*/ 220 w 285"/>
                  <a:gd name="T51" fmla="*/ 291 h 320"/>
                  <a:gd name="T52" fmla="*/ 223 w 285"/>
                  <a:gd name="T53" fmla="*/ 282 h 320"/>
                  <a:gd name="T54" fmla="*/ 246 w 285"/>
                  <a:gd name="T55" fmla="*/ 274 h 320"/>
                  <a:gd name="T56" fmla="*/ 253 w 285"/>
                  <a:gd name="T57" fmla="*/ 264 h 320"/>
                  <a:gd name="T58" fmla="*/ 264 w 285"/>
                  <a:gd name="T59" fmla="*/ 254 h 320"/>
                  <a:gd name="T60" fmla="*/ 279 w 285"/>
                  <a:gd name="T61" fmla="*/ 248 h 320"/>
                  <a:gd name="T62" fmla="*/ 284 w 285"/>
                  <a:gd name="T63" fmla="*/ 241 h 320"/>
                  <a:gd name="T64" fmla="*/ 282 w 285"/>
                  <a:gd name="T65" fmla="*/ 227 h 320"/>
                  <a:gd name="T66" fmla="*/ 259 w 285"/>
                  <a:gd name="T67" fmla="*/ 223 h 320"/>
                  <a:gd name="T68" fmla="*/ 252 w 285"/>
                  <a:gd name="T69" fmla="*/ 216 h 320"/>
                  <a:gd name="T70" fmla="*/ 250 w 285"/>
                  <a:gd name="T71" fmla="*/ 198 h 320"/>
                  <a:gd name="T72" fmla="*/ 253 w 285"/>
                  <a:gd name="T73" fmla="*/ 102 h 320"/>
                  <a:gd name="T74" fmla="*/ 246 w 285"/>
                  <a:gd name="T75" fmla="*/ 101 h 320"/>
                  <a:gd name="T76" fmla="*/ 242 w 285"/>
                  <a:gd name="T77" fmla="*/ 85 h 320"/>
                  <a:gd name="T78" fmla="*/ 229 w 285"/>
                  <a:gd name="T79" fmla="*/ 80 h 320"/>
                  <a:gd name="T80" fmla="*/ 224 w 285"/>
                  <a:gd name="T81" fmla="*/ 63 h 320"/>
                  <a:gd name="T82" fmla="*/ 227 w 285"/>
                  <a:gd name="T83" fmla="*/ 48 h 320"/>
                  <a:gd name="T84" fmla="*/ 241 w 285"/>
                  <a:gd name="T85" fmla="*/ 44 h 320"/>
                  <a:gd name="T86" fmla="*/ 233 w 285"/>
                  <a:gd name="T87" fmla="*/ 33 h 320"/>
                  <a:gd name="T88" fmla="*/ 235 w 285"/>
                  <a:gd name="T89" fmla="*/ 21 h 320"/>
                  <a:gd name="T90" fmla="*/ 242 w 285"/>
                  <a:gd name="T91" fmla="*/ 21 h 320"/>
                  <a:gd name="T92" fmla="*/ 239 w 285"/>
                  <a:gd name="T93" fmla="*/ 3 h 320"/>
                  <a:gd name="T94" fmla="*/ 196 w 285"/>
                  <a:gd name="T95" fmla="*/ 0 h 320"/>
                  <a:gd name="T96" fmla="*/ 176 w 285"/>
                  <a:gd name="T97" fmla="*/ 3 h 320"/>
                  <a:gd name="T98" fmla="*/ 160 w 285"/>
                  <a:gd name="T99" fmla="*/ 8 h 320"/>
                  <a:gd name="T100" fmla="*/ 128 w 285"/>
                  <a:gd name="T101" fmla="*/ 11 h 320"/>
                  <a:gd name="T102" fmla="*/ 117 w 285"/>
                  <a:gd name="T103" fmla="*/ 21 h 320"/>
                  <a:gd name="T104" fmla="*/ 96 w 285"/>
                  <a:gd name="T105" fmla="*/ 25 h 320"/>
                  <a:gd name="T106" fmla="*/ 89 w 285"/>
                  <a:gd name="T107" fmla="*/ 4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320">
                    <a:moveTo>
                      <a:pt x="89" y="41"/>
                    </a:moveTo>
                    <a:lnTo>
                      <a:pt x="100" y="52"/>
                    </a:lnTo>
                    <a:lnTo>
                      <a:pt x="94" y="65"/>
                    </a:lnTo>
                    <a:lnTo>
                      <a:pt x="102" y="70"/>
                    </a:lnTo>
                    <a:lnTo>
                      <a:pt x="95" y="95"/>
                    </a:lnTo>
                    <a:lnTo>
                      <a:pt x="80" y="96"/>
                    </a:lnTo>
                    <a:lnTo>
                      <a:pt x="77" y="107"/>
                    </a:lnTo>
                    <a:lnTo>
                      <a:pt x="84" y="113"/>
                    </a:lnTo>
                    <a:lnTo>
                      <a:pt x="65" y="129"/>
                    </a:lnTo>
                    <a:lnTo>
                      <a:pt x="54" y="142"/>
                    </a:lnTo>
                    <a:lnTo>
                      <a:pt x="42" y="148"/>
                    </a:lnTo>
                    <a:lnTo>
                      <a:pt x="31" y="148"/>
                    </a:lnTo>
                    <a:lnTo>
                      <a:pt x="28" y="156"/>
                    </a:lnTo>
                    <a:lnTo>
                      <a:pt x="17" y="154"/>
                    </a:lnTo>
                    <a:lnTo>
                      <a:pt x="15" y="163"/>
                    </a:lnTo>
                    <a:lnTo>
                      <a:pt x="0" y="163"/>
                    </a:lnTo>
                    <a:lnTo>
                      <a:pt x="31" y="200"/>
                    </a:lnTo>
                    <a:lnTo>
                      <a:pt x="46" y="209"/>
                    </a:lnTo>
                    <a:lnTo>
                      <a:pt x="146" y="289"/>
                    </a:lnTo>
                    <a:lnTo>
                      <a:pt x="160" y="295"/>
                    </a:lnTo>
                    <a:lnTo>
                      <a:pt x="163" y="319"/>
                    </a:lnTo>
                    <a:lnTo>
                      <a:pt x="176" y="316"/>
                    </a:lnTo>
                    <a:lnTo>
                      <a:pt x="178" y="309"/>
                    </a:lnTo>
                    <a:lnTo>
                      <a:pt x="202" y="307"/>
                    </a:lnTo>
                    <a:lnTo>
                      <a:pt x="212" y="296"/>
                    </a:lnTo>
                    <a:lnTo>
                      <a:pt x="220" y="291"/>
                    </a:lnTo>
                    <a:lnTo>
                      <a:pt x="223" y="282"/>
                    </a:lnTo>
                    <a:lnTo>
                      <a:pt x="246" y="274"/>
                    </a:lnTo>
                    <a:lnTo>
                      <a:pt x="253" y="264"/>
                    </a:lnTo>
                    <a:lnTo>
                      <a:pt x="264" y="254"/>
                    </a:lnTo>
                    <a:lnTo>
                      <a:pt x="279" y="248"/>
                    </a:lnTo>
                    <a:lnTo>
                      <a:pt x="284" y="241"/>
                    </a:lnTo>
                    <a:lnTo>
                      <a:pt x="282" y="227"/>
                    </a:lnTo>
                    <a:lnTo>
                      <a:pt x="259" y="223"/>
                    </a:lnTo>
                    <a:lnTo>
                      <a:pt x="252" y="216"/>
                    </a:lnTo>
                    <a:lnTo>
                      <a:pt x="250" y="198"/>
                    </a:lnTo>
                    <a:lnTo>
                      <a:pt x="253" y="102"/>
                    </a:lnTo>
                    <a:lnTo>
                      <a:pt x="246" y="101"/>
                    </a:lnTo>
                    <a:lnTo>
                      <a:pt x="242" y="85"/>
                    </a:lnTo>
                    <a:lnTo>
                      <a:pt x="229" y="80"/>
                    </a:lnTo>
                    <a:lnTo>
                      <a:pt x="224" y="63"/>
                    </a:lnTo>
                    <a:lnTo>
                      <a:pt x="227" y="48"/>
                    </a:lnTo>
                    <a:lnTo>
                      <a:pt x="241" y="44"/>
                    </a:lnTo>
                    <a:lnTo>
                      <a:pt x="233" y="33"/>
                    </a:lnTo>
                    <a:lnTo>
                      <a:pt x="235" y="21"/>
                    </a:lnTo>
                    <a:lnTo>
                      <a:pt x="242" y="21"/>
                    </a:lnTo>
                    <a:lnTo>
                      <a:pt x="239" y="3"/>
                    </a:lnTo>
                    <a:lnTo>
                      <a:pt x="196" y="0"/>
                    </a:lnTo>
                    <a:lnTo>
                      <a:pt x="176" y="3"/>
                    </a:lnTo>
                    <a:lnTo>
                      <a:pt x="160" y="8"/>
                    </a:lnTo>
                    <a:lnTo>
                      <a:pt x="128" y="11"/>
                    </a:lnTo>
                    <a:lnTo>
                      <a:pt x="117" y="21"/>
                    </a:lnTo>
                    <a:lnTo>
                      <a:pt x="96" y="25"/>
                    </a:lnTo>
                    <a:lnTo>
                      <a:pt x="89" y="4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0" name="Freeform 191"/>
              <p:cNvSpPr>
                <a:spLocks/>
              </p:cNvSpPr>
              <p:nvPr/>
            </p:nvSpPr>
            <p:spPr bwMode="auto">
              <a:xfrm>
                <a:off x="6000078" y="3862992"/>
                <a:ext cx="242163" cy="369644"/>
              </a:xfrm>
              <a:custGeom>
                <a:avLst/>
                <a:gdLst>
                  <a:gd name="T0" fmla="*/ 0 w 138"/>
                  <a:gd name="T1" fmla="*/ 157 h 209"/>
                  <a:gd name="T2" fmla="*/ 26 w 138"/>
                  <a:gd name="T3" fmla="*/ 135 h 209"/>
                  <a:gd name="T4" fmla="*/ 35 w 138"/>
                  <a:gd name="T5" fmla="*/ 124 h 209"/>
                  <a:gd name="T6" fmla="*/ 47 w 138"/>
                  <a:gd name="T7" fmla="*/ 113 h 209"/>
                  <a:gd name="T8" fmla="*/ 63 w 138"/>
                  <a:gd name="T9" fmla="*/ 102 h 209"/>
                  <a:gd name="T10" fmla="*/ 72 w 138"/>
                  <a:gd name="T11" fmla="*/ 85 h 209"/>
                  <a:gd name="T12" fmla="*/ 79 w 138"/>
                  <a:gd name="T13" fmla="*/ 58 h 209"/>
                  <a:gd name="T14" fmla="*/ 83 w 138"/>
                  <a:gd name="T15" fmla="*/ 51 h 209"/>
                  <a:gd name="T16" fmla="*/ 92 w 138"/>
                  <a:gd name="T17" fmla="*/ 45 h 209"/>
                  <a:gd name="T18" fmla="*/ 94 w 138"/>
                  <a:gd name="T19" fmla="*/ 25 h 209"/>
                  <a:gd name="T20" fmla="*/ 91 w 138"/>
                  <a:gd name="T21" fmla="*/ 1 h 209"/>
                  <a:gd name="T22" fmla="*/ 97 w 138"/>
                  <a:gd name="T23" fmla="*/ 0 h 209"/>
                  <a:gd name="T24" fmla="*/ 100 w 138"/>
                  <a:gd name="T25" fmla="*/ 10 h 209"/>
                  <a:gd name="T26" fmla="*/ 104 w 138"/>
                  <a:gd name="T27" fmla="*/ 18 h 209"/>
                  <a:gd name="T28" fmla="*/ 111 w 138"/>
                  <a:gd name="T29" fmla="*/ 32 h 209"/>
                  <a:gd name="T30" fmla="*/ 111 w 138"/>
                  <a:gd name="T31" fmla="*/ 40 h 209"/>
                  <a:gd name="T32" fmla="*/ 105 w 138"/>
                  <a:gd name="T33" fmla="*/ 43 h 209"/>
                  <a:gd name="T34" fmla="*/ 108 w 138"/>
                  <a:gd name="T35" fmla="*/ 46 h 209"/>
                  <a:gd name="T36" fmla="*/ 111 w 138"/>
                  <a:gd name="T37" fmla="*/ 54 h 209"/>
                  <a:gd name="T38" fmla="*/ 116 w 138"/>
                  <a:gd name="T39" fmla="*/ 62 h 209"/>
                  <a:gd name="T40" fmla="*/ 115 w 138"/>
                  <a:gd name="T41" fmla="*/ 69 h 209"/>
                  <a:gd name="T42" fmla="*/ 108 w 138"/>
                  <a:gd name="T43" fmla="*/ 73 h 209"/>
                  <a:gd name="T44" fmla="*/ 109 w 138"/>
                  <a:gd name="T45" fmla="*/ 81 h 209"/>
                  <a:gd name="T46" fmla="*/ 120 w 138"/>
                  <a:gd name="T47" fmla="*/ 95 h 209"/>
                  <a:gd name="T48" fmla="*/ 128 w 138"/>
                  <a:gd name="T49" fmla="*/ 111 h 209"/>
                  <a:gd name="T50" fmla="*/ 121 w 138"/>
                  <a:gd name="T51" fmla="*/ 120 h 209"/>
                  <a:gd name="T52" fmla="*/ 115 w 138"/>
                  <a:gd name="T53" fmla="*/ 139 h 209"/>
                  <a:gd name="T54" fmla="*/ 125 w 138"/>
                  <a:gd name="T55" fmla="*/ 156 h 209"/>
                  <a:gd name="T56" fmla="*/ 132 w 138"/>
                  <a:gd name="T57" fmla="*/ 176 h 209"/>
                  <a:gd name="T58" fmla="*/ 137 w 138"/>
                  <a:gd name="T59" fmla="*/ 185 h 209"/>
                  <a:gd name="T60" fmla="*/ 92 w 138"/>
                  <a:gd name="T61" fmla="*/ 190 h 209"/>
                  <a:gd name="T62" fmla="*/ 69 w 138"/>
                  <a:gd name="T63" fmla="*/ 193 h 209"/>
                  <a:gd name="T64" fmla="*/ 60 w 138"/>
                  <a:gd name="T65" fmla="*/ 200 h 209"/>
                  <a:gd name="T66" fmla="*/ 60 w 138"/>
                  <a:gd name="T67" fmla="*/ 206 h 209"/>
                  <a:gd name="T68" fmla="*/ 40 w 138"/>
                  <a:gd name="T69" fmla="*/ 208 h 209"/>
                  <a:gd name="T70" fmla="*/ 37 w 138"/>
                  <a:gd name="T71" fmla="*/ 193 h 209"/>
                  <a:gd name="T72" fmla="*/ 44 w 138"/>
                  <a:gd name="T73" fmla="*/ 178 h 209"/>
                  <a:gd name="T74" fmla="*/ 37 w 138"/>
                  <a:gd name="T75" fmla="*/ 170 h 209"/>
                  <a:gd name="T76" fmla="*/ 22 w 138"/>
                  <a:gd name="T77" fmla="*/ 164 h 209"/>
                  <a:gd name="T78" fmla="*/ 0 w 138"/>
                  <a:gd name="T79" fmla="*/ 15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209">
                    <a:moveTo>
                      <a:pt x="0" y="157"/>
                    </a:moveTo>
                    <a:lnTo>
                      <a:pt x="26" y="135"/>
                    </a:lnTo>
                    <a:lnTo>
                      <a:pt x="35" y="124"/>
                    </a:lnTo>
                    <a:lnTo>
                      <a:pt x="47" y="113"/>
                    </a:lnTo>
                    <a:lnTo>
                      <a:pt x="63" y="102"/>
                    </a:lnTo>
                    <a:lnTo>
                      <a:pt x="72" y="85"/>
                    </a:lnTo>
                    <a:lnTo>
                      <a:pt x="79" y="58"/>
                    </a:lnTo>
                    <a:lnTo>
                      <a:pt x="83" y="51"/>
                    </a:lnTo>
                    <a:lnTo>
                      <a:pt x="92" y="45"/>
                    </a:lnTo>
                    <a:lnTo>
                      <a:pt x="94" y="25"/>
                    </a:lnTo>
                    <a:lnTo>
                      <a:pt x="91" y="1"/>
                    </a:lnTo>
                    <a:lnTo>
                      <a:pt x="97" y="0"/>
                    </a:lnTo>
                    <a:lnTo>
                      <a:pt x="100" y="10"/>
                    </a:lnTo>
                    <a:lnTo>
                      <a:pt x="104" y="18"/>
                    </a:lnTo>
                    <a:lnTo>
                      <a:pt x="111" y="32"/>
                    </a:lnTo>
                    <a:lnTo>
                      <a:pt x="111" y="40"/>
                    </a:lnTo>
                    <a:lnTo>
                      <a:pt x="105" y="43"/>
                    </a:lnTo>
                    <a:lnTo>
                      <a:pt x="108" y="46"/>
                    </a:lnTo>
                    <a:lnTo>
                      <a:pt x="111" y="54"/>
                    </a:lnTo>
                    <a:lnTo>
                      <a:pt x="116" y="62"/>
                    </a:lnTo>
                    <a:lnTo>
                      <a:pt x="115" y="69"/>
                    </a:lnTo>
                    <a:lnTo>
                      <a:pt x="108" y="73"/>
                    </a:lnTo>
                    <a:lnTo>
                      <a:pt x="109" y="81"/>
                    </a:lnTo>
                    <a:lnTo>
                      <a:pt x="120" y="95"/>
                    </a:lnTo>
                    <a:lnTo>
                      <a:pt x="128" y="111"/>
                    </a:lnTo>
                    <a:lnTo>
                      <a:pt x="121" y="120"/>
                    </a:lnTo>
                    <a:lnTo>
                      <a:pt x="115" y="139"/>
                    </a:lnTo>
                    <a:lnTo>
                      <a:pt x="125" y="156"/>
                    </a:lnTo>
                    <a:lnTo>
                      <a:pt x="132" y="176"/>
                    </a:lnTo>
                    <a:lnTo>
                      <a:pt x="137" y="185"/>
                    </a:lnTo>
                    <a:lnTo>
                      <a:pt x="92" y="190"/>
                    </a:lnTo>
                    <a:lnTo>
                      <a:pt x="69" y="193"/>
                    </a:lnTo>
                    <a:lnTo>
                      <a:pt x="60" y="200"/>
                    </a:lnTo>
                    <a:lnTo>
                      <a:pt x="60" y="206"/>
                    </a:lnTo>
                    <a:lnTo>
                      <a:pt x="40" y="208"/>
                    </a:lnTo>
                    <a:lnTo>
                      <a:pt x="37" y="193"/>
                    </a:lnTo>
                    <a:lnTo>
                      <a:pt x="44" y="178"/>
                    </a:lnTo>
                    <a:lnTo>
                      <a:pt x="37" y="170"/>
                    </a:lnTo>
                    <a:lnTo>
                      <a:pt x="22" y="164"/>
                    </a:lnTo>
                    <a:lnTo>
                      <a:pt x="0" y="157"/>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1" name="Freeform 210"/>
              <p:cNvSpPr>
                <a:spLocks/>
              </p:cNvSpPr>
              <p:nvPr/>
            </p:nvSpPr>
            <p:spPr bwMode="auto">
              <a:xfrm>
                <a:off x="5547203" y="4025006"/>
                <a:ext cx="117936" cy="128982"/>
              </a:xfrm>
              <a:custGeom>
                <a:avLst/>
                <a:gdLst>
                  <a:gd name="T0" fmla="*/ 0 w 67"/>
                  <a:gd name="T1" fmla="*/ 26 h 74"/>
                  <a:gd name="T2" fmla="*/ 14 w 67"/>
                  <a:gd name="T3" fmla="*/ 0 h 74"/>
                  <a:gd name="T4" fmla="*/ 23 w 67"/>
                  <a:gd name="T5" fmla="*/ 17 h 74"/>
                  <a:gd name="T6" fmla="*/ 34 w 67"/>
                  <a:gd name="T7" fmla="*/ 20 h 74"/>
                  <a:gd name="T8" fmla="*/ 38 w 67"/>
                  <a:gd name="T9" fmla="*/ 34 h 74"/>
                  <a:gd name="T10" fmla="*/ 47 w 67"/>
                  <a:gd name="T11" fmla="*/ 36 h 74"/>
                  <a:gd name="T12" fmla="*/ 49 w 67"/>
                  <a:gd name="T13" fmla="*/ 53 h 74"/>
                  <a:gd name="T14" fmla="*/ 66 w 67"/>
                  <a:gd name="T15" fmla="*/ 59 h 74"/>
                  <a:gd name="T16" fmla="*/ 63 w 67"/>
                  <a:gd name="T17" fmla="*/ 67 h 74"/>
                  <a:gd name="T18" fmla="*/ 54 w 67"/>
                  <a:gd name="T19" fmla="*/ 73 h 74"/>
                  <a:gd name="T20" fmla="*/ 36 w 67"/>
                  <a:gd name="T21" fmla="*/ 68 h 74"/>
                  <a:gd name="T22" fmla="*/ 0 w 67"/>
                  <a:gd name="T23"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4">
                    <a:moveTo>
                      <a:pt x="0" y="26"/>
                    </a:moveTo>
                    <a:lnTo>
                      <a:pt x="14" y="0"/>
                    </a:lnTo>
                    <a:lnTo>
                      <a:pt x="23" y="17"/>
                    </a:lnTo>
                    <a:lnTo>
                      <a:pt x="34" y="20"/>
                    </a:lnTo>
                    <a:lnTo>
                      <a:pt x="38" y="34"/>
                    </a:lnTo>
                    <a:lnTo>
                      <a:pt x="47" y="36"/>
                    </a:lnTo>
                    <a:lnTo>
                      <a:pt x="49" y="53"/>
                    </a:lnTo>
                    <a:lnTo>
                      <a:pt x="66" y="59"/>
                    </a:lnTo>
                    <a:lnTo>
                      <a:pt x="63" y="67"/>
                    </a:lnTo>
                    <a:lnTo>
                      <a:pt x="54" y="73"/>
                    </a:lnTo>
                    <a:lnTo>
                      <a:pt x="36" y="68"/>
                    </a:lnTo>
                    <a:lnTo>
                      <a:pt x="0" y="2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2" name="Freeform 211"/>
              <p:cNvSpPr>
                <a:spLocks/>
              </p:cNvSpPr>
              <p:nvPr/>
            </p:nvSpPr>
            <p:spPr bwMode="auto">
              <a:xfrm>
                <a:off x="5422977" y="3438295"/>
                <a:ext cx="268895" cy="405822"/>
              </a:xfrm>
              <a:custGeom>
                <a:avLst/>
                <a:gdLst>
                  <a:gd name="T0" fmla="*/ 112 w 152"/>
                  <a:gd name="T1" fmla="*/ 0 h 229"/>
                  <a:gd name="T2" fmla="*/ 107 w 152"/>
                  <a:gd name="T3" fmla="*/ 20 h 229"/>
                  <a:gd name="T4" fmla="*/ 100 w 152"/>
                  <a:gd name="T5" fmla="*/ 29 h 229"/>
                  <a:gd name="T6" fmla="*/ 66 w 152"/>
                  <a:gd name="T7" fmla="*/ 31 h 229"/>
                  <a:gd name="T8" fmla="*/ 66 w 152"/>
                  <a:gd name="T9" fmla="*/ 81 h 229"/>
                  <a:gd name="T10" fmla="*/ 53 w 152"/>
                  <a:gd name="T11" fmla="*/ 76 h 229"/>
                  <a:gd name="T12" fmla="*/ 44 w 152"/>
                  <a:gd name="T13" fmla="*/ 84 h 229"/>
                  <a:gd name="T14" fmla="*/ 41 w 152"/>
                  <a:gd name="T15" fmla="*/ 97 h 229"/>
                  <a:gd name="T16" fmla="*/ 40 w 152"/>
                  <a:gd name="T17" fmla="*/ 118 h 229"/>
                  <a:gd name="T18" fmla="*/ 26 w 152"/>
                  <a:gd name="T19" fmla="*/ 118 h 229"/>
                  <a:gd name="T20" fmla="*/ 6 w 152"/>
                  <a:gd name="T21" fmla="*/ 115 h 229"/>
                  <a:gd name="T22" fmla="*/ 0 w 152"/>
                  <a:gd name="T23" fmla="*/ 113 h 229"/>
                  <a:gd name="T24" fmla="*/ 0 w 152"/>
                  <a:gd name="T25" fmla="*/ 156 h 229"/>
                  <a:gd name="T26" fmla="*/ 4 w 152"/>
                  <a:gd name="T27" fmla="*/ 162 h 229"/>
                  <a:gd name="T28" fmla="*/ 4 w 152"/>
                  <a:gd name="T29" fmla="*/ 195 h 229"/>
                  <a:gd name="T30" fmla="*/ 17 w 152"/>
                  <a:gd name="T31" fmla="*/ 192 h 229"/>
                  <a:gd name="T32" fmla="*/ 23 w 152"/>
                  <a:gd name="T33" fmla="*/ 201 h 229"/>
                  <a:gd name="T34" fmla="*/ 33 w 152"/>
                  <a:gd name="T35" fmla="*/ 205 h 229"/>
                  <a:gd name="T36" fmla="*/ 44 w 152"/>
                  <a:gd name="T37" fmla="*/ 220 h 229"/>
                  <a:gd name="T38" fmla="*/ 55 w 152"/>
                  <a:gd name="T39" fmla="*/ 228 h 229"/>
                  <a:gd name="T40" fmla="*/ 70 w 152"/>
                  <a:gd name="T41" fmla="*/ 209 h 229"/>
                  <a:gd name="T42" fmla="*/ 81 w 152"/>
                  <a:gd name="T43" fmla="*/ 215 h 229"/>
                  <a:gd name="T44" fmla="*/ 132 w 152"/>
                  <a:gd name="T45" fmla="*/ 219 h 229"/>
                  <a:gd name="T46" fmla="*/ 151 w 152"/>
                  <a:gd name="T47" fmla="*/ 217 h 229"/>
                  <a:gd name="T48" fmla="*/ 149 w 152"/>
                  <a:gd name="T49" fmla="*/ 198 h 229"/>
                  <a:gd name="T50" fmla="*/ 138 w 152"/>
                  <a:gd name="T51" fmla="*/ 195 h 229"/>
                  <a:gd name="T52" fmla="*/ 140 w 152"/>
                  <a:gd name="T53" fmla="*/ 84 h 229"/>
                  <a:gd name="T54" fmla="*/ 132 w 152"/>
                  <a:gd name="T55" fmla="*/ 75 h 229"/>
                  <a:gd name="T56" fmla="*/ 132 w 152"/>
                  <a:gd name="T57" fmla="*/ 53 h 229"/>
                  <a:gd name="T58" fmla="*/ 142 w 152"/>
                  <a:gd name="T59" fmla="*/ 50 h 229"/>
                  <a:gd name="T60" fmla="*/ 143 w 152"/>
                  <a:gd name="T61" fmla="*/ 36 h 229"/>
                  <a:gd name="T62" fmla="*/ 112 w 152"/>
                  <a:gd name="T6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229">
                    <a:moveTo>
                      <a:pt x="112" y="0"/>
                    </a:moveTo>
                    <a:lnTo>
                      <a:pt x="107" y="20"/>
                    </a:lnTo>
                    <a:lnTo>
                      <a:pt x="100" y="29"/>
                    </a:lnTo>
                    <a:lnTo>
                      <a:pt x="66" y="31"/>
                    </a:lnTo>
                    <a:lnTo>
                      <a:pt x="66" y="81"/>
                    </a:lnTo>
                    <a:lnTo>
                      <a:pt x="53" y="76"/>
                    </a:lnTo>
                    <a:lnTo>
                      <a:pt x="44" y="84"/>
                    </a:lnTo>
                    <a:lnTo>
                      <a:pt x="41" y="97"/>
                    </a:lnTo>
                    <a:lnTo>
                      <a:pt x="40" y="118"/>
                    </a:lnTo>
                    <a:lnTo>
                      <a:pt x="26" y="118"/>
                    </a:lnTo>
                    <a:lnTo>
                      <a:pt x="6" y="115"/>
                    </a:lnTo>
                    <a:lnTo>
                      <a:pt x="0" y="113"/>
                    </a:lnTo>
                    <a:lnTo>
                      <a:pt x="0" y="156"/>
                    </a:lnTo>
                    <a:lnTo>
                      <a:pt x="4" y="162"/>
                    </a:lnTo>
                    <a:lnTo>
                      <a:pt x="4" y="195"/>
                    </a:lnTo>
                    <a:lnTo>
                      <a:pt x="17" y="192"/>
                    </a:lnTo>
                    <a:lnTo>
                      <a:pt x="23" y="201"/>
                    </a:lnTo>
                    <a:lnTo>
                      <a:pt x="33" y="205"/>
                    </a:lnTo>
                    <a:lnTo>
                      <a:pt x="44" y="220"/>
                    </a:lnTo>
                    <a:lnTo>
                      <a:pt x="55" y="228"/>
                    </a:lnTo>
                    <a:lnTo>
                      <a:pt x="70" y="209"/>
                    </a:lnTo>
                    <a:lnTo>
                      <a:pt x="81" y="215"/>
                    </a:lnTo>
                    <a:lnTo>
                      <a:pt x="132" y="219"/>
                    </a:lnTo>
                    <a:lnTo>
                      <a:pt x="151" y="217"/>
                    </a:lnTo>
                    <a:lnTo>
                      <a:pt x="149" y="198"/>
                    </a:lnTo>
                    <a:lnTo>
                      <a:pt x="138" y="195"/>
                    </a:lnTo>
                    <a:lnTo>
                      <a:pt x="140" y="84"/>
                    </a:lnTo>
                    <a:lnTo>
                      <a:pt x="132" y="75"/>
                    </a:lnTo>
                    <a:lnTo>
                      <a:pt x="132" y="53"/>
                    </a:lnTo>
                    <a:lnTo>
                      <a:pt x="142" y="50"/>
                    </a:lnTo>
                    <a:lnTo>
                      <a:pt x="143" y="36"/>
                    </a:lnTo>
                    <a:lnTo>
                      <a:pt x="112"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3" name="Freeform 212"/>
              <p:cNvSpPr>
                <a:spLocks/>
              </p:cNvSpPr>
              <p:nvPr/>
            </p:nvSpPr>
            <p:spPr bwMode="auto">
              <a:xfrm>
                <a:off x="6118015" y="4153988"/>
                <a:ext cx="182408" cy="254818"/>
              </a:xfrm>
              <a:custGeom>
                <a:avLst/>
                <a:gdLst>
                  <a:gd name="T0" fmla="*/ 0 w 103"/>
                  <a:gd name="T1" fmla="*/ 133 h 145"/>
                  <a:gd name="T2" fmla="*/ 5 w 103"/>
                  <a:gd name="T3" fmla="*/ 126 h 145"/>
                  <a:gd name="T4" fmla="*/ 10 w 103"/>
                  <a:gd name="T5" fmla="*/ 114 h 145"/>
                  <a:gd name="T6" fmla="*/ 3 w 103"/>
                  <a:gd name="T7" fmla="*/ 108 h 145"/>
                  <a:gd name="T8" fmla="*/ 2 w 103"/>
                  <a:gd name="T9" fmla="*/ 101 h 145"/>
                  <a:gd name="T10" fmla="*/ 12 w 103"/>
                  <a:gd name="T11" fmla="*/ 97 h 145"/>
                  <a:gd name="T12" fmla="*/ 19 w 103"/>
                  <a:gd name="T13" fmla="*/ 95 h 145"/>
                  <a:gd name="T14" fmla="*/ 27 w 103"/>
                  <a:gd name="T15" fmla="*/ 104 h 145"/>
                  <a:gd name="T16" fmla="*/ 39 w 103"/>
                  <a:gd name="T17" fmla="*/ 100 h 145"/>
                  <a:gd name="T18" fmla="*/ 48 w 103"/>
                  <a:gd name="T19" fmla="*/ 86 h 145"/>
                  <a:gd name="T20" fmla="*/ 46 w 103"/>
                  <a:gd name="T21" fmla="*/ 72 h 145"/>
                  <a:gd name="T22" fmla="*/ 38 w 103"/>
                  <a:gd name="T23" fmla="*/ 65 h 145"/>
                  <a:gd name="T24" fmla="*/ 34 w 103"/>
                  <a:gd name="T25" fmla="*/ 55 h 145"/>
                  <a:gd name="T26" fmla="*/ 37 w 103"/>
                  <a:gd name="T27" fmla="*/ 47 h 145"/>
                  <a:gd name="T28" fmla="*/ 35 w 103"/>
                  <a:gd name="T29" fmla="*/ 38 h 145"/>
                  <a:gd name="T30" fmla="*/ 24 w 103"/>
                  <a:gd name="T31" fmla="*/ 38 h 145"/>
                  <a:gd name="T32" fmla="*/ 24 w 103"/>
                  <a:gd name="T33" fmla="*/ 25 h 145"/>
                  <a:gd name="T34" fmla="*/ 69 w 103"/>
                  <a:gd name="T35" fmla="*/ 19 h 145"/>
                  <a:gd name="T36" fmla="*/ 75 w 103"/>
                  <a:gd name="T37" fmla="*/ 10 h 145"/>
                  <a:gd name="T38" fmla="*/ 82 w 103"/>
                  <a:gd name="T39" fmla="*/ 2 h 145"/>
                  <a:gd name="T40" fmla="*/ 93 w 103"/>
                  <a:gd name="T41" fmla="*/ 0 h 145"/>
                  <a:gd name="T42" fmla="*/ 102 w 103"/>
                  <a:gd name="T43" fmla="*/ 3 h 145"/>
                  <a:gd name="T44" fmla="*/ 98 w 103"/>
                  <a:gd name="T45" fmla="*/ 22 h 145"/>
                  <a:gd name="T46" fmla="*/ 94 w 103"/>
                  <a:gd name="T47" fmla="*/ 26 h 145"/>
                  <a:gd name="T48" fmla="*/ 93 w 103"/>
                  <a:gd name="T49" fmla="*/ 71 h 145"/>
                  <a:gd name="T50" fmla="*/ 89 w 103"/>
                  <a:gd name="T51" fmla="*/ 77 h 145"/>
                  <a:gd name="T52" fmla="*/ 83 w 103"/>
                  <a:gd name="T53" fmla="*/ 84 h 145"/>
                  <a:gd name="T54" fmla="*/ 82 w 103"/>
                  <a:gd name="T55" fmla="*/ 103 h 145"/>
                  <a:gd name="T56" fmla="*/ 70 w 103"/>
                  <a:gd name="T57" fmla="*/ 104 h 145"/>
                  <a:gd name="T58" fmla="*/ 69 w 103"/>
                  <a:gd name="T59" fmla="*/ 128 h 145"/>
                  <a:gd name="T60" fmla="*/ 54 w 103"/>
                  <a:gd name="T61" fmla="*/ 134 h 145"/>
                  <a:gd name="T62" fmla="*/ 51 w 103"/>
                  <a:gd name="T63" fmla="*/ 139 h 145"/>
                  <a:gd name="T64" fmla="*/ 39 w 103"/>
                  <a:gd name="T65" fmla="*/ 139 h 145"/>
                  <a:gd name="T66" fmla="*/ 32 w 103"/>
                  <a:gd name="T67" fmla="*/ 135 h 145"/>
                  <a:gd name="T68" fmla="*/ 22 w 103"/>
                  <a:gd name="T69" fmla="*/ 139 h 145"/>
                  <a:gd name="T70" fmla="*/ 14 w 103"/>
                  <a:gd name="T71" fmla="*/ 142 h 145"/>
                  <a:gd name="T72" fmla="*/ 8 w 103"/>
                  <a:gd name="T73" fmla="*/ 144 h 145"/>
                  <a:gd name="T74" fmla="*/ 8 w 103"/>
                  <a:gd name="T75" fmla="*/ 137 h 145"/>
                  <a:gd name="T76" fmla="*/ 0 w 103"/>
                  <a:gd name="T77" fmla="*/ 1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145">
                    <a:moveTo>
                      <a:pt x="0" y="133"/>
                    </a:moveTo>
                    <a:lnTo>
                      <a:pt x="5" y="126"/>
                    </a:lnTo>
                    <a:lnTo>
                      <a:pt x="10" y="114"/>
                    </a:lnTo>
                    <a:lnTo>
                      <a:pt x="3" y="108"/>
                    </a:lnTo>
                    <a:lnTo>
                      <a:pt x="2" y="101"/>
                    </a:lnTo>
                    <a:lnTo>
                      <a:pt x="12" y="97"/>
                    </a:lnTo>
                    <a:lnTo>
                      <a:pt x="19" y="95"/>
                    </a:lnTo>
                    <a:lnTo>
                      <a:pt x="27" y="104"/>
                    </a:lnTo>
                    <a:lnTo>
                      <a:pt x="39" y="100"/>
                    </a:lnTo>
                    <a:lnTo>
                      <a:pt x="48" y="86"/>
                    </a:lnTo>
                    <a:lnTo>
                      <a:pt x="46" y="72"/>
                    </a:lnTo>
                    <a:lnTo>
                      <a:pt x="38" y="65"/>
                    </a:lnTo>
                    <a:lnTo>
                      <a:pt x="34" y="55"/>
                    </a:lnTo>
                    <a:lnTo>
                      <a:pt x="37" y="47"/>
                    </a:lnTo>
                    <a:lnTo>
                      <a:pt x="35" y="38"/>
                    </a:lnTo>
                    <a:lnTo>
                      <a:pt x="24" y="38"/>
                    </a:lnTo>
                    <a:lnTo>
                      <a:pt x="24" y="25"/>
                    </a:lnTo>
                    <a:lnTo>
                      <a:pt x="69" y="19"/>
                    </a:lnTo>
                    <a:lnTo>
                      <a:pt x="75" y="10"/>
                    </a:lnTo>
                    <a:lnTo>
                      <a:pt x="82" y="2"/>
                    </a:lnTo>
                    <a:lnTo>
                      <a:pt x="93" y="0"/>
                    </a:lnTo>
                    <a:lnTo>
                      <a:pt x="102" y="3"/>
                    </a:lnTo>
                    <a:lnTo>
                      <a:pt x="98" y="22"/>
                    </a:lnTo>
                    <a:lnTo>
                      <a:pt x="94" y="26"/>
                    </a:lnTo>
                    <a:lnTo>
                      <a:pt x="93" y="71"/>
                    </a:lnTo>
                    <a:lnTo>
                      <a:pt x="89" y="77"/>
                    </a:lnTo>
                    <a:lnTo>
                      <a:pt x="83" y="84"/>
                    </a:lnTo>
                    <a:lnTo>
                      <a:pt x="82" y="103"/>
                    </a:lnTo>
                    <a:lnTo>
                      <a:pt x="70" y="104"/>
                    </a:lnTo>
                    <a:lnTo>
                      <a:pt x="69" y="128"/>
                    </a:lnTo>
                    <a:lnTo>
                      <a:pt x="54" y="134"/>
                    </a:lnTo>
                    <a:lnTo>
                      <a:pt x="51" y="139"/>
                    </a:lnTo>
                    <a:lnTo>
                      <a:pt x="39" y="139"/>
                    </a:lnTo>
                    <a:lnTo>
                      <a:pt x="32" y="135"/>
                    </a:lnTo>
                    <a:lnTo>
                      <a:pt x="22" y="139"/>
                    </a:lnTo>
                    <a:lnTo>
                      <a:pt x="14" y="142"/>
                    </a:lnTo>
                    <a:lnTo>
                      <a:pt x="8" y="144"/>
                    </a:lnTo>
                    <a:lnTo>
                      <a:pt x="8" y="137"/>
                    </a:lnTo>
                    <a:lnTo>
                      <a:pt x="0" y="1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4" name="Freeform 213"/>
              <p:cNvSpPr>
                <a:spLocks/>
              </p:cNvSpPr>
              <p:nvPr/>
            </p:nvSpPr>
            <p:spPr bwMode="auto">
              <a:xfrm>
                <a:off x="6132167" y="4116237"/>
                <a:ext cx="495332" cy="550534"/>
              </a:xfrm>
              <a:custGeom>
                <a:avLst/>
                <a:gdLst>
                  <a:gd name="T0" fmla="*/ 1 w 282"/>
                  <a:gd name="T1" fmla="*/ 174 h 311"/>
                  <a:gd name="T2" fmla="*/ 7 w 282"/>
                  <a:gd name="T3" fmla="*/ 183 h 311"/>
                  <a:gd name="T4" fmla="*/ 42 w 282"/>
                  <a:gd name="T5" fmla="*/ 178 h 311"/>
                  <a:gd name="T6" fmla="*/ 75 w 282"/>
                  <a:gd name="T7" fmla="*/ 206 h 311"/>
                  <a:gd name="T8" fmla="*/ 82 w 282"/>
                  <a:gd name="T9" fmla="*/ 217 h 311"/>
                  <a:gd name="T10" fmla="*/ 110 w 282"/>
                  <a:gd name="T11" fmla="*/ 201 h 311"/>
                  <a:gd name="T12" fmla="*/ 124 w 282"/>
                  <a:gd name="T13" fmla="*/ 213 h 311"/>
                  <a:gd name="T14" fmla="*/ 139 w 282"/>
                  <a:gd name="T15" fmla="*/ 206 h 311"/>
                  <a:gd name="T16" fmla="*/ 146 w 282"/>
                  <a:gd name="T17" fmla="*/ 247 h 311"/>
                  <a:gd name="T18" fmla="*/ 155 w 282"/>
                  <a:gd name="T19" fmla="*/ 267 h 311"/>
                  <a:gd name="T20" fmla="*/ 188 w 282"/>
                  <a:gd name="T21" fmla="*/ 268 h 311"/>
                  <a:gd name="T22" fmla="*/ 199 w 282"/>
                  <a:gd name="T23" fmla="*/ 286 h 311"/>
                  <a:gd name="T24" fmla="*/ 215 w 282"/>
                  <a:gd name="T25" fmla="*/ 275 h 311"/>
                  <a:gd name="T26" fmla="*/ 228 w 282"/>
                  <a:gd name="T27" fmla="*/ 286 h 311"/>
                  <a:gd name="T28" fmla="*/ 237 w 282"/>
                  <a:gd name="T29" fmla="*/ 310 h 311"/>
                  <a:gd name="T30" fmla="*/ 257 w 282"/>
                  <a:gd name="T31" fmla="*/ 300 h 311"/>
                  <a:gd name="T32" fmla="*/ 244 w 282"/>
                  <a:gd name="T33" fmla="*/ 281 h 311"/>
                  <a:gd name="T34" fmla="*/ 242 w 282"/>
                  <a:gd name="T35" fmla="*/ 231 h 311"/>
                  <a:gd name="T36" fmla="*/ 258 w 282"/>
                  <a:gd name="T37" fmla="*/ 217 h 311"/>
                  <a:gd name="T38" fmla="*/ 262 w 282"/>
                  <a:gd name="T39" fmla="*/ 200 h 311"/>
                  <a:gd name="T40" fmla="*/ 257 w 282"/>
                  <a:gd name="T41" fmla="*/ 180 h 311"/>
                  <a:gd name="T42" fmla="*/ 257 w 282"/>
                  <a:gd name="T43" fmla="*/ 159 h 311"/>
                  <a:gd name="T44" fmla="*/ 247 w 282"/>
                  <a:gd name="T45" fmla="*/ 144 h 311"/>
                  <a:gd name="T46" fmla="*/ 241 w 282"/>
                  <a:gd name="T47" fmla="*/ 130 h 311"/>
                  <a:gd name="T48" fmla="*/ 246 w 282"/>
                  <a:gd name="T49" fmla="*/ 116 h 311"/>
                  <a:gd name="T50" fmla="*/ 253 w 282"/>
                  <a:gd name="T51" fmla="*/ 102 h 311"/>
                  <a:gd name="T52" fmla="*/ 272 w 282"/>
                  <a:gd name="T53" fmla="*/ 62 h 311"/>
                  <a:gd name="T54" fmla="*/ 281 w 282"/>
                  <a:gd name="T55" fmla="*/ 48 h 311"/>
                  <a:gd name="T56" fmla="*/ 272 w 282"/>
                  <a:gd name="T57" fmla="*/ 42 h 311"/>
                  <a:gd name="T58" fmla="*/ 268 w 282"/>
                  <a:gd name="T59" fmla="*/ 21 h 311"/>
                  <a:gd name="T60" fmla="*/ 253 w 282"/>
                  <a:gd name="T61" fmla="*/ 11 h 311"/>
                  <a:gd name="T62" fmla="*/ 215 w 282"/>
                  <a:gd name="T63" fmla="*/ 1 h 311"/>
                  <a:gd name="T64" fmla="*/ 190 w 282"/>
                  <a:gd name="T65" fmla="*/ 3 h 311"/>
                  <a:gd name="T66" fmla="*/ 176 w 282"/>
                  <a:gd name="T67" fmla="*/ 8 h 311"/>
                  <a:gd name="T68" fmla="*/ 143 w 282"/>
                  <a:gd name="T69" fmla="*/ 16 h 311"/>
                  <a:gd name="T70" fmla="*/ 114 w 282"/>
                  <a:gd name="T71" fmla="*/ 8 h 311"/>
                  <a:gd name="T72" fmla="*/ 98 w 282"/>
                  <a:gd name="T73" fmla="*/ 14 h 311"/>
                  <a:gd name="T74" fmla="*/ 86 w 282"/>
                  <a:gd name="T75" fmla="*/ 21 h 311"/>
                  <a:gd name="T76" fmla="*/ 91 w 282"/>
                  <a:gd name="T77" fmla="*/ 43 h 311"/>
                  <a:gd name="T78" fmla="*/ 86 w 282"/>
                  <a:gd name="T79" fmla="*/ 92 h 311"/>
                  <a:gd name="T80" fmla="*/ 76 w 282"/>
                  <a:gd name="T81" fmla="*/ 105 h 311"/>
                  <a:gd name="T82" fmla="*/ 63 w 282"/>
                  <a:gd name="T83" fmla="*/ 125 h 311"/>
                  <a:gd name="T84" fmla="*/ 47 w 282"/>
                  <a:gd name="T85" fmla="*/ 155 h 311"/>
                  <a:gd name="T86" fmla="*/ 31 w 282"/>
                  <a:gd name="T87" fmla="*/ 160 h 311"/>
                  <a:gd name="T88" fmla="*/ 14 w 282"/>
                  <a:gd name="T89" fmla="*/ 160 h 311"/>
                  <a:gd name="T90" fmla="*/ 1 w 282"/>
                  <a:gd name="T91" fmla="*/ 16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311">
                    <a:moveTo>
                      <a:pt x="7" y="171"/>
                    </a:moveTo>
                    <a:lnTo>
                      <a:pt x="1" y="174"/>
                    </a:lnTo>
                    <a:lnTo>
                      <a:pt x="0" y="180"/>
                    </a:lnTo>
                    <a:lnTo>
                      <a:pt x="7" y="183"/>
                    </a:lnTo>
                    <a:lnTo>
                      <a:pt x="28" y="184"/>
                    </a:lnTo>
                    <a:lnTo>
                      <a:pt x="42" y="178"/>
                    </a:lnTo>
                    <a:lnTo>
                      <a:pt x="69" y="181"/>
                    </a:lnTo>
                    <a:lnTo>
                      <a:pt x="75" y="206"/>
                    </a:lnTo>
                    <a:lnTo>
                      <a:pt x="81" y="208"/>
                    </a:lnTo>
                    <a:lnTo>
                      <a:pt x="82" y="217"/>
                    </a:lnTo>
                    <a:lnTo>
                      <a:pt x="109" y="217"/>
                    </a:lnTo>
                    <a:lnTo>
                      <a:pt x="110" y="201"/>
                    </a:lnTo>
                    <a:lnTo>
                      <a:pt x="116" y="195"/>
                    </a:lnTo>
                    <a:lnTo>
                      <a:pt x="124" y="213"/>
                    </a:lnTo>
                    <a:lnTo>
                      <a:pt x="130" y="208"/>
                    </a:lnTo>
                    <a:lnTo>
                      <a:pt x="139" y="206"/>
                    </a:lnTo>
                    <a:lnTo>
                      <a:pt x="145" y="215"/>
                    </a:lnTo>
                    <a:lnTo>
                      <a:pt x="146" y="247"/>
                    </a:lnTo>
                    <a:lnTo>
                      <a:pt x="146" y="259"/>
                    </a:lnTo>
                    <a:lnTo>
                      <a:pt x="155" y="267"/>
                    </a:lnTo>
                    <a:lnTo>
                      <a:pt x="172" y="267"/>
                    </a:lnTo>
                    <a:lnTo>
                      <a:pt x="188" y="268"/>
                    </a:lnTo>
                    <a:lnTo>
                      <a:pt x="192" y="284"/>
                    </a:lnTo>
                    <a:lnTo>
                      <a:pt x="199" y="286"/>
                    </a:lnTo>
                    <a:lnTo>
                      <a:pt x="203" y="277"/>
                    </a:lnTo>
                    <a:lnTo>
                      <a:pt x="215" y="275"/>
                    </a:lnTo>
                    <a:lnTo>
                      <a:pt x="216" y="280"/>
                    </a:lnTo>
                    <a:lnTo>
                      <a:pt x="228" y="286"/>
                    </a:lnTo>
                    <a:lnTo>
                      <a:pt x="231" y="302"/>
                    </a:lnTo>
                    <a:lnTo>
                      <a:pt x="237" y="310"/>
                    </a:lnTo>
                    <a:lnTo>
                      <a:pt x="253" y="309"/>
                    </a:lnTo>
                    <a:lnTo>
                      <a:pt x="257" y="300"/>
                    </a:lnTo>
                    <a:lnTo>
                      <a:pt x="254" y="282"/>
                    </a:lnTo>
                    <a:lnTo>
                      <a:pt x="244" y="281"/>
                    </a:lnTo>
                    <a:lnTo>
                      <a:pt x="238" y="275"/>
                    </a:lnTo>
                    <a:lnTo>
                      <a:pt x="242" y="231"/>
                    </a:lnTo>
                    <a:lnTo>
                      <a:pt x="247" y="221"/>
                    </a:lnTo>
                    <a:lnTo>
                      <a:pt x="258" y="217"/>
                    </a:lnTo>
                    <a:lnTo>
                      <a:pt x="261" y="208"/>
                    </a:lnTo>
                    <a:lnTo>
                      <a:pt x="262" y="200"/>
                    </a:lnTo>
                    <a:lnTo>
                      <a:pt x="261" y="190"/>
                    </a:lnTo>
                    <a:lnTo>
                      <a:pt x="257" y="180"/>
                    </a:lnTo>
                    <a:lnTo>
                      <a:pt x="256" y="173"/>
                    </a:lnTo>
                    <a:lnTo>
                      <a:pt x="257" y="159"/>
                    </a:lnTo>
                    <a:lnTo>
                      <a:pt x="253" y="149"/>
                    </a:lnTo>
                    <a:lnTo>
                      <a:pt x="247" y="144"/>
                    </a:lnTo>
                    <a:lnTo>
                      <a:pt x="250" y="129"/>
                    </a:lnTo>
                    <a:lnTo>
                      <a:pt x="241" y="130"/>
                    </a:lnTo>
                    <a:lnTo>
                      <a:pt x="240" y="122"/>
                    </a:lnTo>
                    <a:lnTo>
                      <a:pt x="246" y="116"/>
                    </a:lnTo>
                    <a:lnTo>
                      <a:pt x="244" y="107"/>
                    </a:lnTo>
                    <a:lnTo>
                      <a:pt x="253" y="102"/>
                    </a:lnTo>
                    <a:lnTo>
                      <a:pt x="257" y="68"/>
                    </a:lnTo>
                    <a:lnTo>
                      <a:pt x="272" y="62"/>
                    </a:lnTo>
                    <a:lnTo>
                      <a:pt x="280" y="58"/>
                    </a:lnTo>
                    <a:lnTo>
                      <a:pt x="281" y="48"/>
                    </a:lnTo>
                    <a:lnTo>
                      <a:pt x="272" y="48"/>
                    </a:lnTo>
                    <a:lnTo>
                      <a:pt x="272" y="42"/>
                    </a:lnTo>
                    <a:lnTo>
                      <a:pt x="268" y="23"/>
                    </a:lnTo>
                    <a:lnTo>
                      <a:pt x="268" y="21"/>
                    </a:lnTo>
                    <a:lnTo>
                      <a:pt x="258" y="19"/>
                    </a:lnTo>
                    <a:lnTo>
                      <a:pt x="253" y="11"/>
                    </a:lnTo>
                    <a:lnTo>
                      <a:pt x="220" y="8"/>
                    </a:lnTo>
                    <a:lnTo>
                      <a:pt x="215" y="1"/>
                    </a:lnTo>
                    <a:lnTo>
                      <a:pt x="206" y="0"/>
                    </a:lnTo>
                    <a:lnTo>
                      <a:pt x="190" y="3"/>
                    </a:lnTo>
                    <a:lnTo>
                      <a:pt x="177" y="1"/>
                    </a:lnTo>
                    <a:lnTo>
                      <a:pt x="176" y="8"/>
                    </a:lnTo>
                    <a:lnTo>
                      <a:pt x="146" y="10"/>
                    </a:lnTo>
                    <a:lnTo>
                      <a:pt x="143" y="16"/>
                    </a:lnTo>
                    <a:lnTo>
                      <a:pt x="119" y="19"/>
                    </a:lnTo>
                    <a:lnTo>
                      <a:pt x="114" y="8"/>
                    </a:lnTo>
                    <a:lnTo>
                      <a:pt x="104" y="5"/>
                    </a:lnTo>
                    <a:lnTo>
                      <a:pt x="98" y="14"/>
                    </a:lnTo>
                    <a:lnTo>
                      <a:pt x="91" y="17"/>
                    </a:lnTo>
                    <a:lnTo>
                      <a:pt x="86" y="21"/>
                    </a:lnTo>
                    <a:lnTo>
                      <a:pt x="95" y="25"/>
                    </a:lnTo>
                    <a:lnTo>
                      <a:pt x="91" y="43"/>
                    </a:lnTo>
                    <a:lnTo>
                      <a:pt x="87" y="47"/>
                    </a:lnTo>
                    <a:lnTo>
                      <a:pt x="86" y="92"/>
                    </a:lnTo>
                    <a:lnTo>
                      <a:pt x="82" y="98"/>
                    </a:lnTo>
                    <a:lnTo>
                      <a:pt x="76" y="105"/>
                    </a:lnTo>
                    <a:lnTo>
                      <a:pt x="75" y="125"/>
                    </a:lnTo>
                    <a:lnTo>
                      <a:pt x="63" y="125"/>
                    </a:lnTo>
                    <a:lnTo>
                      <a:pt x="62" y="149"/>
                    </a:lnTo>
                    <a:lnTo>
                      <a:pt x="47" y="155"/>
                    </a:lnTo>
                    <a:lnTo>
                      <a:pt x="43" y="160"/>
                    </a:lnTo>
                    <a:lnTo>
                      <a:pt x="31" y="160"/>
                    </a:lnTo>
                    <a:lnTo>
                      <a:pt x="25" y="156"/>
                    </a:lnTo>
                    <a:lnTo>
                      <a:pt x="14" y="160"/>
                    </a:lnTo>
                    <a:lnTo>
                      <a:pt x="7" y="163"/>
                    </a:lnTo>
                    <a:lnTo>
                      <a:pt x="1" y="165"/>
                    </a:lnTo>
                    <a:lnTo>
                      <a:pt x="4" y="17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5" name="Freeform 214"/>
              <p:cNvSpPr>
                <a:spLocks/>
              </p:cNvSpPr>
              <p:nvPr/>
            </p:nvSpPr>
            <p:spPr bwMode="auto">
              <a:xfrm>
                <a:off x="6118015" y="4432401"/>
                <a:ext cx="317642" cy="358633"/>
              </a:xfrm>
              <a:custGeom>
                <a:avLst/>
                <a:gdLst>
                  <a:gd name="T0" fmla="*/ 8 w 180"/>
                  <a:gd name="T1" fmla="*/ 3 h 203"/>
                  <a:gd name="T2" fmla="*/ 14 w 180"/>
                  <a:gd name="T3" fmla="*/ 5 h 203"/>
                  <a:gd name="T4" fmla="*/ 35 w 180"/>
                  <a:gd name="T5" fmla="*/ 6 h 203"/>
                  <a:gd name="T6" fmla="*/ 50 w 180"/>
                  <a:gd name="T7" fmla="*/ 0 h 203"/>
                  <a:gd name="T8" fmla="*/ 76 w 180"/>
                  <a:gd name="T9" fmla="*/ 3 h 203"/>
                  <a:gd name="T10" fmla="*/ 82 w 180"/>
                  <a:gd name="T11" fmla="*/ 28 h 203"/>
                  <a:gd name="T12" fmla="*/ 89 w 180"/>
                  <a:gd name="T13" fmla="*/ 30 h 203"/>
                  <a:gd name="T14" fmla="*/ 90 w 180"/>
                  <a:gd name="T15" fmla="*/ 39 h 203"/>
                  <a:gd name="T16" fmla="*/ 116 w 180"/>
                  <a:gd name="T17" fmla="*/ 39 h 203"/>
                  <a:gd name="T18" fmla="*/ 117 w 180"/>
                  <a:gd name="T19" fmla="*/ 23 h 203"/>
                  <a:gd name="T20" fmla="*/ 123 w 180"/>
                  <a:gd name="T21" fmla="*/ 17 h 203"/>
                  <a:gd name="T22" fmla="*/ 131 w 180"/>
                  <a:gd name="T23" fmla="*/ 35 h 203"/>
                  <a:gd name="T24" fmla="*/ 137 w 180"/>
                  <a:gd name="T25" fmla="*/ 30 h 203"/>
                  <a:gd name="T26" fmla="*/ 146 w 180"/>
                  <a:gd name="T27" fmla="*/ 28 h 203"/>
                  <a:gd name="T28" fmla="*/ 152 w 180"/>
                  <a:gd name="T29" fmla="*/ 37 h 203"/>
                  <a:gd name="T30" fmla="*/ 153 w 180"/>
                  <a:gd name="T31" fmla="*/ 69 h 203"/>
                  <a:gd name="T32" fmla="*/ 153 w 180"/>
                  <a:gd name="T33" fmla="*/ 81 h 203"/>
                  <a:gd name="T34" fmla="*/ 162 w 180"/>
                  <a:gd name="T35" fmla="*/ 88 h 203"/>
                  <a:gd name="T36" fmla="*/ 179 w 180"/>
                  <a:gd name="T37" fmla="*/ 88 h 203"/>
                  <a:gd name="T38" fmla="*/ 176 w 180"/>
                  <a:gd name="T39" fmla="*/ 122 h 203"/>
                  <a:gd name="T40" fmla="*/ 164 w 180"/>
                  <a:gd name="T41" fmla="*/ 122 h 203"/>
                  <a:gd name="T42" fmla="*/ 159 w 180"/>
                  <a:gd name="T43" fmla="*/ 113 h 203"/>
                  <a:gd name="T44" fmla="*/ 153 w 180"/>
                  <a:gd name="T45" fmla="*/ 114 h 203"/>
                  <a:gd name="T46" fmla="*/ 153 w 180"/>
                  <a:gd name="T47" fmla="*/ 122 h 203"/>
                  <a:gd name="T48" fmla="*/ 143 w 180"/>
                  <a:gd name="T49" fmla="*/ 123 h 203"/>
                  <a:gd name="T50" fmla="*/ 142 w 180"/>
                  <a:gd name="T51" fmla="*/ 162 h 203"/>
                  <a:gd name="T52" fmla="*/ 144 w 180"/>
                  <a:gd name="T53" fmla="*/ 173 h 203"/>
                  <a:gd name="T54" fmla="*/ 155 w 180"/>
                  <a:gd name="T55" fmla="*/ 188 h 203"/>
                  <a:gd name="T56" fmla="*/ 156 w 180"/>
                  <a:gd name="T57" fmla="*/ 195 h 203"/>
                  <a:gd name="T58" fmla="*/ 138 w 180"/>
                  <a:gd name="T59" fmla="*/ 202 h 203"/>
                  <a:gd name="T60" fmla="*/ 127 w 180"/>
                  <a:gd name="T61" fmla="*/ 200 h 203"/>
                  <a:gd name="T62" fmla="*/ 97 w 180"/>
                  <a:gd name="T63" fmla="*/ 196 h 203"/>
                  <a:gd name="T64" fmla="*/ 92 w 180"/>
                  <a:gd name="T65" fmla="*/ 188 h 203"/>
                  <a:gd name="T66" fmla="*/ 55 w 180"/>
                  <a:gd name="T67" fmla="*/ 189 h 203"/>
                  <a:gd name="T68" fmla="*/ 30 w 180"/>
                  <a:gd name="T69" fmla="*/ 187 h 203"/>
                  <a:gd name="T70" fmla="*/ 14 w 180"/>
                  <a:gd name="T71" fmla="*/ 180 h 203"/>
                  <a:gd name="T72" fmla="*/ 0 w 180"/>
                  <a:gd name="T73" fmla="*/ 186 h 203"/>
                  <a:gd name="T74" fmla="*/ 0 w 180"/>
                  <a:gd name="T75" fmla="*/ 162 h 203"/>
                  <a:gd name="T76" fmla="*/ 16 w 180"/>
                  <a:gd name="T77" fmla="*/ 133 h 203"/>
                  <a:gd name="T78" fmla="*/ 24 w 180"/>
                  <a:gd name="T79" fmla="*/ 114 h 203"/>
                  <a:gd name="T80" fmla="*/ 25 w 180"/>
                  <a:gd name="T81" fmla="*/ 110 h 203"/>
                  <a:gd name="T82" fmla="*/ 32 w 180"/>
                  <a:gd name="T83" fmla="*/ 108 h 203"/>
                  <a:gd name="T84" fmla="*/ 35 w 180"/>
                  <a:gd name="T85" fmla="*/ 93 h 203"/>
                  <a:gd name="T86" fmla="*/ 26 w 180"/>
                  <a:gd name="T87" fmla="*/ 78 h 203"/>
                  <a:gd name="T88" fmla="*/ 23 w 180"/>
                  <a:gd name="T89" fmla="*/ 59 h 203"/>
                  <a:gd name="T90" fmla="*/ 21 w 180"/>
                  <a:gd name="T91" fmla="*/ 39 h 203"/>
                  <a:gd name="T92" fmla="*/ 14 w 180"/>
                  <a:gd name="T93" fmla="*/ 34 h 203"/>
                  <a:gd name="T94" fmla="*/ 14 w 180"/>
                  <a:gd name="T95" fmla="*/ 12 h 203"/>
                  <a:gd name="T96" fmla="*/ 5 w 180"/>
                  <a:gd name="T97" fmla="*/ 12 h 203"/>
                  <a:gd name="T98" fmla="*/ 8 w 180"/>
                  <a:gd name="T99" fmla="*/ 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203">
                    <a:moveTo>
                      <a:pt x="8" y="3"/>
                    </a:moveTo>
                    <a:lnTo>
                      <a:pt x="14" y="5"/>
                    </a:lnTo>
                    <a:lnTo>
                      <a:pt x="35" y="6"/>
                    </a:lnTo>
                    <a:lnTo>
                      <a:pt x="50" y="0"/>
                    </a:lnTo>
                    <a:lnTo>
                      <a:pt x="76" y="3"/>
                    </a:lnTo>
                    <a:lnTo>
                      <a:pt x="82" y="28"/>
                    </a:lnTo>
                    <a:lnTo>
                      <a:pt x="89" y="30"/>
                    </a:lnTo>
                    <a:lnTo>
                      <a:pt x="90" y="39"/>
                    </a:lnTo>
                    <a:lnTo>
                      <a:pt x="116" y="39"/>
                    </a:lnTo>
                    <a:lnTo>
                      <a:pt x="117" y="23"/>
                    </a:lnTo>
                    <a:lnTo>
                      <a:pt x="123" y="17"/>
                    </a:lnTo>
                    <a:lnTo>
                      <a:pt x="131" y="35"/>
                    </a:lnTo>
                    <a:lnTo>
                      <a:pt x="137" y="30"/>
                    </a:lnTo>
                    <a:lnTo>
                      <a:pt x="146" y="28"/>
                    </a:lnTo>
                    <a:lnTo>
                      <a:pt x="152" y="37"/>
                    </a:lnTo>
                    <a:lnTo>
                      <a:pt x="153" y="69"/>
                    </a:lnTo>
                    <a:lnTo>
                      <a:pt x="153" y="81"/>
                    </a:lnTo>
                    <a:lnTo>
                      <a:pt x="162" y="88"/>
                    </a:lnTo>
                    <a:lnTo>
                      <a:pt x="179" y="88"/>
                    </a:lnTo>
                    <a:lnTo>
                      <a:pt x="176" y="122"/>
                    </a:lnTo>
                    <a:lnTo>
                      <a:pt x="164" y="122"/>
                    </a:lnTo>
                    <a:lnTo>
                      <a:pt x="159" y="113"/>
                    </a:lnTo>
                    <a:lnTo>
                      <a:pt x="153" y="114"/>
                    </a:lnTo>
                    <a:lnTo>
                      <a:pt x="153" y="122"/>
                    </a:lnTo>
                    <a:lnTo>
                      <a:pt x="143" y="123"/>
                    </a:lnTo>
                    <a:lnTo>
                      <a:pt x="142" y="162"/>
                    </a:lnTo>
                    <a:lnTo>
                      <a:pt x="144" y="173"/>
                    </a:lnTo>
                    <a:lnTo>
                      <a:pt x="155" y="188"/>
                    </a:lnTo>
                    <a:lnTo>
                      <a:pt x="156" y="195"/>
                    </a:lnTo>
                    <a:lnTo>
                      <a:pt x="138" y="202"/>
                    </a:lnTo>
                    <a:lnTo>
                      <a:pt x="127" y="200"/>
                    </a:lnTo>
                    <a:lnTo>
                      <a:pt x="97" y="196"/>
                    </a:lnTo>
                    <a:lnTo>
                      <a:pt x="92" y="188"/>
                    </a:lnTo>
                    <a:lnTo>
                      <a:pt x="55" y="189"/>
                    </a:lnTo>
                    <a:lnTo>
                      <a:pt x="30" y="187"/>
                    </a:lnTo>
                    <a:lnTo>
                      <a:pt x="14" y="180"/>
                    </a:lnTo>
                    <a:lnTo>
                      <a:pt x="0" y="186"/>
                    </a:lnTo>
                    <a:lnTo>
                      <a:pt x="0" y="162"/>
                    </a:lnTo>
                    <a:lnTo>
                      <a:pt x="16" y="133"/>
                    </a:lnTo>
                    <a:lnTo>
                      <a:pt x="24" y="114"/>
                    </a:lnTo>
                    <a:lnTo>
                      <a:pt x="25" y="110"/>
                    </a:lnTo>
                    <a:lnTo>
                      <a:pt x="32" y="108"/>
                    </a:lnTo>
                    <a:lnTo>
                      <a:pt x="35" y="93"/>
                    </a:lnTo>
                    <a:lnTo>
                      <a:pt x="26" y="78"/>
                    </a:lnTo>
                    <a:lnTo>
                      <a:pt x="23" y="59"/>
                    </a:lnTo>
                    <a:lnTo>
                      <a:pt x="21" y="39"/>
                    </a:lnTo>
                    <a:lnTo>
                      <a:pt x="14" y="34"/>
                    </a:lnTo>
                    <a:lnTo>
                      <a:pt x="14" y="12"/>
                    </a:lnTo>
                    <a:lnTo>
                      <a:pt x="5" y="12"/>
                    </a:lnTo>
                    <a:lnTo>
                      <a:pt x="8" y="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6" name="Freeform 215"/>
              <p:cNvSpPr>
                <a:spLocks/>
              </p:cNvSpPr>
              <p:nvPr/>
            </p:nvSpPr>
            <p:spPr bwMode="auto">
              <a:xfrm>
                <a:off x="6679391" y="4127248"/>
                <a:ext cx="205995" cy="264256"/>
              </a:xfrm>
              <a:custGeom>
                <a:avLst/>
                <a:gdLst>
                  <a:gd name="T0" fmla="*/ 83 w 116"/>
                  <a:gd name="T1" fmla="*/ 150 h 151"/>
                  <a:gd name="T2" fmla="*/ 60 w 116"/>
                  <a:gd name="T3" fmla="*/ 138 h 151"/>
                  <a:gd name="T4" fmla="*/ 60 w 116"/>
                  <a:gd name="T5" fmla="*/ 126 h 151"/>
                  <a:gd name="T6" fmla="*/ 44 w 116"/>
                  <a:gd name="T7" fmla="*/ 121 h 151"/>
                  <a:gd name="T8" fmla="*/ 15 w 116"/>
                  <a:gd name="T9" fmla="*/ 98 h 151"/>
                  <a:gd name="T10" fmla="*/ 4 w 116"/>
                  <a:gd name="T11" fmla="*/ 98 h 151"/>
                  <a:gd name="T12" fmla="*/ 0 w 116"/>
                  <a:gd name="T13" fmla="*/ 88 h 151"/>
                  <a:gd name="T14" fmla="*/ 3 w 116"/>
                  <a:gd name="T15" fmla="*/ 72 h 151"/>
                  <a:gd name="T16" fmla="*/ 11 w 116"/>
                  <a:gd name="T17" fmla="*/ 56 h 151"/>
                  <a:gd name="T18" fmla="*/ 11 w 116"/>
                  <a:gd name="T19" fmla="*/ 29 h 151"/>
                  <a:gd name="T20" fmla="*/ 3 w 116"/>
                  <a:gd name="T21" fmla="*/ 14 h 151"/>
                  <a:gd name="T22" fmla="*/ 23 w 116"/>
                  <a:gd name="T23" fmla="*/ 0 h 151"/>
                  <a:gd name="T24" fmla="*/ 37 w 116"/>
                  <a:gd name="T25" fmla="*/ 3 h 151"/>
                  <a:gd name="T26" fmla="*/ 51 w 116"/>
                  <a:gd name="T27" fmla="*/ 13 h 151"/>
                  <a:gd name="T28" fmla="*/ 53 w 116"/>
                  <a:gd name="T29" fmla="*/ 23 h 151"/>
                  <a:gd name="T30" fmla="*/ 84 w 116"/>
                  <a:gd name="T31" fmla="*/ 20 h 151"/>
                  <a:gd name="T32" fmla="*/ 84 w 116"/>
                  <a:gd name="T33" fmla="*/ 14 h 151"/>
                  <a:gd name="T34" fmla="*/ 104 w 116"/>
                  <a:gd name="T35" fmla="*/ 13 h 151"/>
                  <a:gd name="T36" fmla="*/ 108 w 116"/>
                  <a:gd name="T37" fmla="*/ 19 h 151"/>
                  <a:gd name="T38" fmla="*/ 115 w 116"/>
                  <a:gd name="T39" fmla="*/ 23 h 151"/>
                  <a:gd name="T40" fmla="*/ 107 w 116"/>
                  <a:gd name="T41" fmla="*/ 29 h 151"/>
                  <a:gd name="T42" fmla="*/ 103 w 116"/>
                  <a:gd name="T43" fmla="*/ 39 h 151"/>
                  <a:gd name="T44" fmla="*/ 106 w 116"/>
                  <a:gd name="T45" fmla="*/ 102 h 151"/>
                  <a:gd name="T46" fmla="*/ 112 w 116"/>
                  <a:gd name="T47" fmla="*/ 105 h 151"/>
                  <a:gd name="T48" fmla="*/ 106 w 116"/>
                  <a:gd name="T49" fmla="*/ 111 h 151"/>
                  <a:gd name="T50" fmla="*/ 101 w 116"/>
                  <a:gd name="T51" fmla="*/ 121 h 151"/>
                  <a:gd name="T52" fmla="*/ 90 w 116"/>
                  <a:gd name="T53" fmla="*/ 131 h 151"/>
                  <a:gd name="T54" fmla="*/ 88 w 116"/>
                  <a:gd name="T55" fmla="*/ 140 h 151"/>
                  <a:gd name="T56" fmla="*/ 83 w 116"/>
                  <a:gd name="T57"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1">
                    <a:moveTo>
                      <a:pt x="83" y="150"/>
                    </a:moveTo>
                    <a:lnTo>
                      <a:pt x="60" y="138"/>
                    </a:lnTo>
                    <a:lnTo>
                      <a:pt x="60" y="126"/>
                    </a:lnTo>
                    <a:lnTo>
                      <a:pt x="44" y="121"/>
                    </a:lnTo>
                    <a:lnTo>
                      <a:pt x="15" y="98"/>
                    </a:lnTo>
                    <a:lnTo>
                      <a:pt x="4" y="98"/>
                    </a:lnTo>
                    <a:lnTo>
                      <a:pt x="0" y="88"/>
                    </a:lnTo>
                    <a:lnTo>
                      <a:pt x="3" y="72"/>
                    </a:lnTo>
                    <a:lnTo>
                      <a:pt x="11" y="56"/>
                    </a:lnTo>
                    <a:lnTo>
                      <a:pt x="11" y="29"/>
                    </a:lnTo>
                    <a:lnTo>
                      <a:pt x="3" y="14"/>
                    </a:lnTo>
                    <a:lnTo>
                      <a:pt x="23" y="0"/>
                    </a:lnTo>
                    <a:lnTo>
                      <a:pt x="37" y="3"/>
                    </a:lnTo>
                    <a:lnTo>
                      <a:pt x="51" y="13"/>
                    </a:lnTo>
                    <a:lnTo>
                      <a:pt x="53" y="23"/>
                    </a:lnTo>
                    <a:lnTo>
                      <a:pt x="84" y="20"/>
                    </a:lnTo>
                    <a:lnTo>
                      <a:pt x="84" y="14"/>
                    </a:lnTo>
                    <a:lnTo>
                      <a:pt x="104" y="13"/>
                    </a:lnTo>
                    <a:lnTo>
                      <a:pt x="108" y="19"/>
                    </a:lnTo>
                    <a:lnTo>
                      <a:pt x="115" y="23"/>
                    </a:lnTo>
                    <a:lnTo>
                      <a:pt x="107" y="29"/>
                    </a:lnTo>
                    <a:lnTo>
                      <a:pt x="103" y="39"/>
                    </a:lnTo>
                    <a:lnTo>
                      <a:pt x="106" y="102"/>
                    </a:lnTo>
                    <a:lnTo>
                      <a:pt x="112" y="105"/>
                    </a:lnTo>
                    <a:lnTo>
                      <a:pt x="106" y="111"/>
                    </a:lnTo>
                    <a:lnTo>
                      <a:pt x="101" y="121"/>
                    </a:lnTo>
                    <a:lnTo>
                      <a:pt x="90" y="131"/>
                    </a:lnTo>
                    <a:lnTo>
                      <a:pt x="88" y="140"/>
                    </a:lnTo>
                    <a:lnTo>
                      <a:pt x="83" y="15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7" name="Freeform 216"/>
              <p:cNvSpPr>
                <a:spLocks/>
              </p:cNvSpPr>
              <p:nvPr/>
            </p:nvSpPr>
            <p:spPr bwMode="auto">
              <a:xfrm>
                <a:off x="6660522" y="3680529"/>
                <a:ext cx="360099" cy="484470"/>
              </a:xfrm>
              <a:custGeom>
                <a:avLst/>
                <a:gdLst>
                  <a:gd name="T0" fmla="*/ 126 w 204"/>
                  <a:gd name="T1" fmla="*/ 275 h 276"/>
                  <a:gd name="T2" fmla="*/ 119 w 204"/>
                  <a:gd name="T3" fmla="*/ 271 h 276"/>
                  <a:gd name="T4" fmla="*/ 115 w 204"/>
                  <a:gd name="T5" fmla="*/ 265 h 276"/>
                  <a:gd name="T6" fmla="*/ 96 w 204"/>
                  <a:gd name="T7" fmla="*/ 267 h 276"/>
                  <a:gd name="T8" fmla="*/ 96 w 204"/>
                  <a:gd name="T9" fmla="*/ 272 h 276"/>
                  <a:gd name="T10" fmla="*/ 64 w 204"/>
                  <a:gd name="T11" fmla="*/ 275 h 276"/>
                  <a:gd name="T12" fmla="*/ 63 w 204"/>
                  <a:gd name="T13" fmla="*/ 265 h 276"/>
                  <a:gd name="T14" fmla="*/ 49 w 204"/>
                  <a:gd name="T15" fmla="*/ 256 h 276"/>
                  <a:gd name="T16" fmla="*/ 35 w 204"/>
                  <a:gd name="T17" fmla="*/ 252 h 276"/>
                  <a:gd name="T18" fmla="*/ 35 w 204"/>
                  <a:gd name="T19" fmla="*/ 243 h 276"/>
                  <a:gd name="T20" fmla="*/ 28 w 204"/>
                  <a:gd name="T21" fmla="*/ 231 h 276"/>
                  <a:gd name="T22" fmla="*/ 24 w 204"/>
                  <a:gd name="T23" fmla="*/ 228 h 276"/>
                  <a:gd name="T24" fmla="*/ 16 w 204"/>
                  <a:gd name="T25" fmla="*/ 223 h 276"/>
                  <a:gd name="T26" fmla="*/ 16 w 204"/>
                  <a:gd name="T27" fmla="*/ 211 h 276"/>
                  <a:gd name="T28" fmla="*/ 8 w 204"/>
                  <a:gd name="T29" fmla="*/ 209 h 276"/>
                  <a:gd name="T30" fmla="*/ 0 w 204"/>
                  <a:gd name="T31" fmla="*/ 195 h 276"/>
                  <a:gd name="T32" fmla="*/ 15 w 204"/>
                  <a:gd name="T33" fmla="*/ 194 h 276"/>
                  <a:gd name="T34" fmla="*/ 19 w 204"/>
                  <a:gd name="T35" fmla="*/ 162 h 276"/>
                  <a:gd name="T36" fmla="*/ 30 w 204"/>
                  <a:gd name="T37" fmla="*/ 161 h 276"/>
                  <a:gd name="T38" fmla="*/ 33 w 204"/>
                  <a:gd name="T39" fmla="*/ 128 h 276"/>
                  <a:gd name="T40" fmla="*/ 52 w 204"/>
                  <a:gd name="T41" fmla="*/ 124 h 276"/>
                  <a:gd name="T42" fmla="*/ 49 w 204"/>
                  <a:gd name="T43" fmla="*/ 85 h 276"/>
                  <a:gd name="T44" fmla="*/ 39 w 204"/>
                  <a:gd name="T45" fmla="*/ 82 h 276"/>
                  <a:gd name="T46" fmla="*/ 40 w 204"/>
                  <a:gd name="T47" fmla="*/ 71 h 276"/>
                  <a:gd name="T48" fmla="*/ 52 w 204"/>
                  <a:gd name="T49" fmla="*/ 72 h 276"/>
                  <a:gd name="T50" fmla="*/ 52 w 204"/>
                  <a:gd name="T51" fmla="*/ 60 h 276"/>
                  <a:gd name="T52" fmla="*/ 46 w 204"/>
                  <a:gd name="T53" fmla="*/ 46 h 276"/>
                  <a:gd name="T54" fmla="*/ 45 w 204"/>
                  <a:gd name="T55" fmla="*/ 27 h 276"/>
                  <a:gd name="T56" fmla="*/ 55 w 204"/>
                  <a:gd name="T57" fmla="*/ 0 h 276"/>
                  <a:gd name="T58" fmla="*/ 60 w 204"/>
                  <a:gd name="T59" fmla="*/ 12 h 276"/>
                  <a:gd name="T60" fmla="*/ 68 w 204"/>
                  <a:gd name="T61" fmla="*/ 25 h 276"/>
                  <a:gd name="T62" fmla="*/ 74 w 204"/>
                  <a:gd name="T63" fmla="*/ 34 h 276"/>
                  <a:gd name="T64" fmla="*/ 84 w 204"/>
                  <a:gd name="T65" fmla="*/ 52 h 276"/>
                  <a:gd name="T66" fmla="*/ 90 w 204"/>
                  <a:gd name="T67" fmla="*/ 63 h 276"/>
                  <a:gd name="T68" fmla="*/ 91 w 204"/>
                  <a:gd name="T69" fmla="*/ 76 h 276"/>
                  <a:gd name="T70" fmla="*/ 108 w 204"/>
                  <a:gd name="T71" fmla="*/ 81 h 276"/>
                  <a:gd name="T72" fmla="*/ 116 w 204"/>
                  <a:gd name="T73" fmla="*/ 100 h 276"/>
                  <a:gd name="T74" fmla="*/ 127 w 204"/>
                  <a:gd name="T75" fmla="*/ 121 h 276"/>
                  <a:gd name="T76" fmla="*/ 123 w 204"/>
                  <a:gd name="T77" fmla="*/ 132 h 276"/>
                  <a:gd name="T78" fmla="*/ 121 w 204"/>
                  <a:gd name="T79" fmla="*/ 159 h 276"/>
                  <a:gd name="T80" fmla="*/ 137 w 204"/>
                  <a:gd name="T81" fmla="*/ 162 h 276"/>
                  <a:gd name="T82" fmla="*/ 148 w 204"/>
                  <a:gd name="T83" fmla="*/ 172 h 276"/>
                  <a:gd name="T84" fmla="*/ 173 w 204"/>
                  <a:gd name="T85" fmla="*/ 195 h 276"/>
                  <a:gd name="T86" fmla="*/ 189 w 204"/>
                  <a:gd name="T87" fmla="*/ 195 h 276"/>
                  <a:gd name="T88" fmla="*/ 203 w 204"/>
                  <a:gd name="T89" fmla="*/ 208 h 276"/>
                  <a:gd name="T90" fmla="*/ 189 w 204"/>
                  <a:gd name="T91" fmla="*/ 220 h 276"/>
                  <a:gd name="T92" fmla="*/ 185 w 204"/>
                  <a:gd name="T93" fmla="*/ 240 h 276"/>
                  <a:gd name="T94" fmla="*/ 171 w 204"/>
                  <a:gd name="T95" fmla="*/ 256 h 276"/>
                  <a:gd name="T96" fmla="*/ 151 w 204"/>
                  <a:gd name="T97" fmla="*/ 260 h 276"/>
                  <a:gd name="T98" fmla="*/ 137 w 204"/>
                  <a:gd name="T99" fmla="*/ 260 h 276"/>
                  <a:gd name="T100" fmla="*/ 126 w 204"/>
                  <a:gd name="T101" fmla="*/ 27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76">
                    <a:moveTo>
                      <a:pt x="126" y="275"/>
                    </a:moveTo>
                    <a:lnTo>
                      <a:pt x="119" y="271"/>
                    </a:lnTo>
                    <a:lnTo>
                      <a:pt x="115" y="265"/>
                    </a:lnTo>
                    <a:lnTo>
                      <a:pt x="96" y="267"/>
                    </a:lnTo>
                    <a:lnTo>
                      <a:pt x="96" y="272"/>
                    </a:lnTo>
                    <a:lnTo>
                      <a:pt x="64" y="275"/>
                    </a:lnTo>
                    <a:lnTo>
                      <a:pt x="63" y="265"/>
                    </a:lnTo>
                    <a:lnTo>
                      <a:pt x="49" y="256"/>
                    </a:lnTo>
                    <a:lnTo>
                      <a:pt x="35" y="252"/>
                    </a:lnTo>
                    <a:lnTo>
                      <a:pt x="35" y="243"/>
                    </a:lnTo>
                    <a:lnTo>
                      <a:pt x="28" y="231"/>
                    </a:lnTo>
                    <a:lnTo>
                      <a:pt x="24" y="228"/>
                    </a:lnTo>
                    <a:lnTo>
                      <a:pt x="16" y="223"/>
                    </a:lnTo>
                    <a:lnTo>
                      <a:pt x="16" y="211"/>
                    </a:lnTo>
                    <a:lnTo>
                      <a:pt x="8" y="209"/>
                    </a:lnTo>
                    <a:lnTo>
                      <a:pt x="0" y="195"/>
                    </a:lnTo>
                    <a:lnTo>
                      <a:pt x="15" y="194"/>
                    </a:lnTo>
                    <a:lnTo>
                      <a:pt x="19" y="162"/>
                    </a:lnTo>
                    <a:lnTo>
                      <a:pt x="30" y="161"/>
                    </a:lnTo>
                    <a:lnTo>
                      <a:pt x="33" y="128"/>
                    </a:lnTo>
                    <a:lnTo>
                      <a:pt x="52" y="124"/>
                    </a:lnTo>
                    <a:lnTo>
                      <a:pt x="49" y="85"/>
                    </a:lnTo>
                    <a:lnTo>
                      <a:pt x="39" y="82"/>
                    </a:lnTo>
                    <a:lnTo>
                      <a:pt x="40" y="71"/>
                    </a:lnTo>
                    <a:lnTo>
                      <a:pt x="52" y="72"/>
                    </a:lnTo>
                    <a:lnTo>
                      <a:pt x="52" y="60"/>
                    </a:lnTo>
                    <a:lnTo>
                      <a:pt x="46" y="46"/>
                    </a:lnTo>
                    <a:lnTo>
                      <a:pt x="45" y="27"/>
                    </a:lnTo>
                    <a:lnTo>
                      <a:pt x="55" y="0"/>
                    </a:lnTo>
                    <a:lnTo>
                      <a:pt x="60" y="12"/>
                    </a:lnTo>
                    <a:lnTo>
                      <a:pt x="68" y="25"/>
                    </a:lnTo>
                    <a:lnTo>
                      <a:pt x="74" y="34"/>
                    </a:lnTo>
                    <a:lnTo>
                      <a:pt x="84" y="52"/>
                    </a:lnTo>
                    <a:lnTo>
                      <a:pt x="90" y="63"/>
                    </a:lnTo>
                    <a:lnTo>
                      <a:pt x="91" y="76"/>
                    </a:lnTo>
                    <a:lnTo>
                      <a:pt x="108" y="81"/>
                    </a:lnTo>
                    <a:lnTo>
                      <a:pt x="116" y="100"/>
                    </a:lnTo>
                    <a:lnTo>
                      <a:pt x="127" y="121"/>
                    </a:lnTo>
                    <a:lnTo>
                      <a:pt x="123" y="132"/>
                    </a:lnTo>
                    <a:lnTo>
                      <a:pt x="121" y="159"/>
                    </a:lnTo>
                    <a:lnTo>
                      <a:pt x="137" y="162"/>
                    </a:lnTo>
                    <a:lnTo>
                      <a:pt x="148" y="172"/>
                    </a:lnTo>
                    <a:lnTo>
                      <a:pt x="173" y="195"/>
                    </a:lnTo>
                    <a:lnTo>
                      <a:pt x="189" y="195"/>
                    </a:lnTo>
                    <a:lnTo>
                      <a:pt x="203" y="208"/>
                    </a:lnTo>
                    <a:lnTo>
                      <a:pt x="189" y="220"/>
                    </a:lnTo>
                    <a:lnTo>
                      <a:pt x="185" y="240"/>
                    </a:lnTo>
                    <a:lnTo>
                      <a:pt x="171" y="256"/>
                    </a:lnTo>
                    <a:lnTo>
                      <a:pt x="151" y="260"/>
                    </a:lnTo>
                    <a:lnTo>
                      <a:pt x="137" y="260"/>
                    </a:lnTo>
                    <a:lnTo>
                      <a:pt x="126" y="27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8" name="Freeform 217"/>
              <p:cNvSpPr>
                <a:spLocks/>
              </p:cNvSpPr>
              <p:nvPr/>
            </p:nvSpPr>
            <p:spPr bwMode="auto">
              <a:xfrm>
                <a:off x="6861800" y="3907035"/>
                <a:ext cx="273612" cy="407395"/>
              </a:xfrm>
              <a:custGeom>
                <a:avLst/>
                <a:gdLst>
                  <a:gd name="T0" fmla="*/ 23 w 155"/>
                  <a:gd name="T1" fmla="*/ 33 h 231"/>
                  <a:gd name="T2" fmla="*/ 34 w 155"/>
                  <a:gd name="T3" fmla="*/ 43 h 231"/>
                  <a:gd name="T4" fmla="*/ 58 w 155"/>
                  <a:gd name="T5" fmla="*/ 67 h 231"/>
                  <a:gd name="T6" fmla="*/ 75 w 155"/>
                  <a:gd name="T7" fmla="*/ 66 h 231"/>
                  <a:gd name="T8" fmla="*/ 89 w 155"/>
                  <a:gd name="T9" fmla="*/ 80 h 231"/>
                  <a:gd name="T10" fmla="*/ 74 w 155"/>
                  <a:gd name="T11" fmla="*/ 92 h 231"/>
                  <a:gd name="T12" fmla="*/ 71 w 155"/>
                  <a:gd name="T13" fmla="*/ 112 h 231"/>
                  <a:gd name="T14" fmla="*/ 57 w 155"/>
                  <a:gd name="T15" fmla="*/ 127 h 231"/>
                  <a:gd name="T16" fmla="*/ 37 w 155"/>
                  <a:gd name="T17" fmla="*/ 132 h 231"/>
                  <a:gd name="T18" fmla="*/ 23 w 155"/>
                  <a:gd name="T19" fmla="*/ 132 h 231"/>
                  <a:gd name="T20" fmla="*/ 12 w 155"/>
                  <a:gd name="T21" fmla="*/ 147 h 231"/>
                  <a:gd name="T22" fmla="*/ 4 w 155"/>
                  <a:gd name="T23" fmla="*/ 154 h 231"/>
                  <a:gd name="T24" fmla="*/ 0 w 155"/>
                  <a:gd name="T25" fmla="*/ 163 h 231"/>
                  <a:gd name="T26" fmla="*/ 3 w 155"/>
                  <a:gd name="T27" fmla="*/ 227 h 231"/>
                  <a:gd name="T28" fmla="*/ 8 w 155"/>
                  <a:gd name="T29" fmla="*/ 230 h 231"/>
                  <a:gd name="T30" fmla="*/ 19 w 155"/>
                  <a:gd name="T31" fmla="*/ 216 h 231"/>
                  <a:gd name="T32" fmla="*/ 28 w 155"/>
                  <a:gd name="T33" fmla="*/ 201 h 231"/>
                  <a:gd name="T34" fmla="*/ 45 w 155"/>
                  <a:gd name="T35" fmla="*/ 189 h 231"/>
                  <a:gd name="T36" fmla="*/ 72 w 155"/>
                  <a:gd name="T37" fmla="*/ 165 h 231"/>
                  <a:gd name="T38" fmla="*/ 98 w 155"/>
                  <a:gd name="T39" fmla="*/ 138 h 231"/>
                  <a:gd name="T40" fmla="*/ 114 w 155"/>
                  <a:gd name="T41" fmla="*/ 115 h 231"/>
                  <a:gd name="T42" fmla="*/ 120 w 155"/>
                  <a:gd name="T43" fmla="*/ 87 h 231"/>
                  <a:gd name="T44" fmla="*/ 129 w 155"/>
                  <a:gd name="T45" fmla="*/ 67 h 231"/>
                  <a:gd name="T46" fmla="*/ 141 w 155"/>
                  <a:gd name="T47" fmla="*/ 51 h 231"/>
                  <a:gd name="T48" fmla="*/ 146 w 155"/>
                  <a:gd name="T49" fmla="*/ 33 h 231"/>
                  <a:gd name="T50" fmla="*/ 154 w 155"/>
                  <a:gd name="T51" fmla="*/ 25 h 231"/>
                  <a:gd name="T52" fmla="*/ 146 w 155"/>
                  <a:gd name="T53" fmla="*/ 15 h 231"/>
                  <a:gd name="T54" fmla="*/ 134 w 155"/>
                  <a:gd name="T55" fmla="*/ 0 h 231"/>
                  <a:gd name="T56" fmla="*/ 118 w 155"/>
                  <a:gd name="T57" fmla="*/ 14 h 231"/>
                  <a:gd name="T58" fmla="*/ 103 w 155"/>
                  <a:gd name="T59" fmla="*/ 17 h 231"/>
                  <a:gd name="T60" fmla="*/ 93 w 155"/>
                  <a:gd name="T61" fmla="*/ 22 h 231"/>
                  <a:gd name="T62" fmla="*/ 84 w 155"/>
                  <a:gd name="T63" fmla="*/ 29 h 231"/>
                  <a:gd name="T64" fmla="*/ 54 w 155"/>
                  <a:gd name="T65" fmla="*/ 26 h 231"/>
                  <a:gd name="T66" fmla="*/ 37 w 155"/>
                  <a:gd name="T67" fmla="*/ 20 h 231"/>
                  <a:gd name="T68" fmla="*/ 23 w 155"/>
                  <a:gd name="T69" fmla="*/ 3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231">
                    <a:moveTo>
                      <a:pt x="23" y="33"/>
                    </a:moveTo>
                    <a:lnTo>
                      <a:pt x="34" y="43"/>
                    </a:lnTo>
                    <a:lnTo>
                      <a:pt x="58" y="67"/>
                    </a:lnTo>
                    <a:lnTo>
                      <a:pt x="75" y="66"/>
                    </a:lnTo>
                    <a:lnTo>
                      <a:pt x="89" y="80"/>
                    </a:lnTo>
                    <a:lnTo>
                      <a:pt x="74" y="92"/>
                    </a:lnTo>
                    <a:lnTo>
                      <a:pt x="71" y="112"/>
                    </a:lnTo>
                    <a:lnTo>
                      <a:pt x="57" y="127"/>
                    </a:lnTo>
                    <a:lnTo>
                      <a:pt x="37" y="132"/>
                    </a:lnTo>
                    <a:lnTo>
                      <a:pt x="23" y="132"/>
                    </a:lnTo>
                    <a:lnTo>
                      <a:pt x="12" y="147"/>
                    </a:lnTo>
                    <a:lnTo>
                      <a:pt x="4" y="154"/>
                    </a:lnTo>
                    <a:lnTo>
                      <a:pt x="0" y="163"/>
                    </a:lnTo>
                    <a:lnTo>
                      <a:pt x="3" y="227"/>
                    </a:lnTo>
                    <a:lnTo>
                      <a:pt x="8" y="230"/>
                    </a:lnTo>
                    <a:lnTo>
                      <a:pt x="19" y="216"/>
                    </a:lnTo>
                    <a:lnTo>
                      <a:pt x="28" y="201"/>
                    </a:lnTo>
                    <a:lnTo>
                      <a:pt x="45" y="189"/>
                    </a:lnTo>
                    <a:lnTo>
                      <a:pt x="72" y="165"/>
                    </a:lnTo>
                    <a:lnTo>
                      <a:pt x="98" y="138"/>
                    </a:lnTo>
                    <a:lnTo>
                      <a:pt x="114" y="115"/>
                    </a:lnTo>
                    <a:lnTo>
                      <a:pt x="120" y="87"/>
                    </a:lnTo>
                    <a:lnTo>
                      <a:pt x="129" y="67"/>
                    </a:lnTo>
                    <a:lnTo>
                      <a:pt x="141" y="51"/>
                    </a:lnTo>
                    <a:lnTo>
                      <a:pt x="146" y="33"/>
                    </a:lnTo>
                    <a:lnTo>
                      <a:pt x="154" y="25"/>
                    </a:lnTo>
                    <a:lnTo>
                      <a:pt x="146" y="15"/>
                    </a:lnTo>
                    <a:lnTo>
                      <a:pt x="134" y="0"/>
                    </a:lnTo>
                    <a:lnTo>
                      <a:pt x="118" y="14"/>
                    </a:lnTo>
                    <a:lnTo>
                      <a:pt x="103" y="17"/>
                    </a:lnTo>
                    <a:lnTo>
                      <a:pt x="93" y="22"/>
                    </a:lnTo>
                    <a:lnTo>
                      <a:pt x="84" y="29"/>
                    </a:lnTo>
                    <a:lnTo>
                      <a:pt x="54" y="26"/>
                    </a:lnTo>
                    <a:lnTo>
                      <a:pt x="37" y="20"/>
                    </a:lnTo>
                    <a:lnTo>
                      <a:pt x="23" y="33"/>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89" name="Freeform 218"/>
              <p:cNvSpPr>
                <a:spLocks/>
              </p:cNvSpPr>
              <p:nvPr/>
            </p:nvSpPr>
            <p:spPr bwMode="auto">
              <a:xfrm>
                <a:off x="6059833" y="3271561"/>
                <a:ext cx="391548" cy="467167"/>
              </a:xfrm>
              <a:custGeom>
                <a:avLst/>
                <a:gdLst>
                  <a:gd name="T0" fmla="*/ 28 w 221"/>
                  <a:gd name="T1" fmla="*/ 2 h 264"/>
                  <a:gd name="T2" fmla="*/ 40 w 221"/>
                  <a:gd name="T3" fmla="*/ 8 h 264"/>
                  <a:gd name="T4" fmla="*/ 48 w 221"/>
                  <a:gd name="T5" fmla="*/ 9 h 264"/>
                  <a:gd name="T6" fmla="*/ 81 w 221"/>
                  <a:gd name="T7" fmla="*/ 15 h 264"/>
                  <a:gd name="T8" fmla="*/ 85 w 221"/>
                  <a:gd name="T9" fmla="*/ 27 h 264"/>
                  <a:gd name="T10" fmla="*/ 108 w 221"/>
                  <a:gd name="T11" fmla="*/ 31 h 264"/>
                  <a:gd name="T12" fmla="*/ 109 w 221"/>
                  <a:gd name="T13" fmla="*/ 38 h 264"/>
                  <a:gd name="T14" fmla="*/ 129 w 221"/>
                  <a:gd name="T15" fmla="*/ 42 h 264"/>
                  <a:gd name="T16" fmla="*/ 142 w 221"/>
                  <a:gd name="T17" fmla="*/ 48 h 264"/>
                  <a:gd name="T18" fmla="*/ 146 w 221"/>
                  <a:gd name="T19" fmla="*/ 41 h 264"/>
                  <a:gd name="T20" fmla="*/ 146 w 221"/>
                  <a:gd name="T21" fmla="*/ 20 h 264"/>
                  <a:gd name="T22" fmla="*/ 152 w 221"/>
                  <a:gd name="T23" fmla="*/ 14 h 264"/>
                  <a:gd name="T24" fmla="*/ 158 w 221"/>
                  <a:gd name="T25" fmla="*/ 5 h 264"/>
                  <a:gd name="T26" fmla="*/ 164 w 221"/>
                  <a:gd name="T27" fmla="*/ 0 h 264"/>
                  <a:gd name="T28" fmla="*/ 179 w 221"/>
                  <a:gd name="T29" fmla="*/ 1 h 264"/>
                  <a:gd name="T30" fmla="*/ 187 w 221"/>
                  <a:gd name="T31" fmla="*/ 9 h 264"/>
                  <a:gd name="T32" fmla="*/ 195 w 221"/>
                  <a:gd name="T33" fmla="*/ 16 h 264"/>
                  <a:gd name="T34" fmla="*/ 208 w 221"/>
                  <a:gd name="T35" fmla="*/ 16 h 264"/>
                  <a:gd name="T36" fmla="*/ 220 w 221"/>
                  <a:gd name="T37" fmla="*/ 20 h 264"/>
                  <a:gd name="T38" fmla="*/ 219 w 221"/>
                  <a:gd name="T39" fmla="*/ 34 h 264"/>
                  <a:gd name="T40" fmla="*/ 219 w 221"/>
                  <a:gd name="T41" fmla="*/ 210 h 264"/>
                  <a:gd name="T42" fmla="*/ 218 w 221"/>
                  <a:gd name="T43" fmla="*/ 234 h 264"/>
                  <a:gd name="T44" fmla="*/ 208 w 221"/>
                  <a:gd name="T45" fmla="*/ 237 h 264"/>
                  <a:gd name="T46" fmla="*/ 211 w 221"/>
                  <a:gd name="T47" fmla="*/ 263 h 264"/>
                  <a:gd name="T48" fmla="*/ 201 w 221"/>
                  <a:gd name="T49" fmla="*/ 261 h 264"/>
                  <a:gd name="T50" fmla="*/ 177 w 221"/>
                  <a:gd name="T51" fmla="*/ 243 h 264"/>
                  <a:gd name="T52" fmla="*/ 168 w 221"/>
                  <a:gd name="T53" fmla="*/ 238 h 264"/>
                  <a:gd name="T54" fmla="*/ 146 w 221"/>
                  <a:gd name="T55" fmla="*/ 227 h 264"/>
                  <a:gd name="T56" fmla="*/ 138 w 221"/>
                  <a:gd name="T57" fmla="*/ 214 h 264"/>
                  <a:gd name="T58" fmla="*/ 113 w 221"/>
                  <a:gd name="T59" fmla="*/ 210 h 264"/>
                  <a:gd name="T60" fmla="*/ 108 w 221"/>
                  <a:gd name="T61" fmla="*/ 198 h 264"/>
                  <a:gd name="T62" fmla="*/ 95 w 221"/>
                  <a:gd name="T63" fmla="*/ 193 h 264"/>
                  <a:gd name="T64" fmla="*/ 95 w 221"/>
                  <a:gd name="T65" fmla="*/ 187 h 264"/>
                  <a:gd name="T66" fmla="*/ 80 w 221"/>
                  <a:gd name="T67" fmla="*/ 186 h 264"/>
                  <a:gd name="T68" fmla="*/ 72 w 221"/>
                  <a:gd name="T69" fmla="*/ 182 h 264"/>
                  <a:gd name="T70" fmla="*/ 54 w 221"/>
                  <a:gd name="T71" fmla="*/ 181 h 264"/>
                  <a:gd name="T72" fmla="*/ 52 w 221"/>
                  <a:gd name="T73" fmla="*/ 173 h 264"/>
                  <a:gd name="T74" fmla="*/ 34 w 221"/>
                  <a:gd name="T75" fmla="*/ 173 h 264"/>
                  <a:gd name="T76" fmla="*/ 32 w 221"/>
                  <a:gd name="T77" fmla="*/ 159 h 264"/>
                  <a:gd name="T78" fmla="*/ 9 w 221"/>
                  <a:gd name="T79" fmla="*/ 155 h 264"/>
                  <a:gd name="T80" fmla="*/ 2 w 221"/>
                  <a:gd name="T81" fmla="*/ 148 h 264"/>
                  <a:gd name="T82" fmla="*/ 0 w 221"/>
                  <a:gd name="T83" fmla="*/ 130 h 264"/>
                  <a:gd name="T84" fmla="*/ 3 w 221"/>
                  <a:gd name="T85" fmla="*/ 33 h 264"/>
                  <a:gd name="T86" fmla="*/ 18 w 221"/>
                  <a:gd name="T87" fmla="*/ 26 h 264"/>
                  <a:gd name="T88" fmla="*/ 25 w 221"/>
                  <a:gd name="T89" fmla="*/ 24 h 264"/>
                  <a:gd name="T90" fmla="*/ 28 w 221"/>
                  <a:gd name="T91" fmla="*/ 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1" h="264">
                    <a:moveTo>
                      <a:pt x="28" y="2"/>
                    </a:moveTo>
                    <a:lnTo>
                      <a:pt x="40" y="8"/>
                    </a:lnTo>
                    <a:lnTo>
                      <a:pt x="48" y="9"/>
                    </a:lnTo>
                    <a:lnTo>
                      <a:pt x="81" y="15"/>
                    </a:lnTo>
                    <a:lnTo>
                      <a:pt x="85" y="27"/>
                    </a:lnTo>
                    <a:lnTo>
                      <a:pt x="108" y="31"/>
                    </a:lnTo>
                    <a:lnTo>
                      <a:pt x="109" y="38"/>
                    </a:lnTo>
                    <a:lnTo>
                      <a:pt x="129" y="42"/>
                    </a:lnTo>
                    <a:lnTo>
                      <a:pt x="142" y="48"/>
                    </a:lnTo>
                    <a:lnTo>
                      <a:pt x="146" y="41"/>
                    </a:lnTo>
                    <a:lnTo>
                      <a:pt x="146" y="20"/>
                    </a:lnTo>
                    <a:lnTo>
                      <a:pt x="152" y="14"/>
                    </a:lnTo>
                    <a:lnTo>
                      <a:pt x="158" y="5"/>
                    </a:lnTo>
                    <a:lnTo>
                      <a:pt x="164" y="0"/>
                    </a:lnTo>
                    <a:lnTo>
                      <a:pt x="179" y="1"/>
                    </a:lnTo>
                    <a:lnTo>
                      <a:pt x="187" y="9"/>
                    </a:lnTo>
                    <a:lnTo>
                      <a:pt x="195" y="16"/>
                    </a:lnTo>
                    <a:lnTo>
                      <a:pt x="208" y="16"/>
                    </a:lnTo>
                    <a:lnTo>
                      <a:pt x="220" y="20"/>
                    </a:lnTo>
                    <a:lnTo>
                      <a:pt x="219" y="34"/>
                    </a:lnTo>
                    <a:lnTo>
                      <a:pt x="219" y="210"/>
                    </a:lnTo>
                    <a:lnTo>
                      <a:pt x="218" y="234"/>
                    </a:lnTo>
                    <a:lnTo>
                      <a:pt x="208" y="237"/>
                    </a:lnTo>
                    <a:lnTo>
                      <a:pt x="211" y="263"/>
                    </a:lnTo>
                    <a:lnTo>
                      <a:pt x="201" y="261"/>
                    </a:lnTo>
                    <a:lnTo>
                      <a:pt x="177" y="243"/>
                    </a:lnTo>
                    <a:lnTo>
                      <a:pt x="168" y="238"/>
                    </a:lnTo>
                    <a:lnTo>
                      <a:pt x="146" y="227"/>
                    </a:lnTo>
                    <a:lnTo>
                      <a:pt x="138" y="214"/>
                    </a:lnTo>
                    <a:lnTo>
                      <a:pt x="113" y="210"/>
                    </a:lnTo>
                    <a:lnTo>
                      <a:pt x="108" y="198"/>
                    </a:lnTo>
                    <a:lnTo>
                      <a:pt x="95" y="193"/>
                    </a:lnTo>
                    <a:lnTo>
                      <a:pt x="95" y="187"/>
                    </a:lnTo>
                    <a:lnTo>
                      <a:pt x="80" y="186"/>
                    </a:lnTo>
                    <a:lnTo>
                      <a:pt x="72" y="182"/>
                    </a:lnTo>
                    <a:lnTo>
                      <a:pt x="54" y="181"/>
                    </a:lnTo>
                    <a:lnTo>
                      <a:pt x="52" y="173"/>
                    </a:lnTo>
                    <a:lnTo>
                      <a:pt x="34" y="173"/>
                    </a:lnTo>
                    <a:lnTo>
                      <a:pt x="32" y="159"/>
                    </a:lnTo>
                    <a:lnTo>
                      <a:pt x="9" y="155"/>
                    </a:lnTo>
                    <a:lnTo>
                      <a:pt x="2" y="148"/>
                    </a:lnTo>
                    <a:lnTo>
                      <a:pt x="0" y="130"/>
                    </a:lnTo>
                    <a:lnTo>
                      <a:pt x="3" y="33"/>
                    </a:lnTo>
                    <a:lnTo>
                      <a:pt x="18" y="26"/>
                    </a:lnTo>
                    <a:lnTo>
                      <a:pt x="25" y="24"/>
                    </a:lnTo>
                    <a:lnTo>
                      <a:pt x="28" y="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0" name="Freeform 219"/>
              <p:cNvSpPr>
                <a:spLocks/>
              </p:cNvSpPr>
              <p:nvPr/>
            </p:nvSpPr>
            <p:spPr bwMode="auto">
              <a:xfrm>
                <a:off x="6369612" y="3595590"/>
                <a:ext cx="388404" cy="566263"/>
              </a:xfrm>
              <a:custGeom>
                <a:avLst/>
                <a:gdLst>
                  <a:gd name="T0" fmla="*/ 34 w 220"/>
                  <a:gd name="T1" fmla="*/ 121 h 320"/>
                  <a:gd name="T2" fmla="*/ 16 w 220"/>
                  <a:gd name="T3" fmla="*/ 141 h 320"/>
                  <a:gd name="T4" fmla="*/ 2 w 220"/>
                  <a:gd name="T5" fmla="*/ 156 h 320"/>
                  <a:gd name="T6" fmla="*/ 11 w 220"/>
                  <a:gd name="T7" fmla="*/ 170 h 320"/>
                  <a:gd name="T8" fmla="*/ 20 w 220"/>
                  <a:gd name="T9" fmla="*/ 184 h 320"/>
                  <a:gd name="T10" fmla="*/ 18 w 220"/>
                  <a:gd name="T11" fmla="*/ 196 h 320"/>
                  <a:gd name="T12" fmla="*/ 31 w 220"/>
                  <a:gd name="T13" fmla="*/ 221 h 320"/>
                  <a:gd name="T14" fmla="*/ 36 w 220"/>
                  <a:gd name="T15" fmla="*/ 237 h 320"/>
                  <a:gd name="T16" fmla="*/ 48 w 220"/>
                  <a:gd name="T17" fmla="*/ 243 h 320"/>
                  <a:gd name="T18" fmla="*/ 64 w 220"/>
                  <a:gd name="T19" fmla="*/ 260 h 320"/>
                  <a:gd name="T20" fmla="*/ 74 w 220"/>
                  <a:gd name="T21" fmla="*/ 278 h 320"/>
                  <a:gd name="T22" fmla="*/ 81 w 220"/>
                  <a:gd name="T23" fmla="*/ 289 h 320"/>
                  <a:gd name="T24" fmla="*/ 85 w 220"/>
                  <a:gd name="T25" fmla="*/ 304 h 320"/>
                  <a:gd name="T26" fmla="*/ 123 w 220"/>
                  <a:gd name="T27" fmla="*/ 314 h 320"/>
                  <a:gd name="T28" fmla="*/ 133 w 220"/>
                  <a:gd name="T29" fmla="*/ 318 h 320"/>
                  <a:gd name="T30" fmla="*/ 162 w 220"/>
                  <a:gd name="T31" fmla="*/ 319 h 320"/>
                  <a:gd name="T32" fmla="*/ 199 w 220"/>
                  <a:gd name="T33" fmla="*/ 299 h 320"/>
                  <a:gd name="T34" fmla="*/ 192 w 220"/>
                  <a:gd name="T35" fmla="*/ 278 h 320"/>
                  <a:gd name="T36" fmla="*/ 180 w 220"/>
                  <a:gd name="T37" fmla="*/ 270 h 320"/>
                  <a:gd name="T38" fmla="*/ 172 w 220"/>
                  <a:gd name="T39" fmla="*/ 256 h 320"/>
                  <a:gd name="T40" fmla="*/ 179 w 220"/>
                  <a:gd name="T41" fmla="*/ 241 h 320"/>
                  <a:gd name="T42" fmla="*/ 194 w 220"/>
                  <a:gd name="T43" fmla="*/ 208 h 320"/>
                  <a:gd name="T44" fmla="*/ 216 w 220"/>
                  <a:gd name="T45" fmla="*/ 171 h 320"/>
                  <a:gd name="T46" fmla="*/ 203 w 220"/>
                  <a:gd name="T47" fmla="*/ 129 h 320"/>
                  <a:gd name="T48" fmla="*/ 216 w 220"/>
                  <a:gd name="T49" fmla="*/ 119 h 320"/>
                  <a:gd name="T50" fmla="*/ 210 w 220"/>
                  <a:gd name="T51" fmla="*/ 92 h 320"/>
                  <a:gd name="T52" fmla="*/ 219 w 220"/>
                  <a:gd name="T53" fmla="*/ 47 h 320"/>
                  <a:gd name="T54" fmla="*/ 210 w 220"/>
                  <a:gd name="T55" fmla="*/ 14 h 320"/>
                  <a:gd name="T56" fmla="*/ 167 w 220"/>
                  <a:gd name="T57" fmla="*/ 20 h 320"/>
                  <a:gd name="T58" fmla="*/ 64 w 220"/>
                  <a:gd name="T59" fmla="*/ 13 h 320"/>
                  <a:gd name="T60" fmla="*/ 44 w 220"/>
                  <a:gd name="T61" fmla="*/ 25 h 320"/>
                  <a:gd name="T62" fmla="*/ 33 w 220"/>
                  <a:gd name="T63" fmla="*/ 5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320">
                    <a:moveTo>
                      <a:pt x="36" y="79"/>
                    </a:moveTo>
                    <a:lnTo>
                      <a:pt x="34" y="121"/>
                    </a:lnTo>
                    <a:lnTo>
                      <a:pt x="25" y="125"/>
                    </a:lnTo>
                    <a:lnTo>
                      <a:pt x="16" y="141"/>
                    </a:lnTo>
                    <a:lnTo>
                      <a:pt x="13" y="155"/>
                    </a:lnTo>
                    <a:lnTo>
                      <a:pt x="2" y="156"/>
                    </a:lnTo>
                    <a:lnTo>
                      <a:pt x="0" y="165"/>
                    </a:lnTo>
                    <a:lnTo>
                      <a:pt x="11" y="170"/>
                    </a:lnTo>
                    <a:lnTo>
                      <a:pt x="14" y="182"/>
                    </a:lnTo>
                    <a:lnTo>
                      <a:pt x="20" y="184"/>
                    </a:lnTo>
                    <a:lnTo>
                      <a:pt x="20" y="191"/>
                    </a:lnTo>
                    <a:lnTo>
                      <a:pt x="18" y="196"/>
                    </a:lnTo>
                    <a:lnTo>
                      <a:pt x="25" y="207"/>
                    </a:lnTo>
                    <a:lnTo>
                      <a:pt x="31" y="221"/>
                    </a:lnTo>
                    <a:lnTo>
                      <a:pt x="30" y="234"/>
                    </a:lnTo>
                    <a:lnTo>
                      <a:pt x="36" y="237"/>
                    </a:lnTo>
                    <a:lnTo>
                      <a:pt x="37" y="245"/>
                    </a:lnTo>
                    <a:lnTo>
                      <a:pt x="48" y="243"/>
                    </a:lnTo>
                    <a:lnTo>
                      <a:pt x="52" y="256"/>
                    </a:lnTo>
                    <a:lnTo>
                      <a:pt x="64" y="260"/>
                    </a:lnTo>
                    <a:lnTo>
                      <a:pt x="67" y="276"/>
                    </a:lnTo>
                    <a:lnTo>
                      <a:pt x="74" y="278"/>
                    </a:lnTo>
                    <a:lnTo>
                      <a:pt x="79" y="284"/>
                    </a:lnTo>
                    <a:lnTo>
                      <a:pt x="81" y="289"/>
                    </a:lnTo>
                    <a:lnTo>
                      <a:pt x="79" y="296"/>
                    </a:lnTo>
                    <a:lnTo>
                      <a:pt x="85" y="304"/>
                    </a:lnTo>
                    <a:lnTo>
                      <a:pt x="118" y="306"/>
                    </a:lnTo>
                    <a:lnTo>
                      <a:pt x="123" y="314"/>
                    </a:lnTo>
                    <a:lnTo>
                      <a:pt x="133" y="316"/>
                    </a:lnTo>
                    <a:lnTo>
                      <a:pt x="133" y="318"/>
                    </a:lnTo>
                    <a:lnTo>
                      <a:pt x="148" y="318"/>
                    </a:lnTo>
                    <a:lnTo>
                      <a:pt x="162" y="319"/>
                    </a:lnTo>
                    <a:lnTo>
                      <a:pt x="178" y="314"/>
                    </a:lnTo>
                    <a:lnTo>
                      <a:pt x="199" y="299"/>
                    </a:lnTo>
                    <a:lnTo>
                      <a:pt x="199" y="290"/>
                    </a:lnTo>
                    <a:lnTo>
                      <a:pt x="192" y="278"/>
                    </a:lnTo>
                    <a:lnTo>
                      <a:pt x="188" y="275"/>
                    </a:lnTo>
                    <a:lnTo>
                      <a:pt x="180" y="270"/>
                    </a:lnTo>
                    <a:lnTo>
                      <a:pt x="180" y="258"/>
                    </a:lnTo>
                    <a:lnTo>
                      <a:pt x="172" y="256"/>
                    </a:lnTo>
                    <a:lnTo>
                      <a:pt x="164" y="242"/>
                    </a:lnTo>
                    <a:lnTo>
                      <a:pt x="179" y="241"/>
                    </a:lnTo>
                    <a:lnTo>
                      <a:pt x="183" y="209"/>
                    </a:lnTo>
                    <a:lnTo>
                      <a:pt x="194" y="208"/>
                    </a:lnTo>
                    <a:lnTo>
                      <a:pt x="197" y="175"/>
                    </a:lnTo>
                    <a:lnTo>
                      <a:pt x="216" y="171"/>
                    </a:lnTo>
                    <a:lnTo>
                      <a:pt x="213" y="132"/>
                    </a:lnTo>
                    <a:lnTo>
                      <a:pt x="203" y="129"/>
                    </a:lnTo>
                    <a:lnTo>
                      <a:pt x="204" y="118"/>
                    </a:lnTo>
                    <a:lnTo>
                      <a:pt x="216" y="119"/>
                    </a:lnTo>
                    <a:lnTo>
                      <a:pt x="216" y="107"/>
                    </a:lnTo>
                    <a:lnTo>
                      <a:pt x="210" y="92"/>
                    </a:lnTo>
                    <a:lnTo>
                      <a:pt x="209" y="74"/>
                    </a:lnTo>
                    <a:lnTo>
                      <a:pt x="219" y="47"/>
                    </a:lnTo>
                    <a:lnTo>
                      <a:pt x="217" y="33"/>
                    </a:lnTo>
                    <a:lnTo>
                      <a:pt x="210" y="14"/>
                    </a:lnTo>
                    <a:lnTo>
                      <a:pt x="191" y="0"/>
                    </a:lnTo>
                    <a:lnTo>
                      <a:pt x="167" y="20"/>
                    </a:lnTo>
                    <a:lnTo>
                      <a:pt x="158" y="13"/>
                    </a:lnTo>
                    <a:lnTo>
                      <a:pt x="64" y="13"/>
                    </a:lnTo>
                    <a:lnTo>
                      <a:pt x="53" y="20"/>
                    </a:lnTo>
                    <a:lnTo>
                      <a:pt x="44" y="25"/>
                    </a:lnTo>
                    <a:lnTo>
                      <a:pt x="43" y="50"/>
                    </a:lnTo>
                    <a:lnTo>
                      <a:pt x="33" y="53"/>
                    </a:lnTo>
                    <a:lnTo>
                      <a:pt x="36" y="79"/>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1" name="Freeform 223"/>
              <p:cNvSpPr>
                <a:spLocks/>
              </p:cNvSpPr>
              <p:nvPr/>
            </p:nvSpPr>
            <p:spPr bwMode="auto">
              <a:xfrm>
                <a:off x="5606958" y="3966807"/>
                <a:ext cx="166683" cy="163587"/>
              </a:xfrm>
              <a:custGeom>
                <a:avLst/>
                <a:gdLst>
                  <a:gd name="T0" fmla="*/ 32 w 94"/>
                  <a:gd name="T1" fmla="*/ 92 h 93"/>
                  <a:gd name="T2" fmla="*/ 15 w 94"/>
                  <a:gd name="T3" fmla="*/ 86 h 93"/>
                  <a:gd name="T4" fmla="*/ 14 w 94"/>
                  <a:gd name="T5" fmla="*/ 69 h 93"/>
                  <a:gd name="T6" fmla="*/ 4 w 94"/>
                  <a:gd name="T7" fmla="*/ 68 h 93"/>
                  <a:gd name="T8" fmla="*/ 0 w 94"/>
                  <a:gd name="T9" fmla="*/ 53 h 93"/>
                  <a:gd name="T10" fmla="*/ 4 w 94"/>
                  <a:gd name="T11" fmla="*/ 35 h 93"/>
                  <a:gd name="T12" fmla="*/ 20 w 94"/>
                  <a:gd name="T13" fmla="*/ 24 h 93"/>
                  <a:gd name="T14" fmla="*/ 10 w 94"/>
                  <a:gd name="T15" fmla="*/ 15 h 93"/>
                  <a:gd name="T16" fmla="*/ 15 w 94"/>
                  <a:gd name="T17" fmla="*/ 3 h 93"/>
                  <a:gd name="T18" fmla="*/ 28 w 94"/>
                  <a:gd name="T19" fmla="*/ 3 h 93"/>
                  <a:gd name="T20" fmla="*/ 46 w 94"/>
                  <a:gd name="T21" fmla="*/ 0 h 93"/>
                  <a:gd name="T22" fmla="*/ 54 w 94"/>
                  <a:gd name="T23" fmla="*/ 6 h 93"/>
                  <a:gd name="T24" fmla="*/ 83 w 94"/>
                  <a:gd name="T25" fmla="*/ 8 h 93"/>
                  <a:gd name="T26" fmla="*/ 84 w 94"/>
                  <a:gd name="T27" fmla="*/ 21 h 93"/>
                  <a:gd name="T28" fmla="*/ 93 w 94"/>
                  <a:gd name="T29" fmla="*/ 26 h 93"/>
                  <a:gd name="T30" fmla="*/ 91 w 94"/>
                  <a:gd name="T31" fmla="*/ 37 h 93"/>
                  <a:gd name="T32" fmla="*/ 84 w 94"/>
                  <a:gd name="T33" fmla="*/ 39 h 93"/>
                  <a:gd name="T34" fmla="*/ 81 w 94"/>
                  <a:gd name="T35" fmla="*/ 61 h 93"/>
                  <a:gd name="T36" fmla="*/ 84 w 94"/>
                  <a:gd name="T37" fmla="*/ 84 h 93"/>
                  <a:gd name="T38" fmla="*/ 48 w 94"/>
                  <a:gd name="T39" fmla="*/ 85 h 93"/>
                  <a:gd name="T40" fmla="*/ 32 w 94"/>
                  <a:gd name="T4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3">
                    <a:moveTo>
                      <a:pt x="32" y="92"/>
                    </a:moveTo>
                    <a:lnTo>
                      <a:pt x="15" y="86"/>
                    </a:lnTo>
                    <a:lnTo>
                      <a:pt x="14" y="69"/>
                    </a:lnTo>
                    <a:lnTo>
                      <a:pt x="4" y="68"/>
                    </a:lnTo>
                    <a:lnTo>
                      <a:pt x="0" y="53"/>
                    </a:lnTo>
                    <a:lnTo>
                      <a:pt x="4" y="35"/>
                    </a:lnTo>
                    <a:lnTo>
                      <a:pt x="20" y="24"/>
                    </a:lnTo>
                    <a:lnTo>
                      <a:pt x="10" y="15"/>
                    </a:lnTo>
                    <a:lnTo>
                      <a:pt x="15" y="3"/>
                    </a:lnTo>
                    <a:lnTo>
                      <a:pt x="28" y="3"/>
                    </a:lnTo>
                    <a:lnTo>
                      <a:pt x="46" y="0"/>
                    </a:lnTo>
                    <a:lnTo>
                      <a:pt x="54" y="6"/>
                    </a:lnTo>
                    <a:lnTo>
                      <a:pt x="83" y="8"/>
                    </a:lnTo>
                    <a:lnTo>
                      <a:pt x="84" y="21"/>
                    </a:lnTo>
                    <a:lnTo>
                      <a:pt x="93" y="26"/>
                    </a:lnTo>
                    <a:lnTo>
                      <a:pt x="91" y="37"/>
                    </a:lnTo>
                    <a:lnTo>
                      <a:pt x="84" y="39"/>
                    </a:lnTo>
                    <a:lnTo>
                      <a:pt x="81" y="61"/>
                    </a:lnTo>
                    <a:lnTo>
                      <a:pt x="84" y="84"/>
                    </a:lnTo>
                    <a:lnTo>
                      <a:pt x="48" y="85"/>
                    </a:lnTo>
                    <a:lnTo>
                      <a:pt x="32" y="9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2" name="Freeform 226"/>
              <p:cNvSpPr>
                <a:spLocks/>
              </p:cNvSpPr>
              <p:nvPr/>
            </p:nvSpPr>
            <p:spPr bwMode="auto">
              <a:xfrm>
                <a:off x="5688727" y="3833106"/>
                <a:ext cx="201278" cy="149431"/>
              </a:xfrm>
              <a:custGeom>
                <a:avLst/>
                <a:gdLst>
                  <a:gd name="T0" fmla="*/ 113 w 114"/>
                  <a:gd name="T1" fmla="*/ 42 h 84"/>
                  <a:gd name="T2" fmla="*/ 109 w 114"/>
                  <a:gd name="T3" fmla="*/ 57 h 84"/>
                  <a:gd name="T4" fmla="*/ 93 w 114"/>
                  <a:gd name="T5" fmla="*/ 62 h 84"/>
                  <a:gd name="T6" fmla="*/ 82 w 114"/>
                  <a:gd name="T7" fmla="*/ 77 h 84"/>
                  <a:gd name="T8" fmla="*/ 75 w 114"/>
                  <a:gd name="T9" fmla="*/ 78 h 84"/>
                  <a:gd name="T10" fmla="*/ 63 w 114"/>
                  <a:gd name="T11" fmla="*/ 75 h 84"/>
                  <a:gd name="T12" fmla="*/ 52 w 114"/>
                  <a:gd name="T13" fmla="*/ 69 h 84"/>
                  <a:gd name="T14" fmla="*/ 45 w 114"/>
                  <a:gd name="T15" fmla="*/ 69 h 84"/>
                  <a:gd name="T16" fmla="*/ 37 w 114"/>
                  <a:gd name="T17" fmla="*/ 83 h 84"/>
                  <a:gd name="T18" fmla="*/ 8 w 114"/>
                  <a:gd name="T19" fmla="*/ 81 h 84"/>
                  <a:gd name="T20" fmla="*/ 0 w 114"/>
                  <a:gd name="T21" fmla="*/ 75 h 84"/>
                  <a:gd name="T22" fmla="*/ 4 w 114"/>
                  <a:gd name="T23" fmla="*/ 56 h 84"/>
                  <a:gd name="T24" fmla="*/ 14 w 114"/>
                  <a:gd name="T25" fmla="*/ 42 h 84"/>
                  <a:gd name="T26" fmla="*/ 19 w 114"/>
                  <a:gd name="T27" fmla="*/ 30 h 84"/>
                  <a:gd name="T28" fmla="*/ 23 w 114"/>
                  <a:gd name="T29" fmla="*/ 23 h 84"/>
                  <a:gd name="T30" fmla="*/ 41 w 114"/>
                  <a:gd name="T31" fmla="*/ 17 h 84"/>
                  <a:gd name="T32" fmla="*/ 49 w 114"/>
                  <a:gd name="T33" fmla="*/ 9 h 84"/>
                  <a:gd name="T34" fmla="*/ 57 w 114"/>
                  <a:gd name="T35" fmla="*/ 0 h 84"/>
                  <a:gd name="T36" fmla="*/ 81 w 114"/>
                  <a:gd name="T37" fmla="*/ 1 h 84"/>
                  <a:gd name="T38" fmla="*/ 85 w 114"/>
                  <a:gd name="T39" fmla="*/ 9 h 84"/>
                  <a:gd name="T40" fmla="*/ 94 w 114"/>
                  <a:gd name="T41" fmla="*/ 14 h 84"/>
                  <a:gd name="T42" fmla="*/ 95 w 114"/>
                  <a:gd name="T43" fmla="*/ 30 h 84"/>
                  <a:gd name="T44" fmla="*/ 105 w 114"/>
                  <a:gd name="T45" fmla="*/ 30 h 84"/>
                  <a:gd name="T46" fmla="*/ 113 w 114"/>
                  <a:gd name="T47"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84">
                    <a:moveTo>
                      <a:pt x="113" y="42"/>
                    </a:moveTo>
                    <a:lnTo>
                      <a:pt x="109" y="57"/>
                    </a:lnTo>
                    <a:lnTo>
                      <a:pt x="93" y="62"/>
                    </a:lnTo>
                    <a:lnTo>
                      <a:pt x="82" y="77"/>
                    </a:lnTo>
                    <a:lnTo>
                      <a:pt x="75" y="78"/>
                    </a:lnTo>
                    <a:lnTo>
                      <a:pt x="63" y="75"/>
                    </a:lnTo>
                    <a:lnTo>
                      <a:pt x="52" y="69"/>
                    </a:lnTo>
                    <a:lnTo>
                      <a:pt x="45" y="69"/>
                    </a:lnTo>
                    <a:lnTo>
                      <a:pt x="37" y="83"/>
                    </a:lnTo>
                    <a:lnTo>
                      <a:pt x="8" y="81"/>
                    </a:lnTo>
                    <a:lnTo>
                      <a:pt x="0" y="75"/>
                    </a:lnTo>
                    <a:lnTo>
                      <a:pt x="4" y="56"/>
                    </a:lnTo>
                    <a:lnTo>
                      <a:pt x="14" y="42"/>
                    </a:lnTo>
                    <a:lnTo>
                      <a:pt x="19" y="30"/>
                    </a:lnTo>
                    <a:lnTo>
                      <a:pt x="23" y="23"/>
                    </a:lnTo>
                    <a:lnTo>
                      <a:pt x="41" y="17"/>
                    </a:lnTo>
                    <a:lnTo>
                      <a:pt x="49" y="9"/>
                    </a:lnTo>
                    <a:lnTo>
                      <a:pt x="57" y="0"/>
                    </a:lnTo>
                    <a:lnTo>
                      <a:pt x="81" y="1"/>
                    </a:lnTo>
                    <a:lnTo>
                      <a:pt x="85" y="9"/>
                    </a:lnTo>
                    <a:lnTo>
                      <a:pt x="94" y="14"/>
                    </a:lnTo>
                    <a:lnTo>
                      <a:pt x="95" y="30"/>
                    </a:lnTo>
                    <a:lnTo>
                      <a:pt x="105" y="30"/>
                    </a:lnTo>
                    <a:lnTo>
                      <a:pt x="113" y="42"/>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3" name="Freeform 227"/>
              <p:cNvSpPr>
                <a:spLocks/>
              </p:cNvSpPr>
              <p:nvPr/>
            </p:nvSpPr>
            <p:spPr bwMode="auto">
              <a:xfrm>
                <a:off x="5444992" y="3897597"/>
                <a:ext cx="198133" cy="163587"/>
              </a:xfrm>
              <a:custGeom>
                <a:avLst/>
                <a:gdLst>
                  <a:gd name="T0" fmla="*/ 0 w 113"/>
                  <a:gd name="T1" fmla="*/ 15 h 93"/>
                  <a:gd name="T2" fmla="*/ 8 w 113"/>
                  <a:gd name="T3" fmla="*/ 6 h 93"/>
                  <a:gd name="T4" fmla="*/ 25 w 113"/>
                  <a:gd name="T5" fmla="*/ 0 h 93"/>
                  <a:gd name="T6" fmla="*/ 45 w 113"/>
                  <a:gd name="T7" fmla="*/ 3 h 93"/>
                  <a:gd name="T8" fmla="*/ 61 w 113"/>
                  <a:gd name="T9" fmla="*/ 3 h 93"/>
                  <a:gd name="T10" fmla="*/ 76 w 113"/>
                  <a:gd name="T11" fmla="*/ 8 h 93"/>
                  <a:gd name="T12" fmla="*/ 92 w 113"/>
                  <a:gd name="T13" fmla="*/ 11 h 93"/>
                  <a:gd name="T14" fmla="*/ 103 w 113"/>
                  <a:gd name="T15" fmla="*/ 23 h 93"/>
                  <a:gd name="T16" fmla="*/ 107 w 113"/>
                  <a:gd name="T17" fmla="*/ 42 h 93"/>
                  <a:gd name="T18" fmla="*/ 102 w 113"/>
                  <a:gd name="T19" fmla="*/ 54 h 93"/>
                  <a:gd name="T20" fmla="*/ 112 w 113"/>
                  <a:gd name="T21" fmla="*/ 62 h 93"/>
                  <a:gd name="T22" fmla="*/ 96 w 113"/>
                  <a:gd name="T23" fmla="*/ 74 h 93"/>
                  <a:gd name="T24" fmla="*/ 92 w 113"/>
                  <a:gd name="T25" fmla="*/ 92 h 93"/>
                  <a:gd name="T26" fmla="*/ 81 w 113"/>
                  <a:gd name="T27" fmla="*/ 89 h 93"/>
                  <a:gd name="T28" fmla="*/ 72 w 113"/>
                  <a:gd name="T29" fmla="*/ 72 h 93"/>
                  <a:gd name="T30" fmla="*/ 68 w 113"/>
                  <a:gd name="T31" fmla="*/ 55 h 93"/>
                  <a:gd name="T32" fmla="*/ 52 w 113"/>
                  <a:gd name="T33" fmla="*/ 46 h 93"/>
                  <a:gd name="T34" fmla="*/ 40 w 113"/>
                  <a:gd name="T35" fmla="*/ 52 h 93"/>
                  <a:gd name="T36" fmla="*/ 25 w 113"/>
                  <a:gd name="T37" fmla="*/ 56 h 93"/>
                  <a:gd name="T38" fmla="*/ 7 w 113"/>
                  <a:gd name="T39" fmla="*/ 37 h 93"/>
                  <a:gd name="T40" fmla="*/ 0 w 113"/>
                  <a:gd name="T41"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93">
                    <a:moveTo>
                      <a:pt x="0" y="15"/>
                    </a:moveTo>
                    <a:lnTo>
                      <a:pt x="8" y="6"/>
                    </a:lnTo>
                    <a:lnTo>
                      <a:pt x="25" y="0"/>
                    </a:lnTo>
                    <a:lnTo>
                      <a:pt x="45" y="3"/>
                    </a:lnTo>
                    <a:lnTo>
                      <a:pt x="61" y="3"/>
                    </a:lnTo>
                    <a:lnTo>
                      <a:pt x="76" y="8"/>
                    </a:lnTo>
                    <a:lnTo>
                      <a:pt x="92" y="11"/>
                    </a:lnTo>
                    <a:lnTo>
                      <a:pt x="103" y="23"/>
                    </a:lnTo>
                    <a:lnTo>
                      <a:pt x="107" y="42"/>
                    </a:lnTo>
                    <a:lnTo>
                      <a:pt x="102" y="54"/>
                    </a:lnTo>
                    <a:lnTo>
                      <a:pt x="112" y="62"/>
                    </a:lnTo>
                    <a:lnTo>
                      <a:pt x="96" y="74"/>
                    </a:lnTo>
                    <a:lnTo>
                      <a:pt x="92" y="92"/>
                    </a:lnTo>
                    <a:lnTo>
                      <a:pt x="81" y="89"/>
                    </a:lnTo>
                    <a:lnTo>
                      <a:pt x="72" y="72"/>
                    </a:lnTo>
                    <a:lnTo>
                      <a:pt x="68" y="55"/>
                    </a:lnTo>
                    <a:lnTo>
                      <a:pt x="52" y="46"/>
                    </a:lnTo>
                    <a:lnTo>
                      <a:pt x="40" y="52"/>
                    </a:lnTo>
                    <a:lnTo>
                      <a:pt x="25" y="56"/>
                    </a:lnTo>
                    <a:lnTo>
                      <a:pt x="7" y="37"/>
                    </a:lnTo>
                    <a:lnTo>
                      <a:pt x="0" y="15"/>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4" name="Freeform 228"/>
              <p:cNvSpPr>
                <a:spLocks/>
              </p:cNvSpPr>
              <p:nvPr/>
            </p:nvSpPr>
            <p:spPr bwMode="auto">
              <a:xfrm>
                <a:off x="5751626" y="3954223"/>
                <a:ext cx="92777" cy="168306"/>
              </a:xfrm>
              <a:custGeom>
                <a:avLst/>
                <a:gdLst>
                  <a:gd name="T0" fmla="*/ 2 w 53"/>
                  <a:gd name="T1" fmla="*/ 91 h 95"/>
                  <a:gd name="T2" fmla="*/ 0 w 53"/>
                  <a:gd name="T3" fmla="*/ 68 h 95"/>
                  <a:gd name="T4" fmla="*/ 2 w 53"/>
                  <a:gd name="T5" fmla="*/ 45 h 95"/>
                  <a:gd name="T6" fmla="*/ 10 w 53"/>
                  <a:gd name="T7" fmla="*/ 44 h 95"/>
                  <a:gd name="T8" fmla="*/ 12 w 53"/>
                  <a:gd name="T9" fmla="*/ 32 h 95"/>
                  <a:gd name="T10" fmla="*/ 2 w 53"/>
                  <a:gd name="T11" fmla="*/ 27 h 95"/>
                  <a:gd name="T12" fmla="*/ 2 w 53"/>
                  <a:gd name="T13" fmla="*/ 14 h 95"/>
                  <a:gd name="T14" fmla="*/ 9 w 53"/>
                  <a:gd name="T15" fmla="*/ 0 h 95"/>
                  <a:gd name="T16" fmla="*/ 17 w 53"/>
                  <a:gd name="T17" fmla="*/ 0 h 95"/>
                  <a:gd name="T18" fmla="*/ 27 w 53"/>
                  <a:gd name="T19" fmla="*/ 6 h 95"/>
                  <a:gd name="T20" fmla="*/ 39 w 53"/>
                  <a:gd name="T21" fmla="*/ 9 h 95"/>
                  <a:gd name="T22" fmla="*/ 40 w 53"/>
                  <a:gd name="T23" fmla="*/ 23 h 95"/>
                  <a:gd name="T24" fmla="*/ 46 w 53"/>
                  <a:gd name="T25" fmla="*/ 26 h 95"/>
                  <a:gd name="T26" fmla="*/ 45 w 53"/>
                  <a:gd name="T27" fmla="*/ 39 h 95"/>
                  <a:gd name="T28" fmla="*/ 48 w 53"/>
                  <a:gd name="T29" fmla="*/ 60 h 95"/>
                  <a:gd name="T30" fmla="*/ 52 w 53"/>
                  <a:gd name="T31" fmla="*/ 79 h 95"/>
                  <a:gd name="T32" fmla="*/ 46 w 53"/>
                  <a:gd name="T33" fmla="*/ 86 h 95"/>
                  <a:gd name="T34" fmla="*/ 35 w 53"/>
                  <a:gd name="T35" fmla="*/ 86 h 95"/>
                  <a:gd name="T36" fmla="*/ 29 w 53"/>
                  <a:gd name="T37" fmla="*/ 93 h 95"/>
                  <a:gd name="T38" fmla="*/ 18 w 53"/>
                  <a:gd name="T39" fmla="*/ 94 h 95"/>
                  <a:gd name="T40" fmla="*/ 2 w 53"/>
                  <a:gd name="T41" fmla="*/ 9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95">
                    <a:moveTo>
                      <a:pt x="2" y="91"/>
                    </a:moveTo>
                    <a:lnTo>
                      <a:pt x="0" y="68"/>
                    </a:lnTo>
                    <a:lnTo>
                      <a:pt x="2" y="45"/>
                    </a:lnTo>
                    <a:lnTo>
                      <a:pt x="10" y="44"/>
                    </a:lnTo>
                    <a:lnTo>
                      <a:pt x="12" y="32"/>
                    </a:lnTo>
                    <a:lnTo>
                      <a:pt x="2" y="27"/>
                    </a:lnTo>
                    <a:lnTo>
                      <a:pt x="2" y="14"/>
                    </a:lnTo>
                    <a:lnTo>
                      <a:pt x="9" y="0"/>
                    </a:lnTo>
                    <a:lnTo>
                      <a:pt x="17" y="0"/>
                    </a:lnTo>
                    <a:lnTo>
                      <a:pt x="27" y="6"/>
                    </a:lnTo>
                    <a:lnTo>
                      <a:pt x="39" y="9"/>
                    </a:lnTo>
                    <a:lnTo>
                      <a:pt x="40" y="23"/>
                    </a:lnTo>
                    <a:lnTo>
                      <a:pt x="46" y="26"/>
                    </a:lnTo>
                    <a:lnTo>
                      <a:pt x="45" y="39"/>
                    </a:lnTo>
                    <a:lnTo>
                      <a:pt x="48" y="60"/>
                    </a:lnTo>
                    <a:lnTo>
                      <a:pt x="52" y="79"/>
                    </a:lnTo>
                    <a:lnTo>
                      <a:pt x="46" y="86"/>
                    </a:lnTo>
                    <a:lnTo>
                      <a:pt x="35" y="86"/>
                    </a:lnTo>
                    <a:lnTo>
                      <a:pt x="29" y="93"/>
                    </a:lnTo>
                    <a:lnTo>
                      <a:pt x="18" y="94"/>
                    </a:lnTo>
                    <a:lnTo>
                      <a:pt x="2" y="91"/>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5" name="Freeform 229"/>
              <p:cNvSpPr>
                <a:spLocks/>
              </p:cNvSpPr>
              <p:nvPr/>
            </p:nvSpPr>
            <p:spPr bwMode="auto">
              <a:xfrm>
                <a:off x="6575608" y="4298700"/>
                <a:ext cx="278330" cy="308299"/>
              </a:xfrm>
              <a:custGeom>
                <a:avLst/>
                <a:gdLst>
                  <a:gd name="T0" fmla="*/ 156 w 157"/>
                  <a:gd name="T1" fmla="*/ 154 h 175"/>
                  <a:gd name="T2" fmla="*/ 139 w 157"/>
                  <a:gd name="T3" fmla="*/ 158 h 175"/>
                  <a:gd name="T4" fmla="*/ 136 w 157"/>
                  <a:gd name="T5" fmla="*/ 165 h 175"/>
                  <a:gd name="T6" fmla="*/ 119 w 157"/>
                  <a:gd name="T7" fmla="*/ 165 h 175"/>
                  <a:gd name="T8" fmla="*/ 116 w 157"/>
                  <a:gd name="T9" fmla="*/ 174 h 175"/>
                  <a:gd name="T10" fmla="*/ 86 w 157"/>
                  <a:gd name="T11" fmla="*/ 171 h 175"/>
                  <a:gd name="T12" fmla="*/ 84 w 157"/>
                  <a:gd name="T13" fmla="*/ 163 h 175"/>
                  <a:gd name="T14" fmla="*/ 71 w 157"/>
                  <a:gd name="T15" fmla="*/ 154 h 175"/>
                  <a:gd name="T16" fmla="*/ 60 w 157"/>
                  <a:gd name="T17" fmla="*/ 146 h 175"/>
                  <a:gd name="T18" fmla="*/ 53 w 157"/>
                  <a:gd name="T19" fmla="*/ 143 h 175"/>
                  <a:gd name="T20" fmla="*/ 44 w 157"/>
                  <a:gd name="T21" fmla="*/ 129 h 175"/>
                  <a:gd name="T22" fmla="*/ 31 w 157"/>
                  <a:gd name="T23" fmla="*/ 122 h 175"/>
                  <a:gd name="T24" fmla="*/ 21 w 157"/>
                  <a:gd name="T25" fmla="*/ 112 h 175"/>
                  <a:gd name="T26" fmla="*/ 19 w 157"/>
                  <a:gd name="T27" fmla="*/ 104 h 175"/>
                  <a:gd name="T28" fmla="*/ 8 w 157"/>
                  <a:gd name="T29" fmla="*/ 105 h 175"/>
                  <a:gd name="T30" fmla="*/ 9 w 157"/>
                  <a:gd name="T31" fmla="*/ 97 h 175"/>
                  <a:gd name="T32" fmla="*/ 8 w 157"/>
                  <a:gd name="T33" fmla="*/ 87 h 175"/>
                  <a:gd name="T34" fmla="*/ 4 w 157"/>
                  <a:gd name="T35" fmla="*/ 78 h 175"/>
                  <a:gd name="T36" fmla="*/ 3 w 157"/>
                  <a:gd name="T37" fmla="*/ 70 h 175"/>
                  <a:gd name="T38" fmla="*/ 4 w 157"/>
                  <a:gd name="T39" fmla="*/ 57 h 175"/>
                  <a:gd name="T40" fmla="*/ 0 w 157"/>
                  <a:gd name="T41" fmla="*/ 46 h 175"/>
                  <a:gd name="T42" fmla="*/ 8 w 157"/>
                  <a:gd name="T43" fmla="*/ 45 h 175"/>
                  <a:gd name="T44" fmla="*/ 19 w 157"/>
                  <a:gd name="T45" fmla="*/ 43 h 175"/>
                  <a:gd name="T46" fmla="*/ 18 w 157"/>
                  <a:gd name="T47" fmla="*/ 26 h 175"/>
                  <a:gd name="T48" fmla="*/ 14 w 157"/>
                  <a:gd name="T49" fmla="*/ 19 h 175"/>
                  <a:gd name="T50" fmla="*/ 11 w 157"/>
                  <a:gd name="T51" fmla="*/ 4 h 175"/>
                  <a:gd name="T52" fmla="*/ 18 w 157"/>
                  <a:gd name="T53" fmla="*/ 0 h 175"/>
                  <a:gd name="T54" fmla="*/ 33 w 157"/>
                  <a:gd name="T55" fmla="*/ 1 h 175"/>
                  <a:gd name="T56" fmla="*/ 63 w 157"/>
                  <a:gd name="T57" fmla="*/ 0 h 175"/>
                  <a:gd name="T58" fmla="*/ 74 w 157"/>
                  <a:gd name="T59" fmla="*/ 0 h 175"/>
                  <a:gd name="T60" fmla="*/ 103 w 157"/>
                  <a:gd name="T61" fmla="*/ 24 h 175"/>
                  <a:gd name="T62" fmla="*/ 118 w 157"/>
                  <a:gd name="T63" fmla="*/ 28 h 175"/>
                  <a:gd name="T64" fmla="*/ 119 w 157"/>
                  <a:gd name="T65" fmla="*/ 41 h 175"/>
                  <a:gd name="T66" fmla="*/ 141 w 157"/>
                  <a:gd name="T67" fmla="*/ 52 h 175"/>
                  <a:gd name="T68" fmla="*/ 142 w 157"/>
                  <a:gd name="T69" fmla="*/ 60 h 175"/>
                  <a:gd name="T70" fmla="*/ 142 w 157"/>
                  <a:gd name="T71" fmla="*/ 71 h 175"/>
                  <a:gd name="T72" fmla="*/ 137 w 157"/>
                  <a:gd name="T73" fmla="*/ 77 h 175"/>
                  <a:gd name="T74" fmla="*/ 135 w 157"/>
                  <a:gd name="T75" fmla="*/ 88 h 175"/>
                  <a:gd name="T76" fmla="*/ 143 w 157"/>
                  <a:gd name="T77" fmla="*/ 90 h 175"/>
                  <a:gd name="T78" fmla="*/ 142 w 157"/>
                  <a:gd name="T79" fmla="*/ 106 h 175"/>
                  <a:gd name="T80" fmla="*/ 145 w 157"/>
                  <a:gd name="T81" fmla="*/ 122 h 175"/>
                  <a:gd name="T82" fmla="*/ 146 w 157"/>
                  <a:gd name="T83" fmla="*/ 140 h 175"/>
                  <a:gd name="T84" fmla="*/ 152 w 157"/>
                  <a:gd name="T85" fmla="*/ 146 h 175"/>
                  <a:gd name="T86" fmla="*/ 156 w 157"/>
                  <a:gd name="T87"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75">
                    <a:moveTo>
                      <a:pt x="156" y="154"/>
                    </a:moveTo>
                    <a:lnTo>
                      <a:pt x="139" y="158"/>
                    </a:lnTo>
                    <a:lnTo>
                      <a:pt x="136" y="165"/>
                    </a:lnTo>
                    <a:lnTo>
                      <a:pt x="119" y="165"/>
                    </a:lnTo>
                    <a:lnTo>
                      <a:pt x="116" y="174"/>
                    </a:lnTo>
                    <a:lnTo>
                      <a:pt x="86" y="171"/>
                    </a:lnTo>
                    <a:lnTo>
                      <a:pt x="84" y="163"/>
                    </a:lnTo>
                    <a:lnTo>
                      <a:pt x="71" y="154"/>
                    </a:lnTo>
                    <a:lnTo>
                      <a:pt x="60" y="146"/>
                    </a:lnTo>
                    <a:lnTo>
                      <a:pt x="53" y="143"/>
                    </a:lnTo>
                    <a:lnTo>
                      <a:pt x="44" y="129"/>
                    </a:lnTo>
                    <a:lnTo>
                      <a:pt x="31" y="122"/>
                    </a:lnTo>
                    <a:lnTo>
                      <a:pt x="21" y="112"/>
                    </a:lnTo>
                    <a:lnTo>
                      <a:pt x="19" y="104"/>
                    </a:lnTo>
                    <a:lnTo>
                      <a:pt x="8" y="105"/>
                    </a:lnTo>
                    <a:lnTo>
                      <a:pt x="9" y="97"/>
                    </a:lnTo>
                    <a:lnTo>
                      <a:pt x="8" y="87"/>
                    </a:lnTo>
                    <a:lnTo>
                      <a:pt x="4" y="78"/>
                    </a:lnTo>
                    <a:lnTo>
                      <a:pt x="3" y="70"/>
                    </a:lnTo>
                    <a:lnTo>
                      <a:pt x="4" y="57"/>
                    </a:lnTo>
                    <a:lnTo>
                      <a:pt x="0" y="46"/>
                    </a:lnTo>
                    <a:lnTo>
                      <a:pt x="8" y="45"/>
                    </a:lnTo>
                    <a:lnTo>
                      <a:pt x="19" y="43"/>
                    </a:lnTo>
                    <a:lnTo>
                      <a:pt x="18" y="26"/>
                    </a:lnTo>
                    <a:lnTo>
                      <a:pt x="14" y="19"/>
                    </a:lnTo>
                    <a:lnTo>
                      <a:pt x="11" y="4"/>
                    </a:lnTo>
                    <a:lnTo>
                      <a:pt x="18" y="0"/>
                    </a:lnTo>
                    <a:lnTo>
                      <a:pt x="33" y="1"/>
                    </a:lnTo>
                    <a:lnTo>
                      <a:pt x="63" y="0"/>
                    </a:lnTo>
                    <a:lnTo>
                      <a:pt x="74" y="0"/>
                    </a:lnTo>
                    <a:lnTo>
                      <a:pt x="103" y="24"/>
                    </a:lnTo>
                    <a:lnTo>
                      <a:pt x="118" y="28"/>
                    </a:lnTo>
                    <a:lnTo>
                      <a:pt x="119" y="41"/>
                    </a:lnTo>
                    <a:lnTo>
                      <a:pt x="141" y="52"/>
                    </a:lnTo>
                    <a:lnTo>
                      <a:pt x="142" y="60"/>
                    </a:lnTo>
                    <a:lnTo>
                      <a:pt x="142" y="71"/>
                    </a:lnTo>
                    <a:lnTo>
                      <a:pt x="137" y="77"/>
                    </a:lnTo>
                    <a:lnTo>
                      <a:pt x="135" y="88"/>
                    </a:lnTo>
                    <a:lnTo>
                      <a:pt x="143" y="90"/>
                    </a:lnTo>
                    <a:lnTo>
                      <a:pt x="142" y="106"/>
                    </a:lnTo>
                    <a:lnTo>
                      <a:pt x="145" y="122"/>
                    </a:lnTo>
                    <a:lnTo>
                      <a:pt x="146" y="140"/>
                    </a:lnTo>
                    <a:lnTo>
                      <a:pt x="152" y="146"/>
                    </a:lnTo>
                    <a:lnTo>
                      <a:pt x="156" y="154"/>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6" name="Freeform 230"/>
              <p:cNvSpPr>
                <a:spLocks/>
              </p:cNvSpPr>
              <p:nvPr/>
            </p:nvSpPr>
            <p:spPr bwMode="auto">
              <a:xfrm>
                <a:off x="6575608" y="4150842"/>
                <a:ext cx="125799" cy="157295"/>
              </a:xfrm>
              <a:custGeom>
                <a:avLst/>
                <a:gdLst>
                  <a:gd name="T0" fmla="*/ 61 w 71"/>
                  <a:gd name="T1" fmla="*/ 0 h 89"/>
                  <a:gd name="T2" fmla="*/ 70 w 71"/>
                  <a:gd name="T3" fmla="*/ 14 h 89"/>
                  <a:gd name="T4" fmla="*/ 70 w 71"/>
                  <a:gd name="T5" fmla="*/ 41 h 89"/>
                  <a:gd name="T6" fmla="*/ 61 w 71"/>
                  <a:gd name="T7" fmla="*/ 58 h 89"/>
                  <a:gd name="T8" fmla="*/ 59 w 71"/>
                  <a:gd name="T9" fmla="*/ 74 h 89"/>
                  <a:gd name="T10" fmla="*/ 63 w 71"/>
                  <a:gd name="T11" fmla="*/ 84 h 89"/>
                  <a:gd name="T12" fmla="*/ 33 w 71"/>
                  <a:gd name="T13" fmla="*/ 85 h 89"/>
                  <a:gd name="T14" fmla="*/ 18 w 71"/>
                  <a:gd name="T15" fmla="*/ 84 h 89"/>
                  <a:gd name="T16" fmla="*/ 11 w 71"/>
                  <a:gd name="T17" fmla="*/ 88 h 89"/>
                  <a:gd name="T18" fmla="*/ 0 w 71"/>
                  <a:gd name="T19" fmla="*/ 84 h 89"/>
                  <a:gd name="T20" fmla="*/ 4 w 71"/>
                  <a:gd name="T21" fmla="*/ 49 h 89"/>
                  <a:gd name="T22" fmla="*/ 19 w 71"/>
                  <a:gd name="T23" fmla="*/ 43 h 89"/>
                  <a:gd name="T24" fmla="*/ 27 w 71"/>
                  <a:gd name="T25" fmla="*/ 39 h 89"/>
                  <a:gd name="T26" fmla="*/ 28 w 71"/>
                  <a:gd name="T27" fmla="*/ 30 h 89"/>
                  <a:gd name="T28" fmla="*/ 19 w 71"/>
                  <a:gd name="T29" fmla="*/ 30 h 89"/>
                  <a:gd name="T30" fmla="*/ 19 w 71"/>
                  <a:gd name="T31" fmla="*/ 23 h 89"/>
                  <a:gd name="T32" fmla="*/ 15 w 71"/>
                  <a:gd name="T33" fmla="*/ 4 h 89"/>
                  <a:gd name="T34" fmla="*/ 31 w 71"/>
                  <a:gd name="T35" fmla="*/ 4 h 89"/>
                  <a:gd name="T36" fmla="*/ 44 w 71"/>
                  <a:gd name="T37" fmla="*/ 5 h 89"/>
                  <a:gd name="T38" fmla="*/ 61 w 71"/>
                  <a:gd name="T3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89">
                    <a:moveTo>
                      <a:pt x="61" y="0"/>
                    </a:moveTo>
                    <a:lnTo>
                      <a:pt x="70" y="14"/>
                    </a:lnTo>
                    <a:lnTo>
                      <a:pt x="70" y="41"/>
                    </a:lnTo>
                    <a:lnTo>
                      <a:pt x="61" y="58"/>
                    </a:lnTo>
                    <a:lnTo>
                      <a:pt x="59" y="74"/>
                    </a:lnTo>
                    <a:lnTo>
                      <a:pt x="63" y="84"/>
                    </a:lnTo>
                    <a:lnTo>
                      <a:pt x="33" y="85"/>
                    </a:lnTo>
                    <a:lnTo>
                      <a:pt x="18" y="84"/>
                    </a:lnTo>
                    <a:lnTo>
                      <a:pt x="11" y="88"/>
                    </a:lnTo>
                    <a:lnTo>
                      <a:pt x="0" y="84"/>
                    </a:lnTo>
                    <a:lnTo>
                      <a:pt x="4" y="49"/>
                    </a:lnTo>
                    <a:lnTo>
                      <a:pt x="19" y="43"/>
                    </a:lnTo>
                    <a:lnTo>
                      <a:pt x="27" y="39"/>
                    </a:lnTo>
                    <a:lnTo>
                      <a:pt x="28" y="30"/>
                    </a:lnTo>
                    <a:lnTo>
                      <a:pt x="19" y="30"/>
                    </a:lnTo>
                    <a:lnTo>
                      <a:pt x="19" y="23"/>
                    </a:lnTo>
                    <a:lnTo>
                      <a:pt x="15" y="4"/>
                    </a:lnTo>
                    <a:lnTo>
                      <a:pt x="31" y="4"/>
                    </a:lnTo>
                    <a:lnTo>
                      <a:pt x="44" y="5"/>
                    </a:lnTo>
                    <a:lnTo>
                      <a:pt x="61"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7" name="Freeform 232"/>
              <p:cNvSpPr>
                <a:spLocks/>
              </p:cNvSpPr>
              <p:nvPr/>
            </p:nvSpPr>
            <p:spPr bwMode="auto">
              <a:xfrm>
                <a:off x="6158899" y="3600309"/>
                <a:ext cx="275185" cy="457729"/>
              </a:xfrm>
              <a:custGeom>
                <a:avLst/>
                <a:gdLst>
                  <a:gd name="T0" fmla="*/ 24 w 155"/>
                  <a:gd name="T1" fmla="*/ 0 h 260"/>
                  <a:gd name="T2" fmla="*/ 26 w 155"/>
                  <a:gd name="T3" fmla="*/ 8 h 260"/>
                  <a:gd name="T4" fmla="*/ 29 w 155"/>
                  <a:gd name="T5" fmla="*/ 14 h 260"/>
                  <a:gd name="T6" fmla="*/ 36 w 155"/>
                  <a:gd name="T7" fmla="*/ 30 h 260"/>
                  <a:gd name="T8" fmla="*/ 30 w 155"/>
                  <a:gd name="T9" fmla="*/ 108 h 260"/>
                  <a:gd name="T10" fmla="*/ 20 w 155"/>
                  <a:gd name="T11" fmla="*/ 112 h 260"/>
                  <a:gd name="T12" fmla="*/ 15 w 155"/>
                  <a:gd name="T13" fmla="*/ 121 h 260"/>
                  <a:gd name="T14" fmla="*/ 5 w 155"/>
                  <a:gd name="T15" fmla="*/ 127 h 260"/>
                  <a:gd name="T16" fmla="*/ 0 w 155"/>
                  <a:gd name="T17" fmla="*/ 135 h 260"/>
                  <a:gd name="T18" fmla="*/ 0 w 155"/>
                  <a:gd name="T19" fmla="*/ 149 h 260"/>
                  <a:gd name="T20" fmla="*/ 6 w 155"/>
                  <a:gd name="T21" fmla="*/ 148 h 260"/>
                  <a:gd name="T22" fmla="*/ 8 w 155"/>
                  <a:gd name="T23" fmla="*/ 158 h 260"/>
                  <a:gd name="T24" fmla="*/ 13 w 155"/>
                  <a:gd name="T25" fmla="*/ 166 h 260"/>
                  <a:gd name="T26" fmla="*/ 19 w 155"/>
                  <a:gd name="T27" fmla="*/ 180 h 260"/>
                  <a:gd name="T28" fmla="*/ 19 w 155"/>
                  <a:gd name="T29" fmla="*/ 188 h 260"/>
                  <a:gd name="T30" fmla="*/ 14 w 155"/>
                  <a:gd name="T31" fmla="*/ 191 h 260"/>
                  <a:gd name="T32" fmla="*/ 17 w 155"/>
                  <a:gd name="T33" fmla="*/ 194 h 260"/>
                  <a:gd name="T34" fmla="*/ 19 w 155"/>
                  <a:gd name="T35" fmla="*/ 202 h 260"/>
                  <a:gd name="T36" fmla="*/ 25 w 155"/>
                  <a:gd name="T37" fmla="*/ 210 h 260"/>
                  <a:gd name="T38" fmla="*/ 24 w 155"/>
                  <a:gd name="T39" fmla="*/ 218 h 260"/>
                  <a:gd name="T40" fmla="*/ 17 w 155"/>
                  <a:gd name="T41" fmla="*/ 221 h 260"/>
                  <a:gd name="T42" fmla="*/ 18 w 155"/>
                  <a:gd name="T43" fmla="*/ 229 h 260"/>
                  <a:gd name="T44" fmla="*/ 29 w 155"/>
                  <a:gd name="T45" fmla="*/ 243 h 260"/>
                  <a:gd name="T46" fmla="*/ 36 w 155"/>
                  <a:gd name="T47" fmla="*/ 259 h 260"/>
                  <a:gd name="T48" fmla="*/ 45 w 155"/>
                  <a:gd name="T49" fmla="*/ 254 h 260"/>
                  <a:gd name="T50" fmla="*/ 58 w 155"/>
                  <a:gd name="T51" fmla="*/ 256 h 260"/>
                  <a:gd name="T52" fmla="*/ 63 w 155"/>
                  <a:gd name="T53" fmla="*/ 246 h 260"/>
                  <a:gd name="T54" fmla="*/ 79 w 155"/>
                  <a:gd name="T55" fmla="*/ 245 h 260"/>
                  <a:gd name="T56" fmla="*/ 85 w 155"/>
                  <a:gd name="T57" fmla="*/ 235 h 260"/>
                  <a:gd name="T58" fmla="*/ 99 w 155"/>
                  <a:gd name="T59" fmla="*/ 232 h 260"/>
                  <a:gd name="T60" fmla="*/ 104 w 155"/>
                  <a:gd name="T61" fmla="*/ 221 h 260"/>
                  <a:gd name="T62" fmla="*/ 113 w 155"/>
                  <a:gd name="T63" fmla="*/ 218 h 260"/>
                  <a:gd name="T64" fmla="*/ 119 w 155"/>
                  <a:gd name="T65" fmla="*/ 206 h 260"/>
                  <a:gd name="T66" fmla="*/ 129 w 155"/>
                  <a:gd name="T67" fmla="*/ 196 h 260"/>
                  <a:gd name="T68" fmla="*/ 136 w 155"/>
                  <a:gd name="T69" fmla="*/ 194 h 260"/>
                  <a:gd name="T70" fmla="*/ 139 w 155"/>
                  <a:gd name="T71" fmla="*/ 189 h 260"/>
                  <a:gd name="T72" fmla="*/ 139 w 155"/>
                  <a:gd name="T73" fmla="*/ 182 h 260"/>
                  <a:gd name="T74" fmla="*/ 133 w 155"/>
                  <a:gd name="T75" fmla="*/ 179 h 260"/>
                  <a:gd name="T76" fmla="*/ 129 w 155"/>
                  <a:gd name="T77" fmla="*/ 168 h 260"/>
                  <a:gd name="T78" fmla="*/ 118 w 155"/>
                  <a:gd name="T79" fmla="*/ 163 h 260"/>
                  <a:gd name="T80" fmla="*/ 120 w 155"/>
                  <a:gd name="T81" fmla="*/ 154 h 260"/>
                  <a:gd name="T82" fmla="*/ 131 w 155"/>
                  <a:gd name="T83" fmla="*/ 153 h 260"/>
                  <a:gd name="T84" fmla="*/ 135 w 155"/>
                  <a:gd name="T85" fmla="*/ 139 h 260"/>
                  <a:gd name="T86" fmla="*/ 144 w 155"/>
                  <a:gd name="T87" fmla="*/ 123 h 260"/>
                  <a:gd name="T88" fmla="*/ 152 w 155"/>
                  <a:gd name="T89" fmla="*/ 119 h 260"/>
                  <a:gd name="T90" fmla="*/ 154 w 155"/>
                  <a:gd name="T91" fmla="*/ 77 h 260"/>
                  <a:gd name="T92" fmla="*/ 145 w 155"/>
                  <a:gd name="T93" fmla="*/ 75 h 260"/>
                  <a:gd name="T94" fmla="*/ 120 w 155"/>
                  <a:gd name="T95" fmla="*/ 57 h 260"/>
                  <a:gd name="T96" fmla="*/ 111 w 155"/>
                  <a:gd name="T97" fmla="*/ 52 h 260"/>
                  <a:gd name="T98" fmla="*/ 89 w 155"/>
                  <a:gd name="T99" fmla="*/ 41 h 260"/>
                  <a:gd name="T100" fmla="*/ 81 w 155"/>
                  <a:gd name="T101" fmla="*/ 28 h 260"/>
                  <a:gd name="T102" fmla="*/ 57 w 155"/>
                  <a:gd name="T103" fmla="*/ 24 h 260"/>
                  <a:gd name="T104" fmla="*/ 52 w 155"/>
                  <a:gd name="T105" fmla="*/ 12 h 260"/>
                  <a:gd name="T106" fmla="*/ 38 w 155"/>
                  <a:gd name="T107" fmla="*/ 7 h 260"/>
                  <a:gd name="T108" fmla="*/ 38 w 155"/>
                  <a:gd name="T109" fmla="*/ 2 h 260"/>
                  <a:gd name="T110" fmla="*/ 24 w 155"/>
                  <a:gd name="T111"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5" h="260">
                    <a:moveTo>
                      <a:pt x="24" y="0"/>
                    </a:moveTo>
                    <a:lnTo>
                      <a:pt x="26" y="8"/>
                    </a:lnTo>
                    <a:lnTo>
                      <a:pt x="29" y="14"/>
                    </a:lnTo>
                    <a:lnTo>
                      <a:pt x="36" y="30"/>
                    </a:lnTo>
                    <a:lnTo>
                      <a:pt x="30" y="108"/>
                    </a:lnTo>
                    <a:lnTo>
                      <a:pt x="20" y="112"/>
                    </a:lnTo>
                    <a:lnTo>
                      <a:pt x="15" y="121"/>
                    </a:lnTo>
                    <a:lnTo>
                      <a:pt x="5" y="127"/>
                    </a:lnTo>
                    <a:lnTo>
                      <a:pt x="0" y="135"/>
                    </a:lnTo>
                    <a:lnTo>
                      <a:pt x="0" y="149"/>
                    </a:lnTo>
                    <a:lnTo>
                      <a:pt x="6" y="148"/>
                    </a:lnTo>
                    <a:lnTo>
                      <a:pt x="8" y="158"/>
                    </a:lnTo>
                    <a:lnTo>
                      <a:pt x="13" y="166"/>
                    </a:lnTo>
                    <a:lnTo>
                      <a:pt x="19" y="180"/>
                    </a:lnTo>
                    <a:lnTo>
                      <a:pt x="19" y="188"/>
                    </a:lnTo>
                    <a:lnTo>
                      <a:pt x="14" y="191"/>
                    </a:lnTo>
                    <a:lnTo>
                      <a:pt x="17" y="194"/>
                    </a:lnTo>
                    <a:lnTo>
                      <a:pt x="19" y="202"/>
                    </a:lnTo>
                    <a:lnTo>
                      <a:pt x="25" y="210"/>
                    </a:lnTo>
                    <a:lnTo>
                      <a:pt x="24" y="218"/>
                    </a:lnTo>
                    <a:lnTo>
                      <a:pt x="17" y="221"/>
                    </a:lnTo>
                    <a:lnTo>
                      <a:pt x="18" y="229"/>
                    </a:lnTo>
                    <a:lnTo>
                      <a:pt x="29" y="243"/>
                    </a:lnTo>
                    <a:lnTo>
                      <a:pt x="36" y="259"/>
                    </a:lnTo>
                    <a:lnTo>
                      <a:pt x="45" y="254"/>
                    </a:lnTo>
                    <a:lnTo>
                      <a:pt x="58" y="256"/>
                    </a:lnTo>
                    <a:lnTo>
                      <a:pt x="63" y="246"/>
                    </a:lnTo>
                    <a:lnTo>
                      <a:pt x="79" y="245"/>
                    </a:lnTo>
                    <a:lnTo>
                      <a:pt x="85" y="235"/>
                    </a:lnTo>
                    <a:lnTo>
                      <a:pt x="99" y="232"/>
                    </a:lnTo>
                    <a:lnTo>
                      <a:pt x="104" y="221"/>
                    </a:lnTo>
                    <a:lnTo>
                      <a:pt x="113" y="218"/>
                    </a:lnTo>
                    <a:lnTo>
                      <a:pt x="119" y="206"/>
                    </a:lnTo>
                    <a:lnTo>
                      <a:pt x="129" y="196"/>
                    </a:lnTo>
                    <a:lnTo>
                      <a:pt x="136" y="194"/>
                    </a:lnTo>
                    <a:lnTo>
                      <a:pt x="139" y="189"/>
                    </a:lnTo>
                    <a:lnTo>
                      <a:pt x="139" y="182"/>
                    </a:lnTo>
                    <a:lnTo>
                      <a:pt x="133" y="179"/>
                    </a:lnTo>
                    <a:lnTo>
                      <a:pt x="129" y="168"/>
                    </a:lnTo>
                    <a:lnTo>
                      <a:pt x="118" y="163"/>
                    </a:lnTo>
                    <a:lnTo>
                      <a:pt x="120" y="154"/>
                    </a:lnTo>
                    <a:lnTo>
                      <a:pt x="131" y="153"/>
                    </a:lnTo>
                    <a:lnTo>
                      <a:pt x="135" y="139"/>
                    </a:lnTo>
                    <a:lnTo>
                      <a:pt x="144" y="123"/>
                    </a:lnTo>
                    <a:lnTo>
                      <a:pt x="152" y="119"/>
                    </a:lnTo>
                    <a:lnTo>
                      <a:pt x="154" y="77"/>
                    </a:lnTo>
                    <a:lnTo>
                      <a:pt x="145" y="75"/>
                    </a:lnTo>
                    <a:lnTo>
                      <a:pt x="120" y="57"/>
                    </a:lnTo>
                    <a:lnTo>
                      <a:pt x="111" y="52"/>
                    </a:lnTo>
                    <a:lnTo>
                      <a:pt x="89" y="41"/>
                    </a:lnTo>
                    <a:lnTo>
                      <a:pt x="81" y="28"/>
                    </a:lnTo>
                    <a:lnTo>
                      <a:pt x="57" y="24"/>
                    </a:lnTo>
                    <a:lnTo>
                      <a:pt x="52" y="12"/>
                    </a:lnTo>
                    <a:lnTo>
                      <a:pt x="38" y="7"/>
                    </a:lnTo>
                    <a:lnTo>
                      <a:pt x="38" y="2"/>
                    </a:lnTo>
                    <a:lnTo>
                      <a:pt x="24" y="0"/>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8" name="Freeform 233"/>
              <p:cNvSpPr>
                <a:spLocks/>
              </p:cNvSpPr>
              <p:nvPr/>
            </p:nvSpPr>
            <p:spPr bwMode="auto">
              <a:xfrm>
                <a:off x="5833395" y="3576714"/>
                <a:ext cx="388404" cy="331893"/>
              </a:xfrm>
              <a:custGeom>
                <a:avLst/>
                <a:gdLst>
                  <a:gd name="T0" fmla="*/ 50 w 221"/>
                  <a:gd name="T1" fmla="*/ 186 h 188"/>
                  <a:gd name="T2" fmla="*/ 55 w 221"/>
                  <a:gd name="T3" fmla="*/ 179 h 188"/>
                  <a:gd name="T4" fmla="*/ 60 w 221"/>
                  <a:gd name="T5" fmla="*/ 168 h 188"/>
                  <a:gd name="T6" fmla="*/ 73 w 221"/>
                  <a:gd name="T7" fmla="*/ 164 h 188"/>
                  <a:gd name="T8" fmla="*/ 84 w 221"/>
                  <a:gd name="T9" fmla="*/ 166 h 188"/>
                  <a:gd name="T10" fmla="*/ 91 w 221"/>
                  <a:gd name="T11" fmla="*/ 176 h 188"/>
                  <a:gd name="T12" fmla="*/ 92 w 221"/>
                  <a:gd name="T13" fmla="*/ 169 h 188"/>
                  <a:gd name="T14" fmla="*/ 109 w 221"/>
                  <a:gd name="T15" fmla="*/ 168 h 188"/>
                  <a:gd name="T16" fmla="*/ 120 w 221"/>
                  <a:gd name="T17" fmla="*/ 167 h 188"/>
                  <a:gd name="T18" fmla="*/ 128 w 221"/>
                  <a:gd name="T19" fmla="*/ 175 h 188"/>
                  <a:gd name="T20" fmla="*/ 140 w 221"/>
                  <a:gd name="T21" fmla="*/ 176 h 188"/>
                  <a:gd name="T22" fmla="*/ 142 w 221"/>
                  <a:gd name="T23" fmla="*/ 168 h 188"/>
                  <a:gd name="T24" fmla="*/ 160 w 221"/>
                  <a:gd name="T25" fmla="*/ 168 h 188"/>
                  <a:gd name="T26" fmla="*/ 168 w 221"/>
                  <a:gd name="T27" fmla="*/ 176 h 188"/>
                  <a:gd name="T28" fmla="*/ 175 w 221"/>
                  <a:gd name="T29" fmla="*/ 168 h 188"/>
                  <a:gd name="T30" fmla="*/ 185 w 221"/>
                  <a:gd name="T31" fmla="*/ 162 h 188"/>
                  <a:gd name="T32" fmla="*/ 185 w 221"/>
                  <a:gd name="T33" fmla="*/ 148 h 188"/>
                  <a:gd name="T34" fmla="*/ 190 w 221"/>
                  <a:gd name="T35" fmla="*/ 140 h 188"/>
                  <a:gd name="T36" fmla="*/ 200 w 221"/>
                  <a:gd name="T37" fmla="*/ 134 h 188"/>
                  <a:gd name="T38" fmla="*/ 205 w 221"/>
                  <a:gd name="T39" fmla="*/ 125 h 188"/>
                  <a:gd name="T40" fmla="*/ 215 w 221"/>
                  <a:gd name="T41" fmla="*/ 122 h 188"/>
                  <a:gd name="T42" fmla="*/ 220 w 221"/>
                  <a:gd name="T43" fmla="*/ 43 h 188"/>
                  <a:gd name="T44" fmla="*/ 213 w 221"/>
                  <a:gd name="T45" fmla="*/ 27 h 188"/>
                  <a:gd name="T46" fmla="*/ 211 w 221"/>
                  <a:gd name="T47" fmla="*/ 21 h 188"/>
                  <a:gd name="T48" fmla="*/ 208 w 221"/>
                  <a:gd name="T49" fmla="*/ 13 h 188"/>
                  <a:gd name="T50" fmla="*/ 200 w 221"/>
                  <a:gd name="T51" fmla="*/ 9 h 188"/>
                  <a:gd name="T52" fmla="*/ 182 w 221"/>
                  <a:gd name="T53" fmla="*/ 8 h 188"/>
                  <a:gd name="T54" fmla="*/ 181 w 221"/>
                  <a:gd name="T55" fmla="*/ 0 h 188"/>
                  <a:gd name="T56" fmla="*/ 162 w 221"/>
                  <a:gd name="T57" fmla="*/ 0 h 188"/>
                  <a:gd name="T58" fmla="*/ 157 w 221"/>
                  <a:gd name="T59" fmla="*/ 7 h 188"/>
                  <a:gd name="T60" fmla="*/ 143 w 221"/>
                  <a:gd name="T61" fmla="*/ 13 h 188"/>
                  <a:gd name="T62" fmla="*/ 131 w 221"/>
                  <a:gd name="T63" fmla="*/ 23 h 188"/>
                  <a:gd name="T64" fmla="*/ 124 w 221"/>
                  <a:gd name="T65" fmla="*/ 33 h 188"/>
                  <a:gd name="T66" fmla="*/ 102 w 221"/>
                  <a:gd name="T67" fmla="*/ 41 h 188"/>
                  <a:gd name="T68" fmla="*/ 99 w 221"/>
                  <a:gd name="T69" fmla="*/ 50 h 188"/>
                  <a:gd name="T70" fmla="*/ 91 w 221"/>
                  <a:gd name="T71" fmla="*/ 55 h 188"/>
                  <a:gd name="T72" fmla="*/ 81 w 221"/>
                  <a:gd name="T73" fmla="*/ 66 h 188"/>
                  <a:gd name="T74" fmla="*/ 57 w 221"/>
                  <a:gd name="T75" fmla="*/ 68 h 188"/>
                  <a:gd name="T76" fmla="*/ 55 w 221"/>
                  <a:gd name="T77" fmla="*/ 76 h 188"/>
                  <a:gd name="T78" fmla="*/ 58 w 221"/>
                  <a:gd name="T79" fmla="*/ 123 h 188"/>
                  <a:gd name="T80" fmla="*/ 48 w 221"/>
                  <a:gd name="T81" fmla="*/ 125 h 188"/>
                  <a:gd name="T82" fmla="*/ 48 w 221"/>
                  <a:gd name="T83" fmla="*/ 133 h 188"/>
                  <a:gd name="T84" fmla="*/ 11 w 221"/>
                  <a:gd name="T85" fmla="*/ 139 h 188"/>
                  <a:gd name="T86" fmla="*/ 0 w 221"/>
                  <a:gd name="T87" fmla="*/ 146 h 188"/>
                  <a:gd name="T88" fmla="*/ 4 w 221"/>
                  <a:gd name="T89" fmla="*/ 155 h 188"/>
                  <a:gd name="T90" fmla="*/ 13 w 221"/>
                  <a:gd name="T91" fmla="*/ 160 h 188"/>
                  <a:gd name="T92" fmla="*/ 14 w 221"/>
                  <a:gd name="T93" fmla="*/ 175 h 188"/>
                  <a:gd name="T94" fmla="*/ 24 w 221"/>
                  <a:gd name="T95" fmla="*/ 176 h 188"/>
                  <a:gd name="T96" fmla="*/ 32 w 221"/>
                  <a:gd name="T97" fmla="*/ 187 h 188"/>
                  <a:gd name="T98" fmla="*/ 45 w 221"/>
                  <a:gd name="T99" fmla="*/ 186 h 188"/>
                  <a:gd name="T100" fmla="*/ 50 w 221"/>
                  <a:gd name="T10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1" h="188">
                    <a:moveTo>
                      <a:pt x="50" y="186"/>
                    </a:moveTo>
                    <a:lnTo>
                      <a:pt x="55" y="179"/>
                    </a:lnTo>
                    <a:lnTo>
                      <a:pt x="60" y="168"/>
                    </a:lnTo>
                    <a:lnTo>
                      <a:pt x="73" y="164"/>
                    </a:lnTo>
                    <a:lnTo>
                      <a:pt x="84" y="166"/>
                    </a:lnTo>
                    <a:lnTo>
                      <a:pt x="91" y="176"/>
                    </a:lnTo>
                    <a:lnTo>
                      <a:pt x="92" y="169"/>
                    </a:lnTo>
                    <a:lnTo>
                      <a:pt x="109" y="168"/>
                    </a:lnTo>
                    <a:lnTo>
                      <a:pt x="120" y="167"/>
                    </a:lnTo>
                    <a:lnTo>
                      <a:pt x="128" y="175"/>
                    </a:lnTo>
                    <a:lnTo>
                      <a:pt x="140" y="176"/>
                    </a:lnTo>
                    <a:lnTo>
                      <a:pt x="142" y="168"/>
                    </a:lnTo>
                    <a:lnTo>
                      <a:pt x="160" y="168"/>
                    </a:lnTo>
                    <a:lnTo>
                      <a:pt x="168" y="176"/>
                    </a:lnTo>
                    <a:lnTo>
                      <a:pt x="175" y="168"/>
                    </a:lnTo>
                    <a:lnTo>
                      <a:pt x="185" y="162"/>
                    </a:lnTo>
                    <a:lnTo>
                      <a:pt x="185" y="148"/>
                    </a:lnTo>
                    <a:lnTo>
                      <a:pt x="190" y="140"/>
                    </a:lnTo>
                    <a:lnTo>
                      <a:pt x="200" y="134"/>
                    </a:lnTo>
                    <a:lnTo>
                      <a:pt x="205" y="125"/>
                    </a:lnTo>
                    <a:lnTo>
                      <a:pt x="215" y="122"/>
                    </a:lnTo>
                    <a:lnTo>
                      <a:pt x="220" y="43"/>
                    </a:lnTo>
                    <a:lnTo>
                      <a:pt x="213" y="27"/>
                    </a:lnTo>
                    <a:lnTo>
                      <a:pt x="211" y="21"/>
                    </a:lnTo>
                    <a:lnTo>
                      <a:pt x="208" y="13"/>
                    </a:lnTo>
                    <a:lnTo>
                      <a:pt x="200" y="9"/>
                    </a:lnTo>
                    <a:lnTo>
                      <a:pt x="182" y="8"/>
                    </a:lnTo>
                    <a:lnTo>
                      <a:pt x="181" y="0"/>
                    </a:lnTo>
                    <a:lnTo>
                      <a:pt x="162" y="0"/>
                    </a:lnTo>
                    <a:lnTo>
                      <a:pt x="157" y="7"/>
                    </a:lnTo>
                    <a:lnTo>
                      <a:pt x="143" y="13"/>
                    </a:lnTo>
                    <a:lnTo>
                      <a:pt x="131" y="23"/>
                    </a:lnTo>
                    <a:lnTo>
                      <a:pt x="124" y="33"/>
                    </a:lnTo>
                    <a:lnTo>
                      <a:pt x="102" y="41"/>
                    </a:lnTo>
                    <a:lnTo>
                      <a:pt x="99" y="50"/>
                    </a:lnTo>
                    <a:lnTo>
                      <a:pt x="91" y="55"/>
                    </a:lnTo>
                    <a:lnTo>
                      <a:pt x="81" y="66"/>
                    </a:lnTo>
                    <a:lnTo>
                      <a:pt x="57" y="68"/>
                    </a:lnTo>
                    <a:lnTo>
                      <a:pt x="55" y="76"/>
                    </a:lnTo>
                    <a:lnTo>
                      <a:pt x="58" y="123"/>
                    </a:lnTo>
                    <a:lnTo>
                      <a:pt x="48" y="125"/>
                    </a:lnTo>
                    <a:lnTo>
                      <a:pt x="48" y="133"/>
                    </a:lnTo>
                    <a:lnTo>
                      <a:pt x="11" y="139"/>
                    </a:lnTo>
                    <a:lnTo>
                      <a:pt x="0" y="146"/>
                    </a:lnTo>
                    <a:lnTo>
                      <a:pt x="4" y="155"/>
                    </a:lnTo>
                    <a:lnTo>
                      <a:pt x="13" y="160"/>
                    </a:lnTo>
                    <a:lnTo>
                      <a:pt x="14" y="175"/>
                    </a:lnTo>
                    <a:lnTo>
                      <a:pt x="24" y="176"/>
                    </a:lnTo>
                    <a:lnTo>
                      <a:pt x="32" y="187"/>
                    </a:lnTo>
                    <a:lnTo>
                      <a:pt x="45" y="186"/>
                    </a:lnTo>
                    <a:lnTo>
                      <a:pt x="50" y="186"/>
                    </a:lnTo>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99" name="Freeform 275"/>
              <p:cNvSpPr>
                <a:spLocks/>
              </p:cNvSpPr>
              <p:nvPr/>
            </p:nvSpPr>
            <p:spPr bwMode="auto">
              <a:xfrm>
                <a:off x="5816098" y="3968380"/>
                <a:ext cx="42457" cy="130555"/>
              </a:xfrm>
              <a:custGeom>
                <a:avLst/>
                <a:gdLst>
                  <a:gd name="T0" fmla="*/ 15 w 27"/>
                  <a:gd name="T1" fmla="*/ 83 h 83"/>
                  <a:gd name="T2" fmla="*/ 27 w 27"/>
                  <a:gd name="T3" fmla="*/ 72 h 83"/>
                  <a:gd name="T4" fmla="*/ 20 w 27"/>
                  <a:gd name="T5" fmla="*/ 48 h 83"/>
                  <a:gd name="T6" fmla="*/ 20 w 27"/>
                  <a:gd name="T7" fmla="*/ 26 h 83"/>
                  <a:gd name="T8" fmla="*/ 18 w 27"/>
                  <a:gd name="T9" fmla="*/ 11 h 83"/>
                  <a:gd name="T10" fmla="*/ 12 w 27"/>
                  <a:gd name="T11" fmla="*/ 2 h 83"/>
                  <a:gd name="T12" fmla="*/ 2 w 27"/>
                  <a:gd name="T13" fmla="*/ 0 h 83"/>
                  <a:gd name="T14" fmla="*/ 0 w 27"/>
                  <a:gd name="T15" fmla="*/ 14 h 83"/>
                  <a:gd name="T16" fmla="*/ 6 w 27"/>
                  <a:gd name="T17" fmla="*/ 24 h 83"/>
                  <a:gd name="T18" fmla="*/ 9 w 27"/>
                  <a:gd name="T19" fmla="*/ 48 h 83"/>
                  <a:gd name="T20" fmla="*/ 15 w 2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3">
                    <a:moveTo>
                      <a:pt x="15" y="83"/>
                    </a:moveTo>
                    <a:lnTo>
                      <a:pt x="27" y="72"/>
                    </a:lnTo>
                    <a:lnTo>
                      <a:pt x="20" y="48"/>
                    </a:lnTo>
                    <a:lnTo>
                      <a:pt x="20" y="26"/>
                    </a:lnTo>
                    <a:lnTo>
                      <a:pt x="18" y="11"/>
                    </a:lnTo>
                    <a:lnTo>
                      <a:pt x="12" y="2"/>
                    </a:lnTo>
                    <a:lnTo>
                      <a:pt x="2" y="0"/>
                    </a:lnTo>
                    <a:lnTo>
                      <a:pt x="0" y="14"/>
                    </a:lnTo>
                    <a:lnTo>
                      <a:pt x="6" y="24"/>
                    </a:lnTo>
                    <a:lnTo>
                      <a:pt x="9" y="48"/>
                    </a:lnTo>
                    <a:lnTo>
                      <a:pt x="15" y="83"/>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0" name="Freeform 278"/>
              <p:cNvSpPr>
                <a:spLocks/>
              </p:cNvSpPr>
              <p:nvPr/>
            </p:nvSpPr>
            <p:spPr bwMode="auto">
              <a:xfrm>
                <a:off x="6066123" y="4223198"/>
                <a:ext cx="45602" cy="26740"/>
              </a:xfrm>
              <a:custGeom>
                <a:avLst/>
                <a:gdLst>
                  <a:gd name="T0" fmla="*/ 0 w 29"/>
                  <a:gd name="T1" fmla="*/ 14 h 17"/>
                  <a:gd name="T2" fmla="*/ 2 w 29"/>
                  <a:gd name="T3" fmla="*/ 0 h 17"/>
                  <a:gd name="T4" fmla="*/ 29 w 29"/>
                  <a:gd name="T5" fmla="*/ 3 h 17"/>
                  <a:gd name="T6" fmla="*/ 18 w 29"/>
                  <a:gd name="T7" fmla="*/ 17 h 17"/>
                  <a:gd name="T8" fmla="*/ 0 w 29"/>
                  <a:gd name="T9" fmla="*/ 14 h 17"/>
                </a:gdLst>
                <a:ahLst/>
                <a:cxnLst>
                  <a:cxn ang="0">
                    <a:pos x="T0" y="T1"/>
                  </a:cxn>
                  <a:cxn ang="0">
                    <a:pos x="T2" y="T3"/>
                  </a:cxn>
                  <a:cxn ang="0">
                    <a:pos x="T4" y="T5"/>
                  </a:cxn>
                  <a:cxn ang="0">
                    <a:pos x="T6" y="T7"/>
                  </a:cxn>
                  <a:cxn ang="0">
                    <a:pos x="T8" y="T9"/>
                  </a:cxn>
                </a:cxnLst>
                <a:rect l="0" t="0" r="r" b="b"/>
                <a:pathLst>
                  <a:path w="29" h="17">
                    <a:moveTo>
                      <a:pt x="0" y="14"/>
                    </a:moveTo>
                    <a:lnTo>
                      <a:pt x="2" y="0"/>
                    </a:lnTo>
                    <a:lnTo>
                      <a:pt x="29" y="3"/>
                    </a:lnTo>
                    <a:lnTo>
                      <a:pt x="18" y="17"/>
                    </a:lnTo>
                    <a:lnTo>
                      <a:pt x="0" y="14"/>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sp>
            <p:nvSpPr>
              <p:cNvPr id="101" name="Freeform 279"/>
              <p:cNvSpPr>
                <a:spLocks/>
              </p:cNvSpPr>
              <p:nvPr/>
            </p:nvSpPr>
            <p:spPr bwMode="auto">
              <a:xfrm>
                <a:off x="6658949" y="4548800"/>
                <a:ext cx="81769" cy="206057"/>
              </a:xfrm>
              <a:custGeom>
                <a:avLst/>
                <a:gdLst>
                  <a:gd name="T0" fmla="*/ 16 w 52"/>
                  <a:gd name="T1" fmla="*/ 119 h 131"/>
                  <a:gd name="T2" fmla="*/ 24 w 52"/>
                  <a:gd name="T3" fmla="*/ 90 h 131"/>
                  <a:gd name="T4" fmla="*/ 0 w 52"/>
                  <a:gd name="T5" fmla="*/ 81 h 131"/>
                  <a:gd name="T6" fmla="*/ 0 w 52"/>
                  <a:gd name="T7" fmla="*/ 50 h 131"/>
                  <a:gd name="T8" fmla="*/ 10 w 52"/>
                  <a:gd name="T9" fmla="*/ 41 h 131"/>
                  <a:gd name="T10" fmla="*/ 4 w 52"/>
                  <a:gd name="T11" fmla="*/ 17 h 131"/>
                  <a:gd name="T12" fmla="*/ 7 w 52"/>
                  <a:gd name="T13" fmla="*/ 0 h 131"/>
                  <a:gd name="T14" fmla="*/ 30 w 52"/>
                  <a:gd name="T15" fmla="*/ 14 h 131"/>
                  <a:gd name="T16" fmla="*/ 33 w 52"/>
                  <a:gd name="T17" fmla="*/ 30 h 131"/>
                  <a:gd name="T18" fmla="*/ 28 w 52"/>
                  <a:gd name="T19" fmla="*/ 56 h 131"/>
                  <a:gd name="T20" fmla="*/ 45 w 52"/>
                  <a:gd name="T21" fmla="*/ 81 h 131"/>
                  <a:gd name="T22" fmla="*/ 52 w 52"/>
                  <a:gd name="T23" fmla="*/ 104 h 131"/>
                  <a:gd name="T24" fmla="*/ 40 w 52"/>
                  <a:gd name="T25" fmla="*/ 110 h 131"/>
                  <a:gd name="T26" fmla="*/ 39 w 52"/>
                  <a:gd name="T27" fmla="*/ 126 h 131"/>
                  <a:gd name="T28" fmla="*/ 24 w 52"/>
                  <a:gd name="T29" fmla="*/ 131 h 131"/>
                  <a:gd name="T30" fmla="*/ 16 w 52"/>
                  <a:gd name="T31"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31">
                    <a:moveTo>
                      <a:pt x="16" y="119"/>
                    </a:moveTo>
                    <a:lnTo>
                      <a:pt x="24" y="90"/>
                    </a:lnTo>
                    <a:lnTo>
                      <a:pt x="0" y="81"/>
                    </a:lnTo>
                    <a:lnTo>
                      <a:pt x="0" y="50"/>
                    </a:lnTo>
                    <a:lnTo>
                      <a:pt x="10" y="41"/>
                    </a:lnTo>
                    <a:lnTo>
                      <a:pt x="4" y="17"/>
                    </a:lnTo>
                    <a:lnTo>
                      <a:pt x="7" y="0"/>
                    </a:lnTo>
                    <a:lnTo>
                      <a:pt x="30" y="14"/>
                    </a:lnTo>
                    <a:lnTo>
                      <a:pt x="33" y="30"/>
                    </a:lnTo>
                    <a:lnTo>
                      <a:pt x="28" y="56"/>
                    </a:lnTo>
                    <a:lnTo>
                      <a:pt x="45" y="81"/>
                    </a:lnTo>
                    <a:lnTo>
                      <a:pt x="52" y="104"/>
                    </a:lnTo>
                    <a:lnTo>
                      <a:pt x="40" y="110"/>
                    </a:lnTo>
                    <a:lnTo>
                      <a:pt x="39" y="126"/>
                    </a:lnTo>
                    <a:lnTo>
                      <a:pt x="24" y="131"/>
                    </a:lnTo>
                    <a:lnTo>
                      <a:pt x="16" y="119"/>
                    </a:lnTo>
                    <a:close/>
                  </a:path>
                </a:pathLst>
              </a:custGeom>
              <a:grpFill/>
              <a:ln w="9525" cap="flat" cmpd="sng">
                <a:noFill/>
                <a:prstDash val="solid"/>
                <a:round/>
                <a:headEnd type="none" w="med" len="med"/>
                <a:tailEnd type="none" w="med" len="med"/>
              </a:ln>
              <a:effectLst/>
              <a:extLst>
                <a:ext uri="{AF507438-7753-43e0-B8FC-AC1667EBCBE1}"/>
              </a:extLst>
            </p:spPr>
            <p:txBody>
              <a:bodyPr/>
              <a:lstStyle/>
              <a:p>
                <a:pPr>
                  <a:defRPr/>
                </a:pPr>
                <a:endParaRPr lang="fr-FR" kern="0" dirty="0">
                  <a:solidFill>
                    <a:prstClr val="black"/>
                  </a:solidFill>
                  <a:latin typeface="Calibri"/>
                  <a:ea typeface=""/>
                  <a:cs typeface=""/>
                  <a:sym typeface="Gill Sans" charset="0"/>
                </a:endParaRPr>
              </a:p>
            </p:txBody>
          </p:sp>
        </p:grpSp>
      </p:grpSp>
      <p:sp>
        <p:nvSpPr>
          <p:cNvPr id="13" name="Text Placeholder 24"/>
          <p:cNvSpPr>
            <a:spLocks noGrp="1"/>
          </p:cNvSpPr>
          <p:nvPr>
            <p:ph type="body" sz="quarter" idx="36" hasCustomPrompt="1"/>
          </p:nvPr>
        </p:nvSpPr>
        <p:spPr>
          <a:xfrm>
            <a:off x="9042400" y="6346537"/>
            <a:ext cx="2890045" cy="47793"/>
          </a:xfrm>
          <a:solidFill>
            <a:schemeClr val="accent6"/>
          </a:solidFill>
        </p:spPr>
        <p:txBody>
          <a:bodyPr/>
          <a:lstStyle>
            <a:lvl1pPr>
              <a:defRPr/>
            </a:lvl1pPr>
          </a:lstStyle>
          <a:p>
            <a:pPr lvl="0"/>
            <a:r>
              <a:rPr lang="en-US" dirty="0"/>
              <a:t>  </a:t>
            </a:r>
            <a:endParaRPr lang="en-GB" dirty="0"/>
          </a:p>
        </p:txBody>
      </p:sp>
      <p:sp>
        <p:nvSpPr>
          <p:cNvPr id="15" name="Text Placeholder 26"/>
          <p:cNvSpPr>
            <a:spLocks noGrp="1"/>
          </p:cNvSpPr>
          <p:nvPr>
            <p:ph type="body" sz="quarter" idx="37" hasCustomPrompt="1"/>
          </p:nvPr>
        </p:nvSpPr>
        <p:spPr>
          <a:xfrm>
            <a:off x="9042400" y="5855530"/>
            <a:ext cx="2890045" cy="493081"/>
          </a:xfrm>
          <a:solidFill>
            <a:schemeClr val="tx1">
              <a:alpha val="80000"/>
            </a:schemeClr>
          </a:solidFill>
        </p:spPr>
        <p:txBody>
          <a:bodyPr lIns="108000" tIns="10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place here</a:t>
            </a:r>
            <a:endParaRPr lang="en-GB" dirty="0"/>
          </a:p>
        </p:txBody>
      </p:sp>
      <p:sp>
        <p:nvSpPr>
          <p:cNvPr id="16" name="Text Placeholder 26"/>
          <p:cNvSpPr>
            <a:spLocks noGrp="1"/>
          </p:cNvSpPr>
          <p:nvPr>
            <p:ph type="body" sz="quarter" idx="81" hasCustomPrompt="1"/>
          </p:nvPr>
        </p:nvSpPr>
        <p:spPr>
          <a:xfrm>
            <a:off x="9042400" y="6117769"/>
            <a:ext cx="2890045" cy="183616"/>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address here</a:t>
            </a:r>
            <a:endParaRPr lang="en-GB" dirty="0"/>
          </a:p>
        </p:txBody>
      </p:sp>
      <p:sp>
        <p:nvSpPr>
          <p:cNvPr id="315"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16" name="Rectangle 315"/>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18" name="Text Placeholder 6"/>
          <p:cNvSpPr>
            <a:spLocks noGrp="1"/>
          </p:cNvSpPr>
          <p:nvPr>
            <p:ph type="body" sz="quarter" idx="17" hasCustomPrompt="1"/>
          </p:nvPr>
        </p:nvSpPr>
        <p:spPr>
          <a:xfrm>
            <a:off x="2" y="4967288"/>
            <a:ext cx="3014663" cy="1200150"/>
          </a:xfrm>
          <a:solidFill>
            <a:schemeClr val="accent6"/>
          </a:solidFill>
        </p:spPr>
        <p:txBody>
          <a:bodyPr lIns="288000" tIns="126000" numCol="1"/>
          <a:lstStyle>
            <a:lvl1pPr marL="179388" indent="-179388">
              <a:buFont typeface="Wingdings" panose="05000000000000000000" pitchFamily="2" charset="2"/>
              <a:buChar char="§"/>
              <a:defRPr sz="1100"/>
            </a:lvl1pPr>
            <a:lvl2pPr marL="269875" indent="-176213">
              <a:defRPr sz="1050"/>
            </a:lvl2pPr>
            <a:lvl3pPr>
              <a:defRPr sz="1000"/>
            </a:lvl3pPr>
            <a:lvl4pPr>
              <a:defRPr sz="900"/>
            </a:lvl4pPr>
            <a:lvl5pPr>
              <a:defRPr sz="7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6"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21" name="Text Placeholder 41"/>
          <p:cNvSpPr>
            <a:spLocks noGrp="1"/>
          </p:cNvSpPr>
          <p:nvPr>
            <p:ph type="body" sz="quarter" idx="102"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2" name="Text Placeholder 3"/>
          <p:cNvSpPr>
            <a:spLocks noGrp="1"/>
          </p:cNvSpPr>
          <p:nvPr>
            <p:ph type="body" sz="quarter" idx="103"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24" name="Group 323"/>
          <p:cNvGrpSpPr/>
          <p:nvPr userDrawn="1"/>
        </p:nvGrpSpPr>
        <p:grpSpPr>
          <a:xfrm>
            <a:off x="-4350367" y="1"/>
            <a:ext cx="3909699" cy="3473285"/>
            <a:chOff x="-3999345" y="0"/>
            <a:chExt cx="3909698" cy="3473285"/>
          </a:xfrm>
        </p:grpSpPr>
        <p:sp>
          <p:nvSpPr>
            <p:cNvPr id="325" name="Rectangle 324"/>
            <p:cNvSpPr/>
            <p:nvPr userDrawn="1"/>
          </p:nvSpPr>
          <p:spPr>
            <a:xfrm>
              <a:off x="-3999345" y="0"/>
              <a:ext cx="3909698" cy="34732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26" name="Straight Connector 32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27" name="Picture 32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28" name="TextBox 327"/>
            <p:cNvSpPr txBox="1"/>
            <p:nvPr userDrawn="1"/>
          </p:nvSpPr>
          <p:spPr>
            <a:xfrm>
              <a:off x="-3916218" y="128588"/>
              <a:ext cx="2927928"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use your map</a:t>
              </a:r>
              <a:endParaRPr lang="en-GB" sz="2000" dirty="0">
                <a:solidFill>
                  <a:schemeClr val="tx1"/>
                </a:solidFill>
                <a:latin typeface="+mn-lt"/>
              </a:endParaRPr>
            </a:p>
          </p:txBody>
        </p:sp>
        <p:grpSp>
          <p:nvGrpSpPr>
            <p:cNvPr id="329" name="Group 328"/>
            <p:cNvGrpSpPr/>
            <p:nvPr userDrawn="1"/>
          </p:nvGrpSpPr>
          <p:grpSpPr>
            <a:xfrm>
              <a:off x="-3916219" y="2017411"/>
              <a:ext cx="3685743" cy="651346"/>
              <a:chOff x="-3953163" y="1938083"/>
              <a:chExt cx="3685743" cy="651346"/>
            </a:xfrm>
          </p:grpSpPr>
          <p:sp>
            <p:nvSpPr>
              <p:cNvPr id="339" name="TextBox 338"/>
              <p:cNvSpPr txBox="1"/>
              <p:nvPr userDrawn="1"/>
            </p:nvSpPr>
            <p:spPr>
              <a:xfrm>
                <a:off x="-3953163" y="193808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40" name="TextBox 339"/>
              <p:cNvSpPr txBox="1"/>
              <p:nvPr userDrawn="1"/>
            </p:nvSpPr>
            <p:spPr>
              <a:xfrm>
                <a:off x="-3565236" y="1986352"/>
                <a:ext cx="3297816"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Copy</a:t>
                </a:r>
                <a:r>
                  <a:rPr lang="en-GB" sz="1400" dirty="0">
                    <a:latin typeface="+mn-lt"/>
                  </a:rPr>
                  <a:t> them</a:t>
                </a:r>
                <a:r>
                  <a:rPr lang="en-GB" sz="1400" baseline="0" dirty="0">
                    <a:latin typeface="+mn-lt"/>
                  </a:rPr>
                  <a:t> from the Asset Library and </a:t>
                </a:r>
                <a:r>
                  <a:rPr lang="en-GB" sz="1400" b="1" baseline="0" dirty="0">
                    <a:latin typeface="+mn-lt"/>
                  </a:rPr>
                  <a:t>paste</a:t>
                </a:r>
                <a:r>
                  <a:rPr lang="en-GB" sz="1400" baseline="0" dirty="0">
                    <a:latin typeface="+mn-lt"/>
                  </a:rPr>
                  <a:t> them onto your presentation</a:t>
                </a:r>
                <a:endParaRPr lang="en-GB" sz="1400" dirty="0">
                  <a:latin typeface="+mn-lt"/>
                </a:endParaRPr>
              </a:p>
            </p:txBody>
          </p:sp>
        </p:grpSp>
        <p:grpSp>
          <p:nvGrpSpPr>
            <p:cNvPr id="331" name="Group 330"/>
            <p:cNvGrpSpPr/>
            <p:nvPr userDrawn="1"/>
          </p:nvGrpSpPr>
          <p:grpSpPr>
            <a:xfrm>
              <a:off x="-3916219" y="2751342"/>
              <a:ext cx="3741159" cy="690245"/>
              <a:chOff x="-3953163" y="2657918"/>
              <a:chExt cx="3741159" cy="690245"/>
            </a:xfrm>
          </p:grpSpPr>
          <p:sp>
            <p:nvSpPr>
              <p:cNvPr id="335" name="TextBox 334"/>
              <p:cNvSpPr txBox="1"/>
              <p:nvPr userDrawn="1"/>
            </p:nvSpPr>
            <p:spPr>
              <a:xfrm>
                <a:off x="-3953163" y="265791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336" name="TextBox 335"/>
              <p:cNvSpPr txBox="1"/>
              <p:nvPr userDrawn="1"/>
            </p:nvSpPr>
            <p:spPr>
              <a:xfrm>
                <a:off x="-3565237" y="2745086"/>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b="1" dirty="0">
                    <a:latin typeface="+mn-lt"/>
                  </a:rPr>
                  <a:t>Fill in</a:t>
                </a:r>
                <a:r>
                  <a:rPr lang="en-GB" sz="1400" dirty="0">
                    <a:latin typeface="+mn-lt"/>
                  </a:rPr>
                  <a:t> the data and stats and </a:t>
                </a:r>
                <a:r>
                  <a:rPr lang="en-GB" sz="1400" b="1" dirty="0">
                    <a:latin typeface="+mn-lt"/>
                  </a:rPr>
                  <a:t>drag</a:t>
                </a:r>
                <a:r>
                  <a:rPr lang="en-GB" sz="1400" baseline="0" dirty="0">
                    <a:latin typeface="+mn-lt"/>
                  </a:rPr>
                  <a:t> them to the relevant areas on your map</a:t>
                </a:r>
                <a:endParaRPr lang="en-GB" sz="1400" dirty="0">
                  <a:latin typeface="+mn-lt"/>
                </a:endParaRPr>
              </a:p>
            </p:txBody>
          </p:sp>
        </p:grpSp>
        <p:grpSp>
          <p:nvGrpSpPr>
            <p:cNvPr id="332" name="Group 331"/>
            <p:cNvGrpSpPr/>
            <p:nvPr userDrawn="1"/>
          </p:nvGrpSpPr>
          <p:grpSpPr>
            <a:xfrm>
              <a:off x="-3916219" y="1118356"/>
              <a:ext cx="3741159" cy="677414"/>
              <a:chOff x="-3953163" y="1118356"/>
              <a:chExt cx="3741159" cy="677414"/>
            </a:xfrm>
          </p:grpSpPr>
          <p:sp>
            <p:nvSpPr>
              <p:cNvPr id="333" name="TextBox 33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34" name="TextBox 333"/>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In</a:t>
                </a:r>
                <a:r>
                  <a:rPr lang="en-GB" sz="1400" baseline="0" dirty="0">
                    <a:latin typeface="+mn-lt"/>
                  </a:rPr>
                  <a:t> your </a:t>
                </a:r>
                <a:r>
                  <a:rPr lang="en-GB" sz="1400" b="1" baseline="0" dirty="0">
                    <a:latin typeface="+mn-lt"/>
                  </a:rPr>
                  <a:t>Asset Library</a:t>
                </a:r>
                <a:r>
                  <a:rPr lang="en-GB" sz="1400" baseline="0" dirty="0">
                    <a:latin typeface="+mn-lt"/>
                  </a:rPr>
                  <a:t>, find the appropriate pointers or markers for the data you wish to display</a:t>
                </a:r>
                <a:endParaRPr lang="en-GB" sz="1400" dirty="0">
                  <a:latin typeface="+mn-lt"/>
                </a:endParaRPr>
              </a:p>
            </p:txBody>
          </p:sp>
        </p:grpSp>
      </p:grpSp>
    </p:spTree>
    <p:extLst>
      <p:ext uri="{BB962C8B-B14F-4D97-AF65-F5344CB8AC3E}">
        <p14:creationId xmlns:p14="http://schemas.microsoft.com/office/powerpoint/2010/main" val="267898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128589" y="1130711"/>
            <a:ext cx="11925300" cy="5368514"/>
          </a:xfrm>
          <a:custGeom>
            <a:avLst/>
            <a:gdLst>
              <a:gd name="connsiteX0" fmla="*/ 3014662 w 11925300"/>
              <a:gd name="connsiteY0" fmla="*/ 0 h 5368514"/>
              <a:gd name="connsiteX1" fmla="*/ 11925300 w 11925300"/>
              <a:gd name="connsiteY1" fmla="*/ 0 h 5368514"/>
              <a:gd name="connsiteX2" fmla="*/ 11925300 w 11925300"/>
              <a:gd name="connsiteY2" fmla="*/ 5368514 h 5368514"/>
              <a:gd name="connsiteX3" fmla="*/ 0 w 11925300"/>
              <a:gd name="connsiteY3" fmla="*/ 5368514 h 5368514"/>
              <a:gd name="connsiteX4" fmla="*/ 0 w 11925300"/>
              <a:gd name="connsiteY4" fmla="*/ 3862630 h 5368514"/>
              <a:gd name="connsiteX5" fmla="*/ 3014662 w 11925300"/>
              <a:gd name="connsiteY5" fmla="*/ 3862630 h 536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0" h="5368514">
                <a:moveTo>
                  <a:pt x="3014662" y="0"/>
                </a:moveTo>
                <a:lnTo>
                  <a:pt x="11925300" y="0"/>
                </a:lnTo>
                <a:lnTo>
                  <a:pt x="11925300" y="5368514"/>
                </a:lnTo>
                <a:lnTo>
                  <a:pt x="0" y="5368514"/>
                </a:lnTo>
                <a:lnTo>
                  <a:pt x="0" y="3862630"/>
                </a:lnTo>
                <a:lnTo>
                  <a:pt x="3014662" y="3862630"/>
                </a:lnTo>
                <a:close/>
              </a:path>
            </a:pathLst>
          </a:custGeom>
          <a:noFill/>
        </p:spPr>
        <p:txBody>
          <a:bodyPr wrap="square">
            <a:noAutofit/>
          </a:bodyPr>
          <a:lstStyle>
            <a:lvl1pPr algn="ctr">
              <a:defRPr sz="1100" baseline="0"/>
            </a:lvl1pPr>
          </a:lstStyle>
          <a:p>
            <a:r>
              <a:rPr lang="en-GB" dirty="0"/>
              <a:t>Click on the icon to insert an image</a:t>
            </a:r>
          </a:p>
        </p:txBody>
      </p:sp>
      <p:sp>
        <p:nvSpPr>
          <p:cNvPr id="14" name="Text Placeholder 13"/>
          <p:cNvSpPr>
            <a:spLocks noGrp="1"/>
          </p:cNvSpPr>
          <p:nvPr>
            <p:ph type="body" sz="quarter" idx="16" hasCustomPrompt="1"/>
          </p:nvPr>
        </p:nvSpPr>
        <p:spPr>
          <a:xfrm>
            <a:off x="128588" y="1130711"/>
            <a:ext cx="2889251" cy="3736564"/>
          </a:xfrm>
          <a:solidFill>
            <a:schemeClr val="bg2"/>
          </a:solidFill>
        </p:spPr>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33"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4" name="Group 33"/>
          <p:cNvGrpSpPr/>
          <p:nvPr userDrawn="1"/>
        </p:nvGrpSpPr>
        <p:grpSpPr>
          <a:xfrm>
            <a:off x="-4350367" y="0"/>
            <a:ext cx="3909699" cy="5532582"/>
            <a:chOff x="-3999345" y="0"/>
            <a:chExt cx="3909698" cy="5532582"/>
          </a:xfrm>
        </p:grpSpPr>
        <p:sp>
          <p:nvSpPr>
            <p:cNvPr id="35" name="Rectangle 34"/>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6" name="Straight Connector 35"/>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8" name="TextBox 37"/>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39" name="Group 38"/>
            <p:cNvGrpSpPr/>
            <p:nvPr userDrawn="1"/>
          </p:nvGrpSpPr>
          <p:grpSpPr>
            <a:xfrm>
              <a:off x="-3916219" y="2007734"/>
              <a:ext cx="3741159" cy="603077"/>
              <a:chOff x="-3953163" y="1928406"/>
              <a:chExt cx="3741159" cy="603077"/>
            </a:xfrm>
          </p:grpSpPr>
          <p:sp>
            <p:nvSpPr>
              <p:cNvPr id="52" name="TextBox 51"/>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3" name="TextBox 52"/>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0" name="Group 39"/>
            <p:cNvGrpSpPr/>
            <p:nvPr userDrawn="1"/>
          </p:nvGrpSpPr>
          <p:grpSpPr>
            <a:xfrm>
              <a:off x="-3916219" y="3804415"/>
              <a:ext cx="3741159" cy="649206"/>
              <a:chOff x="-3953163" y="3686663"/>
              <a:chExt cx="3741159" cy="649206"/>
            </a:xfrm>
          </p:grpSpPr>
          <p:sp>
            <p:nvSpPr>
              <p:cNvPr id="50" name="TextBox 49"/>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1" name="TextBox 50"/>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1" name="Group 40"/>
            <p:cNvGrpSpPr/>
            <p:nvPr userDrawn="1"/>
          </p:nvGrpSpPr>
          <p:grpSpPr>
            <a:xfrm>
              <a:off x="-3916219" y="2909062"/>
              <a:ext cx="3741159" cy="634370"/>
              <a:chOff x="-3953163" y="2815638"/>
              <a:chExt cx="3741159" cy="634370"/>
            </a:xfrm>
          </p:grpSpPr>
          <p:sp>
            <p:nvSpPr>
              <p:cNvPr id="48" name="TextBox 47"/>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49" name="TextBox 48"/>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2" name="Group 41"/>
            <p:cNvGrpSpPr/>
            <p:nvPr userDrawn="1"/>
          </p:nvGrpSpPr>
          <p:grpSpPr>
            <a:xfrm>
              <a:off x="-3916219" y="4693793"/>
              <a:ext cx="3470417" cy="603077"/>
              <a:chOff x="-3953163" y="4622237"/>
              <a:chExt cx="3470417" cy="603077"/>
            </a:xfrm>
          </p:grpSpPr>
          <p:sp>
            <p:nvSpPr>
              <p:cNvPr id="46" name="TextBox 45"/>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7" name="TextBox 46"/>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3" name="Group 42"/>
            <p:cNvGrpSpPr/>
            <p:nvPr userDrawn="1"/>
          </p:nvGrpSpPr>
          <p:grpSpPr>
            <a:xfrm>
              <a:off x="-3916219" y="1118356"/>
              <a:ext cx="3741159" cy="677414"/>
              <a:chOff x="-3953163" y="1118356"/>
              <a:chExt cx="3741159" cy="677414"/>
            </a:xfrm>
          </p:grpSpPr>
          <p:sp>
            <p:nvSpPr>
              <p:cNvPr id="44" name="TextBox 43"/>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5" name="TextBox 44"/>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4"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7"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8"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0865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Transparent Column">
    <p:bg>
      <p:bgPr>
        <a:solidFill>
          <a:schemeClr val="bg1"/>
        </a:solidFill>
        <a:effectLst/>
      </p:bgPr>
    </p:bg>
    <p:spTree>
      <p:nvGrpSpPr>
        <p:cNvPr id="1" name=""/>
        <p:cNvGrpSpPr/>
        <p:nvPr/>
      </p:nvGrpSpPr>
      <p:grpSpPr>
        <a:xfrm>
          <a:off x="0" y="0"/>
          <a:ext cx="0" cy="0"/>
          <a:chOff x="0" y="0"/>
          <a:chExt cx="0" cy="0"/>
        </a:xfrm>
      </p:grpSpPr>
      <p:sp>
        <p:nvSpPr>
          <p:cNvPr id="13" name="Picture Placeholder 8"/>
          <p:cNvSpPr>
            <a:spLocks noGrp="1"/>
          </p:cNvSpPr>
          <p:nvPr>
            <p:ph type="pic" sz="quarter" idx="16" hasCustomPrompt="1"/>
          </p:nvPr>
        </p:nvSpPr>
        <p:spPr>
          <a:xfrm>
            <a:off x="119063" y="1130711"/>
            <a:ext cx="11934825" cy="5368514"/>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4" name="Text Placeholder 13"/>
          <p:cNvSpPr>
            <a:spLocks noGrp="1"/>
          </p:cNvSpPr>
          <p:nvPr>
            <p:ph type="body" sz="quarter" idx="17" hasCustomPrompt="1"/>
          </p:nvPr>
        </p:nvSpPr>
        <p:spPr>
          <a:xfrm>
            <a:off x="119065" y="1504337"/>
            <a:ext cx="2898775" cy="3736564"/>
          </a:xfrm>
          <a:solidFill>
            <a:schemeClr val="accent1">
              <a:alpha val="85000"/>
            </a:schemeClr>
          </a:solidFill>
        </p:spPr>
        <p:txBody>
          <a:bodyPr/>
          <a:lstStyle>
            <a:lvl1pPr>
              <a:defRPr/>
            </a:lvl1pPr>
          </a:lstStyle>
          <a:p>
            <a:pPr lvl="0"/>
            <a:r>
              <a:rPr lang="en-US" dirty="0"/>
              <a:t>  </a:t>
            </a:r>
            <a:endParaRPr lang="en-GB" dirty="0"/>
          </a:p>
        </p:txBody>
      </p:sp>
      <p:sp>
        <p:nvSpPr>
          <p:cNvPr id="17" name="Text Placeholder 24"/>
          <p:cNvSpPr>
            <a:spLocks noGrp="1"/>
          </p:cNvSpPr>
          <p:nvPr>
            <p:ph type="body" sz="quarter" idx="21" hasCustomPrompt="1"/>
          </p:nvPr>
        </p:nvSpPr>
        <p:spPr>
          <a:xfrm>
            <a:off x="119065" y="5242179"/>
            <a:ext cx="2898775" cy="48716"/>
          </a:xfrm>
          <a:solidFill>
            <a:schemeClr val="accent6"/>
          </a:solidFill>
        </p:spPr>
        <p:txBody>
          <a:bodyPr/>
          <a:lstStyle>
            <a:lvl1pPr>
              <a:defRPr/>
            </a:lvl1pPr>
          </a:lstStyle>
          <a:p>
            <a:pPr lvl="0"/>
            <a:r>
              <a:rPr lang="en-US" dirty="0"/>
              <a:t>  </a:t>
            </a:r>
            <a:endParaRPr lang="en-GB" dirty="0"/>
          </a:p>
        </p:txBody>
      </p:sp>
      <p:sp>
        <p:nvSpPr>
          <p:cNvPr id="36"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7" name="Group 36"/>
          <p:cNvGrpSpPr/>
          <p:nvPr userDrawn="1"/>
        </p:nvGrpSpPr>
        <p:grpSpPr>
          <a:xfrm>
            <a:off x="-4350367" y="0"/>
            <a:ext cx="3909699" cy="5532582"/>
            <a:chOff x="-3999345" y="0"/>
            <a:chExt cx="3909698" cy="5532582"/>
          </a:xfrm>
        </p:grpSpPr>
        <p:sp>
          <p:nvSpPr>
            <p:cNvPr id="38" name="Rectangle 37"/>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9" name="Straight Connector 3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1" name="TextBox 40"/>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2" name="Group 41"/>
            <p:cNvGrpSpPr/>
            <p:nvPr userDrawn="1"/>
          </p:nvGrpSpPr>
          <p:grpSpPr>
            <a:xfrm>
              <a:off x="-3916219" y="2007734"/>
              <a:ext cx="3741159" cy="603077"/>
              <a:chOff x="-3953163" y="1928406"/>
              <a:chExt cx="3741159" cy="603077"/>
            </a:xfrm>
          </p:grpSpPr>
          <p:sp>
            <p:nvSpPr>
              <p:cNvPr id="55" name="TextBox 54"/>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6" name="TextBox 55"/>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3" name="Group 42"/>
            <p:cNvGrpSpPr/>
            <p:nvPr userDrawn="1"/>
          </p:nvGrpSpPr>
          <p:grpSpPr>
            <a:xfrm>
              <a:off x="-3916219" y="3804415"/>
              <a:ext cx="3741159" cy="649206"/>
              <a:chOff x="-3953163" y="3686663"/>
              <a:chExt cx="3741159" cy="649206"/>
            </a:xfrm>
          </p:grpSpPr>
          <p:sp>
            <p:nvSpPr>
              <p:cNvPr id="53" name="TextBox 52"/>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4" name="TextBox 53"/>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4" name="Group 43"/>
            <p:cNvGrpSpPr/>
            <p:nvPr userDrawn="1"/>
          </p:nvGrpSpPr>
          <p:grpSpPr>
            <a:xfrm>
              <a:off x="-3916219" y="2909062"/>
              <a:ext cx="3741159" cy="634370"/>
              <a:chOff x="-3953163" y="2815638"/>
              <a:chExt cx="3741159" cy="634370"/>
            </a:xfrm>
          </p:grpSpPr>
          <p:sp>
            <p:nvSpPr>
              <p:cNvPr id="51" name="TextBox 50"/>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2" name="TextBox 51"/>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5" name="Group 44"/>
            <p:cNvGrpSpPr/>
            <p:nvPr userDrawn="1"/>
          </p:nvGrpSpPr>
          <p:grpSpPr>
            <a:xfrm>
              <a:off x="-3916219" y="4693793"/>
              <a:ext cx="3470417" cy="603077"/>
              <a:chOff x="-3953163" y="4622237"/>
              <a:chExt cx="3470417" cy="603077"/>
            </a:xfrm>
          </p:grpSpPr>
          <p:sp>
            <p:nvSpPr>
              <p:cNvPr id="49" name="TextBox 48"/>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0" name="TextBox 49"/>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6" name="Group 45"/>
            <p:cNvGrpSpPr/>
            <p:nvPr userDrawn="1"/>
          </p:nvGrpSpPr>
          <p:grpSpPr>
            <a:xfrm>
              <a:off x="-3916219" y="1118356"/>
              <a:ext cx="3741159" cy="677414"/>
              <a:chOff x="-3953163" y="1118356"/>
              <a:chExt cx="3741159" cy="677414"/>
            </a:xfrm>
          </p:grpSpPr>
          <p:sp>
            <p:nvSpPr>
              <p:cNvPr id="47" name="TextBox 4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8" name="TextBox 47"/>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7"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0" name="Text Placeholder 41"/>
          <p:cNvSpPr>
            <a:spLocks noGrp="1"/>
          </p:cNvSpPr>
          <p:nvPr>
            <p:ph type="body" sz="quarter" idx="85" hasCustomPrompt="1"/>
          </p:nvPr>
        </p:nvSpPr>
        <p:spPr>
          <a:xfrm>
            <a:off x="191345" y="3302940"/>
            <a:ext cx="2724895" cy="1874509"/>
          </a:xfrm>
        </p:spPr>
        <p:txBody>
          <a:bodyPr rIns="108000"/>
          <a:lstStyle>
            <a:lvl1pPr>
              <a:defRPr sz="1100">
                <a:solidFill>
                  <a:srgbClr val="FFFFFF"/>
                </a:solidFill>
              </a:defRPr>
            </a:lvl1pPr>
            <a:lvl2pPr>
              <a:defRPr sz="1050">
                <a:solidFill>
                  <a:srgbClr val="FFFFFF"/>
                </a:solidFill>
              </a:defRPr>
            </a:lvl2pPr>
            <a:lvl3pPr>
              <a:defRPr sz="1000">
                <a:solidFill>
                  <a:srgbClr val="FFFFFF"/>
                </a:solidFill>
              </a:defRPr>
            </a:lvl3pPr>
            <a:lvl4pPr>
              <a:defRPr sz="900">
                <a:solidFill>
                  <a:srgbClr val="FFFFFF"/>
                </a:solidFill>
              </a:defRPr>
            </a:lvl4pPr>
            <a:lvl5pPr>
              <a:defRPr sz="800">
                <a:solidFill>
                  <a:srgbClr val="FFFFFF"/>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1" name="Text Placeholder 3"/>
          <p:cNvSpPr>
            <a:spLocks noGrp="1"/>
          </p:cNvSpPr>
          <p:nvPr>
            <p:ph type="body" sz="quarter" idx="86" hasCustomPrompt="1"/>
          </p:nvPr>
        </p:nvSpPr>
        <p:spPr>
          <a:xfrm>
            <a:off x="191346" y="1621927"/>
            <a:ext cx="2724893" cy="160608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631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11" name="Chart Placeholder 10"/>
          <p:cNvSpPr>
            <a:spLocks noGrp="1"/>
          </p:cNvSpPr>
          <p:nvPr>
            <p:ph type="chart" sz="quarter" idx="82" hasCustomPrompt="1"/>
          </p:nvPr>
        </p:nvSpPr>
        <p:spPr>
          <a:xfrm>
            <a:off x="3143250" y="1130711"/>
            <a:ext cx="8910639" cy="5368514"/>
          </a:xfrm>
          <a:noFill/>
        </p:spPr>
        <p:txBody>
          <a:bodyPr/>
          <a:lstStyle>
            <a:lvl1pPr algn="ctr">
              <a:defRPr sz="1100" baseline="0"/>
            </a:lvl1pPr>
          </a:lstStyle>
          <a:p>
            <a:r>
              <a:rPr lang="en-GB" dirty="0"/>
              <a:t>Click on the icon to insert a chart</a:t>
            </a:r>
          </a:p>
        </p:txBody>
      </p:sp>
      <p:sp>
        <p:nvSpPr>
          <p:cNvPr id="2" name="Title 1"/>
          <p:cNvSpPr>
            <a:spLocks noGrp="1"/>
          </p:cNvSpPr>
          <p:nvPr>
            <p:ph type="title" hasCustomPrompt="1"/>
          </p:nvPr>
        </p:nvSpPr>
        <p:spPr/>
        <p:txBody>
          <a:bodyPr/>
          <a:lstStyle/>
          <a:p>
            <a:r>
              <a:rPr lang="en-US" dirty="0"/>
              <a:t>Enter title here</a:t>
            </a:r>
            <a:endParaRPr lang="en-GB" dirty="0"/>
          </a:p>
        </p:txBody>
      </p:sp>
      <p:grpSp>
        <p:nvGrpSpPr>
          <p:cNvPr id="9" name="Group 8"/>
          <p:cNvGrpSpPr/>
          <p:nvPr userDrawn="1"/>
        </p:nvGrpSpPr>
        <p:grpSpPr>
          <a:xfrm>
            <a:off x="-4350367" y="0"/>
            <a:ext cx="3909699" cy="5532582"/>
            <a:chOff x="-12577097" y="0"/>
            <a:chExt cx="3909698" cy="5532582"/>
          </a:xfrm>
        </p:grpSpPr>
        <p:sp>
          <p:nvSpPr>
            <p:cNvPr id="10" name="Rectangle 9"/>
            <p:cNvSpPr/>
            <p:nvPr/>
          </p:nvSpPr>
          <p:spPr>
            <a:xfrm>
              <a:off x="-12577097"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2" name="Straight Connector 11"/>
            <p:cNvCxnSpPr/>
            <p:nvPr/>
          </p:nvCxnSpPr>
          <p:spPr>
            <a:xfrm>
              <a:off x="-12577097"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89265" y="128588"/>
              <a:ext cx="681037" cy="681037"/>
            </a:xfrm>
            <a:prstGeom prst="rect">
              <a:avLst/>
            </a:prstGeom>
          </p:spPr>
        </p:pic>
        <p:sp>
          <p:nvSpPr>
            <p:cNvPr id="14" name="TextBox 13"/>
            <p:cNvSpPr txBox="1"/>
            <p:nvPr/>
          </p:nvSpPr>
          <p:spPr>
            <a:xfrm>
              <a:off x="-12429316"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 chart</a:t>
              </a:r>
              <a:endParaRPr lang="en-GB" sz="2000" dirty="0">
                <a:solidFill>
                  <a:schemeClr val="tx1"/>
                </a:solidFill>
                <a:latin typeface="+mn-lt"/>
              </a:endParaRPr>
            </a:p>
          </p:txBody>
        </p:sp>
        <p:grpSp>
          <p:nvGrpSpPr>
            <p:cNvPr id="15" name="Group 14"/>
            <p:cNvGrpSpPr/>
            <p:nvPr/>
          </p:nvGrpSpPr>
          <p:grpSpPr>
            <a:xfrm>
              <a:off x="-12493971" y="2007734"/>
              <a:ext cx="3741159" cy="603077"/>
              <a:chOff x="-3953163" y="1928406"/>
              <a:chExt cx="3741159" cy="603077"/>
            </a:xfrm>
          </p:grpSpPr>
          <p:sp>
            <p:nvSpPr>
              <p:cNvPr id="28" name="TextBox 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9" name="TextBox 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When</a:t>
                </a:r>
                <a:r>
                  <a:rPr lang="en-GB" sz="1400" baseline="0" dirty="0">
                    <a:latin typeface="+mn-lt"/>
                  </a:rPr>
                  <a:t> the chart template box comes up, click on the </a:t>
                </a:r>
                <a:r>
                  <a:rPr lang="en-GB" sz="1400" b="1" baseline="0" dirty="0">
                    <a:latin typeface="+mn-lt"/>
                  </a:rPr>
                  <a:t>Template folder </a:t>
                </a:r>
                <a:r>
                  <a:rPr lang="en-GB" sz="1400" baseline="0" dirty="0">
                    <a:latin typeface="+mn-lt"/>
                  </a:rPr>
                  <a:t>on the left.</a:t>
                </a:r>
                <a:endParaRPr lang="en-GB" sz="1400" dirty="0">
                  <a:latin typeface="+mn-lt"/>
                </a:endParaRPr>
              </a:p>
            </p:txBody>
          </p:sp>
        </p:grpSp>
        <p:grpSp>
          <p:nvGrpSpPr>
            <p:cNvPr id="16" name="Group 15"/>
            <p:cNvGrpSpPr/>
            <p:nvPr/>
          </p:nvGrpSpPr>
          <p:grpSpPr>
            <a:xfrm>
              <a:off x="-12493971" y="3798440"/>
              <a:ext cx="3741159" cy="603077"/>
              <a:chOff x="-3953163" y="3680688"/>
              <a:chExt cx="3741159" cy="603077"/>
            </a:xfrm>
          </p:grpSpPr>
          <p:sp>
            <p:nvSpPr>
              <p:cNvPr id="26" name="TextBox 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27" name="TextBox 26"/>
              <p:cNvSpPr txBox="1"/>
              <p:nvPr userDrawn="1"/>
            </p:nvSpPr>
            <p:spPr>
              <a:xfrm>
                <a:off x="-3565237" y="3680688"/>
                <a:ext cx="3353233" cy="603077"/>
              </a:xfrm>
              <a:prstGeom prst="rect">
                <a:avLst/>
              </a:prstGeom>
              <a:noFill/>
            </p:spPr>
            <p:txBody>
              <a:bodyPr wrap="square" rtlCol="0">
                <a:noAutofit/>
              </a:bodyPr>
              <a:lstStyle/>
              <a:p>
                <a:pPr>
                  <a:lnSpc>
                    <a:spcPct val="90000"/>
                  </a:lnSpc>
                  <a:spcAft>
                    <a:spcPts val="600"/>
                  </a:spcAft>
                </a:pPr>
                <a:r>
                  <a:rPr lang="en-GB" sz="1400" dirty="0">
                    <a:latin typeface="+mn-lt"/>
                  </a:rPr>
                  <a:t>Alternatively, pick a</a:t>
                </a:r>
                <a:r>
                  <a:rPr lang="en-GB" sz="1400" baseline="0" dirty="0">
                    <a:latin typeface="+mn-lt"/>
                  </a:rPr>
                  <a:t> chart from the list in the template box.</a:t>
                </a:r>
                <a:endParaRPr lang="en-GB" sz="1400" dirty="0">
                  <a:latin typeface="+mn-lt"/>
                </a:endParaRPr>
              </a:p>
            </p:txBody>
          </p:sp>
        </p:grpSp>
        <p:grpSp>
          <p:nvGrpSpPr>
            <p:cNvPr id="17" name="Group 16"/>
            <p:cNvGrpSpPr/>
            <p:nvPr/>
          </p:nvGrpSpPr>
          <p:grpSpPr>
            <a:xfrm>
              <a:off x="-12493971" y="2903087"/>
              <a:ext cx="3741159" cy="603077"/>
              <a:chOff x="-3953163" y="2809663"/>
              <a:chExt cx="3741159" cy="603077"/>
            </a:xfrm>
          </p:grpSpPr>
          <p:sp>
            <p:nvSpPr>
              <p:cNvPr id="24" name="TextBox 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5" name="TextBox 24"/>
              <p:cNvSpPr txBox="1"/>
              <p:nvPr userDrawn="1"/>
            </p:nvSpPr>
            <p:spPr>
              <a:xfrm>
                <a:off x="-3565237" y="2809663"/>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a:t>
                </a:r>
                <a:r>
                  <a:rPr lang="en-GB" sz="1400" baseline="0" dirty="0">
                    <a:latin typeface="+mn-lt"/>
                  </a:rPr>
                  <a:t> on the</a:t>
                </a:r>
                <a:r>
                  <a:rPr lang="en-GB" sz="1400" b="1" baseline="0" dirty="0">
                    <a:latin typeface="+mn-lt"/>
                  </a:rPr>
                  <a:t> template </a:t>
                </a:r>
                <a:r>
                  <a:rPr lang="en-GB" sz="1400" baseline="0" dirty="0">
                    <a:latin typeface="+mn-lt"/>
                  </a:rPr>
                  <a:t>of the chart you wish to use.</a:t>
                </a:r>
                <a:endParaRPr lang="en-GB" sz="1400" dirty="0">
                  <a:latin typeface="+mn-lt"/>
                </a:endParaRPr>
              </a:p>
            </p:txBody>
          </p:sp>
        </p:grpSp>
        <p:grpSp>
          <p:nvGrpSpPr>
            <p:cNvPr id="18" name="Group 17"/>
            <p:cNvGrpSpPr/>
            <p:nvPr/>
          </p:nvGrpSpPr>
          <p:grpSpPr>
            <a:xfrm>
              <a:off x="-12493971" y="4693793"/>
              <a:ext cx="3741159" cy="603077"/>
              <a:chOff x="-3953163" y="4622237"/>
              <a:chExt cx="3741159" cy="603077"/>
            </a:xfrm>
          </p:grpSpPr>
          <p:sp>
            <p:nvSpPr>
              <p:cNvPr id="22" name="TextBox 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3" name="TextBox 22"/>
              <p:cNvSpPr txBox="1"/>
              <p:nvPr userDrawn="1"/>
            </p:nvSpPr>
            <p:spPr>
              <a:xfrm>
                <a:off x="-3565237" y="4622237"/>
                <a:ext cx="3353233" cy="603077"/>
              </a:xfrm>
              <a:prstGeom prst="rect">
                <a:avLst/>
              </a:prstGeom>
              <a:noFill/>
            </p:spPr>
            <p:txBody>
              <a:bodyPr wrap="square" rtlCol="0">
                <a:noAutofit/>
              </a:bodyPr>
              <a:lstStyle/>
              <a:p>
                <a:pPr>
                  <a:lnSpc>
                    <a:spcPct val="90000"/>
                  </a:lnSpc>
                  <a:spcAft>
                    <a:spcPts val="600"/>
                  </a:spcAft>
                </a:pPr>
                <a:r>
                  <a:rPr lang="en-GB" sz="1400" dirty="0">
                    <a:latin typeface="+mn-lt"/>
                  </a:rPr>
                  <a:t>Edit your data using</a:t>
                </a:r>
                <a:r>
                  <a:rPr lang="en-GB" sz="1400" baseline="0" dirty="0">
                    <a:latin typeface="+mn-lt"/>
                  </a:rPr>
                  <a:t> the </a:t>
                </a:r>
                <a:r>
                  <a:rPr lang="en-GB" sz="1400" b="1" baseline="0" dirty="0">
                    <a:latin typeface="+mn-lt"/>
                  </a:rPr>
                  <a:t>Chart Tools </a:t>
                </a:r>
                <a:r>
                  <a:rPr lang="en-GB" sz="1400" baseline="0" dirty="0">
                    <a:latin typeface="+mn-lt"/>
                  </a:rPr>
                  <a:t>in the ribbon.</a:t>
                </a:r>
                <a:endParaRPr lang="en-GB" sz="1400" dirty="0">
                  <a:latin typeface="+mn-lt"/>
                </a:endParaRPr>
              </a:p>
            </p:txBody>
          </p:sp>
        </p:grpSp>
        <p:grpSp>
          <p:nvGrpSpPr>
            <p:cNvPr id="19" name="Group 18"/>
            <p:cNvGrpSpPr/>
            <p:nvPr/>
          </p:nvGrpSpPr>
          <p:grpSpPr>
            <a:xfrm>
              <a:off x="-12493971" y="1112381"/>
              <a:ext cx="3741159" cy="603077"/>
              <a:chOff x="-3953163" y="1112381"/>
              <a:chExt cx="3741159" cy="603077"/>
            </a:xfrm>
          </p:grpSpPr>
          <p:sp>
            <p:nvSpPr>
              <p:cNvPr id="20" name="TextBox 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1" name="TextBox 20"/>
              <p:cNvSpPr txBox="1"/>
              <p:nvPr userDrawn="1"/>
            </p:nvSpPr>
            <p:spPr>
              <a:xfrm>
                <a:off x="-3565237" y="111238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a:t>
                </a:r>
                <a:endParaRPr lang="en-GB" sz="1400" dirty="0">
                  <a:latin typeface="+mn-lt"/>
                </a:endParaRPr>
              </a:p>
            </p:txBody>
          </p:sp>
        </p:grpSp>
      </p:grpSp>
      <p:sp>
        <p:nvSpPr>
          <p:cNvPr id="32"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3" name="Rectangle 32"/>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0"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8"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9"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681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12" name="Table Placeholder 6"/>
          <p:cNvSpPr>
            <a:spLocks noGrp="1"/>
          </p:cNvSpPr>
          <p:nvPr>
            <p:ph type="tbl" sz="quarter" idx="83" hasCustomPrompt="1"/>
          </p:nvPr>
        </p:nvSpPr>
        <p:spPr>
          <a:xfrm>
            <a:off x="3143250" y="1130713"/>
            <a:ext cx="8910639" cy="5368515"/>
          </a:xfrm>
          <a:noFill/>
        </p:spPr>
        <p:txBody>
          <a:bodyPr/>
          <a:lstStyle>
            <a:lvl1pPr algn="ctr">
              <a:defRPr sz="1100" baseline="0"/>
            </a:lvl1pPr>
          </a:lstStyle>
          <a:p>
            <a:r>
              <a:rPr lang="en-GB" dirty="0"/>
              <a:t>Click on the icon to insert a table</a:t>
            </a:r>
          </a:p>
        </p:txBody>
      </p:sp>
      <p:sp>
        <p:nvSpPr>
          <p:cNvPr id="2" name="Title 1"/>
          <p:cNvSpPr>
            <a:spLocks noGrp="1"/>
          </p:cNvSpPr>
          <p:nvPr>
            <p:ph type="title" hasCustomPrompt="1"/>
          </p:nvPr>
        </p:nvSpPr>
        <p:spPr/>
        <p:txBody>
          <a:bodyPr/>
          <a:lstStyle/>
          <a:p>
            <a:r>
              <a:rPr lang="en-US" dirty="0"/>
              <a:t>Enter title here</a:t>
            </a:r>
            <a:endParaRPr lang="en-GB" dirty="0"/>
          </a:p>
        </p:txBody>
      </p:sp>
      <p:grpSp>
        <p:nvGrpSpPr>
          <p:cNvPr id="13" name="Group 12"/>
          <p:cNvGrpSpPr/>
          <p:nvPr userDrawn="1"/>
        </p:nvGrpSpPr>
        <p:grpSpPr>
          <a:xfrm>
            <a:off x="-4350367" y="0"/>
            <a:ext cx="3909699" cy="5532582"/>
            <a:chOff x="-16865973" y="0"/>
            <a:chExt cx="3909698" cy="5532582"/>
          </a:xfrm>
        </p:grpSpPr>
        <p:sp>
          <p:nvSpPr>
            <p:cNvPr id="14" name="Rectangle 13"/>
            <p:cNvSpPr/>
            <p:nvPr/>
          </p:nvSpPr>
          <p:spPr>
            <a:xfrm>
              <a:off x="-16865973"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5" name="Straight Connector 14"/>
            <p:cNvCxnSpPr/>
            <p:nvPr/>
          </p:nvCxnSpPr>
          <p:spPr>
            <a:xfrm>
              <a:off x="-16865973"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78141" y="128588"/>
              <a:ext cx="681037" cy="681037"/>
            </a:xfrm>
            <a:prstGeom prst="rect">
              <a:avLst/>
            </a:prstGeom>
          </p:spPr>
        </p:pic>
        <p:sp>
          <p:nvSpPr>
            <p:cNvPr id="17" name="TextBox 16"/>
            <p:cNvSpPr txBox="1"/>
            <p:nvPr/>
          </p:nvSpPr>
          <p:spPr>
            <a:xfrm>
              <a:off x="-16718192"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 table</a:t>
              </a:r>
              <a:endParaRPr lang="en-GB" sz="2000" dirty="0">
                <a:solidFill>
                  <a:schemeClr val="tx1"/>
                </a:solidFill>
                <a:latin typeface="+mn-lt"/>
              </a:endParaRPr>
            </a:p>
          </p:txBody>
        </p:sp>
        <p:grpSp>
          <p:nvGrpSpPr>
            <p:cNvPr id="18" name="Group 17"/>
            <p:cNvGrpSpPr/>
            <p:nvPr/>
          </p:nvGrpSpPr>
          <p:grpSpPr>
            <a:xfrm>
              <a:off x="-16782847" y="2007734"/>
              <a:ext cx="3741159" cy="603077"/>
              <a:chOff x="-3953163" y="1928406"/>
              <a:chExt cx="3741159" cy="603077"/>
            </a:xfrm>
          </p:grpSpPr>
          <p:sp>
            <p:nvSpPr>
              <p:cNvPr id="31" name="TextBox 30"/>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32" name="TextBox 31"/>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a:t>
                </a:r>
                <a:r>
                  <a:rPr lang="en-GB" sz="1400" baseline="0" dirty="0">
                    <a:latin typeface="+mn-lt"/>
                  </a:rPr>
                  <a:t> on your table, and o</a:t>
                </a:r>
                <a:r>
                  <a:rPr lang="en-GB" sz="1400" dirty="0">
                    <a:latin typeface="+mn-lt"/>
                  </a:rPr>
                  <a:t>n the </a:t>
                </a:r>
                <a:r>
                  <a:rPr lang="en-GB" sz="1400" b="1" dirty="0">
                    <a:latin typeface="+mn-lt"/>
                  </a:rPr>
                  <a:t>Table Tools </a:t>
                </a:r>
                <a:r>
                  <a:rPr lang="en-GB" sz="1400" dirty="0">
                    <a:latin typeface="+mn-lt"/>
                  </a:rPr>
                  <a:t>tab</a:t>
                </a:r>
                <a:r>
                  <a:rPr lang="en-GB" sz="1400" baseline="0" dirty="0">
                    <a:latin typeface="+mn-lt"/>
                  </a:rPr>
                  <a:t> in the ribbon, click on the </a:t>
                </a:r>
                <a:r>
                  <a:rPr lang="en-GB" sz="1400" b="1" baseline="0" dirty="0">
                    <a:latin typeface="+mn-lt"/>
                  </a:rPr>
                  <a:t>Design</a:t>
                </a:r>
                <a:r>
                  <a:rPr lang="en-GB" sz="1400" baseline="0" dirty="0">
                    <a:latin typeface="+mn-lt"/>
                  </a:rPr>
                  <a:t> tab.</a:t>
                </a:r>
                <a:endParaRPr lang="en-GB" sz="1400" dirty="0">
                  <a:latin typeface="+mn-lt"/>
                </a:endParaRPr>
              </a:p>
            </p:txBody>
          </p:sp>
        </p:grpSp>
        <p:grpSp>
          <p:nvGrpSpPr>
            <p:cNvPr id="19" name="Group 18"/>
            <p:cNvGrpSpPr/>
            <p:nvPr/>
          </p:nvGrpSpPr>
          <p:grpSpPr>
            <a:xfrm>
              <a:off x="-16782847" y="3798440"/>
              <a:ext cx="3741159" cy="603077"/>
              <a:chOff x="-3953163" y="3680688"/>
              <a:chExt cx="3741159" cy="603077"/>
            </a:xfrm>
          </p:grpSpPr>
          <p:sp>
            <p:nvSpPr>
              <p:cNvPr id="29" name="TextBox 28"/>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30" name="TextBox 29"/>
              <p:cNvSpPr txBox="1"/>
              <p:nvPr userDrawn="1"/>
            </p:nvSpPr>
            <p:spPr>
              <a:xfrm>
                <a:off x="-3565237" y="3680688"/>
                <a:ext cx="3353233" cy="603077"/>
              </a:xfrm>
              <a:prstGeom prst="rect">
                <a:avLst/>
              </a:prstGeom>
              <a:noFill/>
            </p:spPr>
            <p:txBody>
              <a:bodyPr wrap="square" rtlCol="0">
                <a:noAutofit/>
              </a:bodyPr>
              <a:lstStyle/>
              <a:p>
                <a:pPr>
                  <a:lnSpc>
                    <a:spcPct val="90000"/>
                  </a:lnSpc>
                  <a:spcAft>
                    <a:spcPts val="600"/>
                  </a:spcAft>
                </a:pPr>
                <a:r>
                  <a:rPr lang="en-GB" sz="1400" dirty="0">
                    <a:latin typeface="+mn-lt"/>
                  </a:rPr>
                  <a:t>The top two are </a:t>
                </a:r>
                <a:r>
                  <a:rPr lang="en-GB" sz="1400" b="1" dirty="0">
                    <a:latin typeface="+mn-lt"/>
                  </a:rPr>
                  <a:t>Custom Styles</a:t>
                </a:r>
                <a:r>
                  <a:rPr lang="en-GB" sz="1400" b="1" baseline="0" dirty="0">
                    <a:latin typeface="+mn-lt"/>
                  </a:rPr>
                  <a:t> </a:t>
                </a:r>
                <a:r>
                  <a:rPr lang="en-GB" sz="1400" baseline="0" dirty="0">
                    <a:latin typeface="+mn-lt"/>
                  </a:rPr>
                  <a:t>that have been designed specifically to match your template.</a:t>
                </a:r>
                <a:endParaRPr lang="en-GB" sz="1400" dirty="0">
                  <a:latin typeface="+mn-lt"/>
                </a:endParaRPr>
              </a:p>
            </p:txBody>
          </p:sp>
        </p:grpSp>
        <p:grpSp>
          <p:nvGrpSpPr>
            <p:cNvPr id="20" name="Group 19"/>
            <p:cNvGrpSpPr/>
            <p:nvPr/>
          </p:nvGrpSpPr>
          <p:grpSpPr>
            <a:xfrm>
              <a:off x="-16782847" y="2903087"/>
              <a:ext cx="3741159" cy="603077"/>
              <a:chOff x="-3953163" y="2809663"/>
              <a:chExt cx="3741159" cy="603077"/>
            </a:xfrm>
          </p:grpSpPr>
          <p:sp>
            <p:nvSpPr>
              <p:cNvPr id="27" name="TextBox 26"/>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8" name="TextBox 27"/>
              <p:cNvSpPr txBox="1"/>
              <p:nvPr userDrawn="1"/>
            </p:nvSpPr>
            <p:spPr>
              <a:xfrm>
                <a:off x="-3565237" y="2809663"/>
                <a:ext cx="3353233" cy="603077"/>
              </a:xfrm>
              <a:prstGeom prst="rect">
                <a:avLst/>
              </a:prstGeom>
              <a:noFill/>
            </p:spPr>
            <p:txBody>
              <a:bodyPr wrap="square" rtlCol="0">
                <a:noAutofit/>
              </a:bodyPr>
              <a:lstStyle/>
              <a:p>
                <a:pPr>
                  <a:lnSpc>
                    <a:spcPct val="90000"/>
                  </a:lnSpc>
                  <a:spcAft>
                    <a:spcPts val="600"/>
                  </a:spcAft>
                </a:pPr>
                <a:r>
                  <a:rPr lang="en-GB" sz="1400" dirty="0">
                    <a:latin typeface="+mn-lt"/>
                  </a:rPr>
                  <a:t>In the </a:t>
                </a:r>
                <a:r>
                  <a:rPr lang="en-GB" sz="1400" b="1" dirty="0">
                    <a:latin typeface="+mn-lt"/>
                  </a:rPr>
                  <a:t>Table</a:t>
                </a:r>
                <a:r>
                  <a:rPr lang="en-GB" sz="1400" b="1" baseline="0" dirty="0">
                    <a:latin typeface="+mn-lt"/>
                  </a:rPr>
                  <a:t> Styles </a:t>
                </a:r>
                <a:r>
                  <a:rPr lang="en-GB" sz="1400" baseline="0" dirty="0">
                    <a:latin typeface="+mn-lt"/>
                  </a:rPr>
                  <a:t>section, click on the drop down arrow to open the full selection of Table Styles.</a:t>
                </a:r>
                <a:endParaRPr lang="en-GB" sz="1400" dirty="0">
                  <a:latin typeface="+mn-lt"/>
                </a:endParaRPr>
              </a:p>
            </p:txBody>
          </p:sp>
        </p:grpSp>
        <p:grpSp>
          <p:nvGrpSpPr>
            <p:cNvPr id="21" name="Group 20"/>
            <p:cNvGrpSpPr/>
            <p:nvPr/>
          </p:nvGrpSpPr>
          <p:grpSpPr>
            <a:xfrm>
              <a:off x="-16782847" y="4693793"/>
              <a:ext cx="3741159" cy="603077"/>
              <a:chOff x="-3953163" y="4622237"/>
              <a:chExt cx="3741159" cy="603077"/>
            </a:xfrm>
          </p:grpSpPr>
          <p:sp>
            <p:nvSpPr>
              <p:cNvPr id="25" name="TextBox 24"/>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6" name="TextBox 25"/>
              <p:cNvSpPr txBox="1"/>
              <p:nvPr userDrawn="1"/>
            </p:nvSpPr>
            <p:spPr>
              <a:xfrm>
                <a:off x="-3565237" y="4622237"/>
                <a:ext cx="3353233" cy="603077"/>
              </a:xfrm>
              <a:prstGeom prst="rect">
                <a:avLst/>
              </a:prstGeom>
              <a:noFill/>
            </p:spPr>
            <p:txBody>
              <a:bodyPr wrap="square" rtlCol="0">
                <a:noAutofit/>
              </a:bodyPr>
              <a:lstStyle/>
              <a:p>
                <a:pPr>
                  <a:lnSpc>
                    <a:spcPct val="90000"/>
                  </a:lnSpc>
                  <a:spcAft>
                    <a:spcPts val="600"/>
                  </a:spcAft>
                </a:pPr>
                <a:r>
                  <a:rPr lang="en-GB" sz="1400" dirty="0">
                    <a:latin typeface="+mn-lt"/>
                  </a:rPr>
                  <a:t>You can also use tools on the </a:t>
                </a:r>
                <a:r>
                  <a:rPr lang="en-GB" sz="1400" b="1" dirty="0">
                    <a:latin typeface="+mn-lt"/>
                  </a:rPr>
                  <a:t>Layout</a:t>
                </a:r>
                <a:r>
                  <a:rPr lang="en-GB" sz="1400" dirty="0">
                    <a:latin typeface="+mn-lt"/>
                  </a:rPr>
                  <a:t> tab</a:t>
                </a:r>
                <a:r>
                  <a:rPr lang="en-GB" sz="1400" baseline="0" dirty="0">
                    <a:latin typeface="+mn-lt"/>
                  </a:rPr>
                  <a:t> to evenly distribute your rows and columns.</a:t>
                </a:r>
                <a:endParaRPr lang="en-GB" sz="1400" dirty="0">
                  <a:latin typeface="+mn-lt"/>
                </a:endParaRPr>
              </a:p>
            </p:txBody>
          </p:sp>
        </p:grpSp>
        <p:grpSp>
          <p:nvGrpSpPr>
            <p:cNvPr id="22" name="Group 21"/>
            <p:cNvGrpSpPr/>
            <p:nvPr/>
          </p:nvGrpSpPr>
          <p:grpSpPr>
            <a:xfrm>
              <a:off x="-16782847" y="1112381"/>
              <a:ext cx="3741159" cy="603077"/>
              <a:chOff x="-3953163" y="1112381"/>
              <a:chExt cx="3741159" cy="603077"/>
            </a:xfrm>
          </p:grpSpPr>
          <p:sp>
            <p:nvSpPr>
              <p:cNvPr id="23" name="TextBox 2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4" name="TextBox 23"/>
              <p:cNvSpPr txBox="1"/>
              <p:nvPr userDrawn="1"/>
            </p:nvSpPr>
            <p:spPr>
              <a:xfrm>
                <a:off x="-3565237" y="1112381"/>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 the amount</a:t>
                </a:r>
                <a:r>
                  <a:rPr lang="en-GB" sz="1400" baseline="0" dirty="0">
                    <a:latin typeface="+mn-lt"/>
                  </a:rPr>
                  <a:t> of rows and columns you need.</a:t>
                </a:r>
                <a:endParaRPr lang="en-GB" sz="1400" dirty="0">
                  <a:latin typeface="+mn-lt"/>
                </a:endParaRPr>
              </a:p>
            </p:txBody>
          </p:sp>
        </p:grpSp>
      </p:grpSp>
      <p:sp>
        <p:nvSpPr>
          <p:cNvPr id="34"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5" name="Rectangle 34"/>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7"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3" name="Text Placeholder 41"/>
          <p:cNvSpPr>
            <a:spLocks noGrp="1"/>
          </p:cNvSpPr>
          <p:nvPr>
            <p:ph type="body" sz="quarter" idx="85" hasCustomPrompt="1"/>
          </p:nvPr>
        </p:nvSpPr>
        <p:spPr>
          <a:xfrm>
            <a:off x="191345" y="2952605"/>
            <a:ext cx="2724895"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Text Placeholder 3"/>
          <p:cNvSpPr>
            <a:spLocks noGrp="1"/>
          </p:cNvSpPr>
          <p:nvPr>
            <p:ph type="body" sz="quarter" idx="86" hasCustomPrompt="1"/>
          </p:nvPr>
        </p:nvSpPr>
        <p:spPr>
          <a:xfrm>
            <a:off x="191346" y="1271590"/>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347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umn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34"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5" name="Rectangle 34"/>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9"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42" name="Text Placeholder 41"/>
          <p:cNvSpPr>
            <a:spLocks noGrp="1"/>
          </p:cNvSpPr>
          <p:nvPr>
            <p:ph type="body" sz="quarter" idx="85" hasCustomPrompt="1"/>
          </p:nvPr>
        </p:nvSpPr>
        <p:spPr>
          <a:xfrm>
            <a:off x="191345" y="2952605"/>
            <a:ext cx="2724895" cy="917225"/>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3"/>
          <p:cNvSpPr>
            <a:spLocks noGrp="1"/>
          </p:cNvSpPr>
          <p:nvPr>
            <p:ph type="body" sz="quarter" idx="86" hasCustomPrompt="1"/>
          </p:nvPr>
        </p:nvSpPr>
        <p:spPr>
          <a:xfrm>
            <a:off x="191346" y="1271588"/>
            <a:ext cx="2724893" cy="1621554"/>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Picture Placeholder 17"/>
          <p:cNvSpPr>
            <a:spLocks noGrp="1"/>
          </p:cNvSpPr>
          <p:nvPr>
            <p:ph type="pic" sz="quarter" idx="17" hasCustomPrompt="1"/>
          </p:nvPr>
        </p:nvSpPr>
        <p:spPr>
          <a:xfrm>
            <a:off x="200025" y="3929289"/>
            <a:ext cx="2716215" cy="2517496"/>
          </a:xfrm>
          <a:noFill/>
        </p:spPr>
        <p:txBody>
          <a:bodyPr/>
          <a:lstStyle>
            <a:lvl1pPr algn="ctr">
              <a:defRPr sz="1100" spc="0" baseline="0"/>
            </a:lvl1pPr>
          </a:lstStyle>
          <a:p>
            <a:r>
              <a:rPr lang="en-GB" dirty="0"/>
              <a:t>Click on the icon to insert an image</a:t>
            </a:r>
          </a:p>
        </p:txBody>
      </p:sp>
      <p:sp>
        <p:nvSpPr>
          <p:cNvPr id="45" name="Text Placeholder 24"/>
          <p:cNvSpPr>
            <a:spLocks noGrp="1"/>
          </p:cNvSpPr>
          <p:nvPr>
            <p:ph type="body" sz="quarter" idx="27" hasCustomPrompt="1"/>
          </p:nvPr>
        </p:nvSpPr>
        <p:spPr>
          <a:xfrm>
            <a:off x="195266" y="6446787"/>
            <a:ext cx="2716215" cy="45719"/>
          </a:xfrm>
          <a:solidFill>
            <a:schemeClr val="accent6"/>
          </a:solidFill>
        </p:spPr>
        <p:txBody>
          <a:bodyPr/>
          <a:lstStyle>
            <a:lvl1pPr>
              <a:defRPr/>
            </a:lvl1pPr>
          </a:lstStyle>
          <a:p>
            <a:pPr lvl="0"/>
            <a:r>
              <a:rPr lang="en-US" dirty="0"/>
              <a:t>  </a:t>
            </a:r>
            <a:endParaRPr lang="en-GB" dirty="0"/>
          </a:p>
        </p:txBody>
      </p:sp>
      <p:sp>
        <p:nvSpPr>
          <p:cNvPr id="46" name="Text Placeholder 26"/>
          <p:cNvSpPr>
            <a:spLocks noGrp="1"/>
          </p:cNvSpPr>
          <p:nvPr>
            <p:ph type="body" sz="quarter" idx="28" hasCustomPrompt="1"/>
          </p:nvPr>
        </p:nvSpPr>
        <p:spPr>
          <a:xfrm>
            <a:off x="195266" y="5749079"/>
            <a:ext cx="2716215" cy="697706"/>
          </a:xfrm>
          <a:solidFill>
            <a:schemeClr val="tx1">
              <a:alpha val="80000"/>
            </a:schemeClr>
          </a:solidFill>
        </p:spPr>
        <p:txBody>
          <a:bodyPr lIns="108000" tIns="1980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47" name="Text Placeholder 26"/>
          <p:cNvSpPr>
            <a:spLocks noGrp="1"/>
          </p:cNvSpPr>
          <p:nvPr>
            <p:ph type="body" sz="quarter" idx="29" hasCustomPrompt="1"/>
          </p:nvPr>
        </p:nvSpPr>
        <p:spPr>
          <a:xfrm>
            <a:off x="195266" y="6097932"/>
            <a:ext cx="271621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Tree>
    <p:extLst>
      <p:ext uri="{BB962C8B-B14F-4D97-AF65-F5344CB8AC3E}">
        <p14:creationId xmlns:p14="http://schemas.microsoft.com/office/powerpoint/2010/main" val="248908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ollage">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6156325" y="128587"/>
            <a:ext cx="5907088" cy="3443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ctrTitle" hasCustomPrompt="1"/>
          </p:nvPr>
        </p:nvSpPr>
        <p:spPr>
          <a:xfrm>
            <a:off x="6318251" y="632114"/>
            <a:ext cx="4759325" cy="482313"/>
          </a:xfrm>
        </p:spPr>
        <p:txBody>
          <a:bodyPr anchor="b"/>
          <a:lstStyle>
            <a:lvl1pPr algn="l">
              <a:defRPr sz="2800" b="0" baseline="0">
                <a:solidFill>
                  <a:schemeClr val="bg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6318251" y="1238251"/>
            <a:ext cx="4759325" cy="379698"/>
          </a:xfrm>
        </p:spPr>
        <p:txBody>
          <a:bodyPr>
            <a:no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endParaRPr lang="en-GB" dirty="0"/>
          </a:p>
        </p:txBody>
      </p:sp>
      <p:sp>
        <p:nvSpPr>
          <p:cNvPr id="4" name="Date Placeholder 3"/>
          <p:cNvSpPr>
            <a:spLocks noGrp="1"/>
          </p:cNvSpPr>
          <p:nvPr>
            <p:ph type="dt" sz="half" idx="10"/>
          </p:nvPr>
        </p:nvSpPr>
        <p:spPr>
          <a:xfrm>
            <a:off x="6319369" y="2054227"/>
            <a:ext cx="2724619" cy="249705"/>
          </a:xfrm>
        </p:spPr>
        <p:txBody>
          <a:bodyPr/>
          <a:lstStyle>
            <a:lvl1pPr>
              <a:defRPr sz="1400" baseline="0">
                <a:solidFill>
                  <a:schemeClr val="bg1"/>
                </a:solidFill>
              </a:defRPr>
            </a:lvl1pPr>
          </a:lstStyle>
          <a:p>
            <a:fld id="{5AE0FF14-7E40-4827-AA18-284B8D55AB4F}" type="datetime3">
              <a:rPr lang="en-US" smtClean="0"/>
              <a:pPr/>
              <a:t>7 June 2023</a:t>
            </a:fld>
            <a:endParaRPr lang="en-GB" dirty="0"/>
          </a:p>
        </p:txBody>
      </p:sp>
      <p:sp>
        <p:nvSpPr>
          <p:cNvPr id="12" name="Text Placeholder 11"/>
          <p:cNvSpPr>
            <a:spLocks noGrp="1"/>
          </p:cNvSpPr>
          <p:nvPr>
            <p:ph type="body" sz="quarter" idx="11" hasCustomPrompt="1"/>
          </p:nvPr>
        </p:nvSpPr>
        <p:spPr>
          <a:xfrm>
            <a:off x="6318251" y="1841500"/>
            <a:ext cx="2725828" cy="286232"/>
          </a:xfrm>
        </p:spPr>
        <p:txBody>
          <a:bodyPr anchor="ctr">
            <a:noAutofit/>
          </a:bodyPr>
          <a:lstStyle>
            <a:lvl1pPr>
              <a:defRPr sz="1400" baseline="0">
                <a:solidFill>
                  <a:schemeClr val="bg1"/>
                </a:solidFill>
              </a:defRPr>
            </a:lvl1pPr>
          </a:lstStyle>
          <a:p>
            <a:pPr lvl="0"/>
            <a:r>
              <a:rPr lang="en-US" dirty="0"/>
              <a:t>Presenter name</a:t>
            </a:r>
            <a:endParaRPr lang="en-GB" dirty="0"/>
          </a:p>
        </p:txBody>
      </p:sp>
      <p:sp>
        <p:nvSpPr>
          <p:cNvPr id="14" name="Picture Placeholder 13"/>
          <p:cNvSpPr>
            <a:spLocks noGrp="1"/>
          </p:cNvSpPr>
          <p:nvPr>
            <p:ph type="pic" sz="quarter" idx="12" hasCustomPrompt="1"/>
          </p:nvPr>
        </p:nvSpPr>
        <p:spPr>
          <a:xfrm>
            <a:off x="128589" y="128588"/>
            <a:ext cx="2886076" cy="4514850"/>
          </a:xfrm>
          <a:noFill/>
        </p:spPr>
        <p:txBody>
          <a:bodyPr/>
          <a:lstStyle>
            <a:lvl1pPr algn="ctr">
              <a:defRPr sz="1100" baseline="0"/>
            </a:lvl1pPr>
          </a:lstStyle>
          <a:p>
            <a:r>
              <a:rPr lang="en-GB" dirty="0"/>
              <a:t>Click on the icon to insert an image</a:t>
            </a:r>
          </a:p>
        </p:txBody>
      </p:sp>
      <p:sp>
        <p:nvSpPr>
          <p:cNvPr id="16" name="Picture Placeholder 15"/>
          <p:cNvSpPr>
            <a:spLocks noGrp="1"/>
          </p:cNvSpPr>
          <p:nvPr>
            <p:ph type="pic" sz="quarter" idx="13" hasCustomPrompt="1"/>
          </p:nvPr>
        </p:nvSpPr>
        <p:spPr>
          <a:xfrm>
            <a:off x="3139756" y="128588"/>
            <a:ext cx="2886073" cy="3433761"/>
          </a:xfrm>
          <a:noFill/>
        </p:spPr>
        <p:txBody>
          <a:bodyPr/>
          <a:lstStyle>
            <a:lvl1pPr algn="ctr">
              <a:defRPr sz="1100" baseline="0"/>
            </a:lvl1pPr>
          </a:lstStyle>
          <a:p>
            <a:r>
              <a:rPr lang="en-GB" dirty="0"/>
              <a:t>Click on the icon to insert an image</a:t>
            </a:r>
          </a:p>
        </p:txBody>
      </p:sp>
      <p:sp>
        <p:nvSpPr>
          <p:cNvPr id="18" name="Picture Placeholder 17"/>
          <p:cNvSpPr>
            <a:spLocks noGrp="1"/>
          </p:cNvSpPr>
          <p:nvPr>
            <p:ph type="pic" sz="quarter" idx="14" hasCustomPrompt="1"/>
          </p:nvPr>
        </p:nvSpPr>
        <p:spPr>
          <a:xfrm>
            <a:off x="128589" y="4770627"/>
            <a:ext cx="2886076" cy="1958787"/>
          </a:xfrm>
          <a:noFill/>
        </p:spPr>
        <p:txBody>
          <a:bodyPr/>
          <a:lstStyle>
            <a:lvl1pPr algn="ctr">
              <a:defRPr sz="1100" baseline="0"/>
            </a:lvl1pPr>
          </a:lstStyle>
          <a:p>
            <a:r>
              <a:rPr lang="en-GB" dirty="0"/>
              <a:t>Click on the icon to insert an image</a:t>
            </a:r>
          </a:p>
        </p:txBody>
      </p:sp>
      <p:sp>
        <p:nvSpPr>
          <p:cNvPr id="20" name="Picture Placeholder 19"/>
          <p:cNvSpPr>
            <a:spLocks noGrp="1"/>
          </p:cNvSpPr>
          <p:nvPr>
            <p:ph type="pic" sz="quarter" idx="15" hasCustomPrompt="1"/>
          </p:nvPr>
        </p:nvSpPr>
        <p:spPr>
          <a:xfrm>
            <a:off x="3136106" y="3696270"/>
            <a:ext cx="5909471" cy="3033143"/>
          </a:xfrm>
          <a:noFill/>
        </p:spPr>
        <p:txBody>
          <a:bodyPr/>
          <a:lstStyle>
            <a:lvl1pPr algn="ctr">
              <a:defRPr sz="1100" baseline="0"/>
            </a:lvl1pPr>
          </a:lstStyle>
          <a:p>
            <a:r>
              <a:rPr lang="en-GB" dirty="0"/>
              <a:t>Click on the icon to insert an image</a:t>
            </a:r>
          </a:p>
        </p:txBody>
      </p:sp>
      <p:sp>
        <p:nvSpPr>
          <p:cNvPr id="22" name="Picture Placeholder 21"/>
          <p:cNvSpPr>
            <a:spLocks noGrp="1"/>
          </p:cNvSpPr>
          <p:nvPr>
            <p:ph type="pic" sz="quarter" idx="16" hasCustomPrompt="1"/>
          </p:nvPr>
        </p:nvSpPr>
        <p:spPr>
          <a:xfrm>
            <a:off x="9174163" y="3696270"/>
            <a:ext cx="2889251" cy="3033143"/>
          </a:xfrm>
          <a:noFill/>
        </p:spPr>
        <p:txBody>
          <a:bodyPr/>
          <a:lstStyle>
            <a:lvl1pPr algn="ctr">
              <a:defRPr sz="1100" baseline="0"/>
            </a:lvl1pPr>
          </a:lstStyle>
          <a:p>
            <a:r>
              <a:rPr lang="en-GB" dirty="0"/>
              <a:t>Click on the icon to insert an image</a:t>
            </a:r>
          </a:p>
        </p:txBody>
      </p:sp>
      <p:pic>
        <p:nvPicPr>
          <p:cNvPr id="40" name="Picture 3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53444" y="260648"/>
            <a:ext cx="681037" cy="681037"/>
          </a:xfrm>
          <a:prstGeom prst="rect">
            <a:avLst/>
          </a:prstGeom>
        </p:spPr>
      </p:pic>
      <p:grpSp>
        <p:nvGrpSpPr>
          <p:cNvPr id="61" name="Group 60"/>
          <p:cNvGrpSpPr/>
          <p:nvPr userDrawn="1"/>
        </p:nvGrpSpPr>
        <p:grpSpPr>
          <a:xfrm>
            <a:off x="-4350367" y="0"/>
            <a:ext cx="3909699" cy="5532582"/>
            <a:chOff x="-3999345" y="0"/>
            <a:chExt cx="3909698" cy="5532582"/>
          </a:xfrm>
        </p:grpSpPr>
        <p:sp>
          <p:nvSpPr>
            <p:cNvPr id="62" name="Rectangle 6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3" name="Straight Connector 6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5" name="TextBox 6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66" name="Group 65"/>
            <p:cNvGrpSpPr/>
            <p:nvPr userDrawn="1"/>
          </p:nvGrpSpPr>
          <p:grpSpPr>
            <a:xfrm>
              <a:off x="-3916219" y="2007734"/>
              <a:ext cx="3741159" cy="603077"/>
              <a:chOff x="-3953163" y="1928406"/>
              <a:chExt cx="3741159" cy="603077"/>
            </a:xfrm>
          </p:grpSpPr>
          <p:sp>
            <p:nvSpPr>
              <p:cNvPr id="79" name="TextBox 7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0" name="TextBox 7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67" name="Group 66"/>
            <p:cNvGrpSpPr/>
            <p:nvPr userDrawn="1"/>
          </p:nvGrpSpPr>
          <p:grpSpPr>
            <a:xfrm>
              <a:off x="-3916219" y="3804415"/>
              <a:ext cx="3741159" cy="649206"/>
              <a:chOff x="-3953163" y="3686663"/>
              <a:chExt cx="3741159" cy="649206"/>
            </a:xfrm>
          </p:grpSpPr>
          <p:sp>
            <p:nvSpPr>
              <p:cNvPr id="77" name="TextBox 7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8" name="TextBox 7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8" name="Group 67"/>
            <p:cNvGrpSpPr/>
            <p:nvPr userDrawn="1"/>
          </p:nvGrpSpPr>
          <p:grpSpPr>
            <a:xfrm>
              <a:off x="-3916219" y="2909062"/>
              <a:ext cx="3741159" cy="634370"/>
              <a:chOff x="-3953163" y="2815638"/>
              <a:chExt cx="3741159" cy="634370"/>
            </a:xfrm>
          </p:grpSpPr>
          <p:sp>
            <p:nvSpPr>
              <p:cNvPr id="75" name="TextBox 7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6" name="TextBox 7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69" name="Group 68"/>
            <p:cNvGrpSpPr/>
            <p:nvPr userDrawn="1"/>
          </p:nvGrpSpPr>
          <p:grpSpPr>
            <a:xfrm>
              <a:off x="-3916219" y="4693793"/>
              <a:ext cx="3470417" cy="603077"/>
              <a:chOff x="-3953163" y="4622237"/>
              <a:chExt cx="3470417" cy="603077"/>
            </a:xfrm>
          </p:grpSpPr>
          <p:sp>
            <p:nvSpPr>
              <p:cNvPr id="73" name="TextBox 7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4" name="TextBox 7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0" name="Group 69"/>
            <p:cNvGrpSpPr/>
            <p:nvPr userDrawn="1"/>
          </p:nvGrpSpPr>
          <p:grpSpPr>
            <a:xfrm>
              <a:off x="-3916219" y="1118356"/>
              <a:ext cx="3741159" cy="677414"/>
              <a:chOff x="-3953163" y="1118356"/>
              <a:chExt cx="3741159" cy="677414"/>
            </a:xfrm>
          </p:grpSpPr>
          <p:sp>
            <p:nvSpPr>
              <p:cNvPr id="71" name="TextBox 7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2" name="TextBox 7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34" name="Text Placeholder 27"/>
          <p:cNvSpPr>
            <a:spLocks noGrp="1"/>
          </p:cNvSpPr>
          <p:nvPr>
            <p:ph type="body" sz="quarter" idx="27" hasCustomPrompt="1"/>
          </p:nvPr>
        </p:nvSpPr>
        <p:spPr>
          <a:xfrm>
            <a:off x="6419848" y="1134525"/>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Tree>
    <p:extLst>
      <p:ext uri="{BB962C8B-B14F-4D97-AF65-F5344CB8AC3E}">
        <p14:creationId xmlns:p14="http://schemas.microsoft.com/office/powerpoint/2010/main" val="15900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p Bar Only">
    <p:spTree>
      <p:nvGrpSpPr>
        <p:cNvPr id="1" name=""/>
        <p:cNvGrpSpPr/>
        <p:nvPr/>
      </p:nvGrpSpPr>
      <p:grpSpPr>
        <a:xfrm>
          <a:off x="0" y="0"/>
          <a:ext cx="0" cy="0"/>
          <a:chOff x="0" y="0"/>
          <a:chExt cx="0" cy="0"/>
        </a:xfrm>
      </p:grpSpPr>
      <p:sp>
        <p:nvSpPr>
          <p:cNvPr id="8" name="Text Placeholder 3"/>
          <p:cNvSpPr>
            <a:spLocks noGrp="1"/>
          </p:cNvSpPr>
          <p:nvPr>
            <p:ph type="body" sz="quarter" idx="88" hasCustomPrompt="1"/>
          </p:nvPr>
        </p:nvSpPr>
        <p:spPr>
          <a:xfrm>
            <a:off x="0" y="1125540"/>
            <a:ext cx="6024563" cy="1774979"/>
          </a:xfrm>
          <a:solidFill>
            <a:schemeClr val="bg2"/>
          </a:solidFill>
          <a:ln>
            <a:noFill/>
          </a:ln>
        </p:spPr>
        <p:style>
          <a:lnRef idx="0">
            <a:scrgbClr r="0" g="0" b="0"/>
          </a:lnRef>
          <a:fillRef idx="0">
            <a:scrgbClr r="0" g="0" b="0"/>
          </a:fillRef>
          <a:effectRef idx="0">
            <a:scrgbClr r="0" g="0" b="0"/>
          </a:effectRef>
          <a:fontRef idx="minor">
            <a:schemeClr val="lt1"/>
          </a:fontRef>
        </p:style>
        <p:txBody>
          <a:bodyPr/>
          <a:lstStyle>
            <a:lvl1pPr>
              <a:defRPr/>
            </a:lvl1pPr>
          </a:lstStyle>
          <a:p>
            <a:pPr lvl="0"/>
            <a:r>
              <a:rPr lang="en-US" dirty="0"/>
              <a:t>   </a:t>
            </a:r>
            <a:endParaRPr lang="en-GB" dirty="0"/>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1"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3"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5" name="Text Placeholder 4"/>
          <p:cNvSpPr>
            <a:spLocks noGrp="1"/>
          </p:cNvSpPr>
          <p:nvPr>
            <p:ph type="body" sz="quarter" idx="87" hasCustomPrompt="1"/>
          </p:nvPr>
        </p:nvSpPr>
        <p:spPr>
          <a:xfrm>
            <a:off x="192135" y="1271368"/>
            <a:ext cx="5737611" cy="62143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
          <p:cNvSpPr>
            <a:spLocks noGrp="1"/>
          </p:cNvSpPr>
          <p:nvPr>
            <p:ph type="body" sz="quarter" idx="18" hasCustomPrompt="1"/>
          </p:nvPr>
        </p:nvSpPr>
        <p:spPr>
          <a:xfrm>
            <a:off x="192135" y="1964073"/>
            <a:ext cx="5737611" cy="639194"/>
          </a:xfrm>
        </p:spPr>
        <p:txBody>
          <a:bodyPr/>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95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34"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9"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46709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lage Stone">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1" name="Text Placeholder 13"/>
          <p:cNvSpPr>
            <a:spLocks noGrp="1"/>
          </p:cNvSpPr>
          <p:nvPr>
            <p:ph type="body" sz="quarter" idx="16" hasCustomPrompt="1"/>
          </p:nvPr>
        </p:nvSpPr>
        <p:spPr>
          <a:xfrm>
            <a:off x="3143251" y="128588"/>
            <a:ext cx="2884488" cy="3433762"/>
          </a:xfrm>
          <a:solidFill>
            <a:schemeClr val="bg2"/>
          </a:solidFill>
        </p:spPr>
        <p:txBody>
          <a:bodyPr/>
          <a:lstStyle>
            <a:lvl1pPr>
              <a:defRPr/>
            </a:lvl1pPr>
          </a:lstStyle>
          <a:p>
            <a:pPr lvl="0"/>
            <a:r>
              <a:rPr lang="en-US" dirty="0"/>
              <a:t>  </a:t>
            </a:r>
            <a:endParaRPr lang="en-GB" dirty="0"/>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dirty="0"/>
              <a:t>Click on the icon to insert an image</a:t>
            </a:r>
          </a:p>
        </p:txBody>
      </p:sp>
      <p:sp>
        <p:nvSpPr>
          <p:cNvPr id="9" name="Picture Placeholder 8"/>
          <p:cNvSpPr>
            <a:spLocks noGrp="1"/>
          </p:cNvSpPr>
          <p:nvPr>
            <p:ph type="pic" sz="quarter" idx="18" hasCustomPrompt="1"/>
          </p:nvPr>
        </p:nvSpPr>
        <p:spPr>
          <a:xfrm>
            <a:off x="128588" y="128588"/>
            <a:ext cx="2886075" cy="4519612"/>
          </a:xfrm>
          <a:noFill/>
        </p:spPr>
        <p:txBody>
          <a:bodyPr/>
          <a:lstStyle>
            <a:lvl1pPr algn="ctr">
              <a:defRPr sz="1100" baseline="0"/>
            </a:lvl1pPr>
          </a:lstStyle>
          <a:p>
            <a:r>
              <a:rPr lang="en-GB" dirty="0"/>
              <a:t>Click on the icon to insert an image</a:t>
            </a:r>
          </a:p>
        </p:txBody>
      </p:sp>
      <p:sp>
        <p:nvSpPr>
          <p:cNvPr id="12" name="Picture Placeholder 11"/>
          <p:cNvSpPr>
            <a:spLocks noGrp="1"/>
          </p:cNvSpPr>
          <p:nvPr>
            <p:ph type="pic" sz="quarter" idx="19" hasCustomPrompt="1"/>
          </p:nvPr>
        </p:nvSpPr>
        <p:spPr>
          <a:xfrm>
            <a:off x="128588" y="4772025"/>
            <a:ext cx="2886075" cy="1727200"/>
          </a:xfrm>
          <a:noFill/>
        </p:spPr>
        <p:txBody>
          <a:bodyPr/>
          <a:lstStyle>
            <a:lvl1pPr algn="ctr">
              <a:defRPr sz="1100"/>
            </a:lvl1pPr>
          </a:lstStyle>
          <a:p>
            <a:r>
              <a:rPr lang="en-GB" dirty="0"/>
              <a:t>Click on the icon to insert an image</a:t>
            </a:r>
          </a:p>
        </p:txBody>
      </p:sp>
      <p:sp>
        <p:nvSpPr>
          <p:cNvPr id="19" name="Picture Placeholder 18"/>
          <p:cNvSpPr>
            <a:spLocks noGrp="1"/>
          </p:cNvSpPr>
          <p:nvPr>
            <p:ph type="pic" sz="quarter" idx="20" hasCustomPrompt="1"/>
          </p:nvPr>
        </p:nvSpPr>
        <p:spPr>
          <a:xfrm>
            <a:off x="3143254" y="3686175"/>
            <a:ext cx="5900735" cy="2813050"/>
          </a:xfrm>
          <a:noFill/>
        </p:spPr>
        <p:txBody>
          <a:bodyPr/>
          <a:lstStyle>
            <a:lvl1pPr algn="ctr">
              <a:defRPr sz="1100"/>
            </a:lvl1pPr>
          </a:lstStyle>
          <a:p>
            <a:r>
              <a:rPr lang="en-GB" dirty="0"/>
              <a:t>Click on the icon to insert an image</a:t>
            </a:r>
          </a:p>
        </p:txBody>
      </p:sp>
      <p:sp>
        <p:nvSpPr>
          <p:cNvPr id="21" name="Picture Placeholder 20"/>
          <p:cNvSpPr>
            <a:spLocks noGrp="1"/>
          </p:cNvSpPr>
          <p:nvPr>
            <p:ph type="pic" sz="quarter" idx="21" hasCustomPrompt="1"/>
          </p:nvPr>
        </p:nvSpPr>
        <p:spPr>
          <a:xfrm>
            <a:off x="9182101" y="3690940"/>
            <a:ext cx="2876449" cy="2808287"/>
          </a:xfrm>
          <a:noFill/>
        </p:spPr>
        <p:txBody>
          <a:bodyPr/>
          <a:lstStyle>
            <a:lvl1pPr algn="ctr">
              <a:defRPr sz="1100"/>
            </a:lvl1pPr>
          </a:lstStyle>
          <a:p>
            <a:r>
              <a:rPr lang="en-GB" dirty="0"/>
              <a:t>Click on the icon to insert an image</a:t>
            </a:r>
          </a:p>
        </p:txBody>
      </p:sp>
      <p:sp>
        <p:nvSpPr>
          <p:cNvPr id="23" name="Text Placeholder 22"/>
          <p:cNvSpPr>
            <a:spLocks noGrp="1"/>
          </p:cNvSpPr>
          <p:nvPr>
            <p:ph type="body" sz="quarter" idx="22" hasCustomPrompt="1"/>
          </p:nvPr>
        </p:nvSpPr>
        <p:spPr>
          <a:xfrm>
            <a:off x="3362326" y="466725"/>
            <a:ext cx="2035175" cy="685800"/>
          </a:xfrm>
        </p:spPr>
        <p:txBody>
          <a:bodyPr/>
          <a:lstStyle>
            <a:lvl1pPr>
              <a:defRPr sz="4800">
                <a:solidFill>
                  <a:schemeClr val="tx1"/>
                </a:solidFill>
                <a:latin typeface="+mn-lt"/>
              </a:defRPr>
            </a:lvl1pPr>
          </a:lstStyle>
          <a:p>
            <a:pPr lvl="0"/>
            <a:r>
              <a:rPr lang="en-US" dirty="0"/>
              <a:t>XX%</a:t>
            </a:r>
            <a:endParaRPr lang="en-GB" dirty="0"/>
          </a:p>
        </p:txBody>
      </p:sp>
      <p:sp>
        <p:nvSpPr>
          <p:cNvPr id="26" name="Text Placeholder 22"/>
          <p:cNvSpPr>
            <a:spLocks noGrp="1"/>
          </p:cNvSpPr>
          <p:nvPr>
            <p:ph type="body" sz="quarter" idx="23" hasCustomPrompt="1"/>
          </p:nvPr>
        </p:nvSpPr>
        <p:spPr>
          <a:xfrm>
            <a:off x="3362326" y="1965722"/>
            <a:ext cx="2035175" cy="685800"/>
          </a:xfrm>
        </p:spPr>
        <p:txBody>
          <a:bodyPr/>
          <a:lstStyle>
            <a:lvl1pPr>
              <a:defRPr sz="4000">
                <a:solidFill>
                  <a:schemeClr val="tx1"/>
                </a:solidFill>
                <a:latin typeface="+mn-lt"/>
              </a:defRPr>
            </a:lvl1pPr>
          </a:lstStyle>
          <a:p>
            <a:pPr lvl="0"/>
            <a:r>
              <a:rPr lang="en-US" dirty="0"/>
              <a:t>£</a:t>
            </a:r>
            <a:r>
              <a:rPr lang="en-US" dirty="0" err="1"/>
              <a:t>XXbn</a:t>
            </a:r>
            <a:endParaRPr lang="en-GB" dirty="0"/>
          </a:p>
        </p:txBody>
      </p:sp>
      <p:sp>
        <p:nvSpPr>
          <p:cNvPr id="28" name="Text Placeholder 27"/>
          <p:cNvSpPr>
            <a:spLocks noGrp="1"/>
          </p:cNvSpPr>
          <p:nvPr>
            <p:ph type="body" sz="quarter" idx="24" hasCustomPrompt="1"/>
          </p:nvPr>
        </p:nvSpPr>
        <p:spPr>
          <a:xfrm>
            <a:off x="3440907" y="1131096"/>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29" name="Text Placeholder 27"/>
          <p:cNvSpPr>
            <a:spLocks noGrp="1"/>
          </p:cNvSpPr>
          <p:nvPr>
            <p:ph type="body" sz="quarter" idx="25" hasCustomPrompt="1"/>
          </p:nvPr>
        </p:nvSpPr>
        <p:spPr>
          <a:xfrm>
            <a:off x="3440907" y="2615522"/>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31" name="Text Placeholder 30"/>
          <p:cNvSpPr>
            <a:spLocks noGrp="1"/>
          </p:cNvSpPr>
          <p:nvPr>
            <p:ph type="body" sz="quarter" idx="26" hasCustomPrompt="1"/>
          </p:nvPr>
        </p:nvSpPr>
        <p:spPr>
          <a:xfrm>
            <a:off x="3362325" y="1190627"/>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4" name="Text Placeholder 30"/>
          <p:cNvSpPr>
            <a:spLocks noGrp="1"/>
          </p:cNvSpPr>
          <p:nvPr>
            <p:ph type="body" sz="quarter" idx="28" hasCustomPrompt="1"/>
          </p:nvPr>
        </p:nvSpPr>
        <p:spPr>
          <a:xfrm>
            <a:off x="3362325" y="2676527"/>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49"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0" name="Group 49"/>
          <p:cNvGrpSpPr/>
          <p:nvPr userDrawn="1"/>
        </p:nvGrpSpPr>
        <p:grpSpPr>
          <a:xfrm>
            <a:off x="-4350367" y="0"/>
            <a:ext cx="3909699"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0"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71" name="Group 70"/>
          <p:cNvGrpSpPr/>
          <p:nvPr userDrawn="1"/>
        </p:nvGrpSpPr>
        <p:grpSpPr>
          <a:xfrm>
            <a:off x="12630285" y="0"/>
            <a:ext cx="3909699" cy="2604836"/>
            <a:chOff x="-3999345" y="0"/>
            <a:chExt cx="3909698" cy="2604836"/>
          </a:xfrm>
        </p:grpSpPr>
        <p:sp>
          <p:nvSpPr>
            <p:cNvPr id="72" name="Rectangle 71"/>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73" name="Straight Connector 7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5" name="TextBox 7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76" name="TextBox 75"/>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370087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lage Yellow">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1" name="Text Placeholder 13"/>
          <p:cNvSpPr>
            <a:spLocks noGrp="1"/>
          </p:cNvSpPr>
          <p:nvPr>
            <p:ph type="body" sz="quarter" idx="16" hasCustomPrompt="1"/>
          </p:nvPr>
        </p:nvSpPr>
        <p:spPr>
          <a:xfrm>
            <a:off x="3143251" y="128588"/>
            <a:ext cx="2884488" cy="3433762"/>
          </a:xfrm>
          <a:solidFill>
            <a:schemeClr val="accent6"/>
          </a:solidFill>
        </p:spPr>
        <p:txBody>
          <a:bodyPr/>
          <a:lstStyle>
            <a:lvl1pPr>
              <a:defRPr/>
            </a:lvl1pPr>
          </a:lstStyle>
          <a:p>
            <a:pPr lvl="0"/>
            <a:r>
              <a:rPr lang="en-US" dirty="0"/>
              <a:t>  </a:t>
            </a:r>
            <a:endParaRPr lang="en-GB" dirty="0"/>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dirty="0"/>
              <a:t>Click on the icon to insert an image</a:t>
            </a:r>
          </a:p>
        </p:txBody>
      </p:sp>
      <p:sp>
        <p:nvSpPr>
          <p:cNvPr id="9" name="Picture Placeholder 8"/>
          <p:cNvSpPr>
            <a:spLocks noGrp="1"/>
          </p:cNvSpPr>
          <p:nvPr>
            <p:ph type="pic" sz="quarter" idx="18" hasCustomPrompt="1"/>
          </p:nvPr>
        </p:nvSpPr>
        <p:spPr>
          <a:xfrm>
            <a:off x="128588" y="128588"/>
            <a:ext cx="2886075" cy="4519612"/>
          </a:xfrm>
          <a:noFill/>
        </p:spPr>
        <p:txBody>
          <a:bodyPr/>
          <a:lstStyle>
            <a:lvl1pPr algn="ctr">
              <a:defRPr sz="1100" baseline="0"/>
            </a:lvl1pPr>
          </a:lstStyle>
          <a:p>
            <a:r>
              <a:rPr lang="en-GB" dirty="0"/>
              <a:t>Click on the icon to insert an image</a:t>
            </a:r>
          </a:p>
        </p:txBody>
      </p:sp>
      <p:sp>
        <p:nvSpPr>
          <p:cNvPr id="12" name="Picture Placeholder 11"/>
          <p:cNvSpPr>
            <a:spLocks noGrp="1"/>
          </p:cNvSpPr>
          <p:nvPr>
            <p:ph type="pic" sz="quarter" idx="19" hasCustomPrompt="1"/>
          </p:nvPr>
        </p:nvSpPr>
        <p:spPr>
          <a:xfrm>
            <a:off x="128588" y="4772025"/>
            <a:ext cx="2886075" cy="1727200"/>
          </a:xfrm>
          <a:noFill/>
        </p:spPr>
        <p:txBody>
          <a:bodyPr/>
          <a:lstStyle>
            <a:lvl1pPr algn="ctr">
              <a:defRPr sz="1100"/>
            </a:lvl1pPr>
          </a:lstStyle>
          <a:p>
            <a:r>
              <a:rPr lang="en-GB" dirty="0"/>
              <a:t>Click on the icon to insert an image</a:t>
            </a:r>
          </a:p>
        </p:txBody>
      </p:sp>
      <p:sp>
        <p:nvSpPr>
          <p:cNvPr id="19" name="Picture Placeholder 18"/>
          <p:cNvSpPr>
            <a:spLocks noGrp="1"/>
          </p:cNvSpPr>
          <p:nvPr>
            <p:ph type="pic" sz="quarter" idx="20" hasCustomPrompt="1"/>
          </p:nvPr>
        </p:nvSpPr>
        <p:spPr>
          <a:xfrm>
            <a:off x="3143254" y="3686175"/>
            <a:ext cx="5900735" cy="2813050"/>
          </a:xfrm>
          <a:noFill/>
        </p:spPr>
        <p:txBody>
          <a:bodyPr/>
          <a:lstStyle>
            <a:lvl1pPr algn="ctr">
              <a:defRPr sz="1100"/>
            </a:lvl1pPr>
          </a:lstStyle>
          <a:p>
            <a:r>
              <a:rPr lang="en-GB" dirty="0"/>
              <a:t>Click on the icon to insert an image</a:t>
            </a:r>
          </a:p>
        </p:txBody>
      </p:sp>
      <p:sp>
        <p:nvSpPr>
          <p:cNvPr id="21" name="Picture Placeholder 20"/>
          <p:cNvSpPr>
            <a:spLocks noGrp="1"/>
          </p:cNvSpPr>
          <p:nvPr>
            <p:ph type="pic" sz="quarter" idx="21" hasCustomPrompt="1"/>
          </p:nvPr>
        </p:nvSpPr>
        <p:spPr>
          <a:xfrm>
            <a:off x="9182101" y="3690940"/>
            <a:ext cx="2876449" cy="2808287"/>
          </a:xfrm>
          <a:noFill/>
        </p:spPr>
        <p:txBody>
          <a:bodyPr/>
          <a:lstStyle>
            <a:lvl1pPr algn="ctr">
              <a:defRPr sz="1100"/>
            </a:lvl1pPr>
          </a:lstStyle>
          <a:p>
            <a:r>
              <a:rPr lang="en-GB" dirty="0"/>
              <a:t>Click on the icon to insert an image</a:t>
            </a:r>
          </a:p>
        </p:txBody>
      </p:sp>
      <p:sp>
        <p:nvSpPr>
          <p:cNvPr id="23" name="Text Placeholder 22"/>
          <p:cNvSpPr>
            <a:spLocks noGrp="1"/>
          </p:cNvSpPr>
          <p:nvPr>
            <p:ph type="body" sz="quarter" idx="22" hasCustomPrompt="1"/>
          </p:nvPr>
        </p:nvSpPr>
        <p:spPr>
          <a:xfrm>
            <a:off x="3362326" y="466725"/>
            <a:ext cx="2035175" cy="685800"/>
          </a:xfrm>
        </p:spPr>
        <p:txBody>
          <a:bodyPr/>
          <a:lstStyle>
            <a:lvl1pPr>
              <a:defRPr sz="4800">
                <a:solidFill>
                  <a:schemeClr val="tx1"/>
                </a:solidFill>
                <a:latin typeface="+mn-lt"/>
              </a:defRPr>
            </a:lvl1pPr>
          </a:lstStyle>
          <a:p>
            <a:pPr lvl="0"/>
            <a:r>
              <a:rPr lang="en-US" dirty="0"/>
              <a:t>XX%</a:t>
            </a:r>
            <a:endParaRPr lang="en-GB" dirty="0"/>
          </a:p>
        </p:txBody>
      </p:sp>
      <p:sp>
        <p:nvSpPr>
          <p:cNvPr id="26" name="Text Placeholder 22"/>
          <p:cNvSpPr>
            <a:spLocks noGrp="1"/>
          </p:cNvSpPr>
          <p:nvPr>
            <p:ph type="body" sz="quarter" idx="23" hasCustomPrompt="1"/>
          </p:nvPr>
        </p:nvSpPr>
        <p:spPr>
          <a:xfrm>
            <a:off x="3362326" y="1965722"/>
            <a:ext cx="2035175" cy="685800"/>
          </a:xfrm>
        </p:spPr>
        <p:txBody>
          <a:bodyPr/>
          <a:lstStyle>
            <a:lvl1pPr>
              <a:defRPr sz="4000">
                <a:solidFill>
                  <a:schemeClr val="tx1"/>
                </a:solidFill>
                <a:latin typeface="+mn-lt"/>
              </a:defRPr>
            </a:lvl1pPr>
          </a:lstStyle>
          <a:p>
            <a:pPr lvl="0"/>
            <a:r>
              <a:rPr lang="en-US" dirty="0"/>
              <a:t>£</a:t>
            </a:r>
            <a:r>
              <a:rPr lang="en-US" dirty="0" err="1"/>
              <a:t>XXbn</a:t>
            </a:r>
            <a:endParaRPr lang="en-GB" dirty="0"/>
          </a:p>
        </p:txBody>
      </p:sp>
      <p:sp>
        <p:nvSpPr>
          <p:cNvPr id="28" name="Text Placeholder 27"/>
          <p:cNvSpPr>
            <a:spLocks noGrp="1"/>
          </p:cNvSpPr>
          <p:nvPr>
            <p:ph type="body" sz="quarter" idx="24" hasCustomPrompt="1"/>
          </p:nvPr>
        </p:nvSpPr>
        <p:spPr>
          <a:xfrm>
            <a:off x="3440907" y="1131096"/>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29" name="Text Placeholder 27"/>
          <p:cNvSpPr>
            <a:spLocks noGrp="1"/>
          </p:cNvSpPr>
          <p:nvPr>
            <p:ph type="body" sz="quarter" idx="25" hasCustomPrompt="1"/>
          </p:nvPr>
        </p:nvSpPr>
        <p:spPr>
          <a:xfrm>
            <a:off x="3440907" y="2615522"/>
            <a:ext cx="411957" cy="36000"/>
          </a:xfrm>
          <a:solidFill>
            <a:schemeClr val="accent4"/>
          </a:solidFill>
        </p:spPr>
        <p:txBody>
          <a:bodyPr/>
          <a:lstStyle>
            <a:lvl1pPr>
              <a:defRPr>
                <a:solidFill>
                  <a:schemeClr val="bg1"/>
                </a:solidFill>
              </a:defRPr>
            </a:lvl1pPr>
          </a:lstStyle>
          <a:p>
            <a:pPr lvl="0"/>
            <a:r>
              <a:rPr lang="en-US" dirty="0"/>
              <a:t>  </a:t>
            </a:r>
            <a:endParaRPr lang="en-GB" dirty="0"/>
          </a:p>
        </p:txBody>
      </p:sp>
      <p:sp>
        <p:nvSpPr>
          <p:cNvPr id="31" name="Text Placeholder 30"/>
          <p:cNvSpPr>
            <a:spLocks noGrp="1"/>
          </p:cNvSpPr>
          <p:nvPr>
            <p:ph type="body" sz="quarter" idx="26" hasCustomPrompt="1"/>
          </p:nvPr>
        </p:nvSpPr>
        <p:spPr>
          <a:xfrm>
            <a:off x="3362325" y="1190627"/>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4" name="Text Placeholder 30"/>
          <p:cNvSpPr>
            <a:spLocks noGrp="1"/>
          </p:cNvSpPr>
          <p:nvPr>
            <p:ph type="body" sz="quarter" idx="28" hasCustomPrompt="1"/>
          </p:nvPr>
        </p:nvSpPr>
        <p:spPr>
          <a:xfrm>
            <a:off x="3362325" y="2676527"/>
            <a:ext cx="2035176" cy="300037"/>
          </a:xfrm>
        </p:spPr>
        <p:txBody>
          <a:bodyPr/>
          <a:lstStyle>
            <a:lvl1pPr>
              <a:defRPr sz="1400">
                <a:solidFill>
                  <a:schemeClr val="tx2"/>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49"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0" name="Group 49"/>
          <p:cNvGrpSpPr/>
          <p:nvPr userDrawn="1"/>
        </p:nvGrpSpPr>
        <p:grpSpPr>
          <a:xfrm>
            <a:off x="-4350367" y="0"/>
            <a:ext cx="3909699"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0"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71" name="Group 70"/>
          <p:cNvGrpSpPr/>
          <p:nvPr userDrawn="1"/>
        </p:nvGrpSpPr>
        <p:grpSpPr>
          <a:xfrm>
            <a:off x="12630285" y="0"/>
            <a:ext cx="3909699" cy="2604836"/>
            <a:chOff x="-3999345" y="0"/>
            <a:chExt cx="3909698" cy="2604836"/>
          </a:xfrm>
        </p:grpSpPr>
        <p:sp>
          <p:nvSpPr>
            <p:cNvPr id="72" name="Rectangle 71"/>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73" name="Straight Connector 7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5" name="TextBox 7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76" name="TextBox 75"/>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165421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lage Claret">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0"/>
            <a:ext cx="12192000" cy="239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11" name="Text Placeholder 13"/>
          <p:cNvSpPr>
            <a:spLocks noGrp="1"/>
          </p:cNvSpPr>
          <p:nvPr>
            <p:ph type="body" sz="quarter" idx="16" hasCustomPrompt="1"/>
          </p:nvPr>
        </p:nvSpPr>
        <p:spPr>
          <a:xfrm>
            <a:off x="3143251" y="128588"/>
            <a:ext cx="2884488" cy="3433762"/>
          </a:xfrm>
          <a:solidFill>
            <a:schemeClr val="accent3"/>
          </a:solidFill>
        </p:spPr>
        <p:txBody>
          <a:bodyPr/>
          <a:lstStyle>
            <a:lvl1pPr>
              <a:defRPr/>
            </a:lvl1pPr>
          </a:lstStyle>
          <a:p>
            <a:pPr lvl="0"/>
            <a:r>
              <a:rPr lang="en-US" dirty="0"/>
              <a:t>  </a:t>
            </a:r>
            <a:endParaRPr lang="en-GB" dirty="0"/>
          </a:p>
        </p:txBody>
      </p:sp>
      <p:sp>
        <p:nvSpPr>
          <p:cNvPr id="7" name="Picture Placeholder 6"/>
          <p:cNvSpPr>
            <a:spLocks noGrp="1"/>
          </p:cNvSpPr>
          <p:nvPr>
            <p:ph type="pic" sz="quarter" idx="17" hasCustomPrompt="1"/>
          </p:nvPr>
        </p:nvSpPr>
        <p:spPr>
          <a:xfrm>
            <a:off x="6156325" y="128588"/>
            <a:ext cx="5907088" cy="3433762"/>
          </a:xfrm>
          <a:noFill/>
        </p:spPr>
        <p:txBody>
          <a:bodyPr/>
          <a:lstStyle>
            <a:lvl1pPr algn="ctr">
              <a:defRPr sz="1100"/>
            </a:lvl1pPr>
          </a:lstStyle>
          <a:p>
            <a:r>
              <a:rPr lang="en-GB" dirty="0"/>
              <a:t>Click on the icon to insert an image</a:t>
            </a:r>
          </a:p>
        </p:txBody>
      </p:sp>
      <p:sp>
        <p:nvSpPr>
          <p:cNvPr id="9" name="Picture Placeholder 8"/>
          <p:cNvSpPr>
            <a:spLocks noGrp="1"/>
          </p:cNvSpPr>
          <p:nvPr>
            <p:ph type="pic" sz="quarter" idx="18" hasCustomPrompt="1"/>
          </p:nvPr>
        </p:nvSpPr>
        <p:spPr>
          <a:xfrm>
            <a:off x="128588" y="128588"/>
            <a:ext cx="2886075" cy="4519612"/>
          </a:xfrm>
          <a:noFill/>
        </p:spPr>
        <p:txBody>
          <a:bodyPr/>
          <a:lstStyle>
            <a:lvl1pPr algn="ctr">
              <a:defRPr sz="1100" baseline="0"/>
            </a:lvl1pPr>
          </a:lstStyle>
          <a:p>
            <a:r>
              <a:rPr lang="en-GB" dirty="0"/>
              <a:t>Click on the icon to insert an image</a:t>
            </a:r>
          </a:p>
        </p:txBody>
      </p:sp>
      <p:sp>
        <p:nvSpPr>
          <p:cNvPr id="12" name="Picture Placeholder 11"/>
          <p:cNvSpPr>
            <a:spLocks noGrp="1"/>
          </p:cNvSpPr>
          <p:nvPr>
            <p:ph type="pic" sz="quarter" idx="19" hasCustomPrompt="1"/>
          </p:nvPr>
        </p:nvSpPr>
        <p:spPr>
          <a:xfrm>
            <a:off x="128588" y="4772025"/>
            <a:ext cx="2886075" cy="1727200"/>
          </a:xfrm>
          <a:noFill/>
        </p:spPr>
        <p:txBody>
          <a:bodyPr/>
          <a:lstStyle>
            <a:lvl1pPr algn="ctr">
              <a:defRPr sz="1100"/>
            </a:lvl1pPr>
          </a:lstStyle>
          <a:p>
            <a:r>
              <a:rPr lang="en-GB" dirty="0"/>
              <a:t>Click on the icon to insert an image</a:t>
            </a:r>
          </a:p>
        </p:txBody>
      </p:sp>
      <p:sp>
        <p:nvSpPr>
          <p:cNvPr id="19" name="Picture Placeholder 18"/>
          <p:cNvSpPr>
            <a:spLocks noGrp="1"/>
          </p:cNvSpPr>
          <p:nvPr>
            <p:ph type="pic" sz="quarter" idx="20" hasCustomPrompt="1"/>
          </p:nvPr>
        </p:nvSpPr>
        <p:spPr>
          <a:xfrm>
            <a:off x="3143254" y="3686175"/>
            <a:ext cx="5900735" cy="2813050"/>
          </a:xfrm>
          <a:noFill/>
        </p:spPr>
        <p:txBody>
          <a:bodyPr/>
          <a:lstStyle>
            <a:lvl1pPr algn="ctr">
              <a:defRPr sz="1100"/>
            </a:lvl1pPr>
          </a:lstStyle>
          <a:p>
            <a:r>
              <a:rPr lang="en-GB" dirty="0"/>
              <a:t>Click on the icon to insert an image</a:t>
            </a:r>
          </a:p>
        </p:txBody>
      </p:sp>
      <p:sp>
        <p:nvSpPr>
          <p:cNvPr id="21" name="Picture Placeholder 20"/>
          <p:cNvSpPr>
            <a:spLocks noGrp="1"/>
          </p:cNvSpPr>
          <p:nvPr>
            <p:ph type="pic" sz="quarter" idx="21" hasCustomPrompt="1"/>
          </p:nvPr>
        </p:nvSpPr>
        <p:spPr>
          <a:xfrm>
            <a:off x="9182101" y="3690940"/>
            <a:ext cx="2876449" cy="2808287"/>
          </a:xfrm>
          <a:noFill/>
        </p:spPr>
        <p:txBody>
          <a:bodyPr/>
          <a:lstStyle>
            <a:lvl1pPr algn="ctr">
              <a:defRPr sz="1100"/>
            </a:lvl1pPr>
          </a:lstStyle>
          <a:p>
            <a:r>
              <a:rPr lang="en-GB" dirty="0"/>
              <a:t>Click on the icon to insert an image</a:t>
            </a:r>
          </a:p>
        </p:txBody>
      </p:sp>
      <p:sp>
        <p:nvSpPr>
          <p:cNvPr id="23" name="Text Placeholder 22"/>
          <p:cNvSpPr>
            <a:spLocks noGrp="1"/>
          </p:cNvSpPr>
          <p:nvPr>
            <p:ph type="body" sz="quarter" idx="22" hasCustomPrompt="1"/>
          </p:nvPr>
        </p:nvSpPr>
        <p:spPr>
          <a:xfrm>
            <a:off x="3362326" y="466725"/>
            <a:ext cx="2035175" cy="685800"/>
          </a:xfrm>
        </p:spPr>
        <p:txBody>
          <a:bodyPr/>
          <a:lstStyle>
            <a:lvl1pPr>
              <a:defRPr sz="4800">
                <a:solidFill>
                  <a:schemeClr val="bg1"/>
                </a:solidFill>
                <a:latin typeface="+mn-lt"/>
              </a:defRPr>
            </a:lvl1pPr>
          </a:lstStyle>
          <a:p>
            <a:pPr lvl="0"/>
            <a:r>
              <a:rPr lang="en-US" dirty="0"/>
              <a:t>XX%</a:t>
            </a:r>
            <a:endParaRPr lang="en-GB" dirty="0"/>
          </a:p>
        </p:txBody>
      </p:sp>
      <p:sp>
        <p:nvSpPr>
          <p:cNvPr id="26" name="Text Placeholder 22"/>
          <p:cNvSpPr>
            <a:spLocks noGrp="1"/>
          </p:cNvSpPr>
          <p:nvPr>
            <p:ph type="body" sz="quarter" idx="23" hasCustomPrompt="1"/>
          </p:nvPr>
        </p:nvSpPr>
        <p:spPr>
          <a:xfrm>
            <a:off x="3362326" y="1965722"/>
            <a:ext cx="2035175" cy="685800"/>
          </a:xfrm>
        </p:spPr>
        <p:txBody>
          <a:bodyPr/>
          <a:lstStyle>
            <a:lvl1pPr>
              <a:defRPr sz="4000">
                <a:solidFill>
                  <a:schemeClr val="bg1"/>
                </a:solidFill>
                <a:latin typeface="+mn-lt"/>
              </a:defRPr>
            </a:lvl1pPr>
          </a:lstStyle>
          <a:p>
            <a:pPr lvl="0"/>
            <a:r>
              <a:rPr lang="en-US" dirty="0"/>
              <a:t>£</a:t>
            </a:r>
            <a:r>
              <a:rPr lang="en-US" dirty="0" err="1"/>
              <a:t>XXbn</a:t>
            </a:r>
            <a:endParaRPr lang="en-GB" dirty="0"/>
          </a:p>
        </p:txBody>
      </p:sp>
      <p:sp>
        <p:nvSpPr>
          <p:cNvPr id="28" name="Text Placeholder 27"/>
          <p:cNvSpPr>
            <a:spLocks noGrp="1"/>
          </p:cNvSpPr>
          <p:nvPr>
            <p:ph type="body" sz="quarter" idx="24" hasCustomPrompt="1"/>
          </p:nvPr>
        </p:nvSpPr>
        <p:spPr>
          <a:xfrm>
            <a:off x="3440907" y="1131096"/>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29" name="Text Placeholder 27"/>
          <p:cNvSpPr>
            <a:spLocks noGrp="1"/>
          </p:cNvSpPr>
          <p:nvPr>
            <p:ph type="body" sz="quarter" idx="25" hasCustomPrompt="1"/>
          </p:nvPr>
        </p:nvSpPr>
        <p:spPr>
          <a:xfrm>
            <a:off x="3440907" y="2615522"/>
            <a:ext cx="411957" cy="36000"/>
          </a:xfrm>
          <a:solidFill>
            <a:schemeClr val="accent6"/>
          </a:solidFill>
        </p:spPr>
        <p:txBody>
          <a:bodyPr/>
          <a:lstStyle>
            <a:lvl1pPr>
              <a:defRPr>
                <a:solidFill>
                  <a:schemeClr val="bg1"/>
                </a:solidFill>
              </a:defRPr>
            </a:lvl1pPr>
          </a:lstStyle>
          <a:p>
            <a:pPr lvl="0"/>
            <a:r>
              <a:rPr lang="en-US" dirty="0"/>
              <a:t>  </a:t>
            </a:r>
            <a:endParaRPr lang="en-GB" dirty="0"/>
          </a:p>
        </p:txBody>
      </p:sp>
      <p:sp>
        <p:nvSpPr>
          <p:cNvPr id="31" name="Text Placeholder 30"/>
          <p:cNvSpPr>
            <a:spLocks noGrp="1"/>
          </p:cNvSpPr>
          <p:nvPr>
            <p:ph type="body" sz="quarter" idx="26" hasCustomPrompt="1"/>
          </p:nvPr>
        </p:nvSpPr>
        <p:spPr>
          <a:xfrm>
            <a:off x="3362325" y="1190627"/>
            <a:ext cx="2035176" cy="300037"/>
          </a:xfrm>
        </p:spPr>
        <p:txBody>
          <a:bodyPr/>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3" name="Text Placeholder 30"/>
          <p:cNvSpPr>
            <a:spLocks noGrp="1"/>
          </p:cNvSpPr>
          <p:nvPr>
            <p:ph type="body" sz="quarter" idx="27" hasCustomPrompt="1"/>
          </p:nvPr>
        </p:nvSpPr>
        <p:spPr>
          <a:xfrm>
            <a:off x="3362325" y="1704975"/>
            <a:ext cx="2035176" cy="300037"/>
          </a:xfrm>
        </p:spPr>
        <p:txBody>
          <a:bodyPr anchor="b"/>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34" name="Text Placeholder 30"/>
          <p:cNvSpPr>
            <a:spLocks noGrp="1"/>
          </p:cNvSpPr>
          <p:nvPr>
            <p:ph type="body" sz="quarter" idx="28" hasCustomPrompt="1"/>
          </p:nvPr>
        </p:nvSpPr>
        <p:spPr>
          <a:xfrm>
            <a:off x="3362325" y="2676527"/>
            <a:ext cx="2035176" cy="300037"/>
          </a:xfrm>
        </p:spPr>
        <p:txBody>
          <a:bodyPr/>
          <a:lstStyle>
            <a:lvl1pPr>
              <a:defRPr sz="1400">
                <a:solidFill>
                  <a:schemeClr val="bg1"/>
                </a:solidFill>
              </a:defRPr>
            </a:lvl1pPr>
            <a:lvl2pPr marL="0" indent="0">
              <a:buNone/>
              <a:defRPr sz="1200">
                <a:solidFill>
                  <a:schemeClr val="tx2"/>
                </a:solidFill>
              </a:defRPr>
            </a:lvl2pPr>
            <a:lvl3pPr>
              <a:defRPr sz="1100">
                <a:solidFill>
                  <a:schemeClr val="tx2"/>
                </a:solidFill>
              </a:defRPr>
            </a:lvl3pPr>
            <a:lvl4pPr>
              <a:defRPr sz="1050">
                <a:solidFill>
                  <a:schemeClr val="tx2"/>
                </a:solidFill>
              </a:defRPr>
            </a:lvl4pPr>
            <a:lvl5pPr>
              <a:defRPr sz="900">
                <a:solidFill>
                  <a:schemeClr val="tx2"/>
                </a:solidFill>
              </a:defRPr>
            </a:lvl5pPr>
          </a:lstStyle>
          <a:p>
            <a:pPr lvl="0"/>
            <a:r>
              <a:rPr lang="en-US" dirty="0"/>
              <a:t>Enter text here</a:t>
            </a:r>
          </a:p>
        </p:txBody>
      </p:sp>
      <p:sp>
        <p:nvSpPr>
          <p:cNvPr id="49"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0" name="Group 49"/>
          <p:cNvGrpSpPr/>
          <p:nvPr userDrawn="1"/>
        </p:nvGrpSpPr>
        <p:grpSpPr>
          <a:xfrm>
            <a:off x="-4350367" y="0"/>
            <a:ext cx="3909699" cy="5532582"/>
            <a:chOff x="-3999345" y="0"/>
            <a:chExt cx="3909698" cy="5532582"/>
          </a:xfrm>
        </p:grpSpPr>
        <p:sp>
          <p:nvSpPr>
            <p:cNvPr id="51" name="Rectangle 5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52" name="Straight Connector 5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4" name="TextBox 5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55" name="Group 54"/>
            <p:cNvGrpSpPr/>
            <p:nvPr userDrawn="1"/>
          </p:nvGrpSpPr>
          <p:grpSpPr>
            <a:xfrm>
              <a:off x="-3916219" y="2007734"/>
              <a:ext cx="3741159" cy="603077"/>
              <a:chOff x="-3953163" y="1928406"/>
              <a:chExt cx="3741159" cy="603077"/>
            </a:xfrm>
          </p:grpSpPr>
          <p:sp>
            <p:nvSpPr>
              <p:cNvPr id="68" name="TextBox 6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9" name="TextBox 6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56" name="Group 55"/>
            <p:cNvGrpSpPr/>
            <p:nvPr userDrawn="1"/>
          </p:nvGrpSpPr>
          <p:grpSpPr>
            <a:xfrm>
              <a:off x="-3916219" y="3804415"/>
              <a:ext cx="3741159" cy="649206"/>
              <a:chOff x="-3953163" y="3686663"/>
              <a:chExt cx="3741159" cy="649206"/>
            </a:xfrm>
          </p:grpSpPr>
          <p:sp>
            <p:nvSpPr>
              <p:cNvPr id="66" name="TextBox 6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7" name="TextBox 6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7" name="Group 56"/>
            <p:cNvGrpSpPr/>
            <p:nvPr userDrawn="1"/>
          </p:nvGrpSpPr>
          <p:grpSpPr>
            <a:xfrm>
              <a:off x="-3916219" y="2909062"/>
              <a:ext cx="3741159" cy="634370"/>
              <a:chOff x="-3953163" y="2815638"/>
              <a:chExt cx="3741159" cy="634370"/>
            </a:xfrm>
          </p:grpSpPr>
          <p:sp>
            <p:nvSpPr>
              <p:cNvPr id="64" name="TextBox 6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5" name="TextBox 6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58" name="Group 57"/>
            <p:cNvGrpSpPr/>
            <p:nvPr userDrawn="1"/>
          </p:nvGrpSpPr>
          <p:grpSpPr>
            <a:xfrm>
              <a:off x="-3916219" y="4693793"/>
              <a:ext cx="3470417" cy="603077"/>
              <a:chOff x="-3953163" y="4622237"/>
              <a:chExt cx="3470417" cy="603077"/>
            </a:xfrm>
          </p:grpSpPr>
          <p:sp>
            <p:nvSpPr>
              <p:cNvPr id="62" name="TextBox 6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3" name="TextBox 6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9" name="Group 58"/>
            <p:cNvGrpSpPr/>
            <p:nvPr userDrawn="1"/>
          </p:nvGrpSpPr>
          <p:grpSpPr>
            <a:xfrm>
              <a:off x="-3916219" y="1118356"/>
              <a:ext cx="3741159" cy="677414"/>
              <a:chOff x="-3953163" y="1118356"/>
              <a:chExt cx="3741159" cy="677414"/>
            </a:xfrm>
          </p:grpSpPr>
          <p:sp>
            <p:nvSpPr>
              <p:cNvPr id="60" name="TextBox 5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1" name="TextBox 6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70"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grpSp>
        <p:nvGrpSpPr>
          <p:cNvPr id="72" name="Group 71"/>
          <p:cNvGrpSpPr/>
          <p:nvPr userDrawn="1"/>
        </p:nvGrpSpPr>
        <p:grpSpPr>
          <a:xfrm>
            <a:off x="12630285" y="0"/>
            <a:ext cx="3909699" cy="2604836"/>
            <a:chOff x="-3999345" y="0"/>
            <a:chExt cx="3909698" cy="2604836"/>
          </a:xfrm>
        </p:grpSpPr>
        <p:sp>
          <p:nvSpPr>
            <p:cNvPr id="73" name="Rectangle 7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74" name="Straight Connector 7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76" name="TextBox 7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77" name="TextBox 7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305104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P spid="21"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6" name="Text Placeholder 25"/>
          <p:cNvSpPr>
            <a:spLocks noGrp="1"/>
          </p:cNvSpPr>
          <p:nvPr>
            <p:ph type="body" sz="quarter" idx="41" hasCustomPrompt="1"/>
          </p:nvPr>
        </p:nvSpPr>
        <p:spPr>
          <a:xfrm>
            <a:off x="126208" y="1129451"/>
            <a:ext cx="2888457" cy="123825"/>
          </a:xfrm>
          <a:solidFill>
            <a:schemeClr val="bg2"/>
          </a:solidFill>
        </p:spPr>
        <p:txBody>
          <a:bodyPr/>
          <a:lstStyle>
            <a:lvl1pPr>
              <a:defRPr/>
            </a:lvl1pPr>
          </a:lstStyle>
          <a:p>
            <a:pPr lvl="0"/>
            <a:r>
              <a:rPr lang="en-US" dirty="0"/>
              <a:t>  </a:t>
            </a:r>
            <a:endParaRPr lang="en-GB" dirty="0"/>
          </a:p>
        </p:txBody>
      </p:sp>
      <p:sp>
        <p:nvSpPr>
          <p:cNvPr id="7" name="Text Placeholder 25"/>
          <p:cNvSpPr>
            <a:spLocks noGrp="1"/>
          </p:cNvSpPr>
          <p:nvPr>
            <p:ph type="body" sz="quarter" idx="45" hasCustomPrompt="1"/>
          </p:nvPr>
        </p:nvSpPr>
        <p:spPr>
          <a:xfrm>
            <a:off x="3143252" y="1129451"/>
            <a:ext cx="2888457" cy="123825"/>
          </a:xfrm>
          <a:solidFill>
            <a:schemeClr val="bg2"/>
          </a:solidFill>
        </p:spPr>
        <p:txBody>
          <a:bodyPr/>
          <a:lstStyle>
            <a:lvl1pPr>
              <a:defRPr/>
            </a:lvl1pPr>
          </a:lstStyle>
          <a:p>
            <a:pPr lvl="0"/>
            <a:r>
              <a:rPr lang="en-US" dirty="0"/>
              <a:t>  </a:t>
            </a:r>
            <a:endParaRPr lang="en-GB" dirty="0"/>
          </a:p>
        </p:txBody>
      </p:sp>
      <p:sp>
        <p:nvSpPr>
          <p:cNvPr id="8" name="Text Placeholder 25"/>
          <p:cNvSpPr>
            <a:spLocks noGrp="1"/>
          </p:cNvSpPr>
          <p:nvPr>
            <p:ph type="body" sz="quarter" idx="49" hasCustomPrompt="1"/>
          </p:nvPr>
        </p:nvSpPr>
        <p:spPr>
          <a:xfrm>
            <a:off x="6160296" y="1129451"/>
            <a:ext cx="2888457" cy="123825"/>
          </a:xfrm>
          <a:solidFill>
            <a:schemeClr val="bg2"/>
          </a:solidFill>
        </p:spPr>
        <p:txBody>
          <a:bodyPr/>
          <a:lstStyle>
            <a:lvl1pPr>
              <a:defRPr/>
            </a:lvl1pPr>
          </a:lstStyle>
          <a:p>
            <a:pPr lvl="0"/>
            <a:r>
              <a:rPr lang="en-US" dirty="0"/>
              <a:t>  </a:t>
            </a:r>
            <a:endParaRPr lang="en-GB" dirty="0"/>
          </a:p>
        </p:txBody>
      </p:sp>
      <p:sp>
        <p:nvSpPr>
          <p:cNvPr id="12" name="Text Placeholder 25"/>
          <p:cNvSpPr>
            <a:spLocks noGrp="1"/>
          </p:cNvSpPr>
          <p:nvPr>
            <p:ph type="body" sz="quarter" idx="65" hasCustomPrompt="1"/>
          </p:nvPr>
        </p:nvSpPr>
        <p:spPr>
          <a:xfrm>
            <a:off x="126208" y="3883764"/>
            <a:ext cx="2888457" cy="123825"/>
          </a:xfrm>
          <a:solidFill>
            <a:schemeClr val="bg2"/>
          </a:solidFill>
        </p:spPr>
        <p:txBody>
          <a:bodyPr/>
          <a:lstStyle>
            <a:lvl1pPr>
              <a:defRPr/>
            </a:lvl1pPr>
          </a:lstStyle>
          <a:p>
            <a:pPr lvl="0"/>
            <a:r>
              <a:rPr lang="en-US" dirty="0"/>
              <a:t>  </a:t>
            </a:r>
            <a:endParaRPr lang="en-GB" dirty="0"/>
          </a:p>
        </p:txBody>
      </p:sp>
      <p:sp>
        <p:nvSpPr>
          <p:cNvPr id="13" name="Text Placeholder 25"/>
          <p:cNvSpPr>
            <a:spLocks noGrp="1"/>
          </p:cNvSpPr>
          <p:nvPr>
            <p:ph type="body" sz="quarter" idx="69" hasCustomPrompt="1"/>
          </p:nvPr>
        </p:nvSpPr>
        <p:spPr>
          <a:xfrm>
            <a:off x="3143252" y="3883764"/>
            <a:ext cx="2888457" cy="123825"/>
          </a:xfrm>
          <a:solidFill>
            <a:schemeClr val="bg2"/>
          </a:solidFill>
        </p:spPr>
        <p:txBody>
          <a:bodyPr/>
          <a:lstStyle>
            <a:lvl1pPr>
              <a:defRPr/>
            </a:lvl1pPr>
          </a:lstStyle>
          <a:p>
            <a:pPr lvl="0"/>
            <a:r>
              <a:rPr lang="en-US" dirty="0"/>
              <a:t>  </a:t>
            </a:r>
            <a:endParaRPr lang="en-GB" dirty="0"/>
          </a:p>
        </p:txBody>
      </p:sp>
      <p:sp>
        <p:nvSpPr>
          <p:cNvPr id="14" name="Text Placeholder 25"/>
          <p:cNvSpPr>
            <a:spLocks noGrp="1"/>
          </p:cNvSpPr>
          <p:nvPr>
            <p:ph type="body" sz="quarter" idx="73" hasCustomPrompt="1"/>
          </p:nvPr>
        </p:nvSpPr>
        <p:spPr>
          <a:xfrm>
            <a:off x="6160296" y="3883764"/>
            <a:ext cx="2888457" cy="123825"/>
          </a:xfrm>
          <a:solidFill>
            <a:schemeClr val="bg2"/>
          </a:solidFill>
        </p:spPr>
        <p:txBody>
          <a:bodyPr/>
          <a:lstStyle>
            <a:lvl1pPr>
              <a:defRPr/>
            </a:lvl1pPr>
          </a:lstStyle>
          <a:p>
            <a:pPr lvl="0"/>
            <a:r>
              <a:rPr lang="en-US" dirty="0"/>
              <a:t>  </a:t>
            </a:r>
            <a:endParaRPr lang="en-GB" dirty="0"/>
          </a:p>
        </p:txBody>
      </p:sp>
      <p:sp>
        <p:nvSpPr>
          <p:cNvPr id="18" name="Text Placeholder 25"/>
          <p:cNvSpPr>
            <a:spLocks noGrp="1"/>
          </p:cNvSpPr>
          <p:nvPr>
            <p:ph type="body" sz="quarter" idx="89" hasCustomPrompt="1"/>
          </p:nvPr>
        </p:nvSpPr>
        <p:spPr>
          <a:xfrm>
            <a:off x="9176780" y="1129451"/>
            <a:ext cx="2888457" cy="123825"/>
          </a:xfrm>
          <a:solidFill>
            <a:schemeClr val="bg2"/>
          </a:solidFill>
        </p:spPr>
        <p:txBody>
          <a:bodyPr/>
          <a:lstStyle>
            <a:lvl1pPr>
              <a:defRPr/>
            </a:lvl1pPr>
          </a:lstStyle>
          <a:p>
            <a:pPr lvl="0"/>
            <a:r>
              <a:rPr lang="en-US" dirty="0"/>
              <a:t>  </a:t>
            </a:r>
            <a:endParaRPr lang="en-GB" dirty="0"/>
          </a:p>
        </p:txBody>
      </p:sp>
      <p:sp>
        <p:nvSpPr>
          <p:cNvPr id="20" name="Text Placeholder 25"/>
          <p:cNvSpPr>
            <a:spLocks noGrp="1"/>
          </p:cNvSpPr>
          <p:nvPr>
            <p:ph type="body" sz="quarter" idx="97" hasCustomPrompt="1"/>
          </p:nvPr>
        </p:nvSpPr>
        <p:spPr>
          <a:xfrm>
            <a:off x="9176780" y="3883764"/>
            <a:ext cx="2888457" cy="123825"/>
          </a:xfrm>
          <a:solidFill>
            <a:schemeClr val="bg2"/>
          </a:solidFill>
        </p:spPr>
        <p:txBody>
          <a:bodyPr/>
          <a:lstStyle>
            <a:lvl1pPr>
              <a:defRPr/>
            </a:lvl1pPr>
          </a:lstStyle>
          <a:p>
            <a:pPr lvl="0"/>
            <a:r>
              <a:rPr lang="en-US" dirty="0"/>
              <a:t>  </a:t>
            </a:r>
            <a:endParaRPr lang="en-GB" dirty="0"/>
          </a:p>
        </p:txBody>
      </p:sp>
      <p:sp>
        <p:nvSpPr>
          <p:cNvPr id="31" name="Picture Placeholder 22"/>
          <p:cNvSpPr>
            <a:spLocks noGrp="1"/>
          </p:cNvSpPr>
          <p:nvPr>
            <p:ph type="pic" sz="quarter" idx="110" hasCustomPrompt="1"/>
          </p:nvPr>
        </p:nvSpPr>
        <p:spPr>
          <a:xfrm>
            <a:off x="295275" y="4544293"/>
            <a:ext cx="2719388" cy="1477817"/>
          </a:xfrm>
          <a:noFill/>
        </p:spPr>
        <p:txBody>
          <a:bodyPr/>
          <a:lstStyle>
            <a:lvl1pPr algn="ctr">
              <a:defRPr sz="1100"/>
            </a:lvl1pPr>
          </a:lstStyle>
          <a:p>
            <a:r>
              <a:rPr lang="en-GB" dirty="0"/>
              <a:t>Click on the icon to insert a logo</a:t>
            </a:r>
          </a:p>
        </p:txBody>
      </p:sp>
      <p:sp>
        <p:nvSpPr>
          <p:cNvPr id="32" name="Picture Placeholder 22"/>
          <p:cNvSpPr>
            <a:spLocks noGrp="1"/>
          </p:cNvSpPr>
          <p:nvPr>
            <p:ph type="pic" sz="quarter" idx="111" hasCustomPrompt="1"/>
          </p:nvPr>
        </p:nvSpPr>
        <p:spPr>
          <a:xfrm>
            <a:off x="3227785" y="4544293"/>
            <a:ext cx="2719388" cy="1477817"/>
          </a:xfrm>
          <a:noFill/>
        </p:spPr>
        <p:txBody>
          <a:bodyPr/>
          <a:lstStyle>
            <a:lvl1pPr algn="ctr">
              <a:defRPr sz="1100"/>
            </a:lvl1pPr>
          </a:lstStyle>
          <a:p>
            <a:r>
              <a:rPr lang="en-GB" dirty="0"/>
              <a:t>Click on the icon to insert a logo</a:t>
            </a:r>
          </a:p>
        </p:txBody>
      </p:sp>
      <p:sp>
        <p:nvSpPr>
          <p:cNvPr id="33" name="Picture Placeholder 22"/>
          <p:cNvSpPr>
            <a:spLocks noGrp="1"/>
          </p:cNvSpPr>
          <p:nvPr>
            <p:ph type="pic" sz="quarter" idx="112" hasCustomPrompt="1"/>
          </p:nvPr>
        </p:nvSpPr>
        <p:spPr>
          <a:xfrm>
            <a:off x="6244829" y="4544293"/>
            <a:ext cx="2719388" cy="1477817"/>
          </a:xfrm>
          <a:noFill/>
        </p:spPr>
        <p:txBody>
          <a:bodyPr/>
          <a:lstStyle>
            <a:lvl1pPr algn="ctr">
              <a:defRPr sz="1100"/>
            </a:lvl1pPr>
          </a:lstStyle>
          <a:p>
            <a:r>
              <a:rPr lang="en-GB" dirty="0"/>
              <a:t>Click on the icon to insert a logo</a:t>
            </a:r>
          </a:p>
        </p:txBody>
      </p:sp>
      <p:sp>
        <p:nvSpPr>
          <p:cNvPr id="34" name="Picture Placeholder 22"/>
          <p:cNvSpPr>
            <a:spLocks noGrp="1"/>
          </p:cNvSpPr>
          <p:nvPr>
            <p:ph type="pic" sz="quarter" idx="113" hasCustomPrompt="1"/>
          </p:nvPr>
        </p:nvSpPr>
        <p:spPr>
          <a:xfrm>
            <a:off x="9261313" y="4544293"/>
            <a:ext cx="2719388" cy="1477817"/>
          </a:xfrm>
          <a:noFill/>
        </p:spPr>
        <p:txBody>
          <a:bodyPr/>
          <a:lstStyle>
            <a:lvl1pPr algn="ctr">
              <a:defRPr sz="1100"/>
            </a:lvl1pPr>
          </a:lstStyle>
          <a:p>
            <a:r>
              <a:rPr lang="en-GB" dirty="0"/>
              <a:t>Click on the icon to insert a logo</a:t>
            </a:r>
          </a:p>
        </p:txBody>
      </p:sp>
      <p:sp>
        <p:nvSpPr>
          <p:cNvPr id="59" name="Picture Placeholder 22"/>
          <p:cNvSpPr>
            <a:spLocks noGrp="1"/>
          </p:cNvSpPr>
          <p:nvPr>
            <p:ph type="pic" sz="quarter" idx="114" hasCustomPrompt="1"/>
          </p:nvPr>
        </p:nvSpPr>
        <p:spPr>
          <a:xfrm>
            <a:off x="295275" y="1767699"/>
            <a:ext cx="2719388" cy="1477817"/>
          </a:xfrm>
          <a:noFill/>
        </p:spPr>
        <p:txBody>
          <a:bodyPr/>
          <a:lstStyle>
            <a:lvl1pPr algn="ctr">
              <a:defRPr sz="1100"/>
            </a:lvl1pPr>
          </a:lstStyle>
          <a:p>
            <a:r>
              <a:rPr lang="en-GB" dirty="0"/>
              <a:t>Click on the icon to insert a logo</a:t>
            </a:r>
          </a:p>
        </p:txBody>
      </p:sp>
      <p:sp>
        <p:nvSpPr>
          <p:cNvPr id="60" name="Picture Placeholder 22"/>
          <p:cNvSpPr>
            <a:spLocks noGrp="1"/>
          </p:cNvSpPr>
          <p:nvPr>
            <p:ph type="pic" sz="quarter" idx="115" hasCustomPrompt="1"/>
          </p:nvPr>
        </p:nvSpPr>
        <p:spPr>
          <a:xfrm>
            <a:off x="3227785" y="1767699"/>
            <a:ext cx="2719388" cy="1477817"/>
          </a:xfrm>
          <a:noFill/>
        </p:spPr>
        <p:txBody>
          <a:bodyPr/>
          <a:lstStyle>
            <a:lvl1pPr algn="ctr">
              <a:defRPr sz="1100"/>
            </a:lvl1pPr>
          </a:lstStyle>
          <a:p>
            <a:r>
              <a:rPr lang="en-GB" dirty="0"/>
              <a:t>Click on the icon to insert a logo</a:t>
            </a:r>
          </a:p>
        </p:txBody>
      </p:sp>
      <p:sp>
        <p:nvSpPr>
          <p:cNvPr id="61" name="Picture Placeholder 22"/>
          <p:cNvSpPr>
            <a:spLocks noGrp="1"/>
          </p:cNvSpPr>
          <p:nvPr>
            <p:ph type="pic" sz="quarter" idx="116" hasCustomPrompt="1"/>
          </p:nvPr>
        </p:nvSpPr>
        <p:spPr>
          <a:xfrm>
            <a:off x="6244829" y="1767699"/>
            <a:ext cx="2719388" cy="1477817"/>
          </a:xfrm>
          <a:noFill/>
        </p:spPr>
        <p:txBody>
          <a:bodyPr/>
          <a:lstStyle>
            <a:lvl1pPr algn="ctr">
              <a:defRPr sz="1100"/>
            </a:lvl1pPr>
          </a:lstStyle>
          <a:p>
            <a:r>
              <a:rPr lang="en-GB" dirty="0"/>
              <a:t>Click on the icon to insert a logo</a:t>
            </a:r>
          </a:p>
        </p:txBody>
      </p:sp>
      <p:sp>
        <p:nvSpPr>
          <p:cNvPr id="62" name="Picture Placeholder 22"/>
          <p:cNvSpPr>
            <a:spLocks noGrp="1"/>
          </p:cNvSpPr>
          <p:nvPr>
            <p:ph type="pic" sz="quarter" idx="117" hasCustomPrompt="1"/>
          </p:nvPr>
        </p:nvSpPr>
        <p:spPr>
          <a:xfrm>
            <a:off x="9261313" y="1767699"/>
            <a:ext cx="2719388" cy="1477817"/>
          </a:xfrm>
          <a:noFill/>
        </p:spPr>
        <p:txBody>
          <a:bodyPr/>
          <a:lstStyle>
            <a:lvl1pPr algn="ctr">
              <a:defRPr sz="1100"/>
            </a:lvl1pPr>
          </a:lstStyle>
          <a:p>
            <a:r>
              <a:rPr lang="en-GB" dirty="0"/>
              <a:t>Click on the icon to insert a logo</a:t>
            </a:r>
          </a:p>
        </p:txBody>
      </p:sp>
      <p:sp>
        <p:nvSpPr>
          <p:cNvPr id="64"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5" name="Group 64"/>
          <p:cNvGrpSpPr/>
          <p:nvPr userDrawn="1"/>
        </p:nvGrpSpPr>
        <p:grpSpPr>
          <a:xfrm>
            <a:off x="-4350367" y="0"/>
            <a:ext cx="3909699" cy="5532582"/>
            <a:chOff x="-3999345" y="0"/>
            <a:chExt cx="3909698" cy="5532582"/>
          </a:xfrm>
        </p:grpSpPr>
        <p:sp>
          <p:nvSpPr>
            <p:cNvPr id="66" name="Rectangle 6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7" name="Straight Connector 6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9" name="TextBox 6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0" name="Group 69"/>
            <p:cNvGrpSpPr/>
            <p:nvPr userDrawn="1"/>
          </p:nvGrpSpPr>
          <p:grpSpPr>
            <a:xfrm>
              <a:off x="-3916219" y="2007734"/>
              <a:ext cx="3741159" cy="603077"/>
              <a:chOff x="-3953163" y="1928406"/>
              <a:chExt cx="3741159" cy="603077"/>
            </a:xfrm>
          </p:grpSpPr>
          <p:sp>
            <p:nvSpPr>
              <p:cNvPr id="83" name="TextBox 8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4" name="TextBox 8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1" name="Group 70"/>
            <p:cNvGrpSpPr/>
            <p:nvPr userDrawn="1"/>
          </p:nvGrpSpPr>
          <p:grpSpPr>
            <a:xfrm>
              <a:off x="-3916219" y="3804415"/>
              <a:ext cx="3741159" cy="649206"/>
              <a:chOff x="-3953163" y="3686663"/>
              <a:chExt cx="3741159" cy="649206"/>
            </a:xfrm>
          </p:grpSpPr>
          <p:sp>
            <p:nvSpPr>
              <p:cNvPr id="81" name="TextBox 8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2" name="TextBox 8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2" name="Group 71"/>
            <p:cNvGrpSpPr/>
            <p:nvPr userDrawn="1"/>
          </p:nvGrpSpPr>
          <p:grpSpPr>
            <a:xfrm>
              <a:off x="-3916219" y="2909062"/>
              <a:ext cx="3741159" cy="634370"/>
              <a:chOff x="-3953163" y="2815638"/>
              <a:chExt cx="3741159" cy="634370"/>
            </a:xfrm>
          </p:grpSpPr>
          <p:sp>
            <p:nvSpPr>
              <p:cNvPr id="79" name="TextBox 7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0" name="TextBox 7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3" name="Group 72"/>
            <p:cNvGrpSpPr/>
            <p:nvPr userDrawn="1"/>
          </p:nvGrpSpPr>
          <p:grpSpPr>
            <a:xfrm>
              <a:off x="-3916219" y="4693793"/>
              <a:ext cx="3470417" cy="603077"/>
              <a:chOff x="-3953163" y="4622237"/>
              <a:chExt cx="3470417" cy="603077"/>
            </a:xfrm>
          </p:grpSpPr>
          <p:sp>
            <p:nvSpPr>
              <p:cNvPr id="77" name="TextBox 7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8" name="TextBox 7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4" name="Group 73"/>
            <p:cNvGrpSpPr/>
            <p:nvPr userDrawn="1"/>
          </p:nvGrpSpPr>
          <p:grpSpPr>
            <a:xfrm>
              <a:off x="-3916219" y="1118356"/>
              <a:ext cx="3741159" cy="677414"/>
              <a:chOff x="-3953163" y="1118356"/>
              <a:chExt cx="3741159" cy="677414"/>
            </a:xfrm>
          </p:grpSpPr>
          <p:sp>
            <p:nvSpPr>
              <p:cNvPr id="75" name="TextBox 7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6" name="TextBox 7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85"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55979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9" name="Text Placeholder 25"/>
          <p:cNvSpPr>
            <a:spLocks noGrp="1"/>
          </p:cNvSpPr>
          <p:nvPr>
            <p:ph type="body" sz="quarter" idx="53" hasCustomPrompt="1"/>
          </p:nvPr>
        </p:nvSpPr>
        <p:spPr>
          <a:xfrm>
            <a:off x="126208" y="2480018"/>
            <a:ext cx="2888457" cy="123825"/>
          </a:xfrm>
          <a:solidFill>
            <a:schemeClr val="bg2"/>
          </a:solidFill>
        </p:spPr>
        <p:txBody>
          <a:bodyPr/>
          <a:lstStyle>
            <a:lvl1pPr>
              <a:defRPr/>
            </a:lvl1pPr>
          </a:lstStyle>
          <a:p>
            <a:pPr lvl="0"/>
            <a:r>
              <a:rPr lang="en-US" dirty="0"/>
              <a:t>  </a:t>
            </a:r>
            <a:endParaRPr lang="en-GB" dirty="0"/>
          </a:p>
        </p:txBody>
      </p:sp>
      <p:sp>
        <p:nvSpPr>
          <p:cNvPr id="10" name="Text Placeholder 25"/>
          <p:cNvSpPr>
            <a:spLocks noGrp="1"/>
          </p:cNvSpPr>
          <p:nvPr>
            <p:ph type="body" sz="quarter" idx="57" hasCustomPrompt="1"/>
          </p:nvPr>
        </p:nvSpPr>
        <p:spPr>
          <a:xfrm>
            <a:off x="3143252" y="2480018"/>
            <a:ext cx="2888457" cy="123825"/>
          </a:xfrm>
          <a:solidFill>
            <a:schemeClr val="bg2"/>
          </a:solidFill>
        </p:spPr>
        <p:txBody>
          <a:bodyPr/>
          <a:lstStyle>
            <a:lvl1pPr>
              <a:defRPr/>
            </a:lvl1pPr>
          </a:lstStyle>
          <a:p>
            <a:pPr lvl="0"/>
            <a:r>
              <a:rPr lang="en-US" dirty="0"/>
              <a:t>  </a:t>
            </a:r>
            <a:endParaRPr lang="en-GB" dirty="0"/>
          </a:p>
        </p:txBody>
      </p:sp>
      <p:sp>
        <p:nvSpPr>
          <p:cNvPr id="11" name="Text Placeholder 25"/>
          <p:cNvSpPr>
            <a:spLocks noGrp="1"/>
          </p:cNvSpPr>
          <p:nvPr>
            <p:ph type="body" sz="quarter" idx="61" hasCustomPrompt="1"/>
          </p:nvPr>
        </p:nvSpPr>
        <p:spPr>
          <a:xfrm>
            <a:off x="6160296" y="2480018"/>
            <a:ext cx="2888457" cy="123825"/>
          </a:xfrm>
          <a:solidFill>
            <a:schemeClr val="bg2"/>
          </a:solidFill>
        </p:spPr>
        <p:txBody>
          <a:bodyPr/>
          <a:lstStyle>
            <a:lvl1pPr>
              <a:defRPr/>
            </a:lvl1pPr>
          </a:lstStyle>
          <a:p>
            <a:pPr lvl="0"/>
            <a:r>
              <a:rPr lang="en-US" dirty="0"/>
              <a:t>  </a:t>
            </a:r>
            <a:endParaRPr lang="en-GB" dirty="0"/>
          </a:p>
        </p:txBody>
      </p:sp>
      <p:sp>
        <p:nvSpPr>
          <p:cNvPr id="12" name="Text Placeholder 25"/>
          <p:cNvSpPr>
            <a:spLocks noGrp="1"/>
          </p:cNvSpPr>
          <p:nvPr>
            <p:ph type="body" sz="quarter" idx="65" hasCustomPrompt="1"/>
          </p:nvPr>
        </p:nvSpPr>
        <p:spPr>
          <a:xfrm>
            <a:off x="126208" y="3883764"/>
            <a:ext cx="2888457" cy="123825"/>
          </a:xfrm>
          <a:solidFill>
            <a:schemeClr val="bg2"/>
          </a:solidFill>
        </p:spPr>
        <p:txBody>
          <a:bodyPr/>
          <a:lstStyle>
            <a:lvl1pPr>
              <a:defRPr/>
            </a:lvl1pPr>
          </a:lstStyle>
          <a:p>
            <a:pPr lvl="0"/>
            <a:r>
              <a:rPr lang="en-US" dirty="0"/>
              <a:t>  </a:t>
            </a:r>
            <a:endParaRPr lang="en-GB" dirty="0"/>
          </a:p>
        </p:txBody>
      </p:sp>
      <p:sp>
        <p:nvSpPr>
          <p:cNvPr id="13" name="Text Placeholder 25"/>
          <p:cNvSpPr>
            <a:spLocks noGrp="1"/>
          </p:cNvSpPr>
          <p:nvPr>
            <p:ph type="body" sz="quarter" idx="69" hasCustomPrompt="1"/>
          </p:nvPr>
        </p:nvSpPr>
        <p:spPr>
          <a:xfrm>
            <a:off x="3143252" y="3883764"/>
            <a:ext cx="2888457" cy="123825"/>
          </a:xfrm>
          <a:solidFill>
            <a:schemeClr val="bg2"/>
          </a:solidFill>
        </p:spPr>
        <p:txBody>
          <a:bodyPr/>
          <a:lstStyle>
            <a:lvl1pPr>
              <a:defRPr/>
            </a:lvl1pPr>
          </a:lstStyle>
          <a:p>
            <a:pPr lvl="0"/>
            <a:r>
              <a:rPr lang="en-US" dirty="0"/>
              <a:t>  </a:t>
            </a:r>
            <a:endParaRPr lang="en-GB" dirty="0"/>
          </a:p>
        </p:txBody>
      </p:sp>
      <p:sp>
        <p:nvSpPr>
          <p:cNvPr id="14" name="Text Placeholder 25"/>
          <p:cNvSpPr>
            <a:spLocks noGrp="1"/>
          </p:cNvSpPr>
          <p:nvPr>
            <p:ph type="body" sz="quarter" idx="73" hasCustomPrompt="1"/>
          </p:nvPr>
        </p:nvSpPr>
        <p:spPr>
          <a:xfrm>
            <a:off x="6160296" y="3883764"/>
            <a:ext cx="2888457" cy="123825"/>
          </a:xfrm>
          <a:solidFill>
            <a:schemeClr val="bg2"/>
          </a:solidFill>
        </p:spPr>
        <p:txBody>
          <a:bodyPr/>
          <a:lstStyle>
            <a:lvl1pPr>
              <a:defRPr/>
            </a:lvl1pPr>
          </a:lstStyle>
          <a:p>
            <a:pPr lvl="0"/>
            <a:r>
              <a:rPr lang="en-US" dirty="0"/>
              <a:t>  </a:t>
            </a:r>
            <a:endParaRPr lang="en-GB" dirty="0"/>
          </a:p>
        </p:txBody>
      </p:sp>
      <p:sp>
        <p:nvSpPr>
          <p:cNvPr id="15" name="Text Placeholder 25"/>
          <p:cNvSpPr>
            <a:spLocks noGrp="1"/>
          </p:cNvSpPr>
          <p:nvPr>
            <p:ph type="body" sz="quarter" idx="77" hasCustomPrompt="1"/>
          </p:nvPr>
        </p:nvSpPr>
        <p:spPr>
          <a:xfrm>
            <a:off x="126208" y="5247030"/>
            <a:ext cx="2888457" cy="123825"/>
          </a:xfrm>
          <a:solidFill>
            <a:schemeClr val="bg2"/>
          </a:solidFill>
        </p:spPr>
        <p:txBody>
          <a:bodyPr/>
          <a:lstStyle>
            <a:lvl1pPr>
              <a:defRPr/>
            </a:lvl1pPr>
          </a:lstStyle>
          <a:p>
            <a:pPr lvl="0"/>
            <a:r>
              <a:rPr lang="en-US" dirty="0"/>
              <a:t>  </a:t>
            </a:r>
            <a:endParaRPr lang="en-GB" dirty="0"/>
          </a:p>
        </p:txBody>
      </p:sp>
      <p:sp>
        <p:nvSpPr>
          <p:cNvPr id="16" name="Text Placeholder 25"/>
          <p:cNvSpPr>
            <a:spLocks noGrp="1"/>
          </p:cNvSpPr>
          <p:nvPr>
            <p:ph type="body" sz="quarter" idx="81" hasCustomPrompt="1"/>
          </p:nvPr>
        </p:nvSpPr>
        <p:spPr>
          <a:xfrm>
            <a:off x="3143252" y="5247030"/>
            <a:ext cx="2888457" cy="123825"/>
          </a:xfrm>
          <a:solidFill>
            <a:schemeClr val="bg2"/>
          </a:solidFill>
        </p:spPr>
        <p:txBody>
          <a:bodyPr/>
          <a:lstStyle>
            <a:lvl1pPr>
              <a:defRPr/>
            </a:lvl1pPr>
          </a:lstStyle>
          <a:p>
            <a:pPr lvl="0"/>
            <a:r>
              <a:rPr lang="en-US" dirty="0"/>
              <a:t>  </a:t>
            </a:r>
            <a:endParaRPr lang="en-GB" dirty="0"/>
          </a:p>
        </p:txBody>
      </p:sp>
      <p:sp>
        <p:nvSpPr>
          <p:cNvPr id="17" name="Text Placeholder 25"/>
          <p:cNvSpPr>
            <a:spLocks noGrp="1"/>
          </p:cNvSpPr>
          <p:nvPr>
            <p:ph type="body" sz="quarter" idx="85" hasCustomPrompt="1"/>
          </p:nvPr>
        </p:nvSpPr>
        <p:spPr>
          <a:xfrm>
            <a:off x="6160296" y="5247030"/>
            <a:ext cx="2888457" cy="123825"/>
          </a:xfrm>
          <a:solidFill>
            <a:schemeClr val="bg2"/>
          </a:solidFill>
        </p:spPr>
        <p:txBody>
          <a:bodyPr/>
          <a:lstStyle>
            <a:lvl1pPr>
              <a:defRPr/>
            </a:lvl1pPr>
          </a:lstStyle>
          <a:p>
            <a:pPr lvl="0"/>
            <a:r>
              <a:rPr lang="en-US" dirty="0"/>
              <a:t>  </a:t>
            </a:r>
            <a:endParaRPr lang="en-GB" dirty="0"/>
          </a:p>
        </p:txBody>
      </p:sp>
      <p:sp>
        <p:nvSpPr>
          <p:cNvPr id="19" name="Text Placeholder 25"/>
          <p:cNvSpPr>
            <a:spLocks noGrp="1"/>
          </p:cNvSpPr>
          <p:nvPr>
            <p:ph type="body" sz="quarter" idx="93" hasCustomPrompt="1"/>
          </p:nvPr>
        </p:nvSpPr>
        <p:spPr>
          <a:xfrm>
            <a:off x="9176780" y="2480018"/>
            <a:ext cx="2888457" cy="123825"/>
          </a:xfrm>
          <a:solidFill>
            <a:schemeClr val="bg2"/>
          </a:solidFill>
        </p:spPr>
        <p:txBody>
          <a:bodyPr/>
          <a:lstStyle>
            <a:lvl1pPr>
              <a:defRPr/>
            </a:lvl1pPr>
          </a:lstStyle>
          <a:p>
            <a:pPr lvl="0"/>
            <a:r>
              <a:rPr lang="en-US" dirty="0"/>
              <a:t>  </a:t>
            </a:r>
            <a:endParaRPr lang="en-GB" dirty="0"/>
          </a:p>
        </p:txBody>
      </p:sp>
      <p:sp>
        <p:nvSpPr>
          <p:cNvPr id="20" name="Text Placeholder 25"/>
          <p:cNvSpPr>
            <a:spLocks noGrp="1"/>
          </p:cNvSpPr>
          <p:nvPr>
            <p:ph type="body" sz="quarter" idx="97" hasCustomPrompt="1"/>
          </p:nvPr>
        </p:nvSpPr>
        <p:spPr>
          <a:xfrm>
            <a:off x="9176780" y="3883764"/>
            <a:ext cx="2888457" cy="123825"/>
          </a:xfrm>
          <a:solidFill>
            <a:schemeClr val="bg2"/>
          </a:solidFill>
        </p:spPr>
        <p:txBody>
          <a:bodyPr/>
          <a:lstStyle>
            <a:lvl1pPr>
              <a:defRPr/>
            </a:lvl1pPr>
          </a:lstStyle>
          <a:p>
            <a:pPr lvl="0"/>
            <a:r>
              <a:rPr lang="en-US" dirty="0"/>
              <a:t>  </a:t>
            </a:r>
            <a:endParaRPr lang="en-GB" dirty="0"/>
          </a:p>
        </p:txBody>
      </p:sp>
      <p:sp>
        <p:nvSpPr>
          <p:cNvPr id="21" name="Text Placeholder 25"/>
          <p:cNvSpPr>
            <a:spLocks noGrp="1"/>
          </p:cNvSpPr>
          <p:nvPr>
            <p:ph type="body" sz="quarter" idx="101" hasCustomPrompt="1"/>
          </p:nvPr>
        </p:nvSpPr>
        <p:spPr>
          <a:xfrm>
            <a:off x="9176780" y="5247030"/>
            <a:ext cx="2888457" cy="123825"/>
          </a:xfrm>
          <a:solidFill>
            <a:schemeClr val="bg2"/>
          </a:solidFill>
        </p:spPr>
        <p:txBody>
          <a:bodyPr/>
          <a:lstStyle>
            <a:lvl1pPr>
              <a:defRPr/>
            </a:lvl1pPr>
          </a:lstStyle>
          <a:p>
            <a:pPr lvl="0"/>
            <a:r>
              <a:rPr lang="en-US" dirty="0"/>
              <a:t>  </a:t>
            </a:r>
            <a:endParaRPr lang="en-GB" dirty="0"/>
          </a:p>
        </p:txBody>
      </p:sp>
      <p:sp>
        <p:nvSpPr>
          <p:cNvPr id="23" name="Picture Placeholder 22"/>
          <p:cNvSpPr>
            <a:spLocks noGrp="1"/>
          </p:cNvSpPr>
          <p:nvPr>
            <p:ph type="pic" sz="quarter" idx="102" hasCustomPrompt="1"/>
          </p:nvPr>
        </p:nvSpPr>
        <p:spPr>
          <a:xfrm>
            <a:off x="295275" y="1416052"/>
            <a:ext cx="2719388" cy="906463"/>
          </a:xfrm>
        </p:spPr>
        <p:txBody>
          <a:bodyPr/>
          <a:lstStyle>
            <a:lvl1pPr algn="ctr">
              <a:defRPr sz="1100"/>
            </a:lvl1pPr>
          </a:lstStyle>
          <a:p>
            <a:r>
              <a:rPr lang="en-GB" dirty="0"/>
              <a:t>Click on the icon to insert a logo</a:t>
            </a:r>
          </a:p>
        </p:txBody>
      </p:sp>
      <p:sp>
        <p:nvSpPr>
          <p:cNvPr id="24" name="Picture Placeholder 22"/>
          <p:cNvSpPr>
            <a:spLocks noGrp="1"/>
          </p:cNvSpPr>
          <p:nvPr>
            <p:ph type="pic" sz="quarter" idx="103" hasCustomPrompt="1"/>
          </p:nvPr>
        </p:nvSpPr>
        <p:spPr>
          <a:xfrm>
            <a:off x="3227785" y="1416052"/>
            <a:ext cx="2719388" cy="906463"/>
          </a:xfrm>
        </p:spPr>
        <p:txBody>
          <a:bodyPr/>
          <a:lstStyle>
            <a:lvl1pPr algn="ctr">
              <a:defRPr sz="1100"/>
            </a:lvl1pPr>
          </a:lstStyle>
          <a:p>
            <a:r>
              <a:rPr lang="en-GB" dirty="0"/>
              <a:t>Click on the icon to insert a logo</a:t>
            </a:r>
          </a:p>
        </p:txBody>
      </p:sp>
      <p:sp>
        <p:nvSpPr>
          <p:cNvPr id="25" name="Picture Placeholder 22"/>
          <p:cNvSpPr>
            <a:spLocks noGrp="1"/>
          </p:cNvSpPr>
          <p:nvPr>
            <p:ph type="pic" sz="quarter" idx="104" hasCustomPrompt="1"/>
          </p:nvPr>
        </p:nvSpPr>
        <p:spPr>
          <a:xfrm>
            <a:off x="6244829" y="1416052"/>
            <a:ext cx="2719388" cy="906463"/>
          </a:xfrm>
        </p:spPr>
        <p:txBody>
          <a:bodyPr/>
          <a:lstStyle>
            <a:lvl1pPr algn="ctr">
              <a:defRPr sz="1100"/>
            </a:lvl1pPr>
          </a:lstStyle>
          <a:p>
            <a:r>
              <a:rPr lang="en-GB" dirty="0"/>
              <a:t>Click on the icon to insert a logo</a:t>
            </a:r>
          </a:p>
        </p:txBody>
      </p:sp>
      <p:sp>
        <p:nvSpPr>
          <p:cNvPr id="26" name="Picture Placeholder 22"/>
          <p:cNvSpPr>
            <a:spLocks noGrp="1"/>
          </p:cNvSpPr>
          <p:nvPr>
            <p:ph type="pic" sz="quarter" idx="105" hasCustomPrompt="1"/>
          </p:nvPr>
        </p:nvSpPr>
        <p:spPr>
          <a:xfrm>
            <a:off x="9261313" y="1416052"/>
            <a:ext cx="2719388" cy="906463"/>
          </a:xfrm>
        </p:spPr>
        <p:txBody>
          <a:bodyPr/>
          <a:lstStyle>
            <a:lvl1pPr algn="ctr">
              <a:defRPr sz="1100"/>
            </a:lvl1pPr>
          </a:lstStyle>
          <a:p>
            <a:r>
              <a:rPr lang="en-GB" dirty="0"/>
              <a:t>Click on the icon to insert a logo</a:t>
            </a:r>
          </a:p>
        </p:txBody>
      </p:sp>
      <p:sp>
        <p:nvSpPr>
          <p:cNvPr id="27" name="Picture Placeholder 22"/>
          <p:cNvSpPr>
            <a:spLocks noGrp="1"/>
          </p:cNvSpPr>
          <p:nvPr>
            <p:ph type="pic" sz="quarter" idx="106" hasCustomPrompt="1"/>
          </p:nvPr>
        </p:nvSpPr>
        <p:spPr>
          <a:xfrm>
            <a:off x="295275" y="2808267"/>
            <a:ext cx="2719388" cy="906463"/>
          </a:xfrm>
        </p:spPr>
        <p:txBody>
          <a:bodyPr/>
          <a:lstStyle>
            <a:lvl1pPr algn="ctr">
              <a:defRPr sz="1100"/>
            </a:lvl1pPr>
          </a:lstStyle>
          <a:p>
            <a:r>
              <a:rPr lang="en-GB" dirty="0"/>
              <a:t>Click on the icon to insert a logo</a:t>
            </a:r>
          </a:p>
        </p:txBody>
      </p:sp>
      <p:sp>
        <p:nvSpPr>
          <p:cNvPr id="28" name="Picture Placeholder 22"/>
          <p:cNvSpPr>
            <a:spLocks noGrp="1"/>
          </p:cNvSpPr>
          <p:nvPr>
            <p:ph type="pic" sz="quarter" idx="107" hasCustomPrompt="1"/>
          </p:nvPr>
        </p:nvSpPr>
        <p:spPr>
          <a:xfrm>
            <a:off x="3227785" y="2808267"/>
            <a:ext cx="2719388" cy="906463"/>
          </a:xfrm>
        </p:spPr>
        <p:txBody>
          <a:bodyPr/>
          <a:lstStyle>
            <a:lvl1pPr algn="ctr">
              <a:defRPr sz="1100"/>
            </a:lvl1pPr>
          </a:lstStyle>
          <a:p>
            <a:r>
              <a:rPr lang="en-GB" dirty="0"/>
              <a:t>Click on the icon to insert a logo</a:t>
            </a:r>
          </a:p>
        </p:txBody>
      </p:sp>
      <p:sp>
        <p:nvSpPr>
          <p:cNvPr id="29" name="Picture Placeholder 22"/>
          <p:cNvSpPr>
            <a:spLocks noGrp="1"/>
          </p:cNvSpPr>
          <p:nvPr>
            <p:ph type="pic" sz="quarter" idx="108" hasCustomPrompt="1"/>
          </p:nvPr>
        </p:nvSpPr>
        <p:spPr>
          <a:xfrm>
            <a:off x="6244829" y="2808267"/>
            <a:ext cx="2719388" cy="906463"/>
          </a:xfrm>
        </p:spPr>
        <p:txBody>
          <a:bodyPr/>
          <a:lstStyle>
            <a:lvl1pPr algn="ctr">
              <a:defRPr sz="1100"/>
            </a:lvl1pPr>
          </a:lstStyle>
          <a:p>
            <a:r>
              <a:rPr lang="en-GB" dirty="0"/>
              <a:t>Click on the icon to insert a logo</a:t>
            </a:r>
          </a:p>
        </p:txBody>
      </p:sp>
      <p:sp>
        <p:nvSpPr>
          <p:cNvPr id="30" name="Picture Placeholder 22"/>
          <p:cNvSpPr>
            <a:spLocks noGrp="1"/>
          </p:cNvSpPr>
          <p:nvPr>
            <p:ph type="pic" sz="quarter" idx="109" hasCustomPrompt="1"/>
          </p:nvPr>
        </p:nvSpPr>
        <p:spPr>
          <a:xfrm>
            <a:off x="9261313" y="2808267"/>
            <a:ext cx="2719388" cy="906463"/>
          </a:xfrm>
        </p:spPr>
        <p:txBody>
          <a:bodyPr/>
          <a:lstStyle>
            <a:lvl1pPr algn="ctr">
              <a:defRPr sz="1100"/>
            </a:lvl1pPr>
          </a:lstStyle>
          <a:p>
            <a:r>
              <a:rPr lang="en-GB" dirty="0"/>
              <a:t>Click on the icon to insert a logo</a:t>
            </a:r>
          </a:p>
        </p:txBody>
      </p:sp>
      <p:sp>
        <p:nvSpPr>
          <p:cNvPr id="31" name="Picture Placeholder 22"/>
          <p:cNvSpPr>
            <a:spLocks noGrp="1"/>
          </p:cNvSpPr>
          <p:nvPr>
            <p:ph type="pic" sz="quarter" idx="110" hasCustomPrompt="1"/>
          </p:nvPr>
        </p:nvSpPr>
        <p:spPr>
          <a:xfrm>
            <a:off x="295275" y="4200482"/>
            <a:ext cx="2719388" cy="906463"/>
          </a:xfrm>
        </p:spPr>
        <p:txBody>
          <a:bodyPr/>
          <a:lstStyle>
            <a:lvl1pPr algn="ctr">
              <a:defRPr sz="1100"/>
            </a:lvl1pPr>
          </a:lstStyle>
          <a:p>
            <a:r>
              <a:rPr lang="en-GB" dirty="0"/>
              <a:t>Click on the icon to insert a logo</a:t>
            </a:r>
          </a:p>
        </p:txBody>
      </p:sp>
      <p:sp>
        <p:nvSpPr>
          <p:cNvPr id="32" name="Picture Placeholder 22"/>
          <p:cNvSpPr>
            <a:spLocks noGrp="1"/>
          </p:cNvSpPr>
          <p:nvPr>
            <p:ph type="pic" sz="quarter" idx="111" hasCustomPrompt="1"/>
          </p:nvPr>
        </p:nvSpPr>
        <p:spPr>
          <a:xfrm>
            <a:off x="3227785" y="4200482"/>
            <a:ext cx="2719388" cy="906463"/>
          </a:xfrm>
        </p:spPr>
        <p:txBody>
          <a:bodyPr/>
          <a:lstStyle>
            <a:lvl1pPr algn="ctr">
              <a:defRPr sz="1100"/>
            </a:lvl1pPr>
          </a:lstStyle>
          <a:p>
            <a:r>
              <a:rPr lang="en-GB" dirty="0"/>
              <a:t>Click on the icon to insert a logo</a:t>
            </a:r>
          </a:p>
        </p:txBody>
      </p:sp>
      <p:sp>
        <p:nvSpPr>
          <p:cNvPr id="33" name="Picture Placeholder 22"/>
          <p:cNvSpPr>
            <a:spLocks noGrp="1"/>
          </p:cNvSpPr>
          <p:nvPr>
            <p:ph type="pic" sz="quarter" idx="112" hasCustomPrompt="1"/>
          </p:nvPr>
        </p:nvSpPr>
        <p:spPr>
          <a:xfrm>
            <a:off x="6244829" y="4200482"/>
            <a:ext cx="2719388" cy="906463"/>
          </a:xfrm>
        </p:spPr>
        <p:txBody>
          <a:bodyPr/>
          <a:lstStyle>
            <a:lvl1pPr algn="ctr">
              <a:defRPr sz="1100"/>
            </a:lvl1pPr>
          </a:lstStyle>
          <a:p>
            <a:r>
              <a:rPr lang="en-GB" dirty="0"/>
              <a:t>Click on the icon to insert a logo</a:t>
            </a:r>
          </a:p>
        </p:txBody>
      </p:sp>
      <p:sp>
        <p:nvSpPr>
          <p:cNvPr id="34" name="Picture Placeholder 22"/>
          <p:cNvSpPr>
            <a:spLocks noGrp="1"/>
          </p:cNvSpPr>
          <p:nvPr>
            <p:ph type="pic" sz="quarter" idx="113" hasCustomPrompt="1"/>
          </p:nvPr>
        </p:nvSpPr>
        <p:spPr>
          <a:xfrm>
            <a:off x="9261313" y="4200482"/>
            <a:ext cx="2719388" cy="906463"/>
          </a:xfrm>
        </p:spPr>
        <p:txBody>
          <a:bodyPr/>
          <a:lstStyle>
            <a:lvl1pPr algn="ctr">
              <a:defRPr sz="1100"/>
            </a:lvl1pPr>
          </a:lstStyle>
          <a:p>
            <a:r>
              <a:rPr lang="en-GB" dirty="0"/>
              <a:t>Click on the icon to insert a logo</a:t>
            </a:r>
          </a:p>
        </p:txBody>
      </p:sp>
      <p:sp>
        <p:nvSpPr>
          <p:cNvPr id="35" name="Picture Placeholder 22"/>
          <p:cNvSpPr>
            <a:spLocks noGrp="1"/>
          </p:cNvSpPr>
          <p:nvPr>
            <p:ph type="pic" sz="quarter" idx="114" hasCustomPrompt="1"/>
          </p:nvPr>
        </p:nvSpPr>
        <p:spPr>
          <a:xfrm>
            <a:off x="295275" y="5592696"/>
            <a:ext cx="2719388" cy="906463"/>
          </a:xfrm>
        </p:spPr>
        <p:txBody>
          <a:bodyPr/>
          <a:lstStyle>
            <a:lvl1pPr algn="ctr">
              <a:defRPr sz="1100"/>
            </a:lvl1pPr>
          </a:lstStyle>
          <a:p>
            <a:r>
              <a:rPr lang="en-GB" dirty="0"/>
              <a:t>Click on the icon to insert a logo</a:t>
            </a:r>
          </a:p>
        </p:txBody>
      </p:sp>
      <p:sp>
        <p:nvSpPr>
          <p:cNvPr id="36" name="Picture Placeholder 22"/>
          <p:cNvSpPr>
            <a:spLocks noGrp="1"/>
          </p:cNvSpPr>
          <p:nvPr>
            <p:ph type="pic" sz="quarter" idx="115" hasCustomPrompt="1"/>
          </p:nvPr>
        </p:nvSpPr>
        <p:spPr>
          <a:xfrm>
            <a:off x="3227785" y="5592696"/>
            <a:ext cx="2719388" cy="906463"/>
          </a:xfrm>
        </p:spPr>
        <p:txBody>
          <a:bodyPr/>
          <a:lstStyle>
            <a:lvl1pPr algn="ctr">
              <a:defRPr sz="1100"/>
            </a:lvl1pPr>
          </a:lstStyle>
          <a:p>
            <a:r>
              <a:rPr lang="en-GB" dirty="0"/>
              <a:t>Click on the icon to insert a logo</a:t>
            </a:r>
          </a:p>
        </p:txBody>
      </p:sp>
      <p:sp>
        <p:nvSpPr>
          <p:cNvPr id="37" name="Picture Placeholder 22"/>
          <p:cNvSpPr>
            <a:spLocks noGrp="1"/>
          </p:cNvSpPr>
          <p:nvPr>
            <p:ph type="pic" sz="quarter" idx="116" hasCustomPrompt="1"/>
          </p:nvPr>
        </p:nvSpPr>
        <p:spPr>
          <a:xfrm>
            <a:off x="6244829" y="5592696"/>
            <a:ext cx="2719388" cy="906463"/>
          </a:xfrm>
        </p:spPr>
        <p:txBody>
          <a:bodyPr/>
          <a:lstStyle>
            <a:lvl1pPr algn="ctr">
              <a:defRPr sz="1100"/>
            </a:lvl1pPr>
          </a:lstStyle>
          <a:p>
            <a:r>
              <a:rPr lang="en-GB" dirty="0"/>
              <a:t>Click on the icon to insert a logo</a:t>
            </a:r>
          </a:p>
        </p:txBody>
      </p:sp>
      <p:sp>
        <p:nvSpPr>
          <p:cNvPr id="38" name="Picture Placeholder 22"/>
          <p:cNvSpPr>
            <a:spLocks noGrp="1"/>
          </p:cNvSpPr>
          <p:nvPr>
            <p:ph type="pic" sz="quarter" idx="117" hasCustomPrompt="1"/>
          </p:nvPr>
        </p:nvSpPr>
        <p:spPr>
          <a:xfrm>
            <a:off x="9261313" y="5592696"/>
            <a:ext cx="2719388" cy="906463"/>
          </a:xfrm>
        </p:spPr>
        <p:txBody>
          <a:bodyPr/>
          <a:lstStyle>
            <a:lvl1pPr algn="ctr">
              <a:defRPr sz="1100"/>
            </a:lvl1pPr>
          </a:lstStyle>
          <a:p>
            <a:r>
              <a:rPr lang="en-GB" dirty="0"/>
              <a:t>Click on the icon to insert a logo</a:t>
            </a:r>
          </a:p>
        </p:txBody>
      </p:sp>
      <p:sp>
        <p:nvSpPr>
          <p:cNvPr id="59" name="Text Placeholder 25"/>
          <p:cNvSpPr>
            <a:spLocks noGrp="1"/>
          </p:cNvSpPr>
          <p:nvPr>
            <p:ph type="body" sz="quarter" idx="41" hasCustomPrompt="1"/>
          </p:nvPr>
        </p:nvSpPr>
        <p:spPr>
          <a:xfrm>
            <a:off x="126208" y="1129451"/>
            <a:ext cx="2888457" cy="123825"/>
          </a:xfrm>
          <a:solidFill>
            <a:schemeClr val="bg2"/>
          </a:solidFill>
        </p:spPr>
        <p:txBody>
          <a:bodyPr/>
          <a:lstStyle>
            <a:lvl1pPr>
              <a:defRPr/>
            </a:lvl1pPr>
          </a:lstStyle>
          <a:p>
            <a:pPr lvl="0"/>
            <a:r>
              <a:rPr lang="en-US" dirty="0"/>
              <a:t>  </a:t>
            </a:r>
            <a:endParaRPr lang="en-GB" dirty="0"/>
          </a:p>
        </p:txBody>
      </p:sp>
      <p:sp>
        <p:nvSpPr>
          <p:cNvPr id="60" name="Text Placeholder 25"/>
          <p:cNvSpPr>
            <a:spLocks noGrp="1"/>
          </p:cNvSpPr>
          <p:nvPr>
            <p:ph type="body" sz="quarter" idx="45" hasCustomPrompt="1"/>
          </p:nvPr>
        </p:nvSpPr>
        <p:spPr>
          <a:xfrm>
            <a:off x="3143252" y="1129451"/>
            <a:ext cx="2888457" cy="123825"/>
          </a:xfrm>
          <a:solidFill>
            <a:schemeClr val="bg2"/>
          </a:solidFill>
        </p:spPr>
        <p:txBody>
          <a:bodyPr/>
          <a:lstStyle>
            <a:lvl1pPr>
              <a:defRPr/>
            </a:lvl1pPr>
          </a:lstStyle>
          <a:p>
            <a:pPr lvl="0"/>
            <a:r>
              <a:rPr lang="en-US" dirty="0"/>
              <a:t>  </a:t>
            </a:r>
            <a:endParaRPr lang="en-GB" dirty="0"/>
          </a:p>
        </p:txBody>
      </p:sp>
      <p:sp>
        <p:nvSpPr>
          <p:cNvPr id="61" name="Text Placeholder 25"/>
          <p:cNvSpPr>
            <a:spLocks noGrp="1"/>
          </p:cNvSpPr>
          <p:nvPr>
            <p:ph type="body" sz="quarter" idx="49" hasCustomPrompt="1"/>
          </p:nvPr>
        </p:nvSpPr>
        <p:spPr>
          <a:xfrm>
            <a:off x="6160296" y="1129451"/>
            <a:ext cx="2888457" cy="123825"/>
          </a:xfrm>
          <a:solidFill>
            <a:schemeClr val="bg2"/>
          </a:solidFill>
        </p:spPr>
        <p:txBody>
          <a:bodyPr/>
          <a:lstStyle>
            <a:lvl1pPr>
              <a:defRPr/>
            </a:lvl1pPr>
          </a:lstStyle>
          <a:p>
            <a:pPr lvl="0"/>
            <a:r>
              <a:rPr lang="en-US" dirty="0"/>
              <a:t>  </a:t>
            </a:r>
            <a:endParaRPr lang="en-GB" dirty="0"/>
          </a:p>
        </p:txBody>
      </p:sp>
      <p:sp>
        <p:nvSpPr>
          <p:cNvPr id="62" name="Text Placeholder 25"/>
          <p:cNvSpPr>
            <a:spLocks noGrp="1"/>
          </p:cNvSpPr>
          <p:nvPr>
            <p:ph type="body" sz="quarter" idx="89" hasCustomPrompt="1"/>
          </p:nvPr>
        </p:nvSpPr>
        <p:spPr>
          <a:xfrm>
            <a:off x="9176780" y="1129451"/>
            <a:ext cx="2888457" cy="123825"/>
          </a:xfrm>
          <a:solidFill>
            <a:schemeClr val="bg2"/>
          </a:solidFill>
        </p:spPr>
        <p:txBody>
          <a:bodyPr/>
          <a:lstStyle>
            <a:lvl1pPr>
              <a:defRPr/>
            </a:lvl1pPr>
          </a:lstStyle>
          <a:p>
            <a:pPr lvl="0"/>
            <a:r>
              <a:rPr lang="en-US" dirty="0"/>
              <a:t>  </a:t>
            </a:r>
            <a:endParaRPr lang="en-GB" dirty="0"/>
          </a:p>
        </p:txBody>
      </p:sp>
      <p:sp>
        <p:nvSpPr>
          <p:cNvPr id="64"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65" name="Group 64"/>
          <p:cNvGrpSpPr/>
          <p:nvPr userDrawn="1"/>
        </p:nvGrpSpPr>
        <p:grpSpPr>
          <a:xfrm>
            <a:off x="-4350367" y="0"/>
            <a:ext cx="3909699" cy="5532582"/>
            <a:chOff x="-3999345" y="0"/>
            <a:chExt cx="3909698" cy="5532582"/>
          </a:xfrm>
        </p:grpSpPr>
        <p:sp>
          <p:nvSpPr>
            <p:cNvPr id="66" name="Rectangle 65"/>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7" name="Straight Connector 66"/>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69" name="TextBox 68"/>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70" name="Group 69"/>
            <p:cNvGrpSpPr/>
            <p:nvPr userDrawn="1"/>
          </p:nvGrpSpPr>
          <p:grpSpPr>
            <a:xfrm>
              <a:off x="-3916219" y="2007734"/>
              <a:ext cx="3741159" cy="603077"/>
              <a:chOff x="-3953163" y="1928406"/>
              <a:chExt cx="3741159" cy="603077"/>
            </a:xfrm>
          </p:grpSpPr>
          <p:sp>
            <p:nvSpPr>
              <p:cNvPr id="83" name="TextBox 82"/>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4" name="TextBox 83"/>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71" name="Group 70"/>
            <p:cNvGrpSpPr/>
            <p:nvPr userDrawn="1"/>
          </p:nvGrpSpPr>
          <p:grpSpPr>
            <a:xfrm>
              <a:off x="-3916219" y="3804415"/>
              <a:ext cx="3741159" cy="649206"/>
              <a:chOff x="-3953163" y="3686663"/>
              <a:chExt cx="3741159" cy="649206"/>
            </a:xfrm>
          </p:grpSpPr>
          <p:sp>
            <p:nvSpPr>
              <p:cNvPr id="81" name="TextBox 80"/>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2" name="TextBox 81"/>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2" name="Group 71"/>
            <p:cNvGrpSpPr/>
            <p:nvPr userDrawn="1"/>
          </p:nvGrpSpPr>
          <p:grpSpPr>
            <a:xfrm>
              <a:off x="-3916219" y="2909062"/>
              <a:ext cx="3741159" cy="634370"/>
              <a:chOff x="-3953163" y="2815638"/>
              <a:chExt cx="3741159" cy="634370"/>
            </a:xfrm>
          </p:grpSpPr>
          <p:sp>
            <p:nvSpPr>
              <p:cNvPr id="79" name="TextBox 78"/>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0" name="TextBox 79"/>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73" name="Group 72"/>
            <p:cNvGrpSpPr/>
            <p:nvPr userDrawn="1"/>
          </p:nvGrpSpPr>
          <p:grpSpPr>
            <a:xfrm>
              <a:off x="-3916219" y="4693793"/>
              <a:ext cx="3470417" cy="603077"/>
              <a:chOff x="-3953163" y="4622237"/>
              <a:chExt cx="3470417" cy="603077"/>
            </a:xfrm>
          </p:grpSpPr>
          <p:sp>
            <p:nvSpPr>
              <p:cNvPr id="77" name="TextBox 76"/>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8" name="TextBox 77"/>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4" name="Group 73"/>
            <p:cNvGrpSpPr/>
            <p:nvPr userDrawn="1"/>
          </p:nvGrpSpPr>
          <p:grpSpPr>
            <a:xfrm>
              <a:off x="-3916219" y="1118356"/>
              <a:ext cx="3741159" cy="677414"/>
              <a:chOff x="-3953163" y="1118356"/>
              <a:chExt cx="3741159" cy="677414"/>
            </a:xfrm>
          </p:grpSpPr>
          <p:sp>
            <p:nvSpPr>
              <p:cNvPr id="75" name="TextBox 74"/>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6" name="TextBox 75"/>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85"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279165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6" name="Text Placeholder 25"/>
          <p:cNvSpPr>
            <a:spLocks noGrp="1"/>
          </p:cNvSpPr>
          <p:nvPr>
            <p:ph type="body" sz="quarter" idx="41" hasCustomPrompt="1"/>
          </p:nvPr>
        </p:nvSpPr>
        <p:spPr>
          <a:xfrm>
            <a:off x="126206" y="1129451"/>
            <a:ext cx="1445419" cy="123825"/>
          </a:xfrm>
          <a:solidFill>
            <a:schemeClr val="bg2"/>
          </a:solidFill>
        </p:spPr>
        <p:txBody>
          <a:bodyPr/>
          <a:lstStyle>
            <a:lvl1pPr>
              <a:defRPr/>
            </a:lvl1pPr>
          </a:lstStyle>
          <a:p>
            <a:pPr lvl="0"/>
            <a:r>
              <a:rPr lang="en-US" dirty="0"/>
              <a:t>  </a:t>
            </a:r>
            <a:endParaRPr lang="en-GB" dirty="0"/>
          </a:p>
        </p:txBody>
      </p:sp>
      <p:sp>
        <p:nvSpPr>
          <p:cNvPr id="7" name="Text Placeholder 25"/>
          <p:cNvSpPr>
            <a:spLocks noGrp="1"/>
          </p:cNvSpPr>
          <p:nvPr>
            <p:ph type="body" sz="quarter" idx="45" hasCustomPrompt="1"/>
          </p:nvPr>
        </p:nvSpPr>
        <p:spPr>
          <a:xfrm>
            <a:off x="3143252" y="1129451"/>
            <a:ext cx="1426369" cy="123825"/>
          </a:xfrm>
          <a:solidFill>
            <a:schemeClr val="bg2"/>
          </a:solidFill>
        </p:spPr>
        <p:txBody>
          <a:bodyPr/>
          <a:lstStyle>
            <a:lvl1pPr>
              <a:defRPr/>
            </a:lvl1pPr>
          </a:lstStyle>
          <a:p>
            <a:pPr lvl="0"/>
            <a:r>
              <a:rPr lang="en-US" dirty="0"/>
              <a:t>  </a:t>
            </a:r>
            <a:endParaRPr lang="en-GB" dirty="0"/>
          </a:p>
        </p:txBody>
      </p:sp>
      <p:sp>
        <p:nvSpPr>
          <p:cNvPr id="8" name="Text Placeholder 25"/>
          <p:cNvSpPr>
            <a:spLocks noGrp="1"/>
          </p:cNvSpPr>
          <p:nvPr>
            <p:ph type="body" sz="quarter" idx="49" hasCustomPrompt="1"/>
          </p:nvPr>
        </p:nvSpPr>
        <p:spPr>
          <a:xfrm>
            <a:off x="6160295" y="1129451"/>
            <a:ext cx="1416844" cy="123825"/>
          </a:xfrm>
          <a:solidFill>
            <a:schemeClr val="bg2"/>
          </a:solidFill>
        </p:spPr>
        <p:txBody>
          <a:bodyPr/>
          <a:lstStyle>
            <a:lvl1pPr>
              <a:defRPr/>
            </a:lvl1pPr>
          </a:lstStyle>
          <a:p>
            <a:pPr lvl="0"/>
            <a:r>
              <a:rPr lang="en-US" dirty="0"/>
              <a:t>  </a:t>
            </a:r>
            <a:endParaRPr lang="en-GB" dirty="0"/>
          </a:p>
        </p:txBody>
      </p:sp>
      <p:sp>
        <p:nvSpPr>
          <p:cNvPr id="18" name="Text Placeholder 25"/>
          <p:cNvSpPr>
            <a:spLocks noGrp="1"/>
          </p:cNvSpPr>
          <p:nvPr>
            <p:ph type="body" sz="quarter" idx="89" hasCustomPrompt="1"/>
          </p:nvPr>
        </p:nvSpPr>
        <p:spPr>
          <a:xfrm>
            <a:off x="9144001" y="1129451"/>
            <a:ext cx="1433513" cy="123825"/>
          </a:xfrm>
          <a:solidFill>
            <a:schemeClr val="bg2"/>
          </a:solidFill>
        </p:spPr>
        <p:txBody>
          <a:bodyPr/>
          <a:lstStyle>
            <a:lvl1pPr>
              <a:defRPr/>
            </a:lvl1pPr>
          </a:lstStyle>
          <a:p>
            <a:pPr lvl="0"/>
            <a:r>
              <a:rPr lang="en-US" dirty="0"/>
              <a:t>  </a:t>
            </a:r>
            <a:endParaRPr lang="en-GB" dirty="0"/>
          </a:p>
        </p:txBody>
      </p:sp>
      <p:sp>
        <p:nvSpPr>
          <p:cNvPr id="59" name="Text Placeholder 25"/>
          <p:cNvSpPr>
            <a:spLocks noGrp="1"/>
          </p:cNvSpPr>
          <p:nvPr>
            <p:ph type="body" sz="quarter" idx="118" hasCustomPrompt="1"/>
          </p:nvPr>
        </p:nvSpPr>
        <p:spPr>
          <a:xfrm>
            <a:off x="1634729" y="1129451"/>
            <a:ext cx="1445419" cy="123825"/>
          </a:xfrm>
          <a:solidFill>
            <a:schemeClr val="bg2"/>
          </a:solidFill>
        </p:spPr>
        <p:txBody>
          <a:bodyPr/>
          <a:lstStyle>
            <a:lvl1pPr>
              <a:defRPr/>
            </a:lvl1pPr>
          </a:lstStyle>
          <a:p>
            <a:pPr lvl="0"/>
            <a:r>
              <a:rPr lang="en-US" dirty="0"/>
              <a:t>  </a:t>
            </a:r>
            <a:endParaRPr lang="en-GB" dirty="0"/>
          </a:p>
        </p:txBody>
      </p:sp>
      <p:sp>
        <p:nvSpPr>
          <p:cNvPr id="60" name="Text Placeholder 25"/>
          <p:cNvSpPr>
            <a:spLocks noGrp="1"/>
          </p:cNvSpPr>
          <p:nvPr>
            <p:ph type="body" sz="quarter" idx="119" hasCustomPrompt="1"/>
          </p:nvPr>
        </p:nvSpPr>
        <p:spPr>
          <a:xfrm>
            <a:off x="4632724" y="1129451"/>
            <a:ext cx="1426369" cy="123825"/>
          </a:xfrm>
          <a:solidFill>
            <a:schemeClr val="bg2"/>
          </a:solidFill>
        </p:spPr>
        <p:txBody>
          <a:bodyPr/>
          <a:lstStyle>
            <a:lvl1pPr>
              <a:defRPr/>
            </a:lvl1pPr>
          </a:lstStyle>
          <a:p>
            <a:pPr lvl="0"/>
            <a:r>
              <a:rPr lang="en-US" dirty="0"/>
              <a:t>  </a:t>
            </a:r>
            <a:endParaRPr lang="en-GB" dirty="0"/>
          </a:p>
        </p:txBody>
      </p:sp>
      <p:sp>
        <p:nvSpPr>
          <p:cNvPr id="61" name="Text Placeholder 25"/>
          <p:cNvSpPr>
            <a:spLocks noGrp="1"/>
          </p:cNvSpPr>
          <p:nvPr>
            <p:ph type="body" sz="quarter" idx="120" hasCustomPrompt="1"/>
          </p:nvPr>
        </p:nvSpPr>
        <p:spPr>
          <a:xfrm>
            <a:off x="7655719" y="1129451"/>
            <a:ext cx="1416844" cy="123825"/>
          </a:xfrm>
          <a:solidFill>
            <a:schemeClr val="bg2"/>
          </a:solidFill>
        </p:spPr>
        <p:txBody>
          <a:bodyPr/>
          <a:lstStyle>
            <a:lvl1pPr>
              <a:defRPr/>
            </a:lvl1pPr>
          </a:lstStyle>
          <a:p>
            <a:pPr lvl="0"/>
            <a:r>
              <a:rPr lang="en-US" dirty="0"/>
              <a:t>  </a:t>
            </a:r>
            <a:endParaRPr lang="en-GB" dirty="0"/>
          </a:p>
        </p:txBody>
      </p:sp>
      <p:sp>
        <p:nvSpPr>
          <p:cNvPr id="62" name="Text Placeholder 25"/>
          <p:cNvSpPr>
            <a:spLocks noGrp="1"/>
          </p:cNvSpPr>
          <p:nvPr>
            <p:ph type="body" sz="quarter" idx="121" hasCustomPrompt="1"/>
          </p:nvPr>
        </p:nvSpPr>
        <p:spPr>
          <a:xfrm>
            <a:off x="10644189" y="1129451"/>
            <a:ext cx="1426368" cy="123825"/>
          </a:xfrm>
          <a:solidFill>
            <a:schemeClr val="bg2"/>
          </a:solidFill>
        </p:spPr>
        <p:txBody>
          <a:bodyPr/>
          <a:lstStyle>
            <a:lvl1pPr>
              <a:defRPr/>
            </a:lvl1pPr>
          </a:lstStyle>
          <a:p>
            <a:pPr lvl="0"/>
            <a:r>
              <a:rPr lang="en-US" dirty="0"/>
              <a:t>  </a:t>
            </a:r>
            <a:endParaRPr lang="en-GB" dirty="0"/>
          </a:p>
        </p:txBody>
      </p:sp>
      <p:sp>
        <p:nvSpPr>
          <p:cNvPr id="63" name="Picture Placeholder 22"/>
          <p:cNvSpPr>
            <a:spLocks noGrp="1"/>
          </p:cNvSpPr>
          <p:nvPr>
            <p:ph type="pic" sz="quarter" idx="122" hasCustomPrompt="1"/>
          </p:nvPr>
        </p:nvSpPr>
        <p:spPr>
          <a:xfrm>
            <a:off x="1736150" y="1487055"/>
            <a:ext cx="1299151" cy="771120"/>
          </a:xfrm>
        </p:spPr>
        <p:txBody>
          <a:bodyPr/>
          <a:lstStyle>
            <a:lvl1pPr algn="ctr">
              <a:defRPr sz="1100"/>
            </a:lvl1pPr>
          </a:lstStyle>
          <a:p>
            <a:r>
              <a:rPr lang="en-GB" dirty="0"/>
              <a:t>Click on the icon to insert a logo</a:t>
            </a:r>
          </a:p>
        </p:txBody>
      </p:sp>
      <p:sp>
        <p:nvSpPr>
          <p:cNvPr id="64" name="Picture Placeholder 22"/>
          <p:cNvSpPr>
            <a:spLocks noGrp="1"/>
          </p:cNvSpPr>
          <p:nvPr>
            <p:ph type="pic" sz="quarter" idx="123" hasCustomPrompt="1"/>
          </p:nvPr>
        </p:nvSpPr>
        <p:spPr>
          <a:xfrm>
            <a:off x="202914" y="1487055"/>
            <a:ext cx="1299151" cy="771120"/>
          </a:xfrm>
        </p:spPr>
        <p:txBody>
          <a:bodyPr/>
          <a:lstStyle>
            <a:lvl1pPr algn="ctr">
              <a:defRPr sz="1100"/>
            </a:lvl1pPr>
          </a:lstStyle>
          <a:p>
            <a:r>
              <a:rPr lang="en-GB" dirty="0"/>
              <a:t>Click on the icon to insert a logo</a:t>
            </a:r>
          </a:p>
        </p:txBody>
      </p:sp>
      <p:sp>
        <p:nvSpPr>
          <p:cNvPr id="65" name="Picture Placeholder 22"/>
          <p:cNvSpPr>
            <a:spLocks noGrp="1"/>
          </p:cNvSpPr>
          <p:nvPr>
            <p:ph type="pic" sz="quarter" idx="124" hasCustomPrompt="1"/>
          </p:nvPr>
        </p:nvSpPr>
        <p:spPr>
          <a:xfrm>
            <a:off x="4701023" y="1487055"/>
            <a:ext cx="1299151" cy="771120"/>
          </a:xfrm>
        </p:spPr>
        <p:txBody>
          <a:bodyPr/>
          <a:lstStyle>
            <a:lvl1pPr algn="ctr">
              <a:defRPr sz="1100"/>
            </a:lvl1pPr>
          </a:lstStyle>
          <a:p>
            <a:r>
              <a:rPr lang="en-GB" dirty="0"/>
              <a:t>Click on the icon to insert a logo</a:t>
            </a:r>
          </a:p>
        </p:txBody>
      </p:sp>
      <p:sp>
        <p:nvSpPr>
          <p:cNvPr id="66" name="Picture Placeholder 22"/>
          <p:cNvSpPr>
            <a:spLocks noGrp="1"/>
          </p:cNvSpPr>
          <p:nvPr>
            <p:ph type="pic" sz="quarter" idx="125" hasCustomPrompt="1"/>
          </p:nvPr>
        </p:nvSpPr>
        <p:spPr>
          <a:xfrm>
            <a:off x="3167787" y="1487055"/>
            <a:ext cx="1299151" cy="771120"/>
          </a:xfrm>
        </p:spPr>
        <p:txBody>
          <a:bodyPr/>
          <a:lstStyle>
            <a:lvl1pPr algn="ctr">
              <a:defRPr sz="1100"/>
            </a:lvl1pPr>
          </a:lstStyle>
          <a:p>
            <a:r>
              <a:rPr lang="en-GB" dirty="0"/>
              <a:t>Click on the icon to insert a logo</a:t>
            </a:r>
          </a:p>
        </p:txBody>
      </p:sp>
      <p:sp>
        <p:nvSpPr>
          <p:cNvPr id="67" name="Picture Placeholder 22"/>
          <p:cNvSpPr>
            <a:spLocks noGrp="1"/>
          </p:cNvSpPr>
          <p:nvPr>
            <p:ph type="pic" sz="quarter" idx="126" hasCustomPrompt="1"/>
          </p:nvPr>
        </p:nvSpPr>
        <p:spPr>
          <a:xfrm>
            <a:off x="7721314" y="1487055"/>
            <a:ext cx="1299151" cy="771120"/>
          </a:xfrm>
        </p:spPr>
        <p:txBody>
          <a:bodyPr/>
          <a:lstStyle>
            <a:lvl1pPr algn="ctr">
              <a:defRPr sz="1100"/>
            </a:lvl1pPr>
          </a:lstStyle>
          <a:p>
            <a:r>
              <a:rPr lang="en-GB" dirty="0"/>
              <a:t>Click on the icon to insert a logo</a:t>
            </a:r>
          </a:p>
        </p:txBody>
      </p:sp>
      <p:sp>
        <p:nvSpPr>
          <p:cNvPr id="68" name="Picture Placeholder 22"/>
          <p:cNvSpPr>
            <a:spLocks noGrp="1"/>
          </p:cNvSpPr>
          <p:nvPr>
            <p:ph type="pic" sz="quarter" idx="127" hasCustomPrompt="1"/>
          </p:nvPr>
        </p:nvSpPr>
        <p:spPr>
          <a:xfrm>
            <a:off x="6188078" y="1487055"/>
            <a:ext cx="1299151" cy="771120"/>
          </a:xfrm>
        </p:spPr>
        <p:txBody>
          <a:bodyPr/>
          <a:lstStyle>
            <a:lvl1pPr algn="ctr">
              <a:defRPr sz="1100"/>
            </a:lvl1pPr>
          </a:lstStyle>
          <a:p>
            <a:r>
              <a:rPr lang="en-GB" dirty="0"/>
              <a:t>Click on the icon to insert a logo</a:t>
            </a:r>
          </a:p>
        </p:txBody>
      </p:sp>
      <p:sp>
        <p:nvSpPr>
          <p:cNvPr id="69" name="Picture Placeholder 22"/>
          <p:cNvSpPr>
            <a:spLocks noGrp="1"/>
          </p:cNvSpPr>
          <p:nvPr>
            <p:ph type="pic" sz="quarter" idx="128" hasCustomPrompt="1"/>
          </p:nvPr>
        </p:nvSpPr>
        <p:spPr>
          <a:xfrm>
            <a:off x="10741606" y="1487055"/>
            <a:ext cx="1299151" cy="771120"/>
          </a:xfrm>
        </p:spPr>
        <p:txBody>
          <a:bodyPr/>
          <a:lstStyle>
            <a:lvl1pPr algn="ctr">
              <a:defRPr sz="1100"/>
            </a:lvl1pPr>
          </a:lstStyle>
          <a:p>
            <a:r>
              <a:rPr lang="en-GB" dirty="0"/>
              <a:t>Click on the icon to insert a logo</a:t>
            </a:r>
          </a:p>
        </p:txBody>
      </p:sp>
      <p:sp>
        <p:nvSpPr>
          <p:cNvPr id="70" name="Picture Placeholder 22"/>
          <p:cNvSpPr>
            <a:spLocks noGrp="1"/>
          </p:cNvSpPr>
          <p:nvPr>
            <p:ph type="pic" sz="quarter" idx="129" hasCustomPrompt="1"/>
          </p:nvPr>
        </p:nvSpPr>
        <p:spPr>
          <a:xfrm>
            <a:off x="9208370" y="1487055"/>
            <a:ext cx="1299151" cy="771120"/>
          </a:xfrm>
        </p:spPr>
        <p:txBody>
          <a:bodyPr/>
          <a:lstStyle>
            <a:lvl1pPr algn="ctr">
              <a:defRPr sz="1100"/>
            </a:lvl1pPr>
          </a:lstStyle>
          <a:p>
            <a:r>
              <a:rPr lang="en-GB" dirty="0"/>
              <a:t>Click on the icon to insert a logo</a:t>
            </a:r>
          </a:p>
        </p:txBody>
      </p:sp>
      <p:sp>
        <p:nvSpPr>
          <p:cNvPr id="71" name="Text Placeholder 25"/>
          <p:cNvSpPr>
            <a:spLocks noGrp="1"/>
          </p:cNvSpPr>
          <p:nvPr>
            <p:ph type="body" sz="quarter" idx="130" hasCustomPrompt="1"/>
          </p:nvPr>
        </p:nvSpPr>
        <p:spPr>
          <a:xfrm>
            <a:off x="126206" y="2499882"/>
            <a:ext cx="1445419" cy="123825"/>
          </a:xfrm>
          <a:solidFill>
            <a:schemeClr val="bg2"/>
          </a:solidFill>
        </p:spPr>
        <p:txBody>
          <a:bodyPr/>
          <a:lstStyle>
            <a:lvl1pPr>
              <a:defRPr/>
            </a:lvl1pPr>
          </a:lstStyle>
          <a:p>
            <a:pPr lvl="0"/>
            <a:r>
              <a:rPr lang="en-US" dirty="0"/>
              <a:t>  </a:t>
            </a:r>
            <a:endParaRPr lang="en-GB" dirty="0"/>
          </a:p>
        </p:txBody>
      </p:sp>
      <p:sp>
        <p:nvSpPr>
          <p:cNvPr id="72" name="Text Placeholder 25"/>
          <p:cNvSpPr>
            <a:spLocks noGrp="1"/>
          </p:cNvSpPr>
          <p:nvPr>
            <p:ph type="body" sz="quarter" idx="131" hasCustomPrompt="1"/>
          </p:nvPr>
        </p:nvSpPr>
        <p:spPr>
          <a:xfrm>
            <a:off x="3143252" y="2499882"/>
            <a:ext cx="1426369" cy="123825"/>
          </a:xfrm>
          <a:solidFill>
            <a:schemeClr val="bg2"/>
          </a:solidFill>
        </p:spPr>
        <p:txBody>
          <a:bodyPr/>
          <a:lstStyle>
            <a:lvl1pPr>
              <a:defRPr/>
            </a:lvl1pPr>
          </a:lstStyle>
          <a:p>
            <a:pPr lvl="0"/>
            <a:r>
              <a:rPr lang="en-US" dirty="0"/>
              <a:t>  </a:t>
            </a:r>
            <a:endParaRPr lang="en-GB" dirty="0"/>
          </a:p>
        </p:txBody>
      </p:sp>
      <p:sp>
        <p:nvSpPr>
          <p:cNvPr id="73" name="Text Placeholder 25"/>
          <p:cNvSpPr>
            <a:spLocks noGrp="1"/>
          </p:cNvSpPr>
          <p:nvPr>
            <p:ph type="body" sz="quarter" idx="132" hasCustomPrompt="1"/>
          </p:nvPr>
        </p:nvSpPr>
        <p:spPr>
          <a:xfrm>
            <a:off x="6160295" y="2499882"/>
            <a:ext cx="1416844" cy="123825"/>
          </a:xfrm>
          <a:solidFill>
            <a:schemeClr val="bg2"/>
          </a:solidFill>
        </p:spPr>
        <p:txBody>
          <a:bodyPr/>
          <a:lstStyle>
            <a:lvl1pPr>
              <a:defRPr/>
            </a:lvl1pPr>
          </a:lstStyle>
          <a:p>
            <a:pPr lvl="0"/>
            <a:r>
              <a:rPr lang="en-US" dirty="0"/>
              <a:t>  </a:t>
            </a:r>
            <a:endParaRPr lang="en-GB" dirty="0"/>
          </a:p>
        </p:txBody>
      </p:sp>
      <p:sp>
        <p:nvSpPr>
          <p:cNvPr id="74" name="Text Placeholder 25"/>
          <p:cNvSpPr>
            <a:spLocks noGrp="1"/>
          </p:cNvSpPr>
          <p:nvPr>
            <p:ph type="body" sz="quarter" idx="133" hasCustomPrompt="1"/>
          </p:nvPr>
        </p:nvSpPr>
        <p:spPr>
          <a:xfrm>
            <a:off x="9144001" y="2499882"/>
            <a:ext cx="1433513" cy="123825"/>
          </a:xfrm>
          <a:solidFill>
            <a:schemeClr val="bg2"/>
          </a:solidFill>
        </p:spPr>
        <p:txBody>
          <a:bodyPr/>
          <a:lstStyle>
            <a:lvl1pPr>
              <a:defRPr/>
            </a:lvl1pPr>
          </a:lstStyle>
          <a:p>
            <a:pPr lvl="0"/>
            <a:r>
              <a:rPr lang="en-US" dirty="0"/>
              <a:t>  </a:t>
            </a:r>
            <a:endParaRPr lang="en-GB" dirty="0"/>
          </a:p>
        </p:txBody>
      </p:sp>
      <p:sp>
        <p:nvSpPr>
          <p:cNvPr id="75" name="Text Placeholder 25"/>
          <p:cNvSpPr>
            <a:spLocks noGrp="1"/>
          </p:cNvSpPr>
          <p:nvPr>
            <p:ph type="body" sz="quarter" idx="134" hasCustomPrompt="1"/>
          </p:nvPr>
        </p:nvSpPr>
        <p:spPr>
          <a:xfrm>
            <a:off x="1634729" y="2499882"/>
            <a:ext cx="1445419" cy="123825"/>
          </a:xfrm>
          <a:solidFill>
            <a:schemeClr val="bg2"/>
          </a:solidFill>
        </p:spPr>
        <p:txBody>
          <a:bodyPr/>
          <a:lstStyle>
            <a:lvl1pPr>
              <a:defRPr/>
            </a:lvl1pPr>
          </a:lstStyle>
          <a:p>
            <a:pPr lvl="0"/>
            <a:r>
              <a:rPr lang="en-US" dirty="0"/>
              <a:t>  </a:t>
            </a:r>
            <a:endParaRPr lang="en-GB" dirty="0"/>
          </a:p>
        </p:txBody>
      </p:sp>
      <p:sp>
        <p:nvSpPr>
          <p:cNvPr id="76" name="Text Placeholder 25"/>
          <p:cNvSpPr>
            <a:spLocks noGrp="1"/>
          </p:cNvSpPr>
          <p:nvPr>
            <p:ph type="body" sz="quarter" idx="135" hasCustomPrompt="1"/>
          </p:nvPr>
        </p:nvSpPr>
        <p:spPr>
          <a:xfrm>
            <a:off x="4632724" y="2499882"/>
            <a:ext cx="1426369" cy="123825"/>
          </a:xfrm>
          <a:solidFill>
            <a:schemeClr val="bg2"/>
          </a:solidFill>
        </p:spPr>
        <p:txBody>
          <a:bodyPr/>
          <a:lstStyle>
            <a:lvl1pPr>
              <a:defRPr/>
            </a:lvl1pPr>
          </a:lstStyle>
          <a:p>
            <a:pPr lvl="0"/>
            <a:r>
              <a:rPr lang="en-US" dirty="0"/>
              <a:t>  </a:t>
            </a:r>
            <a:endParaRPr lang="en-GB" dirty="0"/>
          </a:p>
        </p:txBody>
      </p:sp>
      <p:sp>
        <p:nvSpPr>
          <p:cNvPr id="77" name="Text Placeholder 25"/>
          <p:cNvSpPr>
            <a:spLocks noGrp="1"/>
          </p:cNvSpPr>
          <p:nvPr>
            <p:ph type="body" sz="quarter" idx="136" hasCustomPrompt="1"/>
          </p:nvPr>
        </p:nvSpPr>
        <p:spPr>
          <a:xfrm>
            <a:off x="7655719" y="2499882"/>
            <a:ext cx="1416844" cy="123825"/>
          </a:xfrm>
          <a:solidFill>
            <a:schemeClr val="bg2"/>
          </a:solidFill>
        </p:spPr>
        <p:txBody>
          <a:bodyPr/>
          <a:lstStyle>
            <a:lvl1pPr>
              <a:defRPr/>
            </a:lvl1pPr>
          </a:lstStyle>
          <a:p>
            <a:pPr lvl="0"/>
            <a:r>
              <a:rPr lang="en-US" dirty="0"/>
              <a:t>  </a:t>
            </a:r>
            <a:endParaRPr lang="en-GB" dirty="0"/>
          </a:p>
        </p:txBody>
      </p:sp>
      <p:sp>
        <p:nvSpPr>
          <p:cNvPr id="78" name="Text Placeholder 25"/>
          <p:cNvSpPr>
            <a:spLocks noGrp="1"/>
          </p:cNvSpPr>
          <p:nvPr>
            <p:ph type="body" sz="quarter" idx="137" hasCustomPrompt="1"/>
          </p:nvPr>
        </p:nvSpPr>
        <p:spPr>
          <a:xfrm>
            <a:off x="10644189" y="2499882"/>
            <a:ext cx="1426368" cy="123825"/>
          </a:xfrm>
          <a:solidFill>
            <a:schemeClr val="bg2"/>
          </a:solidFill>
        </p:spPr>
        <p:txBody>
          <a:bodyPr/>
          <a:lstStyle>
            <a:lvl1pPr>
              <a:defRPr/>
            </a:lvl1pPr>
          </a:lstStyle>
          <a:p>
            <a:pPr lvl="0"/>
            <a:r>
              <a:rPr lang="en-US" dirty="0"/>
              <a:t>  </a:t>
            </a:r>
            <a:endParaRPr lang="en-GB" dirty="0"/>
          </a:p>
        </p:txBody>
      </p:sp>
      <p:sp>
        <p:nvSpPr>
          <p:cNvPr id="79" name="Picture Placeholder 22"/>
          <p:cNvSpPr>
            <a:spLocks noGrp="1"/>
          </p:cNvSpPr>
          <p:nvPr>
            <p:ph type="pic" sz="quarter" idx="138" hasCustomPrompt="1"/>
          </p:nvPr>
        </p:nvSpPr>
        <p:spPr>
          <a:xfrm>
            <a:off x="1736150" y="2872510"/>
            <a:ext cx="1299151" cy="771120"/>
          </a:xfrm>
        </p:spPr>
        <p:txBody>
          <a:bodyPr/>
          <a:lstStyle>
            <a:lvl1pPr algn="ctr">
              <a:defRPr sz="1100"/>
            </a:lvl1pPr>
          </a:lstStyle>
          <a:p>
            <a:r>
              <a:rPr lang="en-GB" dirty="0"/>
              <a:t>Click on the icon to insert a logo</a:t>
            </a:r>
          </a:p>
        </p:txBody>
      </p:sp>
      <p:sp>
        <p:nvSpPr>
          <p:cNvPr id="80" name="Picture Placeholder 22"/>
          <p:cNvSpPr>
            <a:spLocks noGrp="1"/>
          </p:cNvSpPr>
          <p:nvPr>
            <p:ph type="pic" sz="quarter" idx="139" hasCustomPrompt="1"/>
          </p:nvPr>
        </p:nvSpPr>
        <p:spPr>
          <a:xfrm>
            <a:off x="202914" y="2872510"/>
            <a:ext cx="1299151" cy="771120"/>
          </a:xfrm>
        </p:spPr>
        <p:txBody>
          <a:bodyPr/>
          <a:lstStyle>
            <a:lvl1pPr algn="ctr">
              <a:defRPr sz="1100"/>
            </a:lvl1pPr>
          </a:lstStyle>
          <a:p>
            <a:r>
              <a:rPr lang="en-GB" dirty="0"/>
              <a:t>Click on the icon to insert a logo</a:t>
            </a:r>
          </a:p>
        </p:txBody>
      </p:sp>
      <p:sp>
        <p:nvSpPr>
          <p:cNvPr id="81" name="Picture Placeholder 22"/>
          <p:cNvSpPr>
            <a:spLocks noGrp="1"/>
          </p:cNvSpPr>
          <p:nvPr>
            <p:ph type="pic" sz="quarter" idx="140" hasCustomPrompt="1"/>
          </p:nvPr>
        </p:nvSpPr>
        <p:spPr>
          <a:xfrm>
            <a:off x="4701023" y="2872510"/>
            <a:ext cx="1299151" cy="771120"/>
          </a:xfrm>
        </p:spPr>
        <p:txBody>
          <a:bodyPr/>
          <a:lstStyle>
            <a:lvl1pPr algn="ctr">
              <a:defRPr sz="1100"/>
            </a:lvl1pPr>
          </a:lstStyle>
          <a:p>
            <a:r>
              <a:rPr lang="en-GB" dirty="0"/>
              <a:t>Click on the icon to insert a logo</a:t>
            </a:r>
          </a:p>
        </p:txBody>
      </p:sp>
      <p:sp>
        <p:nvSpPr>
          <p:cNvPr id="82" name="Picture Placeholder 22"/>
          <p:cNvSpPr>
            <a:spLocks noGrp="1"/>
          </p:cNvSpPr>
          <p:nvPr>
            <p:ph type="pic" sz="quarter" idx="141" hasCustomPrompt="1"/>
          </p:nvPr>
        </p:nvSpPr>
        <p:spPr>
          <a:xfrm>
            <a:off x="3167787" y="2872510"/>
            <a:ext cx="1299151" cy="771120"/>
          </a:xfrm>
        </p:spPr>
        <p:txBody>
          <a:bodyPr/>
          <a:lstStyle>
            <a:lvl1pPr algn="ctr">
              <a:defRPr sz="1100"/>
            </a:lvl1pPr>
          </a:lstStyle>
          <a:p>
            <a:r>
              <a:rPr lang="en-GB" dirty="0"/>
              <a:t>Click on the icon to insert a logo</a:t>
            </a:r>
          </a:p>
        </p:txBody>
      </p:sp>
      <p:sp>
        <p:nvSpPr>
          <p:cNvPr id="83" name="Picture Placeholder 22"/>
          <p:cNvSpPr>
            <a:spLocks noGrp="1"/>
          </p:cNvSpPr>
          <p:nvPr>
            <p:ph type="pic" sz="quarter" idx="142" hasCustomPrompt="1"/>
          </p:nvPr>
        </p:nvSpPr>
        <p:spPr>
          <a:xfrm>
            <a:off x="7721314" y="2872510"/>
            <a:ext cx="1299151" cy="771120"/>
          </a:xfrm>
        </p:spPr>
        <p:txBody>
          <a:bodyPr/>
          <a:lstStyle>
            <a:lvl1pPr algn="ctr">
              <a:defRPr sz="1100"/>
            </a:lvl1pPr>
          </a:lstStyle>
          <a:p>
            <a:r>
              <a:rPr lang="en-GB" dirty="0"/>
              <a:t>Click on the icon to insert a logo</a:t>
            </a:r>
          </a:p>
        </p:txBody>
      </p:sp>
      <p:sp>
        <p:nvSpPr>
          <p:cNvPr id="84" name="Picture Placeholder 22"/>
          <p:cNvSpPr>
            <a:spLocks noGrp="1"/>
          </p:cNvSpPr>
          <p:nvPr>
            <p:ph type="pic" sz="quarter" idx="143" hasCustomPrompt="1"/>
          </p:nvPr>
        </p:nvSpPr>
        <p:spPr>
          <a:xfrm>
            <a:off x="6188078" y="2872510"/>
            <a:ext cx="1299151" cy="771120"/>
          </a:xfrm>
        </p:spPr>
        <p:txBody>
          <a:bodyPr/>
          <a:lstStyle>
            <a:lvl1pPr algn="ctr">
              <a:defRPr sz="1100"/>
            </a:lvl1pPr>
          </a:lstStyle>
          <a:p>
            <a:r>
              <a:rPr lang="en-GB" dirty="0"/>
              <a:t>Click on the icon to insert a logo</a:t>
            </a:r>
          </a:p>
        </p:txBody>
      </p:sp>
      <p:sp>
        <p:nvSpPr>
          <p:cNvPr id="85" name="Picture Placeholder 22"/>
          <p:cNvSpPr>
            <a:spLocks noGrp="1"/>
          </p:cNvSpPr>
          <p:nvPr>
            <p:ph type="pic" sz="quarter" idx="144" hasCustomPrompt="1"/>
          </p:nvPr>
        </p:nvSpPr>
        <p:spPr>
          <a:xfrm>
            <a:off x="10741606" y="2872510"/>
            <a:ext cx="1299151" cy="771120"/>
          </a:xfrm>
        </p:spPr>
        <p:txBody>
          <a:bodyPr/>
          <a:lstStyle>
            <a:lvl1pPr algn="ctr">
              <a:defRPr sz="1100"/>
            </a:lvl1pPr>
          </a:lstStyle>
          <a:p>
            <a:r>
              <a:rPr lang="en-GB" dirty="0"/>
              <a:t>Click on the icon to insert a logo</a:t>
            </a:r>
          </a:p>
        </p:txBody>
      </p:sp>
      <p:sp>
        <p:nvSpPr>
          <p:cNvPr id="86" name="Picture Placeholder 22"/>
          <p:cNvSpPr>
            <a:spLocks noGrp="1"/>
          </p:cNvSpPr>
          <p:nvPr>
            <p:ph type="pic" sz="quarter" idx="145" hasCustomPrompt="1"/>
          </p:nvPr>
        </p:nvSpPr>
        <p:spPr>
          <a:xfrm>
            <a:off x="9208370" y="2872510"/>
            <a:ext cx="1299151" cy="771120"/>
          </a:xfrm>
        </p:spPr>
        <p:txBody>
          <a:bodyPr/>
          <a:lstStyle>
            <a:lvl1pPr algn="ctr">
              <a:defRPr sz="1100"/>
            </a:lvl1pPr>
          </a:lstStyle>
          <a:p>
            <a:r>
              <a:rPr lang="en-GB" dirty="0"/>
              <a:t>Click on the icon to insert a logo</a:t>
            </a:r>
          </a:p>
        </p:txBody>
      </p:sp>
      <p:sp>
        <p:nvSpPr>
          <p:cNvPr id="87" name="Text Placeholder 25"/>
          <p:cNvSpPr>
            <a:spLocks noGrp="1"/>
          </p:cNvSpPr>
          <p:nvPr>
            <p:ph type="body" sz="quarter" idx="146" hasCustomPrompt="1"/>
          </p:nvPr>
        </p:nvSpPr>
        <p:spPr>
          <a:xfrm>
            <a:off x="126206" y="3885337"/>
            <a:ext cx="1445419" cy="123825"/>
          </a:xfrm>
          <a:solidFill>
            <a:schemeClr val="bg2"/>
          </a:solidFill>
        </p:spPr>
        <p:txBody>
          <a:bodyPr/>
          <a:lstStyle>
            <a:lvl1pPr>
              <a:defRPr/>
            </a:lvl1pPr>
          </a:lstStyle>
          <a:p>
            <a:pPr lvl="0"/>
            <a:r>
              <a:rPr lang="en-US" dirty="0"/>
              <a:t>  </a:t>
            </a:r>
            <a:endParaRPr lang="en-GB" dirty="0"/>
          </a:p>
        </p:txBody>
      </p:sp>
      <p:sp>
        <p:nvSpPr>
          <p:cNvPr id="88" name="Text Placeholder 25"/>
          <p:cNvSpPr>
            <a:spLocks noGrp="1"/>
          </p:cNvSpPr>
          <p:nvPr>
            <p:ph type="body" sz="quarter" idx="147" hasCustomPrompt="1"/>
          </p:nvPr>
        </p:nvSpPr>
        <p:spPr>
          <a:xfrm>
            <a:off x="3143252" y="3885337"/>
            <a:ext cx="1426369" cy="123825"/>
          </a:xfrm>
          <a:solidFill>
            <a:schemeClr val="bg2"/>
          </a:solidFill>
        </p:spPr>
        <p:txBody>
          <a:bodyPr/>
          <a:lstStyle>
            <a:lvl1pPr>
              <a:defRPr/>
            </a:lvl1pPr>
          </a:lstStyle>
          <a:p>
            <a:pPr lvl="0"/>
            <a:r>
              <a:rPr lang="en-US" dirty="0"/>
              <a:t>  </a:t>
            </a:r>
            <a:endParaRPr lang="en-GB" dirty="0"/>
          </a:p>
        </p:txBody>
      </p:sp>
      <p:sp>
        <p:nvSpPr>
          <p:cNvPr id="89" name="Text Placeholder 25"/>
          <p:cNvSpPr>
            <a:spLocks noGrp="1"/>
          </p:cNvSpPr>
          <p:nvPr>
            <p:ph type="body" sz="quarter" idx="148" hasCustomPrompt="1"/>
          </p:nvPr>
        </p:nvSpPr>
        <p:spPr>
          <a:xfrm>
            <a:off x="6160295" y="3885337"/>
            <a:ext cx="1416844" cy="123825"/>
          </a:xfrm>
          <a:solidFill>
            <a:schemeClr val="bg2"/>
          </a:solidFill>
        </p:spPr>
        <p:txBody>
          <a:bodyPr/>
          <a:lstStyle>
            <a:lvl1pPr>
              <a:defRPr/>
            </a:lvl1pPr>
          </a:lstStyle>
          <a:p>
            <a:pPr lvl="0"/>
            <a:r>
              <a:rPr lang="en-US" dirty="0"/>
              <a:t>  </a:t>
            </a:r>
            <a:endParaRPr lang="en-GB" dirty="0"/>
          </a:p>
        </p:txBody>
      </p:sp>
      <p:sp>
        <p:nvSpPr>
          <p:cNvPr id="90" name="Text Placeholder 25"/>
          <p:cNvSpPr>
            <a:spLocks noGrp="1"/>
          </p:cNvSpPr>
          <p:nvPr>
            <p:ph type="body" sz="quarter" idx="149" hasCustomPrompt="1"/>
          </p:nvPr>
        </p:nvSpPr>
        <p:spPr>
          <a:xfrm>
            <a:off x="9144001" y="3885337"/>
            <a:ext cx="1433513" cy="123825"/>
          </a:xfrm>
          <a:solidFill>
            <a:schemeClr val="bg2"/>
          </a:solidFill>
        </p:spPr>
        <p:txBody>
          <a:bodyPr/>
          <a:lstStyle>
            <a:lvl1pPr>
              <a:defRPr/>
            </a:lvl1pPr>
          </a:lstStyle>
          <a:p>
            <a:pPr lvl="0"/>
            <a:r>
              <a:rPr lang="en-US" dirty="0"/>
              <a:t>  </a:t>
            </a:r>
            <a:endParaRPr lang="en-GB" dirty="0"/>
          </a:p>
        </p:txBody>
      </p:sp>
      <p:sp>
        <p:nvSpPr>
          <p:cNvPr id="91" name="Text Placeholder 25"/>
          <p:cNvSpPr>
            <a:spLocks noGrp="1"/>
          </p:cNvSpPr>
          <p:nvPr>
            <p:ph type="body" sz="quarter" idx="150" hasCustomPrompt="1"/>
          </p:nvPr>
        </p:nvSpPr>
        <p:spPr>
          <a:xfrm>
            <a:off x="1634729" y="3885337"/>
            <a:ext cx="1445419" cy="123825"/>
          </a:xfrm>
          <a:solidFill>
            <a:schemeClr val="bg2"/>
          </a:solidFill>
        </p:spPr>
        <p:txBody>
          <a:bodyPr/>
          <a:lstStyle>
            <a:lvl1pPr>
              <a:defRPr/>
            </a:lvl1pPr>
          </a:lstStyle>
          <a:p>
            <a:pPr lvl="0"/>
            <a:r>
              <a:rPr lang="en-US" dirty="0"/>
              <a:t>  </a:t>
            </a:r>
            <a:endParaRPr lang="en-GB" dirty="0"/>
          </a:p>
        </p:txBody>
      </p:sp>
      <p:sp>
        <p:nvSpPr>
          <p:cNvPr id="92" name="Text Placeholder 25"/>
          <p:cNvSpPr>
            <a:spLocks noGrp="1"/>
          </p:cNvSpPr>
          <p:nvPr>
            <p:ph type="body" sz="quarter" idx="151" hasCustomPrompt="1"/>
          </p:nvPr>
        </p:nvSpPr>
        <p:spPr>
          <a:xfrm>
            <a:off x="4632724" y="3885337"/>
            <a:ext cx="1426369" cy="123825"/>
          </a:xfrm>
          <a:solidFill>
            <a:schemeClr val="bg2"/>
          </a:solidFill>
        </p:spPr>
        <p:txBody>
          <a:bodyPr/>
          <a:lstStyle>
            <a:lvl1pPr>
              <a:defRPr/>
            </a:lvl1pPr>
          </a:lstStyle>
          <a:p>
            <a:pPr lvl="0"/>
            <a:r>
              <a:rPr lang="en-US" dirty="0"/>
              <a:t>  </a:t>
            </a:r>
            <a:endParaRPr lang="en-GB" dirty="0"/>
          </a:p>
        </p:txBody>
      </p:sp>
      <p:sp>
        <p:nvSpPr>
          <p:cNvPr id="93" name="Text Placeholder 25"/>
          <p:cNvSpPr>
            <a:spLocks noGrp="1"/>
          </p:cNvSpPr>
          <p:nvPr>
            <p:ph type="body" sz="quarter" idx="152" hasCustomPrompt="1"/>
          </p:nvPr>
        </p:nvSpPr>
        <p:spPr>
          <a:xfrm>
            <a:off x="7655719" y="3885337"/>
            <a:ext cx="1416844" cy="123825"/>
          </a:xfrm>
          <a:solidFill>
            <a:schemeClr val="bg2"/>
          </a:solidFill>
        </p:spPr>
        <p:txBody>
          <a:bodyPr/>
          <a:lstStyle>
            <a:lvl1pPr>
              <a:defRPr/>
            </a:lvl1pPr>
          </a:lstStyle>
          <a:p>
            <a:pPr lvl="0"/>
            <a:r>
              <a:rPr lang="en-US" dirty="0"/>
              <a:t>  </a:t>
            </a:r>
            <a:endParaRPr lang="en-GB" dirty="0"/>
          </a:p>
        </p:txBody>
      </p:sp>
      <p:sp>
        <p:nvSpPr>
          <p:cNvPr id="94" name="Text Placeholder 25"/>
          <p:cNvSpPr>
            <a:spLocks noGrp="1"/>
          </p:cNvSpPr>
          <p:nvPr>
            <p:ph type="body" sz="quarter" idx="153" hasCustomPrompt="1"/>
          </p:nvPr>
        </p:nvSpPr>
        <p:spPr>
          <a:xfrm>
            <a:off x="10644189" y="3885337"/>
            <a:ext cx="1426368" cy="123825"/>
          </a:xfrm>
          <a:solidFill>
            <a:schemeClr val="bg2"/>
          </a:solidFill>
        </p:spPr>
        <p:txBody>
          <a:bodyPr/>
          <a:lstStyle>
            <a:lvl1pPr>
              <a:defRPr/>
            </a:lvl1pPr>
          </a:lstStyle>
          <a:p>
            <a:pPr lvl="0"/>
            <a:r>
              <a:rPr lang="en-US" dirty="0"/>
              <a:t>  </a:t>
            </a:r>
            <a:endParaRPr lang="en-GB" dirty="0"/>
          </a:p>
        </p:txBody>
      </p:sp>
      <p:sp>
        <p:nvSpPr>
          <p:cNvPr id="95" name="Picture Placeholder 22"/>
          <p:cNvSpPr>
            <a:spLocks noGrp="1"/>
          </p:cNvSpPr>
          <p:nvPr>
            <p:ph type="pic" sz="quarter" idx="154" hasCustomPrompt="1"/>
          </p:nvPr>
        </p:nvSpPr>
        <p:spPr>
          <a:xfrm>
            <a:off x="1736150" y="4257965"/>
            <a:ext cx="1299151" cy="771120"/>
          </a:xfrm>
        </p:spPr>
        <p:txBody>
          <a:bodyPr/>
          <a:lstStyle>
            <a:lvl1pPr algn="ctr">
              <a:defRPr sz="1100"/>
            </a:lvl1pPr>
          </a:lstStyle>
          <a:p>
            <a:r>
              <a:rPr lang="en-GB" dirty="0"/>
              <a:t>Click on the icon to insert a logo</a:t>
            </a:r>
          </a:p>
        </p:txBody>
      </p:sp>
      <p:sp>
        <p:nvSpPr>
          <p:cNvPr id="96" name="Picture Placeholder 22"/>
          <p:cNvSpPr>
            <a:spLocks noGrp="1"/>
          </p:cNvSpPr>
          <p:nvPr>
            <p:ph type="pic" sz="quarter" idx="155" hasCustomPrompt="1"/>
          </p:nvPr>
        </p:nvSpPr>
        <p:spPr>
          <a:xfrm>
            <a:off x="202914" y="4257965"/>
            <a:ext cx="1299151" cy="771120"/>
          </a:xfrm>
        </p:spPr>
        <p:txBody>
          <a:bodyPr/>
          <a:lstStyle>
            <a:lvl1pPr algn="ctr">
              <a:defRPr sz="1100"/>
            </a:lvl1pPr>
          </a:lstStyle>
          <a:p>
            <a:r>
              <a:rPr lang="en-GB" dirty="0"/>
              <a:t>Click on the icon to insert a logo</a:t>
            </a:r>
          </a:p>
        </p:txBody>
      </p:sp>
      <p:sp>
        <p:nvSpPr>
          <p:cNvPr id="97" name="Picture Placeholder 22"/>
          <p:cNvSpPr>
            <a:spLocks noGrp="1"/>
          </p:cNvSpPr>
          <p:nvPr>
            <p:ph type="pic" sz="quarter" idx="156" hasCustomPrompt="1"/>
          </p:nvPr>
        </p:nvSpPr>
        <p:spPr>
          <a:xfrm>
            <a:off x="4701023" y="4257965"/>
            <a:ext cx="1299151" cy="771120"/>
          </a:xfrm>
        </p:spPr>
        <p:txBody>
          <a:bodyPr/>
          <a:lstStyle>
            <a:lvl1pPr algn="ctr">
              <a:defRPr sz="1100"/>
            </a:lvl1pPr>
          </a:lstStyle>
          <a:p>
            <a:r>
              <a:rPr lang="en-GB" dirty="0"/>
              <a:t>Click on the icon to insert a logo</a:t>
            </a:r>
          </a:p>
        </p:txBody>
      </p:sp>
      <p:sp>
        <p:nvSpPr>
          <p:cNvPr id="98" name="Picture Placeholder 22"/>
          <p:cNvSpPr>
            <a:spLocks noGrp="1"/>
          </p:cNvSpPr>
          <p:nvPr>
            <p:ph type="pic" sz="quarter" idx="157" hasCustomPrompt="1"/>
          </p:nvPr>
        </p:nvSpPr>
        <p:spPr>
          <a:xfrm>
            <a:off x="3167787" y="4257965"/>
            <a:ext cx="1299151" cy="771120"/>
          </a:xfrm>
        </p:spPr>
        <p:txBody>
          <a:bodyPr/>
          <a:lstStyle>
            <a:lvl1pPr algn="ctr">
              <a:defRPr sz="1100"/>
            </a:lvl1pPr>
          </a:lstStyle>
          <a:p>
            <a:r>
              <a:rPr lang="en-GB" dirty="0"/>
              <a:t>Click on the icon to insert a logo</a:t>
            </a:r>
          </a:p>
        </p:txBody>
      </p:sp>
      <p:sp>
        <p:nvSpPr>
          <p:cNvPr id="99" name="Picture Placeholder 22"/>
          <p:cNvSpPr>
            <a:spLocks noGrp="1"/>
          </p:cNvSpPr>
          <p:nvPr>
            <p:ph type="pic" sz="quarter" idx="158" hasCustomPrompt="1"/>
          </p:nvPr>
        </p:nvSpPr>
        <p:spPr>
          <a:xfrm>
            <a:off x="7721314" y="4257965"/>
            <a:ext cx="1299151" cy="771120"/>
          </a:xfrm>
        </p:spPr>
        <p:txBody>
          <a:bodyPr/>
          <a:lstStyle>
            <a:lvl1pPr algn="ctr">
              <a:defRPr sz="1100"/>
            </a:lvl1pPr>
          </a:lstStyle>
          <a:p>
            <a:r>
              <a:rPr lang="en-GB" dirty="0"/>
              <a:t>Click on the icon to insert a logo</a:t>
            </a:r>
          </a:p>
        </p:txBody>
      </p:sp>
      <p:sp>
        <p:nvSpPr>
          <p:cNvPr id="100" name="Picture Placeholder 22"/>
          <p:cNvSpPr>
            <a:spLocks noGrp="1"/>
          </p:cNvSpPr>
          <p:nvPr>
            <p:ph type="pic" sz="quarter" idx="159" hasCustomPrompt="1"/>
          </p:nvPr>
        </p:nvSpPr>
        <p:spPr>
          <a:xfrm>
            <a:off x="6188078" y="4257965"/>
            <a:ext cx="1299151" cy="771120"/>
          </a:xfrm>
        </p:spPr>
        <p:txBody>
          <a:bodyPr/>
          <a:lstStyle>
            <a:lvl1pPr algn="ctr">
              <a:defRPr sz="1100"/>
            </a:lvl1pPr>
          </a:lstStyle>
          <a:p>
            <a:r>
              <a:rPr lang="en-GB" dirty="0"/>
              <a:t>Click on the icon to insert a logo</a:t>
            </a:r>
          </a:p>
        </p:txBody>
      </p:sp>
      <p:sp>
        <p:nvSpPr>
          <p:cNvPr id="101" name="Picture Placeholder 22"/>
          <p:cNvSpPr>
            <a:spLocks noGrp="1"/>
          </p:cNvSpPr>
          <p:nvPr>
            <p:ph type="pic" sz="quarter" idx="160" hasCustomPrompt="1"/>
          </p:nvPr>
        </p:nvSpPr>
        <p:spPr>
          <a:xfrm>
            <a:off x="10741606" y="4257965"/>
            <a:ext cx="1299151" cy="771120"/>
          </a:xfrm>
        </p:spPr>
        <p:txBody>
          <a:bodyPr/>
          <a:lstStyle>
            <a:lvl1pPr algn="ctr">
              <a:defRPr sz="1100"/>
            </a:lvl1pPr>
          </a:lstStyle>
          <a:p>
            <a:r>
              <a:rPr lang="en-GB" dirty="0"/>
              <a:t>Click on the icon to insert a logo</a:t>
            </a:r>
          </a:p>
        </p:txBody>
      </p:sp>
      <p:sp>
        <p:nvSpPr>
          <p:cNvPr id="102" name="Picture Placeholder 22"/>
          <p:cNvSpPr>
            <a:spLocks noGrp="1"/>
          </p:cNvSpPr>
          <p:nvPr>
            <p:ph type="pic" sz="quarter" idx="161" hasCustomPrompt="1"/>
          </p:nvPr>
        </p:nvSpPr>
        <p:spPr>
          <a:xfrm>
            <a:off x="9208370" y="4257965"/>
            <a:ext cx="1299151" cy="771120"/>
          </a:xfrm>
        </p:spPr>
        <p:txBody>
          <a:bodyPr/>
          <a:lstStyle>
            <a:lvl1pPr algn="ctr">
              <a:defRPr sz="1100"/>
            </a:lvl1pPr>
          </a:lstStyle>
          <a:p>
            <a:r>
              <a:rPr lang="en-GB" dirty="0"/>
              <a:t>Click on the icon to insert a logo</a:t>
            </a:r>
          </a:p>
        </p:txBody>
      </p:sp>
      <p:sp>
        <p:nvSpPr>
          <p:cNvPr id="103" name="Text Placeholder 25"/>
          <p:cNvSpPr>
            <a:spLocks noGrp="1"/>
          </p:cNvSpPr>
          <p:nvPr>
            <p:ph type="body" sz="quarter" idx="162" hasCustomPrompt="1"/>
          </p:nvPr>
        </p:nvSpPr>
        <p:spPr>
          <a:xfrm>
            <a:off x="126206" y="5261556"/>
            <a:ext cx="1445419" cy="123825"/>
          </a:xfrm>
          <a:solidFill>
            <a:schemeClr val="bg2"/>
          </a:solidFill>
        </p:spPr>
        <p:txBody>
          <a:bodyPr/>
          <a:lstStyle>
            <a:lvl1pPr>
              <a:defRPr/>
            </a:lvl1pPr>
          </a:lstStyle>
          <a:p>
            <a:pPr lvl="0"/>
            <a:r>
              <a:rPr lang="en-US" dirty="0"/>
              <a:t>  </a:t>
            </a:r>
            <a:endParaRPr lang="en-GB" dirty="0"/>
          </a:p>
        </p:txBody>
      </p:sp>
      <p:sp>
        <p:nvSpPr>
          <p:cNvPr id="104" name="Text Placeholder 25"/>
          <p:cNvSpPr>
            <a:spLocks noGrp="1"/>
          </p:cNvSpPr>
          <p:nvPr>
            <p:ph type="body" sz="quarter" idx="163" hasCustomPrompt="1"/>
          </p:nvPr>
        </p:nvSpPr>
        <p:spPr>
          <a:xfrm>
            <a:off x="3143252" y="5261556"/>
            <a:ext cx="1426369" cy="123825"/>
          </a:xfrm>
          <a:solidFill>
            <a:schemeClr val="bg2"/>
          </a:solidFill>
        </p:spPr>
        <p:txBody>
          <a:bodyPr/>
          <a:lstStyle>
            <a:lvl1pPr>
              <a:defRPr/>
            </a:lvl1pPr>
          </a:lstStyle>
          <a:p>
            <a:pPr lvl="0"/>
            <a:r>
              <a:rPr lang="en-US" dirty="0"/>
              <a:t>  </a:t>
            </a:r>
            <a:endParaRPr lang="en-GB" dirty="0"/>
          </a:p>
        </p:txBody>
      </p:sp>
      <p:sp>
        <p:nvSpPr>
          <p:cNvPr id="105" name="Text Placeholder 25"/>
          <p:cNvSpPr>
            <a:spLocks noGrp="1"/>
          </p:cNvSpPr>
          <p:nvPr>
            <p:ph type="body" sz="quarter" idx="164" hasCustomPrompt="1"/>
          </p:nvPr>
        </p:nvSpPr>
        <p:spPr>
          <a:xfrm>
            <a:off x="6160295" y="5261556"/>
            <a:ext cx="1416844" cy="123825"/>
          </a:xfrm>
          <a:solidFill>
            <a:schemeClr val="bg2"/>
          </a:solidFill>
        </p:spPr>
        <p:txBody>
          <a:bodyPr/>
          <a:lstStyle>
            <a:lvl1pPr>
              <a:defRPr/>
            </a:lvl1pPr>
          </a:lstStyle>
          <a:p>
            <a:pPr lvl="0"/>
            <a:r>
              <a:rPr lang="en-US" dirty="0"/>
              <a:t>  </a:t>
            </a:r>
            <a:endParaRPr lang="en-GB" dirty="0"/>
          </a:p>
        </p:txBody>
      </p:sp>
      <p:sp>
        <p:nvSpPr>
          <p:cNvPr id="106" name="Text Placeholder 25"/>
          <p:cNvSpPr>
            <a:spLocks noGrp="1"/>
          </p:cNvSpPr>
          <p:nvPr>
            <p:ph type="body" sz="quarter" idx="165" hasCustomPrompt="1"/>
          </p:nvPr>
        </p:nvSpPr>
        <p:spPr>
          <a:xfrm>
            <a:off x="9144001" y="5261556"/>
            <a:ext cx="1433513" cy="123825"/>
          </a:xfrm>
          <a:solidFill>
            <a:schemeClr val="bg2"/>
          </a:solidFill>
        </p:spPr>
        <p:txBody>
          <a:bodyPr/>
          <a:lstStyle>
            <a:lvl1pPr>
              <a:defRPr/>
            </a:lvl1pPr>
          </a:lstStyle>
          <a:p>
            <a:pPr lvl="0"/>
            <a:r>
              <a:rPr lang="en-US" dirty="0"/>
              <a:t>  </a:t>
            </a:r>
            <a:endParaRPr lang="en-GB" dirty="0"/>
          </a:p>
        </p:txBody>
      </p:sp>
      <p:sp>
        <p:nvSpPr>
          <p:cNvPr id="107" name="Text Placeholder 25"/>
          <p:cNvSpPr>
            <a:spLocks noGrp="1"/>
          </p:cNvSpPr>
          <p:nvPr>
            <p:ph type="body" sz="quarter" idx="166" hasCustomPrompt="1"/>
          </p:nvPr>
        </p:nvSpPr>
        <p:spPr>
          <a:xfrm>
            <a:off x="1634729" y="5261556"/>
            <a:ext cx="1445419" cy="123825"/>
          </a:xfrm>
          <a:solidFill>
            <a:schemeClr val="bg2"/>
          </a:solidFill>
        </p:spPr>
        <p:txBody>
          <a:bodyPr/>
          <a:lstStyle>
            <a:lvl1pPr>
              <a:defRPr/>
            </a:lvl1pPr>
          </a:lstStyle>
          <a:p>
            <a:pPr lvl="0"/>
            <a:r>
              <a:rPr lang="en-US" dirty="0"/>
              <a:t>  </a:t>
            </a:r>
            <a:endParaRPr lang="en-GB" dirty="0"/>
          </a:p>
        </p:txBody>
      </p:sp>
      <p:sp>
        <p:nvSpPr>
          <p:cNvPr id="108" name="Text Placeholder 25"/>
          <p:cNvSpPr>
            <a:spLocks noGrp="1"/>
          </p:cNvSpPr>
          <p:nvPr>
            <p:ph type="body" sz="quarter" idx="167" hasCustomPrompt="1"/>
          </p:nvPr>
        </p:nvSpPr>
        <p:spPr>
          <a:xfrm>
            <a:off x="4632724" y="5261556"/>
            <a:ext cx="1426369" cy="123825"/>
          </a:xfrm>
          <a:solidFill>
            <a:schemeClr val="bg2"/>
          </a:solidFill>
        </p:spPr>
        <p:txBody>
          <a:bodyPr/>
          <a:lstStyle>
            <a:lvl1pPr>
              <a:defRPr/>
            </a:lvl1pPr>
          </a:lstStyle>
          <a:p>
            <a:pPr lvl="0"/>
            <a:r>
              <a:rPr lang="en-US" dirty="0"/>
              <a:t>  </a:t>
            </a:r>
            <a:endParaRPr lang="en-GB" dirty="0"/>
          </a:p>
        </p:txBody>
      </p:sp>
      <p:sp>
        <p:nvSpPr>
          <p:cNvPr id="109" name="Text Placeholder 25"/>
          <p:cNvSpPr>
            <a:spLocks noGrp="1"/>
          </p:cNvSpPr>
          <p:nvPr>
            <p:ph type="body" sz="quarter" idx="168" hasCustomPrompt="1"/>
          </p:nvPr>
        </p:nvSpPr>
        <p:spPr>
          <a:xfrm>
            <a:off x="7655719" y="5261556"/>
            <a:ext cx="1416844" cy="123825"/>
          </a:xfrm>
          <a:solidFill>
            <a:schemeClr val="bg2"/>
          </a:solidFill>
        </p:spPr>
        <p:txBody>
          <a:bodyPr/>
          <a:lstStyle>
            <a:lvl1pPr>
              <a:defRPr/>
            </a:lvl1pPr>
          </a:lstStyle>
          <a:p>
            <a:pPr lvl="0"/>
            <a:r>
              <a:rPr lang="en-US" dirty="0"/>
              <a:t>  </a:t>
            </a:r>
            <a:endParaRPr lang="en-GB" dirty="0"/>
          </a:p>
        </p:txBody>
      </p:sp>
      <p:sp>
        <p:nvSpPr>
          <p:cNvPr id="110" name="Text Placeholder 25"/>
          <p:cNvSpPr>
            <a:spLocks noGrp="1"/>
          </p:cNvSpPr>
          <p:nvPr>
            <p:ph type="body" sz="quarter" idx="169" hasCustomPrompt="1"/>
          </p:nvPr>
        </p:nvSpPr>
        <p:spPr>
          <a:xfrm>
            <a:off x="10644189" y="5261556"/>
            <a:ext cx="1426368" cy="123825"/>
          </a:xfrm>
          <a:solidFill>
            <a:schemeClr val="bg2"/>
          </a:solidFill>
        </p:spPr>
        <p:txBody>
          <a:bodyPr/>
          <a:lstStyle>
            <a:lvl1pPr>
              <a:defRPr/>
            </a:lvl1pPr>
          </a:lstStyle>
          <a:p>
            <a:pPr lvl="0"/>
            <a:r>
              <a:rPr lang="en-US" dirty="0"/>
              <a:t>  </a:t>
            </a:r>
            <a:endParaRPr lang="en-GB" dirty="0"/>
          </a:p>
        </p:txBody>
      </p:sp>
      <p:sp>
        <p:nvSpPr>
          <p:cNvPr id="111" name="Picture Placeholder 22"/>
          <p:cNvSpPr>
            <a:spLocks noGrp="1"/>
          </p:cNvSpPr>
          <p:nvPr>
            <p:ph type="pic" sz="quarter" idx="170" hasCustomPrompt="1"/>
          </p:nvPr>
        </p:nvSpPr>
        <p:spPr>
          <a:xfrm>
            <a:off x="1736150" y="5634184"/>
            <a:ext cx="1299151" cy="771120"/>
          </a:xfrm>
        </p:spPr>
        <p:txBody>
          <a:bodyPr/>
          <a:lstStyle>
            <a:lvl1pPr algn="ctr">
              <a:defRPr sz="1100"/>
            </a:lvl1pPr>
          </a:lstStyle>
          <a:p>
            <a:r>
              <a:rPr lang="en-GB" dirty="0"/>
              <a:t>Click on the icon to insert a logo</a:t>
            </a:r>
          </a:p>
        </p:txBody>
      </p:sp>
      <p:sp>
        <p:nvSpPr>
          <p:cNvPr id="112" name="Picture Placeholder 22"/>
          <p:cNvSpPr>
            <a:spLocks noGrp="1"/>
          </p:cNvSpPr>
          <p:nvPr>
            <p:ph type="pic" sz="quarter" idx="171" hasCustomPrompt="1"/>
          </p:nvPr>
        </p:nvSpPr>
        <p:spPr>
          <a:xfrm>
            <a:off x="202914" y="5634184"/>
            <a:ext cx="1299151" cy="771120"/>
          </a:xfrm>
        </p:spPr>
        <p:txBody>
          <a:bodyPr/>
          <a:lstStyle>
            <a:lvl1pPr algn="ctr">
              <a:defRPr sz="1100"/>
            </a:lvl1pPr>
          </a:lstStyle>
          <a:p>
            <a:r>
              <a:rPr lang="en-GB" dirty="0"/>
              <a:t>Click on the icon to insert a logo</a:t>
            </a:r>
          </a:p>
        </p:txBody>
      </p:sp>
      <p:sp>
        <p:nvSpPr>
          <p:cNvPr id="113" name="Picture Placeholder 22"/>
          <p:cNvSpPr>
            <a:spLocks noGrp="1"/>
          </p:cNvSpPr>
          <p:nvPr>
            <p:ph type="pic" sz="quarter" idx="172" hasCustomPrompt="1"/>
          </p:nvPr>
        </p:nvSpPr>
        <p:spPr>
          <a:xfrm>
            <a:off x="4701023" y="5634184"/>
            <a:ext cx="1299151" cy="771120"/>
          </a:xfrm>
        </p:spPr>
        <p:txBody>
          <a:bodyPr/>
          <a:lstStyle>
            <a:lvl1pPr algn="ctr">
              <a:defRPr sz="1100"/>
            </a:lvl1pPr>
          </a:lstStyle>
          <a:p>
            <a:r>
              <a:rPr lang="en-GB" dirty="0"/>
              <a:t>Click on the icon to insert a logo</a:t>
            </a:r>
          </a:p>
        </p:txBody>
      </p:sp>
      <p:sp>
        <p:nvSpPr>
          <p:cNvPr id="114" name="Picture Placeholder 22"/>
          <p:cNvSpPr>
            <a:spLocks noGrp="1"/>
          </p:cNvSpPr>
          <p:nvPr>
            <p:ph type="pic" sz="quarter" idx="173" hasCustomPrompt="1"/>
          </p:nvPr>
        </p:nvSpPr>
        <p:spPr>
          <a:xfrm>
            <a:off x="3167787" y="5634184"/>
            <a:ext cx="1299151" cy="771120"/>
          </a:xfrm>
        </p:spPr>
        <p:txBody>
          <a:bodyPr/>
          <a:lstStyle>
            <a:lvl1pPr algn="ctr">
              <a:defRPr sz="1100"/>
            </a:lvl1pPr>
          </a:lstStyle>
          <a:p>
            <a:r>
              <a:rPr lang="en-GB" dirty="0"/>
              <a:t>Click on the icon to insert a logo</a:t>
            </a:r>
          </a:p>
        </p:txBody>
      </p:sp>
      <p:sp>
        <p:nvSpPr>
          <p:cNvPr id="115" name="Picture Placeholder 22"/>
          <p:cNvSpPr>
            <a:spLocks noGrp="1"/>
          </p:cNvSpPr>
          <p:nvPr>
            <p:ph type="pic" sz="quarter" idx="174" hasCustomPrompt="1"/>
          </p:nvPr>
        </p:nvSpPr>
        <p:spPr>
          <a:xfrm>
            <a:off x="7721314" y="5634184"/>
            <a:ext cx="1299151" cy="771120"/>
          </a:xfrm>
        </p:spPr>
        <p:txBody>
          <a:bodyPr/>
          <a:lstStyle>
            <a:lvl1pPr algn="ctr">
              <a:defRPr sz="1100"/>
            </a:lvl1pPr>
          </a:lstStyle>
          <a:p>
            <a:r>
              <a:rPr lang="en-GB" dirty="0"/>
              <a:t>Click on the icon to insert a logo</a:t>
            </a:r>
          </a:p>
        </p:txBody>
      </p:sp>
      <p:sp>
        <p:nvSpPr>
          <p:cNvPr id="116" name="Picture Placeholder 22"/>
          <p:cNvSpPr>
            <a:spLocks noGrp="1"/>
          </p:cNvSpPr>
          <p:nvPr>
            <p:ph type="pic" sz="quarter" idx="175" hasCustomPrompt="1"/>
          </p:nvPr>
        </p:nvSpPr>
        <p:spPr>
          <a:xfrm>
            <a:off x="6188078" y="5634184"/>
            <a:ext cx="1299151" cy="771120"/>
          </a:xfrm>
        </p:spPr>
        <p:txBody>
          <a:bodyPr/>
          <a:lstStyle>
            <a:lvl1pPr algn="ctr">
              <a:defRPr sz="1100"/>
            </a:lvl1pPr>
          </a:lstStyle>
          <a:p>
            <a:r>
              <a:rPr lang="en-GB" dirty="0"/>
              <a:t>Click on the icon to insert a logo</a:t>
            </a:r>
          </a:p>
        </p:txBody>
      </p:sp>
      <p:sp>
        <p:nvSpPr>
          <p:cNvPr id="117" name="Picture Placeholder 22"/>
          <p:cNvSpPr>
            <a:spLocks noGrp="1"/>
          </p:cNvSpPr>
          <p:nvPr>
            <p:ph type="pic" sz="quarter" idx="176" hasCustomPrompt="1"/>
          </p:nvPr>
        </p:nvSpPr>
        <p:spPr>
          <a:xfrm>
            <a:off x="10741606" y="5634184"/>
            <a:ext cx="1299151" cy="771120"/>
          </a:xfrm>
        </p:spPr>
        <p:txBody>
          <a:bodyPr/>
          <a:lstStyle>
            <a:lvl1pPr algn="ctr">
              <a:defRPr sz="1100"/>
            </a:lvl1pPr>
          </a:lstStyle>
          <a:p>
            <a:r>
              <a:rPr lang="en-GB" dirty="0"/>
              <a:t>Click on the icon to insert a logo</a:t>
            </a:r>
          </a:p>
        </p:txBody>
      </p:sp>
      <p:sp>
        <p:nvSpPr>
          <p:cNvPr id="118" name="Picture Placeholder 22"/>
          <p:cNvSpPr>
            <a:spLocks noGrp="1"/>
          </p:cNvSpPr>
          <p:nvPr>
            <p:ph type="pic" sz="quarter" idx="177" hasCustomPrompt="1"/>
          </p:nvPr>
        </p:nvSpPr>
        <p:spPr>
          <a:xfrm>
            <a:off x="9208370" y="5634184"/>
            <a:ext cx="1299151" cy="771120"/>
          </a:xfrm>
        </p:spPr>
        <p:txBody>
          <a:bodyPr/>
          <a:lstStyle>
            <a:lvl1pPr algn="ctr">
              <a:defRPr sz="1100"/>
            </a:lvl1pPr>
          </a:lstStyle>
          <a:p>
            <a:r>
              <a:rPr lang="en-GB" dirty="0"/>
              <a:t>Click on the icon to insert a logo</a:t>
            </a:r>
          </a:p>
        </p:txBody>
      </p:sp>
      <p:sp>
        <p:nvSpPr>
          <p:cNvPr id="120"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21" name="Group 120"/>
          <p:cNvGrpSpPr/>
          <p:nvPr userDrawn="1"/>
        </p:nvGrpSpPr>
        <p:grpSpPr>
          <a:xfrm>
            <a:off x="-4350367" y="0"/>
            <a:ext cx="3909699" cy="5532582"/>
            <a:chOff x="-3999345" y="0"/>
            <a:chExt cx="3909698" cy="5532582"/>
          </a:xfrm>
        </p:grpSpPr>
        <p:sp>
          <p:nvSpPr>
            <p:cNvPr id="122" name="Rectangle 121"/>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23" name="Straight Connector 122"/>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4" name="Picture 1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25" name="TextBox 12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126" name="Group 125"/>
            <p:cNvGrpSpPr/>
            <p:nvPr userDrawn="1"/>
          </p:nvGrpSpPr>
          <p:grpSpPr>
            <a:xfrm>
              <a:off x="-3916219" y="2007734"/>
              <a:ext cx="3741159" cy="603077"/>
              <a:chOff x="-3953163" y="1928406"/>
              <a:chExt cx="3741159" cy="603077"/>
            </a:xfrm>
          </p:grpSpPr>
          <p:sp>
            <p:nvSpPr>
              <p:cNvPr id="139" name="TextBox 138"/>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40" name="TextBox 139"/>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27" name="Group 126"/>
            <p:cNvGrpSpPr/>
            <p:nvPr userDrawn="1"/>
          </p:nvGrpSpPr>
          <p:grpSpPr>
            <a:xfrm>
              <a:off x="-3916219" y="3804415"/>
              <a:ext cx="3741159" cy="649206"/>
              <a:chOff x="-3953163" y="3686663"/>
              <a:chExt cx="3741159" cy="649206"/>
            </a:xfrm>
          </p:grpSpPr>
          <p:sp>
            <p:nvSpPr>
              <p:cNvPr id="137" name="TextBox 136"/>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38" name="TextBox 137"/>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28" name="Group 127"/>
            <p:cNvGrpSpPr/>
            <p:nvPr userDrawn="1"/>
          </p:nvGrpSpPr>
          <p:grpSpPr>
            <a:xfrm>
              <a:off x="-3916219" y="2909062"/>
              <a:ext cx="3741159" cy="634370"/>
              <a:chOff x="-3953163" y="2815638"/>
              <a:chExt cx="3741159" cy="634370"/>
            </a:xfrm>
          </p:grpSpPr>
          <p:sp>
            <p:nvSpPr>
              <p:cNvPr id="135" name="TextBox 134"/>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36" name="TextBox 135"/>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29" name="Group 128"/>
            <p:cNvGrpSpPr/>
            <p:nvPr userDrawn="1"/>
          </p:nvGrpSpPr>
          <p:grpSpPr>
            <a:xfrm>
              <a:off x="-3916219" y="4693793"/>
              <a:ext cx="3470417" cy="603077"/>
              <a:chOff x="-3953163" y="4622237"/>
              <a:chExt cx="3470417" cy="603077"/>
            </a:xfrm>
          </p:grpSpPr>
          <p:sp>
            <p:nvSpPr>
              <p:cNvPr id="133" name="TextBox 132"/>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34" name="TextBox 133"/>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30" name="Group 129"/>
            <p:cNvGrpSpPr/>
            <p:nvPr userDrawn="1"/>
          </p:nvGrpSpPr>
          <p:grpSpPr>
            <a:xfrm>
              <a:off x="-3916219" y="1118356"/>
              <a:ext cx="3741159" cy="677414"/>
              <a:chOff x="-3953163" y="1118356"/>
              <a:chExt cx="3741159" cy="677414"/>
            </a:xfrm>
          </p:grpSpPr>
          <p:sp>
            <p:nvSpPr>
              <p:cNvPr id="131" name="TextBox 130"/>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32" name="TextBox 131"/>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41"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19949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Grey">
    <p:bg>
      <p:bgPr>
        <a:solidFill>
          <a:srgbClr val="BFB9A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49" y="3030071"/>
            <a:ext cx="10515600" cy="1470211"/>
          </a:xfrm>
        </p:spPr>
        <p:txBody>
          <a:bodyPr anchor="t"/>
          <a:lstStyle>
            <a:lvl1pPr algn="ctr">
              <a:lnSpc>
                <a:spcPct val="100000"/>
              </a:lnSpc>
              <a:defRPr sz="2800" b="1" baseline="0"/>
            </a:lvl1pPr>
          </a:lstStyle>
          <a:p>
            <a:r>
              <a:rPr lang="en-US" dirty="0"/>
              <a:t>Enter quote here</a:t>
            </a:r>
            <a:endParaRPr lang="en-GB" dirty="0"/>
          </a:p>
        </p:txBody>
      </p:sp>
      <p:sp>
        <p:nvSpPr>
          <p:cNvPr id="13" name="Text Placeholder 11"/>
          <p:cNvSpPr>
            <a:spLocks noGrp="1"/>
          </p:cNvSpPr>
          <p:nvPr>
            <p:ph type="body" sz="quarter" idx="13" hasCustomPrompt="1"/>
          </p:nvPr>
        </p:nvSpPr>
        <p:spPr>
          <a:xfrm>
            <a:off x="4477544" y="2873584"/>
            <a:ext cx="3224213" cy="45719"/>
          </a:xfrm>
          <a:solidFill>
            <a:schemeClr val="accent1"/>
          </a:solidFill>
        </p:spPr>
        <p:txBody>
          <a:bodyPr/>
          <a:lstStyle>
            <a:lvl1pPr>
              <a:defRPr/>
            </a:lvl1pPr>
          </a:lstStyle>
          <a:p>
            <a:pPr lvl="0"/>
            <a:r>
              <a:rPr lang="en-US" dirty="0"/>
              <a:t>  </a:t>
            </a:r>
            <a:endParaRPr lang="en-GB" dirty="0"/>
          </a:p>
        </p:txBody>
      </p:sp>
      <p:sp>
        <p:nvSpPr>
          <p:cNvPr id="5" name="Text Placeholder 4"/>
          <p:cNvSpPr>
            <a:spLocks noGrp="1"/>
          </p:cNvSpPr>
          <p:nvPr>
            <p:ph type="body" sz="quarter" idx="14" hasCustomPrompt="1"/>
          </p:nvPr>
        </p:nvSpPr>
        <p:spPr>
          <a:xfrm>
            <a:off x="4060407" y="2383225"/>
            <a:ext cx="4058487" cy="354013"/>
          </a:xfrm>
        </p:spPr>
        <p:txBody>
          <a:bodyPr anchor="b"/>
          <a:lstStyle>
            <a:lvl1pPr algn="ctr">
              <a:defRPr sz="1400" baseline="0"/>
            </a:lvl1pPr>
          </a:lstStyle>
          <a:p>
            <a:pPr lvl="0"/>
            <a:r>
              <a:rPr lang="en-US" dirty="0"/>
              <a:t>Enter name here</a:t>
            </a:r>
            <a:endParaRPr lang="en-GB" dirty="0"/>
          </a:p>
        </p:txBody>
      </p:sp>
      <p:sp>
        <p:nvSpPr>
          <p:cNvPr id="8"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16" name="Group 15"/>
          <p:cNvGrpSpPr/>
          <p:nvPr userDrawn="1"/>
        </p:nvGrpSpPr>
        <p:grpSpPr>
          <a:xfrm>
            <a:off x="12630285" y="0"/>
            <a:ext cx="3909699" cy="2604836"/>
            <a:chOff x="-3999345" y="0"/>
            <a:chExt cx="3909698" cy="2604836"/>
          </a:xfrm>
        </p:grpSpPr>
        <p:sp>
          <p:nvSpPr>
            <p:cNvPr id="17" name="Rectangle 1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18" name="Straight Connector 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0" name="TextBox 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21" name="TextBox 2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16748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250"/>
                                        <p:tgtEl>
                                          <p:spTgt spid="13"/>
                                        </p:tgtEl>
                                      </p:cBhvr>
                                    </p:animEffect>
                                  </p:childTnLst>
                                </p:cTn>
                              </p:par>
                            </p:childTnLst>
                          </p:cTn>
                        </p:par>
                        <p:par>
                          <p:cTn id="11" fill="hold">
                            <p:stCondLst>
                              <p:cond delay="25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tmplLst>
          <p:tmpl>
            <p:tnLst>
              <p:par>
                <p:cTn presetID="16" presetClass="entr" presetSubtype="37"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250"/>
                        <p:tgtEl>
                          <p:spTgt spid="1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Clare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49" y="3030071"/>
            <a:ext cx="10515600" cy="1470211"/>
          </a:xfrm>
        </p:spPr>
        <p:txBody>
          <a:bodyPr anchor="t"/>
          <a:lstStyle>
            <a:lvl1pPr algn="ctr">
              <a:lnSpc>
                <a:spcPct val="100000"/>
              </a:lnSpc>
              <a:defRPr sz="2800" b="1">
                <a:solidFill>
                  <a:schemeClr val="bg1"/>
                </a:solidFill>
              </a:defRPr>
            </a:lvl1pPr>
          </a:lstStyle>
          <a:p>
            <a:r>
              <a:rPr lang="en-US" dirty="0"/>
              <a:t>Enter quote here</a:t>
            </a:r>
            <a:endParaRPr lang="en-GB" dirty="0"/>
          </a:p>
        </p:txBody>
      </p:sp>
      <p:sp>
        <p:nvSpPr>
          <p:cNvPr id="13" name="Text Placeholder 11"/>
          <p:cNvSpPr>
            <a:spLocks noGrp="1"/>
          </p:cNvSpPr>
          <p:nvPr>
            <p:ph type="body" sz="quarter" idx="13" hasCustomPrompt="1"/>
          </p:nvPr>
        </p:nvSpPr>
        <p:spPr>
          <a:xfrm>
            <a:off x="4477544" y="2873584"/>
            <a:ext cx="3224213" cy="45719"/>
          </a:xfrm>
          <a:solidFill>
            <a:schemeClr val="bg1"/>
          </a:solidFill>
        </p:spPr>
        <p:txBody>
          <a:bodyPr/>
          <a:lstStyle>
            <a:lvl1pPr>
              <a:defRPr/>
            </a:lvl1pPr>
          </a:lstStyle>
          <a:p>
            <a:pPr lvl="0"/>
            <a:r>
              <a:rPr lang="en-US" dirty="0"/>
              <a:t>  </a:t>
            </a:r>
            <a:endParaRPr lang="en-GB" dirty="0"/>
          </a:p>
        </p:txBody>
      </p:sp>
      <p:sp>
        <p:nvSpPr>
          <p:cNvPr id="5" name="Text Placeholder 4"/>
          <p:cNvSpPr>
            <a:spLocks noGrp="1"/>
          </p:cNvSpPr>
          <p:nvPr>
            <p:ph type="body" sz="quarter" idx="14" hasCustomPrompt="1"/>
          </p:nvPr>
        </p:nvSpPr>
        <p:spPr>
          <a:xfrm>
            <a:off x="4060407" y="2383225"/>
            <a:ext cx="4058487" cy="354013"/>
          </a:xfrm>
        </p:spPr>
        <p:txBody>
          <a:bodyPr anchor="b"/>
          <a:lstStyle>
            <a:lvl1pPr algn="ctr">
              <a:defRPr sz="1400" baseline="0">
                <a:solidFill>
                  <a:schemeClr val="bg1"/>
                </a:solidFill>
              </a:defRPr>
            </a:lvl1pPr>
          </a:lstStyle>
          <a:p>
            <a:pPr lvl="0"/>
            <a:r>
              <a:rPr lang="en-US" dirty="0"/>
              <a:t>Enter name here</a:t>
            </a:r>
            <a:endParaRPr lang="en-GB" dirty="0"/>
          </a:p>
        </p:txBody>
      </p:sp>
      <p:sp>
        <p:nvSpPr>
          <p:cNvPr id="8"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bg1"/>
                </a:solidFill>
                <a:uFill>
                  <a:solidFill>
                    <a:schemeClr val="tx1"/>
                  </a:solidFill>
                </a:uFill>
                <a:latin typeface="+mn-lt"/>
              </a:defRPr>
            </a:lvl1pPr>
          </a:lstStyle>
          <a:p>
            <a:fld id="{EC1DA28C-5BB3-474C-BABA-1B2E6B32FE7F}" type="slidenum">
              <a:rPr lang="ru-RU" smtClean="0"/>
              <a:pPr/>
              <a:t>‹#›</a:t>
            </a:fld>
            <a:endParaRPr lang="ru-RU" dirty="0"/>
          </a:p>
        </p:txBody>
      </p:sp>
      <p:grpSp>
        <p:nvGrpSpPr>
          <p:cNvPr id="16" name="Group 15"/>
          <p:cNvGrpSpPr/>
          <p:nvPr userDrawn="1"/>
        </p:nvGrpSpPr>
        <p:grpSpPr>
          <a:xfrm>
            <a:off x="12630285" y="0"/>
            <a:ext cx="3909699" cy="2604836"/>
            <a:chOff x="-3999345" y="0"/>
            <a:chExt cx="3909698" cy="2604836"/>
          </a:xfrm>
        </p:grpSpPr>
        <p:sp>
          <p:nvSpPr>
            <p:cNvPr id="17" name="Rectangle 16"/>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18" name="Straight Connector 17"/>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20" name="TextBox 19"/>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21" name="TextBox 20"/>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19283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250"/>
                                        <p:tgtEl>
                                          <p:spTgt spid="13"/>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tmplLst>
          <p:tmpl>
            <p:tnLst>
              <p:par>
                <p:cTn presetID="16" presetClass="entr" presetSubtype="37"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250"/>
                        <p:tgtEl>
                          <p:spTgt spid="1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5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Title Navy">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bg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1" y="5549900"/>
            <a:ext cx="5029199" cy="53975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9" y="2235199"/>
            <a:ext cx="2252143" cy="1346202"/>
          </a:xfrm>
        </p:spPr>
        <p:txBody>
          <a:bodyPr anchor="ctr"/>
          <a:lstStyle>
            <a:lvl1pPr algn="r">
              <a:defRPr sz="13800" b="0">
                <a:solidFill>
                  <a:schemeClr val="bg1"/>
                </a:solidFill>
                <a:latin typeface="+mn-lt"/>
              </a:defRPr>
            </a:lvl1pPr>
          </a:lstStyle>
          <a:p>
            <a:pPr lvl="0"/>
            <a:r>
              <a:rPr lang="en-US" dirty="0"/>
              <a:t>1</a:t>
            </a:r>
            <a:endParaRPr lang="en-GB" dirty="0"/>
          </a:p>
        </p:txBody>
      </p:sp>
      <p:grpSp>
        <p:nvGrpSpPr>
          <p:cNvPr id="7" name="Group 6"/>
          <p:cNvGrpSpPr/>
          <p:nvPr userDrawn="1"/>
        </p:nvGrpSpPr>
        <p:grpSpPr>
          <a:xfrm>
            <a:off x="-4350367" y="48638"/>
            <a:ext cx="3909699" cy="6381345"/>
            <a:chOff x="-4350366" y="48638"/>
            <a:chExt cx="3909698" cy="6381345"/>
          </a:xfrm>
        </p:grpSpPr>
        <p:sp>
          <p:nvSpPr>
            <p:cNvPr id="29" name="Rectangle 28"/>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0" name="Straight Connector 29"/>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32" name="TextBox 31"/>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5" name="Group 4"/>
            <p:cNvGrpSpPr/>
            <p:nvPr userDrawn="1"/>
          </p:nvGrpSpPr>
          <p:grpSpPr>
            <a:xfrm>
              <a:off x="-4267240" y="3365971"/>
              <a:ext cx="3741159" cy="603077"/>
              <a:chOff x="-4267240" y="3327060"/>
              <a:chExt cx="3741159" cy="603077"/>
            </a:xfrm>
          </p:grpSpPr>
          <p:sp>
            <p:nvSpPr>
              <p:cNvPr id="46" name="TextBox 45"/>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47" name="TextBox 46"/>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6" name="Group 5"/>
            <p:cNvGrpSpPr/>
            <p:nvPr userDrawn="1"/>
          </p:nvGrpSpPr>
          <p:grpSpPr>
            <a:xfrm>
              <a:off x="-4267240" y="2181776"/>
              <a:ext cx="3741159" cy="639965"/>
              <a:chOff x="-4267240" y="2181776"/>
              <a:chExt cx="3741159" cy="639965"/>
            </a:xfrm>
          </p:grpSpPr>
          <p:sp>
            <p:nvSpPr>
              <p:cNvPr id="26" name="TextBox 25"/>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7" name="TextBox 26"/>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34" name="Group 33"/>
            <p:cNvGrpSpPr/>
            <p:nvPr userDrawn="1"/>
          </p:nvGrpSpPr>
          <p:grpSpPr>
            <a:xfrm>
              <a:off x="-4267240" y="4772695"/>
              <a:ext cx="3741159" cy="649206"/>
              <a:chOff x="-3953163" y="4238857"/>
              <a:chExt cx="3741159" cy="649206"/>
            </a:xfrm>
          </p:grpSpPr>
          <p:sp>
            <p:nvSpPr>
              <p:cNvPr id="44" name="TextBox 43"/>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45" name="TextBox 44"/>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35" name="Group 34"/>
            <p:cNvGrpSpPr/>
            <p:nvPr userDrawn="1"/>
          </p:nvGrpSpPr>
          <p:grpSpPr>
            <a:xfrm>
              <a:off x="-4267240" y="4151806"/>
              <a:ext cx="3741159" cy="634370"/>
              <a:chOff x="-3953163" y="3632567"/>
              <a:chExt cx="3741159" cy="634370"/>
            </a:xfrm>
          </p:grpSpPr>
          <p:sp>
            <p:nvSpPr>
              <p:cNvPr id="42" name="TextBox 41"/>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43" name="TextBox 42"/>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36" name="Group 35"/>
            <p:cNvGrpSpPr/>
            <p:nvPr userDrawn="1"/>
          </p:nvGrpSpPr>
          <p:grpSpPr>
            <a:xfrm>
              <a:off x="-4267240" y="5537959"/>
              <a:ext cx="3470417" cy="603077"/>
              <a:chOff x="-3953163" y="5018055"/>
              <a:chExt cx="3470417" cy="603077"/>
            </a:xfrm>
          </p:grpSpPr>
          <p:sp>
            <p:nvSpPr>
              <p:cNvPr id="40" name="TextBox 39"/>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41" name="TextBox 40"/>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37" name="Group 36"/>
            <p:cNvGrpSpPr/>
            <p:nvPr userDrawn="1"/>
          </p:nvGrpSpPr>
          <p:grpSpPr>
            <a:xfrm>
              <a:off x="-4267240" y="1118356"/>
              <a:ext cx="3741159" cy="677414"/>
              <a:chOff x="-3953163" y="1118356"/>
              <a:chExt cx="3741159" cy="677414"/>
            </a:xfrm>
          </p:grpSpPr>
          <p:sp>
            <p:nvSpPr>
              <p:cNvPr id="38" name="TextBox 37"/>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39" name="TextBox 38"/>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4" name="TextBox 3"/>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48" name="TextBox 47"/>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91472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Divider Slide Navy">
    <p:spTree>
      <p:nvGrpSpPr>
        <p:cNvPr id="1" name=""/>
        <p:cNvGrpSpPr/>
        <p:nvPr/>
      </p:nvGrpSpPr>
      <p:grpSpPr>
        <a:xfrm>
          <a:off x="0" y="0"/>
          <a:ext cx="0" cy="0"/>
          <a:chOff x="0" y="0"/>
          <a:chExt cx="0" cy="0"/>
        </a:xfrm>
      </p:grpSpPr>
      <p:sp>
        <p:nvSpPr>
          <p:cNvPr id="10" name="Rectangle 9"/>
          <p:cNvSpPr/>
          <p:nvPr userDrawn="1"/>
        </p:nvSpPr>
        <p:spPr>
          <a:xfrm>
            <a:off x="0" y="1552576"/>
            <a:ext cx="12192000" cy="311467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200024" y="1709739"/>
            <a:ext cx="11147427" cy="1947862"/>
          </a:xfrm>
        </p:spPr>
        <p:txBody>
          <a:bodyPr anchor="b"/>
          <a:lstStyle>
            <a:lvl1pPr>
              <a:lnSpc>
                <a:spcPct val="100000"/>
              </a:lnSpc>
              <a:defRPr sz="2800" b="1" baseline="0">
                <a:solidFill>
                  <a:schemeClr val="bg1"/>
                </a:solidFill>
              </a:defRPr>
            </a:lvl1pPr>
          </a:lstStyle>
          <a:p>
            <a:r>
              <a:rPr lang="en-US" dirty="0"/>
              <a:t>Enter title here</a:t>
            </a:r>
            <a:endParaRPr lang="en-GB" dirty="0"/>
          </a:p>
        </p:txBody>
      </p:sp>
      <p:sp>
        <p:nvSpPr>
          <p:cNvPr id="60"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 name="Text Placeholder 2"/>
          <p:cNvSpPr>
            <a:spLocks noGrp="1"/>
          </p:cNvSpPr>
          <p:nvPr>
            <p:ph type="body" idx="1" hasCustomPrompt="1"/>
          </p:nvPr>
        </p:nvSpPr>
        <p:spPr>
          <a:xfrm>
            <a:off x="200024" y="3727450"/>
            <a:ext cx="11147427" cy="86248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31"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52" name="Group 51"/>
          <p:cNvGrpSpPr/>
          <p:nvPr userDrawn="1"/>
        </p:nvGrpSpPr>
        <p:grpSpPr>
          <a:xfrm>
            <a:off x="12630285" y="0"/>
            <a:ext cx="3909699" cy="2604836"/>
            <a:chOff x="-3999345" y="0"/>
            <a:chExt cx="3909698" cy="2604836"/>
          </a:xfrm>
        </p:grpSpPr>
        <p:sp>
          <p:nvSpPr>
            <p:cNvPr id="53" name="Rectangle 5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54" name="Straight Connector 5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56" name="TextBox 5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63" name="TextBox 62"/>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grpSp>
        <p:nvGrpSpPr>
          <p:cNvPr id="58" name="Group 57"/>
          <p:cNvGrpSpPr/>
          <p:nvPr userDrawn="1"/>
        </p:nvGrpSpPr>
        <p:grpSpPr>
          <a:xfrm>
            <a:off x="-4350367" y="48638"/>
            <a:ext cx="3909699" cy="6381345"/>
            <a:chOff x="-4350366" y="48638"/>
            <a:chExt cx="3909698" cy="6381345"/>
          </a:xfrm>
        </p:grpSpPr>
        <p:sp>
          <p:nvSpPr>
            <p:cNvPr id="59" name="Rectangle 58"/>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1" name="Straight Connector 60"/>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64" name="TextBox 63"/>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65" name="Group 64"/>
            <p:cNvGrpSpPr/>
            <p:nvPr userDrawn="1"/>
          </p:nvGrpSpPr>
          <p:grpSpPr>
            <a:xfrm>
              <a:off x="-4267240" y="3365971"/>
              <a:ext cx="3741159" cy="603077"/>
              <a:chOff x="-4267240" y="3327060"/>
              <a:chExt cx="3741159" cy="603077"/>
            </a:xfrm>
          </p:grpSpPr>
          <p:sp>
            <p:nvSpPr>
              <p:cNvPr id="83" name="TextBox 82"/>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4" name="TextBox 83"/>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66" name="Group 65"/>
            <p:cNvGrpSpPr/>
            <p:nvPr userDrawn="1"/>
          </p:nvGrpSpPr>
          <p:grpSpPr>
            <a:xfrm>
              <a:off x="-4267240" y="2181776"/>
              <a:ext cx="3741159" cy="639965"/>
              <a:chOff x="-4267240" y="2181776"/>
              <a:chExt cx="3741159" cy="639965"/>
            </a:xfrm>
          </p:grpSpPr>
          <p:sp>
            <p:nvSpPr>
              <p:cNvPr id="81" name="TextBox 80"/>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2" name="TextBox 81"/>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67" name="Group 66"/>
            <p:cNvGrpSpPr/>
            <p:nvPr userDrawn="1"/>
          </p:nvGrpSpPr>
          <p:grpSpPr>
            <a:xfrm>
              <a:off x="-4267240" y="4772695"/>
              <a:ext cx="3741159" cy="649206"/>
              <a:chOff x="-3953163" y="4238857"/>
              <a:chExt cx="3741159" cy="649206"/>
            </a:xfrm>
          </p:grpSpPr>
          <p:sp>
            <p:nvSpPr>
              <p:cNvPr id="79" name="TextBox 78"/>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80" name="TextBox 79"/>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8" name="Group 67"/>
            <p:cNvGrpSpPr/>
            <p:nvPr userDrawn="1"/>
          </p:nvGrpSpPr>
          <p:grpSpPr>
            <a:xfrm>
              <a:off x="-4267240" y="4151806"/>
              <a:ext cx="3741159" cy="634370"/>
              <a:chOff x="-3953163" y="3632567"/>
              <a:chExt cx="3741159" cy="634370"/>
            </a:xfrm>
          </p:grpSpPr>
          <p:sp>
            <p:nvSpPr>
              <p:cNvPr id="77" name="TextBox 76"/>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8" name="TextBox 77"/>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69" name="Group 68"/>
            <p:cNvGrpSpPr/>
            <p:nvPr userDrawn="1"/>
          </p:nvGrpSpPr>
          <p:grpSpPr>
            <a:xfrm>
              <a:off x="-4267240" y="5537959"/>
              <a:ext cx="3470417" cy="603077"/>
              <a:chOff x="-3953163" y="5018055"/>
              <a:chExt cx="3470417" cy="603077"/>
            </a:xfrm>
          </p:grpSpPr>
          <p:sp>
            <p:nvSpPr>
              <p:cNvPr id="75" name="TextBox 74"/>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6" name="TextBox 75"/>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70" name="Group 69"/>
            <p:cNvGrpSpPr/>
            <p:nvPr userDrawn="1"/>
          </p:nvGrpSpPr>
          <p:grpSpPr>
            <a:xfrm>
              <a:off x="-4267240" y="1118356"/>
              <a:ext cx="3741159" cy="677414"/>
              <a:chOff x="-3953163" y="1118356"/>
              <a:chExt cx="3741159" cy="677414"/>
            </a:xfrm>
          </p:grpSpPr>
          <p:sp>
            <p:nvSpPr>
              <p:cNvPr id="73" name="TextBox 72"/>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4" name="TextBox 73"/>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71" name="TextBox 70"/>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72" name="TextBox 71"/>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17979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Divider Slide Claret">
    <p:spTree>
      <p:nvGrpSpPr>
        <p:cNvPr id="1" name=""/>
        <p:cNvGrpSpPr/>
        <p:nvPr/>
      </p:nvGrpSpPr>
      <p:grpSpPr>
        <a:xfrm>
          <a:off x="0" y="0"/>
          <a:ext cx="0" cy="0"/>
          <a:chOff x="0" y="0"/>
          <a:chExt cx="0" cy="0"/>
        </a:xfrm>
      </p:grpSpPr>
      <p:sp>
        <p:nvSpPr>
          <p:cNvPr id="10" name="Rectangle 9"/>
          <p:cNvSpPr/>
          <p:nvPr userDrawn="1"/>
        </p:nvSpPr>
        <p:spPr>
          <a:xfrm>
            <a:off x="0" y="1552576"/>
            <a:ext cx="12192000" cy="3114675"/>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200024" y="1709739"/>
            <a:ext cx="11147427" cy="1947862"/>
          </a:xfrm>
        </p:spPr>
        <p:txBody>
          <a:bodyPr anchor="b"/>
          <a:lstStyle>
            <a:lvl1pPr>
              <a:lnSpc>
                <a:spcPct val="100000"/>
              </a:lnSpc>
              <a:defRPr sz="2800" b="1" baseline="0">
                <a:solidFill>
                  <a:schemeClr val="bg1"/>
                </a:solidFill>
              </a:defRPr>
            </a:lvl1pPr>
          </a:lstStyle>
          <a:p>
            <a:r>
              <a:rPr lang="en-US" dirty="0"/>
              <a:t>Enter title here</a:t>
            </a:r>
            <a:endParaRPr lang="en-GB" dirty="0"/>
          </a:p>
        </p:txBody>
      </p:sp>
      <p:sp>
        <p:nvSpPr>
          <p:cNvPr id="59"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3" name="Text Placeholder 2"/>
          <p:cNvSpPr>
            <a:spLocks noGrp="1"/>
          </p:cNvSpPr>
          <p:nvPr>
            <p:ph type="body" idx="1" hasCustomPrompt="1"/>
          </p:nvPr>
        </p:nvSpPr>
        <p:spPr>
          <a:xfrm>
            <a:off x="200024" y="3727450"/>
            <a:ext cx="11147427" cy="86248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31"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2" name="Group 31"/>
          <p:cNvGrpSpPr/>
          <p:nvPr userDrawn="1"/>
        </p:nvGrpSpPr>
        <p:grpSpPr>
          <a:xfrm>
            <a:off x="12632668" y="0"/>
            <a:ext cx="3909699" cy="2604836"/>
            <a:chOff x="-3999345" y="0"/>
            <a:chExt cx="3909698" cy="2604836"/>
          </a:xfrm>
        </p:grpSpPr>
        <p:sp>
          <p:nvSpPr>
            <p:cNvPr id="33" name="Rectangle 32"/>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34" name="Straight Connector 33"/>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36" name="TextBox 35"/>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37" name="TextBox 3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grpSp>
        <p:nvGrpSpPr>
          <p:cNvPr id="58" name="Group 57"/>
          <p:cNvGrpSpPr/>
          <p:nvPr userDrawn="1"/>
        </p:nvGrpSpPr>
        <p:grpSpPr>
          <a:xfrm>
            <a:off x="-4350367" y="48638"/>
            <a:ext cx="3909699" cy="6381345"/>
            <a:chOff x="-4350366" y="48638"/>
            <a:chExt cx="3909698" cy="6381345"/>
          </a:xfrm>
        </p:grpSpPr>
        <p:sp>
          <p:nvSpPr>
            <p:cNvPr id="60" name="Rectangle 59"/>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61" name="Straight Connector 60"/>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63" name="TextBox 62"/>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64" name="Group 63"/>
            <p:cNvGrpSpPr/>
            <p:nvPr userDrawn="1"/>
          </p:nvGrpSpPr>
          <p:grpSpPr>
            <a:xfrm>
              <a:off x="-4267240" y="3365971"/>
              <a:ext cx="3741159" cy="603077"/>
              <a:chOff x="-4267240" y="3327060"/>
              <a:chExt cx="3741159" cy="603077"/>
            </a:xfrm>
          </p:grpSpPr>
          <p:sp>
            <p:nvSpPr>
              <p:cNvPr id="82" name="TextBox 81"/>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3" name="TextBox 82"/>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65" name="Group 64"/>
            <p:cNvGrpSpPr/>
            <p:nvPr userDrawn="1"/>
          </p:nvGrpSpPr>
          <p:grpSpPr>
            <a:xfrm>
              <a:off x="-4267240" y="2181776"/>
              <a:ext cx="3741159" cy="639965"/>
              <a:chOff x="-4267240" y="2181776"/>
              <a:chExt cx="3741159" cy="639965"/>
            </a:xfrm>
          </p:grpSpPr>
          <p:sp>
            <p:nvSpPr>
              <p:cNvPr id="80" name="TextBox 79"/>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81" name="TextBox 80"/>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66" name="Group 65"/>
            <p:cNvGrpSpPr/>
            <p:nvPr userDrawn="1"/>
          </p:nvGrpSpPr>
          <p:grpSpPr>
            <a:xfrm>
              <a:off x="-4267240" y="4772695"/>
              <a:ext cx="3741159" cy="649206"/>
              <a:chOff x="-3953163" y="4238857"/>
              <a:chExt cx="3741159" cy="649206"/>
            </a:xfrm>
          </p:grpSpPr>
          <p:sp>
            <p:nvSpPr>
              <p:cNvPr id="78" name="TextBox 77"/>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79" name="TextBox 78"/>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67" name="Group 66"/>
            <p:cNvGrpSpPr/>
            <p:nvPr userDrawn="1"/>
          </p:nvGrpSpPr>
          <p:grpSpPr>
            <a:xfrm>
              <a:off x="-4267240" y="4151806"/>
              <a:ext cx="3741159" cy="634370"/>
              <a:chOff x="-3953163" y="3632567"/>
              <a:chExt cx="3741159" cy="634370"/>
            </a:xfrm>
          </p:grpSpPr>
          <p:sp>
            <p:nvSpPr>
              <p:cNvPr id="76" name="TextBox 75"/>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77" name="TextBox 76"/>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68" name="Group 67"/>
            <p:cNvGrpSpPr/>
            <p:nvPr userDrawn="1"/>
          </p:nvGrpSpPr>
          <p:grpSpPr>
            <a:xfrm>
              <a:off x="-4267240" y="5537959"/>
              <a:ext cx="3470417" cy="603077"/>
              <a:chOff x="-3953163" y="5018055"/>
              <a:chExt cx="3470417" cy="603077"/>
            </a:xfrm>
          </p:grpSpPr>
          <p:sp>
            <p:nvSpPr>
              <p:cNvPr id="74" name="TextBox 73"/>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75" name="TextBox 74"/>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69" name="Group 68"/>
            <p:cNvGrpSpPr/>
            <p:nvPr userDrawn="1"/>
          </p:nvGrpSpPr>
          <p:grpSpPr>
            <a:xfrm>
              <a:off x="-4267240" y="1118356"/>
              <a:ext cx="3741159" cy="677414"/>
              <a:chOff x="-3953163" y="1118356"/>
              <a:chExt cx="3741159" cy="677414"/>
            </a:xfrm>
          </p:grpSpPr>
          <p:sp>
            <p:nvSpPr>
              <p:cNvPr id="72" name="TextBox 71"/>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73" name="TextBox 72"/>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70" name="TextBox 69"/>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71" name="TextBox 70"/>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8059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ppendix">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28589" y="3241146"/>
            <a:ext cx="11934825" cy="945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24821" y="2241090"/>
            <a:ext cx="5024675" cy="525401"/>
          </a:xfrm>
        </p:spPr>
        <p:txBody>
          <a:bodyPr/>
          <a:lstStyle>
            <a:lvl1pPr>
              <a:defRPr>
                <a:solidFill>
                  <a:schemeClr val="tx1"/>
                </a:solidFill>
              </a:defRPr>
            </a:lvl1pPr>
          </a:lstStyle>
          <a:p>
            <a:r>
              <a:rPr lang="en-US" dirty="0"/>
              <a:t>Appendix</a:t>
            </a:r>
            <a:endParaRPr lang="en-GB" dirty="0"/>
          </a:p>
        </p:txBody>
      </p:sp>
      <p:cxnSp>
        <p:nvCxnSpPr>
          <p:cNvPr id="7" name="Straight Connector 6"/>
          <p:cNvCxnSpPr/>
          <p:nvPr userDrawn="1"/>
        </p:nvCxnSpPr>
        <p:spPr>
          <a:xfrm>
            <a:off x="0" y="2114807"/>
            <a:ext cx="1205388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6324821" y="2895615"/>
            <a:ext cx="5024675" cy="379698"/>
          </a:xfrm>
        </p:spPr>
        <p:txBody>
          <a:bodyPr>
            <a:noAutofit/>
          </a:bodyPr>
          <a:lstStyle>
            <a:lvl1pPr marL="0" indent="0" algn="l">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Details of appendix</a:t>
            </a:r>
          </a:p>
        </p:txBody>
      </p:sp>
      <p:sp>
        <p:nvSpPr>
          <p:cNvPr id="11" name="Text Placeholder 11"/>
          <p:cNvSpPr>
            <a:spLocks noGrp="1"/>
          </p:cNvSpPr>
          <p:nvPr>
            <p:ph type="body" sz="quarter" idx="13" hasCustomPrompt="1"/>
          </p:nvPr>
        </p:nvSpPr>
        <p:spPr>
          <a:xfrm>
            <a:off x="6324821" y="3498864"/>
            <a:ext cx="3011540" cy="535254"/>
          </a:xfrm>
        </p:spPr>
        <p:txBody>
          <a:bodyPr>
            <a:noAutofit/>
          </a:bodyPr>
          <a:lstStyle>
            <a:lvl1pPr>
              <a:defRPr sz="1400" baseline="0">
                <a:solidFill>
                  <a:schemeClr val="bg1"/>
                </a:solidFill>
              </a:defRPr>
            </a:lvl1pPr>
          </a:lstStyle>
          <a:p>
            <a:pPr lvl="0"/>
            <a:r>
              <a:rPr lang="en-US" dirty="0"/>
              <a:t>Further details on appendix</a:t>
            </a:r>
            <a:endParaRPr lang="en-GB" dirty="0"/>
          </a:p>
        </p:txBody>
      </p:sp>
      <p:sp>
        <p:nvSpPr>
          <p:cNvPr id="10" name="Rectangle 9"/>
          <p:cNvSpPr/>
          <p:nvPr userDrawn="1"/>
        </p:nvSpPr>
        <p:spPr>
          <a:xfrm>
            <a:off x="128589" y="4186333"/>
            <a:ext cx="11934825" cy="25430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Tree>
    <p:extLst>
      <p:ext uri="{BB962C8B-B14F-4D97-AF65-F5344CB8AC3E}">
        <p14:creationId xmlns:p14="http://schemas.microsoft.com/office/powerpoint/2010/main" val="164736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1100" dirty="0"/>
          </a:p>
        </p:txBody>
      </p:sp>
      <p:sp>
        <p:nvSpPr>
          <p:cNvPr id="13" name="Rectangle 12"/>
          <p:cNvSpPr/>
          <p:nvPr userDrawn="1"/>
        </p:nvSpPr>
        <p:spPr>
          <a:xfrm>
            <a:off x="3148011" y="2780928"/>
            <a:ext cx="5895980"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3143251" y="2920889"/>
            <a:ext cx="5900739" cy="619642"/>
          </a:xfrm>
        </p:spPr>
        <p:txBody>
          <a:bodyPr wrap="square" bIns="0"/>
          <a:lstStyle>
            <a:lvl1pPr algn="ctr">
              <a:defRPr sz="4800">
                <a:solidFill>
                  <a:schemeClr val="bg1"/>
                </a:solidFill>
              </a:defRPr>
            </a:lvl1pPr>
          </a:lstStyle>
          <a:p>
            <a:r>
              <a:rPr lang="en-US" dirty="0"/>
              <a:t>Thank you</a:t>
            </a:r>
            <a:endParaRPr lang="en-GB" dirty="0"/>
          </a:p>
        </p:txBody>
      </p:sp>
      <p:sp>
        <p:nvSpPr>
          <p:cNvPr id="9" name="Subtitle 2"/>
          <p:cNvSpPr>
            <a:spLocks noGrp="1"/>
          </p:cNvSpPr>
          <p:nvPr>
            <p:ph type="subTitle" idx="1" hasCustomPrompt="1"/>
          </p:nvPr>
        </p:nvSpPr>
        <p:spPr>
          <a:xfrm>
            <a:off x="3143251" y="3540531"/>
            <a:ext cx="5900739" cy="379698"/>
          </a:xfrm>
        </p:spPr>
        <p:txBody>
          <a:bodyPr anchor="ctr">
            <a:noAutofit/>
          </a:bodyPr>
          <a:lstStyle>
            <a:lvl1pPr marL="0" indent="0" algn="ctr">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From the team here at Savills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16" name="Rectangle 15"/>
          <p:cNvSpPr/>
          <p:nvPr userDrawn="1"/>
        </p:nvSpPr>
        <p:spPr>
          <a:xfrm>
            <a:off x="3148011" y="3996990"/>
            <a:ext cx="5895980" cy="45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grpSp>
        <p:nvGrpSpPr>
          <p:cNvPr id="8" name="Group 7"/>
          <p:cNvGrpSpPr/>
          <p:nvPr userDrawn="1"/>
        </p:nvGrpSpPr>
        <p:grpSpPr>
          <a:xfrm>
            <a:off x="12630285" y="0"/>
            <a:ext cx="3909699" cy="2604836"/>
            <a:chOff x="-3999345" y="0"/>
            <a:chExt cx="3909698" cy="2604836"/>
          </a:xfrm>
        </p:grpSpPr>
        <p:sp>
          <p:nvSpPr>
            <p:cNvPr id="11" name="Rectangle 10"/>
            <p:cNvSpPr/>
            <p:nvPr userDrawn="1"/>
          </p:nvSpPr>
          <p:spPr>
            <a:xfrm>
              <a:off x="-3999345" y="0"/>
              <a:ext cx="3909698" cy="26048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cxnSp>
          <p:nvCxnSpPr>
            <p:cNvPr id="12" name="Straight Connector 1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15" name="TextBox 14"/>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rPr>
                <a:t>This slide</a:t>
              </a:r>
              <a:r>
                <a:rPr lang="en-GB" sz="2000" baseline="0" dirty="0">
                  <a:solidFill>
                    <a:schemeClr val="tx1"/>
                  </a:solidFill>
                </a:rPr>
                <a:t> is </a:t>
              </a:r>
              <a:br>
                <a:rPr lang="en-GB" sz="2000" baseline="0" dirty="0">
                  <a:solidFill>
                    <a:schemeClr val="tx1"/>
                  </a:solidFill>
                </a:rPr>
              </a:br>
              <a:r>
                <a:rPr lang="en-GB" sz="2000" baseline="0" dirty="0">
                  <a:solidFill>
                    <a:schemeClr val="tx1"/>
                  </a:solidFill>
                </a:rPr>
                <a:t>pre-animated</a:t>
              </a:r>
              <a:endParaRPr lang="en-GB" sz="2000" dirty="0">
                <a:solidFill>
                  <a:schemeClr val="tx1"/>
                </a:solidFill>
              </a:endParaRPr>
            </a:p>
          </p:txBody>
        </p:sp>
        <p:sp>
          <p:nvSpPr>
            <p:cNvPr id="17" name="TextBox 16"/>
            <p:cNvSpPr txBox="1"/>
            <p:nvPr userDrawn="1"/>
          </p:nvSpPr>
          <p:spPr>
            <a:xfrm>
              <a:off x="-3528293" y="1112381"/>
              <a:ext cx="3353233" cy="603077"/>
            </a:xfrm>
            <a:prstGeom prst="rect">
              <a:avLst/>
            </a:prstGeom>
            <a:noFill/>
          </p:spPr>
          <p:txBody>
            <a:bodyPr wrap="square" rtlCol="0">
              <a:noAutofit/>
            </a:bodyPr>
            <a:lstStyle/>
            <a:p>
              <a:pPr>
                <a:lnSpc>
                  <a:spcPct val="90000"/>
                </a:lnSpc>
                <a:spcAft>
                  <a:spcPts val="600"/>
                </a:spcAft>
              </a:pPr>
              <a:r>
                <a:rPr lang="en-GB" sz="1400" dirty="0"/>
                <a:t>If you would like to remove the animations,</a:t>
              </a:r>
              <a:r>
                <a:rPr lang="en-GB" sz="1400" baseline="0" dirty="0"/>
                <a:t> click on the animation tab in the ribbon and open your animation pane. Click on an animation, then on the dropdown arrow choose “Copy effects to slide” and delete them.</a:t>
              </a:r>
              <a:endParaRPr lang="en-GB" sz="1400" dirty="0"/>
            </a:p>
          </p:txBody>
        </p:sp>
      </p:grpSp>
    </p:spTree>
    <p:extLst>
      <p:ext uri="{BB962C8B-B14F-4D97-AF65-F5344CB8AC3E}">
        <p14:creationId xmlns:p14="http://schemas.microsoft.com/office/powerpoint/2010/main" val="384514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animBg="1"/>
    </p:bldLst>
  </p:timing>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733FF48-E2E6-47B3-870A-955F008DD1BC}" type="slidenum">
              <a:rPr lang="en-GB"/>
              <a:pPr>
                <a:defRPr/>
              </a:pPr>
              <a:t>‹#›</a:t>
            </a:fld>
            <a:endParaRPr lang="en-GB" dirty="0"/>
          </a:p>
        </p:txBody>
      </p:sp>
    </p:spTree>
    <p:extLst>
      <p:ext uri="{BB962C8B-B14F-4D97-AF65-F5344CB8AC3E}">
        <p14:creationId xmlns:p14="http://schemas.microsoft.com/office/powerpoint/2010/main" val="260248608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hankyou">
    <p:bg>
      <p:bgPr>
        <a:pattFill prst="lgGrid">
          <a:fgClr>
            <a:schemeClr val="bg1">
              <a:lumMod val="75000"/>
            </a:schemeClr>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0FED41-0BFD-4FA6-81E1-C07729177AAB}"/>
              </a:ext>
            </a:extLst>
          </p:cNvPr>
          <p:cNvSpPr/>
          <p:nvPr userDrawn="1"/>
        </p:nvSpPr>
        <p:spPr>
          <a:xfrm>
            <a:off x="0" y="0"/>
            <a:ext cx="12192000" cy="6858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err="1">
              <a:solidFill>
                <a:schemeClr val="tx2"/>
              </a:solidFill>
            </a:endParaRPr>
          </a:p>
        </p:txBody>
      </p:sp>
      <p:sp>
        <p:nvSpPr>
          <p:cNvPr id="10" name="Text Placeholder 25">
            <a:extLst>
              <a:ext uri="{FF2B5EF4-FFF2-40B4-BE49-F238E27FC236}">
                <a16:creationId xmlns:a16="http://schemas.microsoft.com/office/drawing/2014/main" id="{C3DBAD1D-B3E9-49D6-888D-8EFFC24C2657}"/>
              </a:ext>
            </a:extLst>
          </p:cNvPr>
          <p:cNvSpPr>
            <a:spLocks noGrp="1"/>
          </p:cNvSpPr>
          <p:nvPr>
            <p:ph type="body" sz="quarter" idx="15" hasCustomPrompt="1"/>
          </p:nvPr>
        </p:nvSpPr>
        <p:spPr>
          <a:xfrm>
            <a:off x="5172075" y="2508764"/>
            <a:ext cx="1834910" cy="1840472"/>
          </a:xfrm>
          <a:blipFill>
            <a:blip r:embed="rId2" cstate="email">
              <a:extLst>
                <a:ext uri="{28A0092B-C50C-407E-A947-70E740481C1C}">
                  <a14:useLocalDpi xmlns:a14="http://schemas.microsoft.com/office/drawing/2010/main" val="0"/>
                </a:ext>
              </a:extLst>
            </a:blip>
            <a:stretch>
              <a:fillRect/>
            </a:stretch>
          </a:blipFill>
        </p:spPr>
        <p:txBody>
          <a:bodyPr>
            <a:normAutofit/>
          </a:bodyPr>
          <a:lstStyle>
            <a:lvl1pPr marL="0" indent="0">
              <a:buNone/>
              <a:defRPr sz="1050">
                <a:solidFill>
                  <a:schemeClr val="tx2"/>
                </a:solidFill>
              </a:defRPr>
            </a:lvl1pPr>
          </a:lstStyle>
          <a:p>
            <a:pPr lvl="0"/>
            <a:r>
              <a:rPr lang="en-US"/>
              <a:t> </a:t>
            </a:r>
          </a:p>
        </p:txBody>
      </p:sp>
      <p:sp>
        <p:nvSpPr>
          <p:cNvPr id="11" name="TextBox 10">
            <a:extLst>
              <a:ext uri="{FF2B5EF4-FFF2-40B4-BE49-F238E27FC236}">
                <a16:creationId xmlns:a16="http://schemas.microsoft.com/office/drawing/2014/main" id="{299CE01E-A72A-4191-9F44-3A0A03745616}"/>
              </a:ext>
            </a:extLst>
          </p:cNvPr>
          <p:cNvSpPr txBox="1"/>
          <p:nvPr userDrawn="1"/>
        </p:nvSpPr>
        <p:spPr>
          <a:xfrm>
            <a:off x="5089405" y="4349236"/>
            <a:ext cx="2000250" cy="507831"/>
          </a:xfrm>
          <a:prstGeom prst="rect">
            <a:avLst/>
          </a:prstGeom>
          <a:noFill/>
        </p:spPr>
        <p:txBody>
          <a:bodyPr wrap="square" rtlCol="0">
            <a:spAutoFit/>
          </a:bodyPr>
          <a:lstStyle/>
          <a:p>
            <a:pPr algn="ctr"/>
            <a:r>
              <a:rPr lang="en-US" sz="2700" b="1">
                <a:solidFill>
                  <a:schemeClr val="bg1"/>
                </a:solidFill>
                <a:latin typeface="+mj-lt"/>
              </a:rPr>
              <a:t>Thank</a:t>
            </a:r>
            <a:r>
              <a:rPr lang="en-US" sz="2700" b="1" baseline="0">
                <a:solidFill>
                  <a:schemeClr val="bg1"/>
                </a:solidFill>
                <a:latin typeface="+mj-lt"/>
              </a:rPr>
              <a:t> you</a:t>
            </a:r>
            <a:endParaRPr lang="en-US" sz="2700" b="1">
              <a:solidFill>
                <a:schemeClr val="bg1"/>
              </a:solidFill>
              <a:latin typeface="+mj-lt"/>
            </a:endParaRPr>
          </a:p>
        </p:txBody>
      </p:sp>
      <p:sp>
        <p:nvSpPr>
          <p:cNvPr id="12" name="TextBox 11">
            <a:extLst>
              <a:ext uri="{FF2B5EF4-FFF2-40B4-BE49-F238E27FC236}">
                <a16:creationId xmlns:a16="http://schemas.microsoft.com/office/drawing/2014/main" id="{E5DB96BE-FB3F-41D3-A173-FEAE08269A49}"/>
              </a:ext>
            </a:extLst>
          </p:cNvPr>
          <p:cNvSpPr txBox="1"/>
          <p:nvPr userDrawn="1"/>
        </p:nvSpPr>
        <p:spPr>
          <a:xfrm>
            <a:off x="5098930" y="6296345"/>
            <a:ext cx="1990725" cy="276999"/>
          </a:xfrm>
          <a:prstGeom prst="rect">
            <a:avLst/>
          </a:prstGeom>
          <a:noFill/>
        </p:spPr>
        <p:txBody>
          <a:bodyPr wrap="square" rtlCol="0">
            <a:spAutoFit/>
          </a:bodyPr>
          <a:lstStyle/>
          <a:p>
            <a:pPr algn="ctr"/>
            <a:r>
              <a:rPr lang="en-US" sz="1200" b="0" dirty="0">
                <a:solidFill>
                  <a:schemeClr val="bg1"/>
                </a:solidFill>
                <a:latin typeface="+mn-lt"/>
              </a:rPr>
              <a:t>© Savills 2023</a:t>
            </a:r>
          </a:p>
        </p:txBody>
      </p:sp>
      <p:sp>
        <p:nvSpPr>
          <p:cNvPr id="7" name="Date Placeholder 2">
            <a:extLst>
              <a:ext uri="{FF2B5EF4-FFF2-40B4-BE49-F238E27FC236}">
                <a16:creationId xmlns:a16="http://schemas.microsoft.com/office/drawing/2014/main" id="{A3F9BF08-7472-4A20-966D-DA6EC6729468}"/>
              </a:ext>
            </a:extLst>
          </p:cNvPr>
          <p:cNvSpPr>
            <a:spLocks noGrp="1"/>
          </p:cNvSpPr>
          <p:nvPr>
            <p:ph type="dt" sz="half" idx="10"/>
          </p:nvPr>
        </p:nvSpPr>
        <p:spPr>
          <a:xfrm>
            <a:off x="4688000" y="6646422"/>
            <a:ext cx="2816000" cy="211578"/>
          </a:xfrm>
        </p:spPr>
        <p:txBody>
          <a:bodyPr/>
          <a:lstStyle>
            <a:lvl1pPr>
              <a:defRPr>
                <a:solidFill>
                  <a:schemeClr val="tx2"/>
                </a:solidFill>
              </a:defRPr>
            </a:lvl1pPr>
          </a:lstStyle>
          <a:p>
            <a:fld id="{8FCB971C-DAA2-4492-AA30-58EB5A2E276F}" type="datetime3">
              <a:rPr lang="en-US" smtClean="0"/>
              <a:t>7 June 2023</a:t>
            </a:fld>
            <a:endParaRPr lang="ru-RU"/>
          </a:p>
        </p:txBody>
      </p:sp>
      <p:sp>
        <p:nvSpPr>
          <p:cNvPr id="8" name="Footer Placeholder 3">
            <a:extLst>
              <a:ext uri="{FF2B5EF4-FFF2-40B4-BE49-F238E27FC236}">
                <a16:creationId xmlns:a16="http://schemas.microsoft.com/office/drawing/2014/main" id="{BD52081C-BA8A-423B-B780-4185B32C9BF7}"/>
              </a:ext>
            </a:extLst>
          </p:cNvPr>
          <p:cNvSpPr>
            <a:spLocks noGrp="1"/>
          </p:cNvSpPr>
          <p:nvPr>
            <p:ph type="ftr" sz="quarter" idx="11"/>
          </p:nvPr>
        </p:nvSpPr>
        <p:spPr>
          <a:xfrm>
            <a:off x="200024" y="6646422"/>
            <a:ext cx="2504455" cy="211578"/>
          </a:xfrm>
        </p:spPr>
        <p:txBody>
          <a:bodyPr/>
          <a:lstStyle>
            <a:lvl1pPr>
              <a:defRPr>
                <a:solidFill>
                  <a:schemeClr val="tx2"/>
                </a:solidFill>
              </a:defRPr>
            </a:lvl1pPr>
          </a:lstStyle>
          <a:p>
            <a:endParaRPr lang="ru-RU"/>
          </a:p>
        </p:txBody>
      </p:sp>
      <p:sp>
        <p:nvSpPr>
          <p:cNvPr id="13" name="Slide Number Placeholder 4">
            <a:extLst>
              <a:ext uri="{FF2B5EF4-FFF2-40B4-BE49-F238E27FC236}">
                <a16:creationId xmlns:a16="http://schemas.microsoft.com/office/drawing/2014/main" id="{EA0FB0F7-5E74-48E8-8B14-CAF9C56EEC97}"/>
              </a:ext>
            </a:extLst>
          </p:cNvPr>
          <p:cNvSpPr>
            <a:spLocks noGrp="1"/>
          </p:cNvSpPr>
          <p:nvPr>
            <p:ph type="sldNum" sz="quarter" idx="12"/>
          </p:nvPr>
        </p:nvSpPr>
        <p:spPr>
          <a:xfrm>
            <a:off x="11640616" y="6646422"/>
            <a:ext cx="468052" cy="211578"/>
          </a:xfrm>
        </p:spPr>
        <p:txBody>
          <a:bodyPr/>
          <a:lstStyle>
            <a:lvl1pPr>
              <a:defRPr>
                <a:solidFill>
                  <a:schemeClr val="tx2"/>
                </a:solidFill>
              </a:defRPr>
            </a:lvl1pPr>
          </a:lstStyle>
          <a:p>
            <a:fld id="{EC1DA28C-5BB3-474C-BABA-1B2E6B32FE7F}" type="slidenum">
              <a:rPr lang="ru-RU" smtClean="0"/>
              <a:pPr/>
              <a:t>‹#›</a:t>
            </a:fld>
            <a:endParaRPr lang="ru-RU"/>
          </a:p>
        </p:txBody>
      </p:sp>
    </p:spTree>
    <p:extLst>
      <p:ext uri="{BB962C8B-B14F-4D97-AF65-F5344CB8AC3E}">
        <p14:creationId xmlns:p14="http://schemas.microsoft.com/office/powerpoint/2010/main" val="28884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tmplLst>
          <p:tmpl>
            <p:tnLst>
              <p:par>
                <p:cTn presetID="10" presetClass="entr" presetSubtype="0" fill="hold" nodeType="after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ull Image 1 - Transparent Column">
    <p:bg>
      <p:bgRef idx="1003">
        <a:schemeClr val="bg1"/>
      </p:bgRef>
    </p:bg>
    <p:spTree>
      <p:nvGrpSpPr>
        <p:cNvPr id="1" name=""/>
        <p:cNvGrpSpPr/>
        <p:nvPr/>
      </p:nvGrpSpPr>
      <p:grpSpPr>
        <a:xfrm>
          <a:off x="0" y="0"/>
          <a:ext cx="0" cy="0"/>
          <a:chOff x="0" y="0"/>
          <a:chExt cx="0" cy="0"/>
        </a:xfrm>
      </p:grpSpPr>
      <p:sp>
        <p:nvSpPr>
          <p:cNvPr id="13" name="Picture Placeholder 8"/>
          <p:cNvSpPr>
            <a:spLocks noGrp="1"/>
          </p:cNvSpPr>
          <p:nvPr>
            <p:ph type="pic" sz="quarter" idx="16" hasCustomPrompt="1"/>
          </p:nvPr>
        </p:nvSpPr>
        <p:spPr>
          <a:xfrm>
            <a:off x="119063" y="1130711"/>
            <a:ext cx="11934825" cy="5368514"/>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4" name="Text Placeholder 13"/>
          <p:cNvSpPr>
            <a:spLocks noGrp="1"/>
          </p:cNvSpPr>
          <p:nvPr>
            <p:ph type="body" sz="quarter" idx="17" hasCustomPrompt="1"/>
          </p:nvPr>
        </p:nvSpPr>
        <p:spPr>
          <a:xfrm>
            <a:off x="119063" y="1504337"/>
            <a:ext cx="2898775" cy="3736564"/>
          </a:xfrm>
          <a:solidFill>
            <a:schemeClr val="accent1">
              <a:alpha val="85000"/>
            </a:schemeClr>
          </a:solidFill>
        </p:spPr>
        <p:txBody>
          <a:bodyPr/>
          <a:lstStyle>
            <a:lvl1pPr>
              <a:defRPr/>
            </a:lvl1pPr>
          </a:lstStyle>
          <a:p>
            <a:pPr lvl="0"/>
            <a:r>
              <a:rPr lang="en-US" dirty="0"/>
              <a:t>  </a:t>
            </a:r>
            <a:endParaRPr lang="en-GB" dirty="0"/>
          </a:p>
        </p:txBody>
      </p:sp>
      <p:sp>
        <p:nvSpPr>
          <p:cNvPr id="17" name="Text Placeholder 24"/>
          <p:cNvSpPr>
            <a:spLocks noGrp="1"/>
          </p:cNvSpPr>
          <p:nvPr>
            <p:ph type="body" sz="quarter" idx="21" hasCustomPrompt="1"/>
          </p:nvPr>
        </p:nvSpPr>
        <p:spPr>
          <a:xfrm>
            <a:off x="119063" y="5242179"/>
            <a:ext cx="2898775" cy="48716"/>
          </a:xfrm>
          <a:solidFill>
            <a:schemeClr val="accent6"/>
          </a:solidFill>
        </p:spPr>
        <p:txBody>
          <a:bodyPr/>
          <a:lstStyle>
            <a:lvl1pPr>
              <a:defRPr/>
            </a:lvl1pPr>
          </a:lstStyle>
          <a:p>
            <a:pPr lvl="0"/>
            <a:r>
              <a:rPr lang="en-US" dirty="0"/>
              <a:t>  </a:t>
            </a:r>
            <a:endParaRPr lang="en-GB" dirty="0"/>
          </a:p>
        </p:txBody>
      </p:sp>
      <p:sp>
        <p:nvSpPr>
          <p:cNvPr id="3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7" name="Group 36"/>
          <p:cNvGrpSpPr/>
          <p:nvPr userDrawn="1"/>
        </p:nvGrpSpPr>
        <p:grpSpPr>
          <a:xfrm>
            <a:off x="-4350366" y="0"/>
            <a:ext cx="3909698" cy="5532582"/>
            <a:chOff x="-3999345" y="0"/>
            <a:chExt cx="3909698" cy="5532582"/>
          </a:xfrm>
        </p:grpSpPr>
        <p:sp>
          <p:nvSpPr>
            <p:cNvPr id="38" name="Rectangle 37"/>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9" name="Straight Connector 3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1" name="TextBox 40"/>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2" name="Group 41"/>
            <p:cNvGrpSpPr/>
            <p:nvPr userDrawn="1"/>
          </p:nvGrpSpPr>
          <p:grpSpPr>
            <a:xfrm>
              <a:off x="-3916219" y="2007734"/>
              <a:ext cx="3741159" cy="603077"/>
              <a:chOff x="-3953163" y="1928406"/>
              <a:chExt cx="3741159" cy="603077"/>
            </a:xfrm>
          </p:grpSpPr>
          <p:sp>
            <p:nvSpPr>
              <p:cNvPr id="55" name="TextBox 54"/>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6" name="TextBox 55"/>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3" name="Group 42"/>
            <p:cNvGrpSpPr/>
            <p:nvPr userDrawn="1"/>
          </p:nvGrpSpPr>
          <p:grpSpPr>
            <a:xfrm>
              <a:off x="-3916219" y="3804415"/>
              <a:ext cx="3741159" cy="649206"/>
              <a:chOff x="-3953163" y="3686663"/>
              <a:chExt cx="3741159" cy="649206"/>
            </a:xfrm>
          </p:grpSpPr>
          <p:sp>
            <p:nvSpPr>
              <p:cNvPr id="53" name="TextBox 52"/>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4" name="TextBox 53"/>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4" name="Group 43"/>
            <p:cNvGrpSpPr/>
            <p:nvPr userDrawn="1"/>
          </p:nvGrpSpPr>
          <p:grpSpPr>
            <a:xfrm>
              <a:off x="-3916219" y="2909062"/>
              <a:ext cx="3741159" cy="634370"/>
              <a:chOff x="-3953163" y="2815638"/>
              <a:chExt cx="3741159" cy="634370"/>
            </a:xfrm>
          </p:grpSpPr>
          <p:sp>
            <p:nvSpPr>
              <p:cNvPr id="51" name="TextBox 50"/>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2" name="TextBox 51"/>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5" name="Group 44"/>
            <p:cNvGrpSpPr/>
            <p:nvPr userDrawn="1"/>
          </p:nvGrpSpPr>
          <p:grpSpPr>
            <a:xfrm>
              <a:off x="-3916219" y="4693793"/>
              <a:ext cx="3470417" cy="603077"/>
              <a:chOff x="-3953163" y="4622237"/>
              <a:chExt cx="3470417" cy="603077"/>
            </a:xfrm>
          </p:grpSpPr>
          <p:sp>
            <p:nvSpPr>
              <p:cNvPr id="49" name="TextBox 48"/>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0" name="TextBox 49"/>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6" name="Group 45"/>
            <p:cNvGrpSpPr/>
            <p:nvPr userDrawn="1"/>
          </p:nvGrpSpPr>
          <p:grpSpPr>
            <a:xfrm>
              <a:off x="-3916219" y="1118356"/>
              <a:ext cx="3741159" cy="677414"/>
              <a:chOff x="-3953163" y="1118356"/>
              <a:chExt cx="3741159" cy="677414"/>
            </a:xfrm>
          </p:grpSpPr>
          <p:sp>
            <p:nvSpPr>
              <p:cNvPr id="47" name="TextBox 4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8" name="TextBox 47"/>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7"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0" name="Text Placeholder 41"/>
          <p:cNvSpPr>
            <a:spLocks noGrp="1"/>
          </p:cNvSpPr>
          <p:nvPr>
            <p:ph type="body" sz="quarter" idx="85" hasCustomPrompt="1"/>
          </p:nvPr>
        </p:nvSpPr>
        <p:spPr>
          <a:xfrm>
            <a:off x="191344" y="3302940"/>
            <a:ext cx="2724894" cy="1874509"/>
          </a:xfrm>
        </p:spPr>
        <p:txBody>
          <a:bodyPr rIns="108000"/>
          <a:lstStyle>
            <a:lvl1pPr>
              <a:defRPr sz="1100">
                <a:solidFill>
                  <a:srgbClr val="FFFFFF"/>
                </a:solidFill>
              </a:defRPr>
            </a:lvl1pPr>
            <a:lvl2pPr>
              <a:defRPr sz="1050">
                <a:solidFill>
                  <a:srgbClr val="FFFFFF"/>
                </a:solidFill>
              </a:defRPr>
            </a:lvl2pPr>
            <a:lvl3pPr>
              <a:defRPr sz="1000">
                <a:solidFill>
                  <a:srgbClr val="FFFFFF"/>
                </a:solidFill>
              </a:defRPr>
            </a:lvl3pPr>
            <a:lvl4pPr>
              <a:defRPr sz="900">
                <a:solidFill>
                  <a:srgbClr val="FFFFFF"/>
                </a:solidFill>
              </a:defRPr>
            </a:lvl4pPr>
            <a:lvl5pPr>
              <a:defRPr sz="800">
                <a:solidFill>
                  <a:srgbClr val="FFFFFF"/>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1" name="Text Placeholder 3"/>
          <p:cNvSpPr>
            <a:spLocks noGrp="1"/>
          </p:cNvSpPr>
          <p:nvPr>
            <p:ph type="body" sz="quarter" idx="86" hasCustomPrompt="1"/>
          </p:nvPr>
        </p:nvSpPr>
        <p:spPr>
          <a:xfrm>
            <a:off x="191345" y="1621925"/>
            <a:ext cx="2724893" cy="160608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1353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8" name="Text Placeholder 25"/>
          <p:cNvSpPr>
            <a:spLocks noGrp="1"/>
          </p:cNvSpPr>
          <p:nvPr>
            <p:ph type="body" sz="quarter" idx="15" hasCustomPrompt="1"/>
          </p:nvPr>
        </p:nvSpPr>
        <p:spPr>
          <a:xfrm>
            <a:off x="10677526" y="495300"/>
            <a:ext cx="1047749" cy="1050925"/>
          </a:xfrm>
          <a:blipFill>
            <a:blip r:embed="rId2" cstate="print"/>
            <a:stretch>
              <a:fillRect/>
            </a:stretch>
          </a:blipFill>
        </p:spPr>
        <p:txBody>
          <a:bodyPr>
            <a:normAutofit/>
          </a:bodyPr>
          <a:lstStyle>
            <a:lvl1pPr marL="0" indent="0">
              <a:buNone/>
              <a:defRPr sz="1050">
                <a:solidFill>
                  <a:schemeClr val="tx2"/>
                </a:solidFill>
              </a:defRPr>
            </a:lvl1pPr>
          </a:lstStyle>
          <a:p>
            <a:pPr lvl="0"/>
            <a:r>
              <a:rPr lang="en-US" dirty="0"/>
              <a:t>GO</a:t>
            </a:r>
          </a:p>
        </p:txBody>
      </p:sp>
      <p:sp>
        <p:nvSpPr>
          <p:cNvPr id="2" name="Footer Placeholder 1"/>
          <p:cNvSpPr>
            <a:spLocks noGrp="1"/>
          </p:cNvSpPr>
          <p:nvPr>
            <p:ph type="ftr" sz="quarter" idx="16"/>
          </p:nvPr>
        </p:nvSpPr>
        <p:spPr>
          <a:xfrm>
            <a:off x="-744760" y="6302255"/>
            <a:ext cx="649288" cy="365125"/>
          </a:xfrm>
        </p:spPr>
        <p:txBody>
          <a:bodyPr/>
          <a:lstStyle/>
          <a:p>
            <a:endParaRPr lang="en-US" dirty="0"/>
          </a:p>
        </p:txBody>
      </p:sp>
    </p:spTree>
    <p:extLst>
      <p:ext uri="{BB962C8B-B14F-4D97-AF65-F5344CB8AC3E}">
        <p14:creationId xmlns:p14="http://schemas.microsoft.com/office/powerpoint/2010/main" val="173987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1E5-FEC4-4873-B99F-38DB98F4B966}"/>
              </a:ext>
            </a:extLst>
          </p:cNvPr>
          <p:cNvSpPr>
            <a:spLocks noGrp="1"/>
          </p:cNvSpPr>
          <p:nvPr>
            <p:ph type="title" hasCustomPrompt="1"/>
          </p:nvPr>
        </p:nvSpPr>
        <p:spPr/>
        <p:txBody>
          <a:bodyPr/>
          <a:lstStyle>
            <a:lvl1pPr>
              <a:defRPr/>
            </a:lvl1pPr>
          </a:lstStyle>
          <a:p>
            <a:r>
              <a:rPr lang="en-US"/>
              <a:t>Enter title here</a:t>
            </a:r>
            <a:endParaRPr lang="en-GB"/>
          </a:p>
        </p:txBody>
      </p:sp>
      <p:sp>
        <p:nvSpPr>
          <p:cNvPr id="3" name="Date Placeholder 2">
            <a:extLst>
              <a:ext uri="{FF2B5EF4-FFF2-40B4-BE49-F238E27FC236}">
                <a16:creationId xmlns:a16="http://schemas.microsoft.com/office/drawing/2014/main" id="{34D1886D-129F-4371-B306-6CF835F6D1D0}"/>
              </a:ext>
            </a:extLst>
          </p:cNvPr>
          <p:cNvSpPr>
            <a:spLocks noGrp="1"/>
          </p:cNvSpPr>
          <p:nvPr>
            <p:ph type="dt" sz="half" idx="10"/>
          </p:nvPr>
        </p:nvSpPr>
        <p:spPr/>
        <p:txBody>
          <a:bodyPr/>
          <a:lstStyle/>
          <a:p>
            <a:fld id="{587F1B5E-5BDD-46B2-92B5-38A0EBA461CB}" type="datetime3">
              <a:rPr lang="en-US" smtClean="0">
                <a:solidFill>
                  <a:srgbClr val="25273A"/>
                </a:solidFill>
                <a:uFill>
                  <a:solidFill>
                    <a:srgbClr val="000000"/>
                  </a:solidFill>
                </a:uFill>
              </a:rPr>
              <a:pPr/>
              <a:t>7 June 2023</a:t>
            </a:fld>
            <a:endParaRPr lang="ru-RU">
              <a:solidFill>
                <a:srgbClr val="25273A"/>
              </a:solidFill>
              <a:uFill>
                <a:solidFill>
                  <a:srgbClr val="000000"/>
                </a:solidFill>
              </a:uFill>
            </a:endParaRPr>
          </a:p>
        </p:txBody>
      </p:sp>
      <p:sp>
        <p:nvSpPr>
          <p:cNvPr id="4" name="Footer Placeholder 3">
            <a:extLst>
              <a:ext uri="{FF2B5EF4-FFF2-40B4-BE49-F238E27FC236}">
                <a16:creationId xmlns:a16="http://schemas.microsoft.com/office/drawing/2014/main" id="{F3C52CD3-3365-40A7-9744-5F321E3D45E2}"/>
              </a:ext>
            </a:extLst>
          </p:cNvPr>
          <p:cNvSpPr>
            <a:spLocks noGrp="1"/>
          </p:cNvSpPr>
          <p:nvPr>
            <p:ph type="ftr" sz="quarter" idx="11"/>
          </p:nvPr>
        </p:nvSpPr>
        <p:spPr/>
        <p:txBody>
          <a:bodyPr/>
          <a:lstStyle/>
          <a:p>
            <a:endParaRPr lang="ru-RU">
              <a:solidFill>
                <a:srgbClr val="25273A"/>
              </a:solidFill>
              <a:uFill>
                <a:solidFill>
                  <a:srgbClr val="000000"/>
                </a:solidFill>
              </a:uFill>
            </a:endParaRPr>
          </a:p>
        </p:txBody>
      </p:sp>
      <p:sp>
        <p:nvSpPr>
          <p:cNvPr id="5" name="Slide Number Placeholder 4">
            <a:extLst>
              <a:ext uri="{FF2B5EF4-FFF2-40B4-BE49-F238E27FC236}">
                <a16:creationId xmlns:a16="http://schemas.microsoft.com/office/drawing/2014/main" id="{0EBC86C2-DDBA-42B9-A8CB-E914C55F8A0E}"/>
              </a:ext>
            </a:extLst>
          </p:cNvPr>
          <p:cNvSpPr>
            <a:spLocks noGrp="1"/>
          </p:cNvSpPr>
          <p:nvPr>
            <p:ph type="sldNum" sz="quarter" idx="12"/>
          </p:nvPr>
        </p:nvSpPr>
        <p:spPr/>
        <p:txBody>
          <a:bodyPr/>
          <a:lstStyle/>
          <a:p>
            <a:fld id="{EC1DA28C-5BB3-474C-BABA-1B2E6B32FE7F}" type="slidenum">
              <a:rPr lang="ru-RU" smtClean="0">
                <a:solidFill>
                  <a:srgbClr val="25273A"/>
                </a:solidFill>
                <a:uFill>
                  <a:solidFill>
                    <a:srgbClr val="000000"/>
                  </a:solidFill>
                </a:uFill>
              </a:rPr>
              <a:pPr/>
              <a:t>‹#›</a:t>
            </a:fld>
            <a:endParaRPr lang="ru-RU">
              <a:solidFill>
                <a:srgbClr val="25273A"/>
              </a:solidFill>
              <a:uFill>
                <a:solidFill>
                  <a:srgbClr val="000000"/>
                </a:solidFill>
              </a:uFill>
            </a:endParaRPr>
          </a:p>
        </p:txBody>
      </p:sp>
      <p:sp>
        <p:nvSpPr>
          <p:cNvPr id="6" name="Rectangle 5">
            <a:extLst>
              <a:ext uri="{FF2B5EF4-FFF2-40B4-BE49-F238E27FC236}">
                <a16:creationId xmlns:a16="http://schemas.microsoft.com/office/drawing/2014/main" id="{E1CF9065-5274-406C-AA38-EDF2103CDD13}"/>
              </a:ext>
            </a:extLst>
          </p:cNvPr>
          <p:cNvSpPr/>
          <p:nvPr userDrawn="1"/>
        </p:nvSpPr>
        <p:spPr>
          <a:xfrm>
            <a:off x="0" y="1125537"/>
            <a:ext cx="12191999" cy="5373682"/>
          </a:xfrm>
          <a:prstGeom prst="rect">
            <a:avLst/>
          </a:prstGeom>
          <a:solidFill>
            <a:srgbClr val="EE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a:solidFill>
                <a:srgbClr val="FFFFFF"/>
              </a:solidFill>
            </a:endParaRPr>
          </a:p>
        </p:txBody>
      </p:sp>
      <p:sp>
        <p:nvSpPr>
          <p:cNvPr id="7" name="Content Placeholder 10">
            <a:extLst>
              <a:ext uri="{FF2B5EF4-FFF2-40B4-BE49-F238E27FC236}">
                <a16:creationId xmlns:a16="http://schemas.microsoft.com/office/drawing/2014/main" id="{5071FE77-477D-4C65-AE91-FFCCE56B2966}"/>
              </a:ext>
            </a:extLst>
          </p:cNvPr>
          <p:cNvSpPr>
            <a:spLocks noGrp="1"/>
          </p:cNvSpPr>
          <p:nvPr>
            <p:ph sz="quarter" idx="13" hasCustomPrompt="1"/>
          </p:nvPr>
        </p:nvSpPr>
        <p:spPr>
          <a:xfrm>
            <a:off x="295275" y="1282042"/>
            <a:ext cx="11601449" cy="50699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0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177D83A-1F28-4113-B2DA-F7CC5C6833E5}"/>
              </a:ext>
            </a:extLst>
          </p:cNvPr>
          <p:cNvCxnSpPr/>
          <p:nvPr userDrawn="1"/>
        </p:nvCxnSpPr>
        <p:spPr>
          <a:xfrm>
            <a:off x="4930" y="6646422"/>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9788DB-F85E-474B-A0B0-B8B3111D35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sp>
        <p:nvSpPr>
          <p:cNvPr id="5" name="Date Placeholder 2">
            <a:extLst>
              <a:ext uri="{FF2B5EF4-FFF2-40B4-BE49-F238E27FC236}">
                <a16:creationId xmlns:a16="http://schemas.microsoft.com/office/drawing/2014/main" id="{28F5FCC6-7008-4250-AD89-B6D626C2FC15}"/>
              </a:ext>
            </a:extLst>
          </p:cNvPr>
          <p:cNvSpPr>
            <a:spLocks noGrp="1"/>
          </p:cNvSpPr>
          <p:nvPr>
            <p:ph type="dt" sz="half" idx="10"/>
          </p:nvPr>
        </p:nvSpPr>
        <p:spPr>
          <a:xfrm>
            <a:off x="4688000" y="6646422"/>
            <a:ext cx="2816000" cy="211578"/>
          </a:xfrm>
        </p:spPr>
        <p:txBody>
          <a:bodyPr/>
          <a:lstStyle/>
          <a:p>
            <a:fld id="{05464E65-5301-4358-B3BD-7B78D40209B4}" type="datetime3">
              <a:rPr lang="en-US" smtClean="0">
                <a:solidFill>
                  <a:srgbClr val="25273A"/>
                </a:solidFill>
                <a:uFill>
                  <a:solidFill>
                    <a:srgbClr val="000000"/>
                  </a:solidFill>
                </a:uFill>
              </a:rPr>
              <a:pPr/>
              <a:t>7 June 2023</a:t>
            </a:fld>
            <a:endParaRPr lang="ru-RU" dirty="0">
              <a:solidFill>
                <a:srgbClr val="25273A"/>
              </a:solidFill>
              <a:uFill>
                <a:solidFill>
                  <a:srgbClr val="000000"/>
                </a:solidFill>
              </a:uFill>
            </a:endParaRPr>
          </a:p>
        </p:txBody>
      </p:sp>
      <p:sp>
        <p:nvSpPr>
          <p:cNvPr id="6" name="Footer Placeholder 3">
            <a:extLst>
              <a:ext uri="{FF2B5EF4-FFF2-40B4-BE49-F238E27FC236}">
                <a16:creationId xmlns:a16="http://schemas.microsoft.com/office/drawing/2014/main" id="{A694F0BF-C28C-4462-8B5D-DD09FF404C80}"/>
              </a:ext>
            </a:extLst>
          </p:cNvPr>
          <p:cNvSpPr>
            <a:spLocks noGrp="1"/>
          </p:cNvSpPr>
          <p:nvPr>
            <p:ph type="ftr" sz="quarter" idx="11"/>
          </p:nvPr>
        </p:nvSpPr>
        <p:spPr>
          <a:xfrm>
            <a:off x="200024" y="6646422"/>
            <a:ext cx="2504455" cy="211578"/>
          </a:xfrm>
        </p:spPr>
        <p:txBody>
          <a:bodyPr/>
          <a:lstStyle/>
          <a:p>
            <a:endParaRPr lang="ru-RU" dirty="0">
              <a:solidFill>
                <a:srgbClr val="25273A"/>
              </a:solidFill>
              <a:uFill>
                <a:solidFill>
                  <a:srgbClr val="000000"/>
                </a:solidFill>
              </a:uFill>
            </a:endParaRPr>
          </a:p>
        </p:txBody>
      </p:sp>
      <p:sp>
        <p:nvSpPr>
          <p:cNvPr id="8" name="Slide Number Placeholder 4">
            <a:extLst>
              <a:ext uri="{FF2B5EF4-FFF2-40B4-BE49-F238E27FC236}">
                <a16:creationId xmlns:a16="http://schemas.microsoft.com/office/drawing/2014/main" id="{96F48E6D-DB70-4D43-902D-DBCF0DE521A4}"/>
              </a:ext>
            </a:extLst>
          </p:cNvPr>
          <p:cNvSpPr>
            <a:spLocks noGrp="1"/>
          </p:cNvSpPr>
          <p:nvPr>
            <p:ph type="sldNum" sz="quarter" idx="12"/>
          </p:nvPr>
        </p:nvSpPr>
        <p:spPr>
          <a:xfrm>
            <a:off x="11640616" y="6646422"/>
            <a:ext cx="468052" cy="211578"/>
          </a:xfrm>
        </p:spPr>
        <p:txBody>
          <a:bodyPr/>
          <a:lstStyle/>
          <a:p>
            <a:fld id="{EC1DA28C-5BB3-474C-BABA-1B2E6B32FE7F}" type="slidenum">
              <a:rPr lang="ru-RU" smtClean="0">
                <a:solidFill>
                  <a:srgbClr val="25273A"/>
                </a:solidFill>
                <a:uFill>
                  <a:solidFill>
                    <a:srgbClr val="000000"/>
                  </a:solidFill>
                </a:uFill>
              </a:rPr>
              <a:pPr/>
              <a:t>‹#›</a:t>
            </a:fld>
            <a:endParaRPr lang="ru-RU" dirty="0">
              <a:solidFill>
                <a:srgbClr val="25273A"/>
              </a:solidFill>
              <a:uFill>
                <a:solidFill>
                  <a:srgbClr val="000000"/>
                </a:solidFill>
              </a:uFill>
            </a:endParaRPr>
          </a:p>
        </p:txBody>
      </p:sp>
      <p:sp>
        <p:nvSpPr>
          <p:cNvPr id="10" name="Title 1">
            <a:extLst>
              <a:ext uri="{FF2B5EF4-FFF2-40B4-BE49-F238E27FC236}">
                <a16:creationId xmlns:a16="http://schemas.microsoft.com/office/drawing/2014/main" id="{1487EC81-9672-7849-92A9-2FE590FAF830}"/>
              </a:ext>
            </a:extLst>
          </p:cNvPr>
          <p:cNvSpPr>
            <a:spLocks noGrp="1"/>
          </p:cNvSpPr>
          <p:nvPr>
            <p:ph type="title" hasCustomPrompt="1"/>
          </p:nvPr>
        </p:nvSpPr>
        <p:spPr>
          <a:xfrm>
            <a:off x="191344" y="412376"/>
            <a:ext cx="11191032" cy="460340"/>
          </a:xfrm>
        </p:spPr>
        <p:txBody>
          <a:bodyPr/>
          <a:lstStyle>
            <a:lvl1pPr>
              <a:defRPr>
                <a:solidFill>
                  <a:schemeClr val="tx2"/>
                </a:solidFill>
              </a:defRPr>
            </a:lvl1pPr>
          </a:lstStyle>
          <a:p>
            <a:r>
              <a:rPr lang="en-US" dirty="0"/>
              <a:t>Enter title here</a:t>
            </a:r>
            <a:endParaRPr lang="en-GB" dirty="0"/>
          </a:p>
        </p:txBody>
      </p:sp>
      <p:cxnSp>
        <p:nvCxnSpPr>
          <p:cNvPr id="11" name="Straight Connector 10">
            <a:extLst>
              <a:ext uri="{FF2B5EF4-FFF2-40B4-BE49-F238E27FC236}">
                <a16:creationId xmlns:a16="http://schemas.microsoft.com/office/drawing/2014/main" id="{FB69A032-A94D-9845-8D1A-97F63200171A}"/>
              </a:ext>
            </a:extLst>
          </p:cNvPr>
          <p:cNvCxnSpPr/>
          <p:nvPr userDrawn="1"/>
        </p:nvCxnSpPr>
        <p:spPr>
          <a:xfrm>
            <a:off x="0" y="980728"/>
            <a:ext cx="121870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97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itle Yellow">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tx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1" y="5549900"/>
            <a:ext cx="5029199" cy="539750"/>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9" y="2235199"/>
            <a:ext cx="2252143" cy="1346202"/>
          </a:xfrm>
        </p:spPr>
        <p:txBody>
          <a:bodyPr anchor="ctr"/>
          <a:lstStyle>
            <a:lvl1pPr algn="r">
              <a:defRPr sz="13800" b="0">
                <a:solidFill>
                  <a:schemeClr val="tx1"/>
                </a:solidFill>
                <a:latin typeface="+mn-lt"/>
              </a:defRPr>
            </a:lvl1pPr>
          </a:lstStyle>
          <a:p>
            <a:pPr lvl="0"/>
            <a:r>
              <a:rPr lang="en-US" dirty="0"/>
              <a:t>1</a:t>
            </a:r>
            <a:endParaRPr lang="en-GB" dirty="0"/>
          </a:p>
        </p:txBody>
      </p:sp>
      <p:grpSp>
        <p:nvGrpSpPr>
          <p:cNvPr id="71" name="Group 70"/>
          <p:cNvGrpSpPr/>
          <p:nvPr userDrawn="1"/>
        </p:nvGrpSpPr>
        <p:grpSpPr>
          <a:xfrm>
            <a:off x="-4350367" y="48638"/>
            <a:ext cx="3909699" cy="6381345"/>
            <a:chOff x="-4350366" y="48638"/>
            <a:chExt cx="3909698" cy="6381345"/>
          </a:xfrm>
        </p:grpSpPr>
        <p:sp>
          <p:nvSpPr>
            <p:cNvPr id="72" name="Rectangle 71"/>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73" name="Straight Connector 72"/>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75" name="TextBox 74"/>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76" name="Group 75"/>
            <p:cNvGrpSpPr/>
            <p:nvPr userDrawn="1"/>
          </p:nvGrpSpPr>
          <p:grpSpPr>
            <a:xfrm>
              <a:off x="-4267240" y="3365971"/>
              <a:ext cx="3741159" cy="603077"/>
              <a:chOff x="-4267240" y="3327060"/>
              <a:chExt cx="3741159" cy="603077"/>
            </a:xfrm>
          </p:grpSpPr>
          <p:sp>
            <p:nvSpPr>
              <p:cNvPr id="94" name="TextBox 93"/>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5" name="TextBox 94"/>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77" name="Group 76"/>
            <p:cNvGrpSpPr/>
            <p:nvPr userDrawn="1"/>
          </p:nvGrpSpPr>
          <p:grpSpPr>
            <a:xfrm>
              <a:off x="-4267240" y="2181776"/>
              <a:ext cx="3741159" cy="639965"/>
              <a:chOff x="-4267240" y="2181776"/>
              <a:chExt cx="3741159" cy="639965"/>
            </a:xfrm>
          </p:grpSpPr>
          <p:sp>
            <p:nvSpPr>
              <p:cNvPr id="92" name="TextBox 91"/>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93" name="TextBox 92"/>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78" name="Group 77"/>
            <p:cNvGrpSpPr/>
            <p:nvPr userDrawn="1"/>
          </p:nvGrpSpPr>
          <p:grpSpPr>
            <a:xfrm>
              <a:off x="-4267240" y="4772695"/>
              <a:ext cx="3741159" cy="649206"/>
              <a:chOff x="-3953163" y="4238857"/>
              <a:chExt cx="3741159" cy="649206"/>
            </a:xfrm>
          </p:grpSpPr>
          <p:sp>
            <p:nvSpPr>
              <p:cNvPr id="90" name="TextBox 89"/>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91" name="TextBox 90"/>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79" name="Group 78"/>
            <p:cNvGrpSpPr/>
            <p:nvPr userDrawn="1"/>
          </p:nvGrpSpPr>
          <p:grpSpPr>
            <a:xfrm>
              <a:off x="-4267240" y="4151806"/>
              <a:ext cx="3741159" cy="634370"/>
              <a:chOff x="-3953163" y="3632567"/>
              <a:chExt cx="3741159" cy="634370"/>
            </a:xfrm>
          </p:grpSpPr>
          <p:sp>
            <p:nvSpPr>
              <p:cNvPr id="88" name="TextBox 87"/>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89" name="TextBox 88"/>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80" name="Group 79"/>
            <p:cNvGrpSpPr/>
            <p:nvPr userDrawn="1"/>
          </p:nvGrpSpPr>
          <p:grpSpPr>
            <a:xfrm>
              <a:off x="-4267240" y="5537959"/>
              <a:ext cx="3470417" cy="603077"/>
              <a:chOff x="-3953163" y="5018055"/>
              <a:chExt cx="3470417" cy="603077"/>
            </a:xfrm>
          </p:grpSpPr>
          <p:sp>
            <p:nvSpPr>
              <p:cNvPr id="86" name="TextBox 85"/>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87" name="TextBox 86"/>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81" name="Group 80"/>
            <p:cNvGrpSpPr/>
            <p:nvPr userDrawn="1"/>
          </p:nvGrpSpPr>
          <p:grpSpPr>
            <a:xfrm>
              <a:off x="-4267240" y="1118356"/>
              <a:ext cx="3741159" cy="677414"/>
              <a:chOff x="-3953163" y="1118356"/>
              <a:chExt cx="3741159" cy="677414"/>
            </a:xfrm>
          </p:grpSpPr>
          <p:sp>
            <p:nvSpPr>
              <p:cNvPr id="84" name="TextBox 83"/>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85" name="TextBox 84"/>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82" name="TextBox 81"/>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83" name="TextBox 82"/>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126188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6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Enter title here</a:t>
            </a:r>
            <a:endParaRPr lang="en-GB" dirty="0"/>
          </a:p>
        </p:txBody>
      </p:sp>
      <p:sp>
        <p:nvSpPr>
          <p:cNvPr id="34"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solidFill>
                  <a:srgbClr val="79828C"/>
                </a:solidFill>
                <a:uFill>
                  <a:solidFill>
                    <a:srgbClr val="25273A"/>
                  </a:solidFill>
                </a:uFill>
              </a:rPr>
              <a:pPr/>
              <a:t>‹#›</a:t>
            </a:fld>
            <a:endParaRPr lang="ru-RU" dirty="0">
              <a:solidFill>
                <a:srgbClr val="79828C"/>
              </a:solidFill>
              <a:uFill>
                <a:solidFill>
                  <a:srgbClr val="25273A"/>
                </a:solidFill>
              </a:uFill>
            </a:endParaRPr>
          </a:p>
        </p:txBody>
      </p:sp>
      <p:sp>
        <p:nvSpPr>
          <p:cNvPr id="39"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solidFill>
                <a:srgbClr val="79828C"/>
              </a:solidFill>
              <a:uFill>
                <a:solidFill>
                  <a:srgbClr val="25273A"/>
                </a:solidFill>
              </a:uFill>
            </a:endParaRPr>
          </a:p>
        </p:txBody>
      </p:sp>
      <p:sp>
        <p:nvSpPr>
          <p:cNvPr id="4" name="Content Placeholder 3"/>
          <p:cNvSpPr>
            <a:spLocks noGrp="1"/>
          </p:cNvSpPr>
          <p:nvPr>
            <p:ph sz="quarter" idx="10" hasCustomPrompt="1"/>
          </p:nvPr>
        </p:nvSpPr>
        <p:spPr>
          <a:xfrm>
            <a:off x="128588" y="1125538"/>
            <a:ext cx="11934825" cy="5373687"/>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326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Title Claret">
    <p:spTree>
      <p:nvGrpSpPr>
        <p:cNvPr id="1" name=""/>
        <p:cNvGrpSpPr/>
        <p:nvPr/>
      </p:nvGrpSpPr>
      <p:grpSpPr>
        <a:xfrm>
          <a:off x="0" y="0"/>
          <a:ext cx="0" cy="0"/>
          <a:chOff x="0" y="0"/>
          <a:chExt cx="0" cy="0"/>
        </a:xfrm>
      </p:grpSpPr>
      <p:sp>
        <p:nvSpPr>
          <p:cNvPr id="10" name="Rectangle 9"/>
          <p:cNvSpPr/>
          <p:nvPr userDrawn="1"/>
        </p:nvSpPr>
        <p:spPr>
          <a:xfrm>
            <a:off x="6156325" y="1619251"/>
            <a:ext cx="5907088" cy="468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2" name="Title 1"/>
          <p:cNvSpPr>
            <a:spLocks noGrp="1"/>
          </p:cNvSpPr>
          <p:nvPr>
            <p:ph type="title" hasCustomPrompt="1"/>
          </p:nvPr>
        </p:nvSpPr>
        <p:spPr>
          <a:xfrm>
            <a:off x="6334124" y="3581400"/>
            <a:ext cx="5013325" cy="1809750"/>
          </a:xfrm>
        </p:spPr>
        <p:txBody>
          <a:bodyPr anchor="b"/>
          <a:lstStyle>
            <a:lvl1pPr>
              <a:lnSpc>
                <a:spcPct val="100000"/>
              </a:lnSpc>
              <a:defRPr sz="2800" b="1">
                <a:solidFill>
                  <a:schemeClr val="bg1"/>
                </a:solidFill>
              </a:defRPr>
            </a:lvl1pPr>
          </a:lstStyle>
          <a:p>
            <a:r>
              <a:rPr lang="en-US" dirty="0"/>
              <a:t>Chapter title</a:t>
            </a:r>
            <a:endParaRPr lang="en-GB" dirty="0"/>
          </a:p>
        </p:txBody>
      </p:sp>
      <p:sp>
        <p:nvSpPr>
          <p:cNvPr id="3" name="Text Placeholder 2"/>
          <p:cNvSpPr>
            <a:spLocks noGrp="1"/>
          </p:cNvSpPr>
          <p:nvPr>
            <p:ph type="body" idx="1" hasCustomPrompt="1"/>
          </p:nvPr>
        </p:nvSpPr>
        <p:spPr>
          <a:xfrm>
            <a:off x="6318251" y="5549900"/>
            <a:ext cx="5029199" cy="539750"/>
          </a:xfrm>
        </p:spPr>
        <p:txBody>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subtitle here</a:t>
            </a:r>
          </a:p>
        </p:txBody>
      </p:sp>
      <p:sp>
        <p:nvSpPr>
          <p:cNvPr id="9" name="Text Placeholder 8"/>
          <p:cNvSpPr>
            <a:spLocks noGrp="1"/>
          </p:cNvSpPr>
          <p:nvPr>
            <p:ph type="body" sz="quarter" idx="10" hasCustomPrompt="1"/>
          </p:nvPr>
        </p:nvSpPr>
        <p:spPr>
          <a:xfrm>
            <a:off x="9768409" y="2235199"/>
            <a:ext cx="2252143" cy="1346202"/>
          </a:xfrm>
        </p:spPr>
        <p:txBody>
          <a:bodyPr anchor="ctr"/>
          <a:lstStyle>
            <a:lvl1pPr algn="r">
              <a:defRPr sz="13800" b="0">
                <a:solidFill>
                  <a:schemeClr val="bg1"/>
                </a:solidFill>
                <a:latin typeface="+mn-lt"/>
              </a:defRPr>
            </a:lvl1pPr>
          </a:lstStyle>
          <a:p>
            <a:pPr lvl="0"/>
            <a:r>
              <a:rPr lang="en-US" dirty="0"/>
              <a:t>1</a:t>
            </a:r>
            <a:endParaRPr lang="en-GB" dirty="0"/>
          </a:p>
        </p:txBody>
      </p:sp>
      <p:grpSp>
        <p:nvGrpSpPr>
          <p:cNvPr id="26" name="Group 25"/>
          <p:cNvGrpSpPr/>
          <p:nvPr userDrawn="1"/>
        </p:nvGrpSpPr>
        <p:grpSpPr>
          <a:xfrm>
            <a:off x="-4350367" y="48638"/>
            <a:ext cx="3909699" cy="6381345"/>
            <a:chOff x="-4350366" y="48638"/>
            <a:chExt cx="3909698" cy="6381345"/>
          </a:xfrm>
        </p:grpSpPr>
        <p:sp>
          <p:nvSpPr>
            <p:cNvPr id="27" name="Rectangle 26"/>
            <p:cNvSpPr/>
            <p:nvPr userDrawn="1"/>
          </p:nvSpPr>
          <p:spPr>
            <a:xfrm>
              <a:off x="-4350366" y="48638"/>
              <a:ext cx="3909698" cy="63813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48" name="Straight Connector 47"/>
            <p:cNvCxnSpPr/>
            <p:nvPr userDrawn="1"/>
          </p:nvCxnSpPr>
          <p:spPr>
            <a:xfrm>
              <a:off x="-4350366"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2534" y="128588"/>
              <a:ext cx="681037" cy="681037"/>
            </a:xfrm>
            <a:prstGeom prst="rect">
              <a:avLst/>
            </a:prstGeom>
          </p:spPr>
        </p:pic>
        <p:sp>
          <p:nvSpPr>
            <p:cNvPr id="50" name="TextBox 49"/>
            <p:cNvSpPr txBox="1"/>
            <p:nvPr userDrawn="1"/>
          </p:nvSpPr>
          <p:spPr>
            <a:xfrm>
              <a:off x="-4022680" y="128588"/>
              <a:ext cx="2438810"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 customise your background</a:t>
              </a:r>
            </a:p>
          </p:txBody>
        </p:sp>
        <p:grpSp>
          <p:nvGrpSpPr>
            <p:cNvPr id="51" name="Group 50"/>
            <p:cNvGrpSpPr/>
            <p:nvPr userDrawn="1"/>
          </p:nvGrpSpPr>
          <p:grpSpPr>
            <a:xfrm>
              <a:off x="-4267240" y="3365971"/>
              <a:ext cx="3741159" cy="603077"/>
              <a:chOff x="-4267240" y="3327060"/>
              <a:chExt cx="3741159" cy="603077"/>
            </a:xfrm>
          </p:grpSpPr>
          <p:sp>
            <p:nvSpPr>
              <p:cNvPr id="69" name="TextBox 68"/>
              <p:cNvSpPr txBox="1"/>
              <p:nvPr userDrawn="1"/>
            </p:nvSpPr>
            <p:spPr>
              <a:xfrm>
                <a:off x="-4267240" y="3333035"/>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70" name="TextBox 69"/>
              <p:cNvSpPr txBox="1"/>
              <p:nvPr userDrawn="1"/>
            </p:nvSpPr>
            <p:spPr>
              <a:xfrm>
                <a:off x="-3879314" y="33270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Fill</a:t>
                </a:r>
                <a:r>
                  <a:rPr lang="en-GB" sz="1400" baseline="0" dirty="0">
                    <a:latin typeface="+mn-lt"/>
                  </a:rPr>
                  <a:t> then </a:t>
                </a:r>
                <a:r>
                  <a:rPr lang="en-GB" sz="1400" b="1" baseline="0" dirty="0">
                    <a:latin typeface="+mn-lt"/>
                  </a:rPr>
                  <a:t>Picture or Texture Fill </a:t>
                </a:r>
                <a:r>
                  <a:rPr lang="en-GB" sz="1400" baseline="0" dirty="0">
                    <a:latin typeface="+mn-lt"/>
                  </a:rPr>
                  <a:t>and choose the image from your computer.</a:t>
                </a:r>
                <a:endParaRPr lang="en-GB" sz="1400" dirty="0">
                  <a:latin typeface="+mn-lt"/>
                </a:endParaRPr>
              </a:p>
            </p:txBody>
          </p:sp>
        </p:grpSp>
        <p:grpSp>
          <p:nvGrpSpPr>
            <p:cNvPr id="52" name="Group 51"/>
            <p:cNvGrpSpPr/>
            <p:nvPr userDrawn="1"/>
          </p:nvGrpSpPr>
          <p:grpSpPr>
            <a:xfrm>
              <a:off x="-4267240" y="2181776"/>
              <a:ext cx="3741159" cy="639965"/>
              <a:chOff x="-4267240" y="2181776"/>
              <a:chExt cx="3741159" cy="639965"/>
            </a:xfrm>
          </p:grpSpPr>
          <p:sp>
            <p:nvSpPr>
              <p:cNvPr id="67" name="TextBox 66"/>
              <p:cNvSpPr txBox="1"/>
              <p:nvPr userDrawn="1"/>
            </p:nvSpPr>
            <p:spPr>
              <a:xfrm>
                <a:off x="-4267240" y="218177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68" name="TextBox 67"/>
              <p:cNvSpPr txBox="1"/>
              <p:nvPr userDrawn="1"/>
            </p:nvSpPr>
            <p:spPr>
              <a:xfrm>
                <a:off x="-3879314" y="2218664"/>
                <a:ext cx="3353233" cy="603077"/>
              </a:xfrm>
              <a:prstGeom prst="rect">
                <a:avLst/>
              </a:prstGeom>
              <a:noFill/>
            </p:spPr>
            <p:txBody>
              <a:bodyPr wrap="square" rtlCol="0">
                <a:noAutofit/>
              </a:bodyPr>
              <a:lstStyle/>
              <a:p>
                <a:pPr>
                  <a:lnSpc>
                    <a:spcPct val="90000"/>
                  </a:lnSpc>
                  <a:spcAft>
                    <a:spcPts val="600"/>
                  </a:spcAft>
                </a:pPr>
                <a:r>
                  <a:rPr lang="en-GB" sz="1400" baseline="0" dirty="0">
                    <a:latin typeface="+mn-lt"/>
                  </a:rPr>
                  <a:t>Click </a:t>
                </a:r>
                <a:r>
                  <a:rPr lang="en-GB" sz="1400" b="1" baseline="0" dirty="0">
                    <a:latin typeface="+mn-lt"/>
                  </a:rPr>
                  <a:t>Solid Fill </a:t>
                </a:r>
                <a:r>
                  <a:rPr lang="en-GB" sz="1400" baseline="0" dirty="0">
                    <a:latin typeface="+mn-lt"/>
                  </a:rPr>
                  <a:t>then choose your colour from the palette.</a:t>
                </a:r>
                <a:endParaRPr lang="en-GB" sz="1400" dirty="0">
                  <a:latin typeface="+mn-lt"/>
                </a:endParaRPr>
              </a:p>
            </p:txBody>
          </p:sp>
        </p:grpSp>
        <p:grpSp>
          <p:nvGrpSpPr>
            <p:cNvPr id="53" name="Group 52"/>
            <p:cNvGrpSpPr/>
            <p:nvPr userDrawn="1"/>
          </p:nvGrpSpPr>
          <p:grpSpPr>
            <a:xfrm>
              <a:off x="-4267240" y="4772695"/>
              <a:ext cx="3741159" cy="649206"/>
              <a:chOff x="-3953163" y="4238857"/>
              <a:chExt cx="3741159" cy="649206"/>
            </a:xfrm>
          </p:grpSpPr>
          <p:sp>
            <p:nvSpPr>
              <p:cNvPr id="65" name="TextBox 64"/>
              <p:cNvSpPr txBox="1"/>
              <p:nvPr userDrawn="1"/>
            </p:nvSpPr>
            <p:spPr>
              <a:xfrm>
                <a:off x="-3953163" y="423885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66" name="TextBox 65"/>
              <p:cNvSpPr txBox="1"/>
              <p:nvPr userDrawn="1"/>
            </p:nvSpPr>
            <p:spPr>
              <a:xfrm>
                <a:off x="-3565237" y="428498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54" name="Group 53"/>
            <p:cNvGrpSpPr/>
            <p:nvPr userDrawn="1"/>
          </p:nvGrpSpPr>
          <p:grpSpPr>
            <a:xfrm>
              <a:off x="-4267240" y="4151806"/>
              <a:ext cx="3741159" cy="634370"/>
              <a:chOff x="-3953163" y="3632567"/>
              <a:chExt cx="3741159" cy="634370"/>
            </a:xfrm>
          </p:grpSpPr>
          <p:sp>
            <p:nvSpPr>
              <p:cNvPr id="63" name="TextBox 62"/>
              <p:cNvSpPr txBox="1"/>
              <p:nvPr userDrawn="1"/>
            </p:nvSpPr>
            <p:spPr>
              <a:xfrm>
                <a:off x="-3953163" y="3632567"/>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64" name="TextBox 63"/>
              <p:cNvSpPr txBox="1"/>
              <p:nvPr userDrawn="1"/>
            </p:nvSpPr>
            <p:spPr>
              <a:xfrm>
                <a:off x="-3565237" y="3663860"/>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a:t>
                </a:r>
                <a:r>
                  <a:rPr lang="en-GB" sz="1400" b="1" dirty="0">
                    <a:latin typeface="+mn-lt"/>
                  </a:rPr>
                  <a:t>Picture </a:t>
                </a:r>
                <a:r>
                  <a:rPr lang="en-GB" sz="1400" dirty="0">
                    <a:latin typeface="+mn-lt"/>
                  </a:rPr>
                  <a:t>on the </a:t>
                </a:r>
                <a:r>
                  <a:rPr lang="en-GB" sz="1400" b="1" dirty="0">
                    <a:latin typeface="+mn-lt"/>
                  </a:rPr>
                  <a:t>Format Background</a:t>
                </a:r>
                <a:r>
                  <a:rPr lang="en-GB" sz="1400" b="1" baseline="0" dirty="0">
                    <a:latin typeface="+mn-lt"/>
                  </a:rPr>
                  <a:t> Menu </a:t>
                </a:r>
                <a:r>
                  <a:rPr lang="en-GB" sz="1400" baseline="0" dirty="0">
                    <a:latin typeface="+mn-lt"/>
                  </a:rPr>
                  <a:t>to alter your image.</a:t>
                </a:r>
                <a:endParaRPr lang="en-GB" sz="1400" dirty="0">
                  <a:latin typeface="+mn-lt"/>
                </a:endParaRPr>
              </a:p>
            </p:txBody>
          </p:sp>
        </p:grpSp>
        <p:grpSp>
          <p:nvGrpSpPr>
            <p:cNvPr id="55" name="Group 54"/>
            <p:cNvGrpSpPr/>
            <p:nvPr userDrawn="1"/>
          </p:nvGrpSpPr>
          <p:grpSpPr>
            <a:xfrm>
              <a:off x="-4267240" y="5537959"/>
              <a:ext cx="3470417" cy="603077"/>
              <a:chOff x="-3953163" y="5018055"/>
              <a:chExt cx="3470417" cy="603077"/>
            </a:xfrm>
          </p:grpSpPr>
          <p:sp>
            <p:nvSpPr>
              <p:cNvPr id="61" name="TextBox 60"/>
              <p:cNvSpPr txBox="1"/>
              <p:nvPr userDrawn="1"/>
            </p:nvSpPr>
            <p:spPr>
              <a:xfrm>
                <a:off x="-3953163" y="5024030"/>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62" name="TextBox 61"/>
              <p:cNvSpPr txBox="1"/>
              <p:nvPr userDrawn="1"/>
            </p:nvSpPr>
            <p:spPr>
              <a:xfrm>
                <a:off x="-3565237" y="5018055"/>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56" name="Group 55"/>
            <p:cNvGrpSpPr/>
            <p:nvPr userDrawn="1"/>
          </p:nvGrpSpPr>
          <p:grpSpPr>
            <a:xfrm>
              <a:off x="-4267240" y="1118356"/>
              <a:ext cx="3741159" cy="677414"/>
              <a:chOff x="-3953163" y="1118356"/>
              <a:chExt cx="3741159" cy="677414"/>
            </a:xfrm>
          </p:grpSpPr>
          <p:sp>
            <p:nvSpPr>
              <p:cNvPr id="59" name="TextBox 58"/>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60" name="TextBox 59"/>
              <p:cNvSpPr txBox="1"/>
              <p:nvPr userDrawn="1"/>
            </p:nvSpPr>
            <p:spPr>
              <a:xfrm>
                <a:off x="-3565237" y="1192693"/>
                <a:ext cx="3353233" cy="603077"/>
              </a:xfrm>
              <a:prstGeom prst="rect">
                <a:avLst/>
              </a:prstGeom>
              <a:noFill/>
            </p:spPr>
            <p:txBody>
              <a:bodyPr wrap="square" rtlCol="0">
                <a:noAutofit/>
              </a:bodyPr>
              <a:lstStyle/>
              <a:p>
                <a:pPr>
                  <a:lnSpc>
                    <a:spcPct val="90000"/>
                  </a:lnSpc>
                  <a:spcAft>
                    <a:spcPts val="600"/>
                  </a:spcAft>
                </a:pPr>
                <a:r>
                  <a:rPr lang="en-GB" sz="1400" b="1" dirty="0">
                    <a:latin typeface="+mn-lt"/>
                  </a:rPr>
                  <a:t>Right click </a:t>
                </a:r>
                <a:r>
                  <a:rPr lang="en-GB" sz="1400" dirty="0">
                    <a:latin typeface="+mn-lt"/>
                  </a:rPr>
                  <a:t>on your</a:t>
                </a:r>
                <a:r>
                  <a:rPr lang="en-GB" sz="1400" baseline="0" dirty="0">
                    <a:latin typeface="+mn-lt"/>
                  </a:rPr>
                  <a:t> slide and click </a:t>
                </a:r>
                <a:r>
                  <a:rPr lang="en-GB" sz="1400" b="1" baseline="0" dirty="0">
                    <a:latin typeface="+mn-lt"/>
                  </a:rPr>
                  <a:t>Format Background</a:t>
                </a:r>
                <a:r>
                  <a:rPr lang="en-GB" sz="1400" baseline="0" dirty="0">
                    <a:latin typeface="+mn-lt"/>
                  </a:rPr>
                  <a:t>.</a:t>
                </a:r>
                <a:endParaRPr lang="en-GB" sz="1400" dirty="0">
                  <a:latin typeface="+mn-lt"/>
                </a:endParaRPr>
              </a:p>
            </p:txBody>
          </p:sp>
        </p:grpSp>
        <p:sp>
          <p:nvSpPr>
            <p:cNvPr id="57" name="TextBox 56"/>
            <p:cNvSpPr txBox="1"/>
            <p:nvPr userDrawn="1"/>
          </p:nvSpPr>
          <p:spPr>
            <a:xfrm>
              <a:off x="-4350366" y="1805778"/>
              <a:ext cx="3909697" cy="229886"/>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Solid Colour Background</a:t>
              </a:r>
            </a:p>
          </p:txBody>
        </p:sp>
        <p:sp>
          <p:nvSpPr>
            <p:cNvPr id="58" name="TextBox 57"/>
            <p:cNvSpPr txBox="1"/>
            <p:nvPr userDrawn="1"/>
          </p:nvSpPr>
          <p:spPr>
            <a:xfrm>
              <a:off x="-4350366" y="2914605"/>
              <a:ext cx="3909697" cy="240171"/>
            </a:xfrm>
            <a:prstGeom prst="rect">
              <a:avLst/>
            </a:prstGeom>
            <a:solidFill>
              <a:schemeClr val="accent6"/>
            </a:solidFill>
          </p:spPr>
          <p:txBody>
            <a:bodyPr wrap="square" rtlCol="0" anchor="ctr">
              <a:noAutofit/>
            </a:bodyPr>
            <a:lstStyle/>
            <a:p>
              <a:pPr algn="ctr">
                <a:lnSpc>
                  <a:spcPct val="90000"/>
                </a:lnSpc>
                <a:spcAft>
                  <a:spcPts val="600"/>
                </a:spcAft>
              </a:pPr>
              <a:r>
                <a:rPr lang="en-GB" sz="1400" b="1" i="0" dirty="0">
                  <a:solidFill>
                    <a:schemeClr val="tx1"/>
                  </a:solidFill>
                </a:rPr>
                <a:t>Image Background</a:t>
              </a:r>
            </a:p>
          </p:txBody>
        </p:sp>
      </p:grpSp>
    </p:spTree>
    <p:extLst>
      <p:ext uri="{BB962C8B-B14F-4D97-AF65-F5344CB8AC3E}">
        <p14:creationId xmlns:p14="http://schemas.microsoft.com/office/powerpoint/2010/main" val="402384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Enter title here</a:t>
            </a:r>
            <a:endParaRPr lang="en-GB" dirty="0"/>
          </a:p>
        </p:txBody>
      </p:sp>
      <p:sp>
        <p:nvSpPr>
          <p:cNvPr id="19" name="Text Placeholder 18"/>
          <p:cNvSpPr>
            <a:spLocks noGrp="1"/>
          </p:cNvSpPr>
          <p:nvPr>
            <p:ph type="body" sz="quarter" idx="38" hasCustomPrompt="1"/>
          </p:nvPr>
        </p:nvSpPr>
        <p:spPr>
          <a:xfrm>
            <a:off x="506086" y="1573407"/>
            <a:ext cx="286871"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4"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4"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26" name="Text Placeholder 25"/>
          <p:cNvSpPr>
            <a:spLocks noGrp="1"/>
          </p:cNvSpPr>
          <p:nvPr>
            <p:ph type="body" sz="quarter" idx="41" hasCustomPrompt="1"/>
          </p:nvPr>
        </p:nvSpPr>
        <p:spPr>
          <a:xfrm>
            <a:off x="126208" y="1131079"/>
            <a:ext cx="2888457" cy="123825"/>
          </a:xfrm>
          <a:solidFill>
            <a:schemeClr val="bg2"/>
          </a:solidFill>
        </p:spPr>
        <p:txBody>
          <a:bodyPr/>
          <a:lstStyle>
            <a:lvl1pPr>
              <a:defRPr/>
            </a:lvl1pPr>
          </a:lstStyle>
          <a:p>
            <a:pPr lvl="0"/>
            <a:r>
              <a:rPr lang="en-US" dirty="0"/>
              <a:t>  </a:t>
            </a:r>
            <a:endParaRPr lang="en-GB" dirty="0"/>
          </a:p>
        </p:txBody>
      </p:sp>
      <p:sp>
        <p:nvSpPr>
          <p:cNvPr id="31" name="Text Placeholder 18"/>
          <p:cNvSpPr>
            <a:spLocks noGrp="1"/>
          </p:cNvSpPr>
          <p:nvPr>
            <p:ph type="body" sz="quarter" idx="42" hasCustomPrompt="1"/>
          </p:nvPr>
        </p:nvSpPr>
        <p:spPr>
          <a:xfrm>
            <a:off x="3523130" y="1573407"/>
            <a:ext cx="286871"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8"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8"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4" name="Text Placeholder 25"/>
          <p:cNvSpPr>
            <a:spLocks noGrp="1"/>
          </p:cNvSpPr>
          <p:nvPr>
            <p:ph type="body" sz="quarter" idx="45" hasCustomPrompt="1"/>
          </p:nvPr>
        </p:nvSpPr>
        <p:spPr>
          <a:xfrm>
            <a:off x="3143252" y="1131079"/>
            <a:ext cx="2888457" cy="123825"/>
          </a:xfrm>
          <a:solidFill>
            <a:schemeClr val="bg2"/>
          </a:solidFill>
        </p:spPr>
        <p:txBody>
          <a:bodyPr/>
          <a:lstStyle>
            <a:lvl1pPr>
              <a:defRPr/>
            </a:lvl1pPr>
          </a:lstStyle>
          <a:p>
            <a:pPr lvl="0"/>
            <a:r>
              <a:rPr lang="en-US" dirty="0"/>
              <a:t>  </a:t>
            </a:r>
            <a:endParaRPr lang="en-GB" dirty="0"/>
          </a:p>
        </p:txBody>
      </p:sp>
      <p:sp>
        <p:nvSpPr>
          <p:cNvPr id="36" name="Text Placeholder 18"/>
          <p:cNvSpPr>
            <a:spLocks noGrp="1"/>
          </p:cNvSpPr>
          <p:nvPr>
            <p:ph type="body" sz="quarter" idx="46" hasCustomPrompt="1"/>
          </p:nvPr>
        </p:nvSpPr>
        <p:spPr>
          <a:xfrm>
            <a:off x="6540174" y="1573407"/>
            <a:ext cx="286871"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2"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2"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9" name="Text Placeholder 25"/>
          <p:cNvSpPr>
            <a:spLocks noGrp="1"/>
          </p:cNvSpPr>
          <p:nvPr>
            <p:ph type="body" sz="quarter" idx="49" hasCustomPrompt="1"/>
          </p:nvPr>
        </p:nvSpPr>
        <p:spPr>
          <a:xfrm>
            <a:off x="6160296" y="1131079"/>
            <a:ext cx="2888457" cy="123825"/>
          </a:xfrm>
          <a:solidFill>
            <a:schemeClr val="bg2"/>
          </a:solidFill>
        </p:spPr>
        <p:txBody>
          <a:bodyPr/>
          <a:lstStyle>
            <a:lvl1pPr>
              <a:defRPr/>
            </a:lvl1pPr>
          </a:lstStyle>
          <a:p>
            <a:pPr lvl="0"/>
            <a:r>
              <a:rPr lang="en-US" dirty="0"/>
              <a:t>  </a:t>
            </a:r>
            <a:endParaRPr lang="en-GB" dirty="0"/>
          </a:p>
        </p:txBody>
      </p:sp>
      <p:sp>
        <p:nvSpPr>
          <p:cNvPr id="40" name="Text Placeholder 18"/>
          <p:cNvSpPr>
            <a:spLocks noGrp="1"/>
          </p:cNvSpPr>
          <p:nvPr>
            <p:ph type="body" sz="quarter" idx="50" hasCustomPrompt="1"/>
          </p:nvPr>
        </p:nvSpPr>
        <p:spPr>
          <a:xfrm>
            <a:off x="506086" y="2938998"/>
            <a:ext cx="286871" cy="486374"/>
          </a:xfrm>
        </p:spPr>
        <p:txBody>
          <a:bodyPr anchor="ctr"/>
          <a:lstStyle>
            <a:lvl1pPr algn="r">
              <a:defRPr sz="3200" b="0">
                <a:latin typeface="+mn-lt"/>
              </a:defRPr>
            </a:lvl1pPr>
          </a:lstStyle>
          <a:p>
            <a:pPr lvl="0"/>
            <a:r>
              <a:rPr lang="en-US" dirty="0"/>
              <a:t>5</a:t>
            </a:r>
            <a:endParaRPr lang="en-GB" dirty="0"/>
          </a:p>
        </p:txBody>
      </p:sp>
      <p:sp>
        <p:nvSpPr>
          <p:cNvPr id="41" name="Text Placeholder 22"/>
          <p:cNvSpPr>
            <a:spLocks noGrp="1"/>
          </p:cNvSpPr>
          <p:nvPr>
            <p:ph type="body" sz="quarter" idx="51" hasCustomPrompt="1"/>
          </p:nvPr>
        </p:nvSpPr>
        <p:spPr>
          <a:xfrm>
            <a:off x="826294" y="2938998"/>
            <a:ext cx="2188369" cy="276824"/>
          </a:xfrm>
        </p:spPr>
        <p:txBody>
          <a:bodyPr anchor="b"/>
          <a:lstStyle>
            <a:lvl1pPr>
              <a:defRPr sz="1400"/>
            </a:lvl1pPr>
          </a:lstStyle>
          <a:p>
            <a:pPr lvl="0"/>
            <a:r>
              <a:rPr lang="en-US" dirty="0"/>
              <a:t>Chapter title</a:t>
            </a:r>
            <a:endParaRPr lang="en-GB" dirty="0"/>
          </a:p>
        </p:txBody>
      </p:sp>
      <p:sp>
        <p:nvSpPr>
          <p:cNvPr id="42" name="Text Placeholder 22"/>
          <p:cNvSpPr>
            <a:spLocks noGrp="1"/>
          </p:cNvSpPr>
          <p:nvPr>
            <p:ph type="body" sz="quarter" idx="52" hasCustomPrompt="1"/>
          </p:nvPr>
        </p:nvSpPr>
        <p:spPr>
          <a:xfrm>
            <a:off x="826294"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3" name="Text Placeholder 25"/>
          <p:cNvSpPr>
            <a:spLocks noGrp="1"/>
          </p:cNvSpPr>
          <p:nvPr>
            <p:ph type="body" sz="quarter" idx="53" hasCustomPrompt="1"/>
          </p:nvPr>
        </p:nvSpPr>
        <p:spPr>
          <a:xfrm>
            <a:off x="126208" y="2480018"/>
            <a:ext cx="2888457" cy="123825"/>
          </a:xfrm>
          <a:solidFill>
            <a:schemeClr val="bg2"/>
          </a:solidFill>
        </p:spPr>
        <p:txBody>
          <a:bodyPr/>
          <a:lstStyle>
            <a:lvl1pPr>
              <a:defRPr/>
            </a:lvl1pPr>
          </a:lstStyle>
          <a:p>
            <a:pPr lvl="0"/>
            <a:r>
              <a:rPr lang="en-US" dirty="0"/>
              <a:t>  </a:t>
            </a:r>
            <a:endParaRPr lang="en-GB" dirty="0"/>
          </a:p>
        </p:txBody>
      </p:sp>
      <p:sp>
        <p:nvSpPr>
          <p:cNvPr id="44" name="Text Placeholder 18"/>
          <p:cNvSpPr>
            <a:spLocks noGrp="1"/>
          </p:cNvSpPr>
          <p:nvPr>
            <p:ph type="body" sz="quarter" idx="54" hasCustomPrompt="1"/>
          </p:nvPr>
        </p:nvSpPr>
        <p:spPr>
          <a:xfrm>
            <a:off x="3523130" y="2938998"/>
            <a:ext cx="286871" cy="486374"/>
          </a:xfrm>
        </p:spPr>
        <p:txBody>
          <a:bodyPr anchor="ctr"/>
          <a:lstStyle>
            <a:lvl1pPr algn="r">
              <a:defRPr sz="3200" b="0">
                <a:latin typeface="+mn-lt"/>
              </a:defRPr>
            </a:lvl1pPr>
          </a:lstStyle>
          <a:p>
            <a:pPr lvl="0"/>
            <a:r>
              <a:rPr lang="en-US" dirty="0"/>
              <a:t>6</a:t>
            </a:r>
            <a:endParaRPr lang="en-GB" dirty="0"/>
          </a:p>
        </p:txBody>
      </p:sp>
      <p:sp>
        <p:nvSpPr>
          <p:cNvPr id="45" name="Text Placeholder 22"/>
          <p:cNvSpPr>
            <a:spLocks noGrp="1"/>
          </p:cNvSpPr>
          <p:nvPr>
            <p:ph type="body" sz="quarter" idx="55" hasCustomPrompt="1"/>
          </p:nvPr>
        </p:nvSpPr>
        <p:spPr>
          <a:xfrm>
            <a:off x="3843338" y="2938998"/>
            <a:ext cx="2188369" cy="276824"/>
          </a:xfrm>
        </p:spPr>
        <p:txBody>
          <a:bodyPr anchor="b"/>
          <a:lstStyle>
            <a:lvl1pPr>
              <a:defRPr sz="1400"/>
            </a:lvl1pPr>
          </a:lstStyle>
          <a:p>
            <a:pPr lvl="0"/>
            <a:r>
              <a:rPr lang="en-US" dirty="0"/>
              <a:t>Chapter title</a:t>
            </a:r>
            <a:endParaRPr lang="en-GB" dirty="0"/>
          </a:p>
        </p:txBody>
      </p:sp>
      <p:sp>
        <p:nvSpPr>
          <p:cNvPr id="46" name="Text Placeholder 22"/>
          <p:cNvSpPr>
            <a:spLocks noGrp="1"/>
          </p:cNvSpPr>
          <p:nvPr>
            <p:ph type="body" sz="quarter" idx="56" hasCustomPrompt="1"/>
          </p:nvPr>
        </p:nvSpPr>
        <p:spPr>
          <a:xfrm>
            <a:off x="3843338"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7" name="Text Placeholder 25"/>
          <p:cNvSpPr>
            <a:spLocks noGrp="1"/>
          </p:cNvSpPr>
          <p:nvPr>
            <p:ph type="body" sz="quarter" idx="57" hasCustomPrompt="1"/>
          </p:nvPr>
        </p:nvSpPr>
        <p:spPr>
          <a:xfrm>
            <a:off x="3143252" y="2480018"/>
            <a:ext cx="2888457" cy="123825"/>
          </a:xfrm>
          <a:solidFill>
            <a:schemeClr val="bg2"/>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58" hasCustomPrompt="1"/>
          </p:nvPr>
        </p:nvSpPr>
        <p:spPr>
          <a:xfrm>
            <a:off x="6540174" y="2938998"/>
            <a:ext cx="286871" cy="486374"/>
          </a:xfrm>
        </p:spPr>
        <p:txBody>
          <a:bodyPr anchor="ctr"/>
          <a:lstStyle>
            <a:lvl1pPr algn="r">
              <a:defRPr sz="3200" b="0">
                <a:latin typeface="+mn-lt"/>
              </a:defRPr>
            </a:lvl1pPr>
          </a:lstStyle>
          <a:p>
            <a:pPr lvl="0"/>
            <a:r>
              <a:rPr lang="en-US" dirty="0"/>
              <a:t>7</a:t>
            </a:r>
            <a:endParaRPr lang="en-GB" dirty="0"/>
          </a:p>
        </p:txBody>
      </p:sp>
      <p:sp>
        <p:nvSpPr>
          <p:cNvPr id="49" name="Text Placeholder 22"/>
          <p:cNvSpPr>
            <a:spLocks noGrp="1"/>
          </p:cNvSpPr>
          <p:nvPr>
            <p:ph type="body" sz="quarter" idx="59" hasCustomPrompt="1"/>
          </p:nvPr>
        </p:nvSpPr>
        <p:spPr>
          <a:xfrm>
            <a:off x="6860382" y="2938998"/>
            <a:ext cx="2188369" cy="276824"/>
          </a:xfrm>
        </p:spPr>
        <p:txBody>
          <a:bodyPr anchor="b"/>
          <a:lstStyle>
            <a:lvl1pPr>
              <a:defRPr sz="1400"/>
            </a:lvl1pPr>
          </a:lstStyle>
          <a:p>
            <a:pPr lvl="0"/>
            <a:r>
              <a:rPr lang="en-US" dirty="0"/>
              <a:t>Chapter title</a:t>
            </a:r>
            <a:endParaRPr lang="en-GB" dirty="0"/>
          </a:p>
        </p:txBody>
      </p:sp>
      <p:sp>
        <p:nvSpPr>
          <p:cNvPr id="50" name="Text Placeholder 22"/>
          <p:cNvSpPr>
            <a:spLocks noGrp="1"/>
          </p:cNvSpPr>
          <p:nvPr>
            <p:ph type="body" sz="quarter" idx="60" hasCustomPrompt="1"/>
          </p:nvPr>
        </p:nvSpPr>
        <p:spPr>
          <a:xfrm>
            <a:off x="6860382"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1" name="Text Placeholder 25"/>
          <p:cNvSpPr>
            <a:spLocks noGrp="1"/>
          </p:cNvSpPr>
          <p:nvPr>
            <p:ph type="body" sz="quarter" idx="61" hasCustomPrompt="1"/>
          </p:nvPr>
        </p:nvSpPr>
        <p:spPr>
          <a:xfrm>
            <a:off x="6160296" y="2480018"/>
            <a:ext cx="2888457" cy="123825"/>
          </a:xfrm>
          <a:solidFill>
            <a:schemeClr val="bg2"/>
          </a:solidFill>
        </p:spPr>
        <p:txBody>
          <a:bodyPr/>
          <a:lstStyle>
            <a:lvl1pPr>
              <a:defRPr/>
            </a:lvl1pPr>
          </a:lstStyle>
          <a:p>
            <a:pPr lvl="0"/>
            <a:r>
              <a:rPr lang="en-US" dirty="0"/>
              <a:t>  </a:t>
            </a:r>
            <a:endParaRPr lang="en-GB" dirty="0"/>
          </a:p>
        </p:txBody>
      </p:sp>
      <p:sp>
        <p:nvSpPr>
          <p:cNvPr id="52" name="Text Placeholder 18"/>
          <p:cNvSpPr>
            <a:spLocks noGrp="1"/>
          </p:cNvSpPr>
          <p:nvPr>
            <p:ph type="body" sz="quarter" idx="62" hasCustomPrompt="1"/>
          </p:nvPr>
        </p:nvSpPr>
        <p:spPr>
          <a:xfrm>
            <a:off x="506086" y="4342744"/>
            <a:ext cx="286871" cy="486374"/>
          </a:xfrm>
        </p:spPr>
        <p:txBody>
          <a:bodyPr anchor="ctr"/>
          <a:lstStyle>
            <a:lvl1pPr algn="r">
              <a:defRPr sz="3200" b="0">
                <a:latin typeface="+mn-lt"/>
              </a:defRPr>
            </a:lvl1pPr>
          </a:lstStyle>
          <a:p>
            <a:pPr lvl="0"/>
            <a:r>
              <a:rPr lang="en-US" dirty="0"/>
              <a:t>9</a:t>
            </a:r>
            <a:endParaRPr lang="en-GB" dirty="0"/>
          </a:p>
        </p:txBody>
      </p:sp>
      <p:sp>
        <p:nvSpPr>
          <p:cNvPr id="53" name="Text Placeholder 22"/>
          <p:cNvSpPr>
            <a:spLocks noGrp="1"/>
          </p:cNvSpPr>
          <p:nvPr>
            <p:ph type="body" sz="quarter" idx="63" hasCustomPrompt="1"/>
          </p:nvPr>
        </p:nvSpPr>
        <p:spPr>
          <a:xfrm>
            <a:off x="826294" y="4342744"/>
            <a:ext cx="2188369" cy="276824"/>
          </a:xfrm>
        </p:spPr>
        <p:txBody>
          <a:bodyPr anchor="b"/>
          <a:lstStyle>
            <a:lvl1pPr>
              <a:defRPr sz="1400"/>
            </a:lvl1pPr>
          </a:lstStyle>
          <a:p>
            <a:pPr lvl="0"/>
            <a:r>
              <a:rPr lang="en-US" dirty="0"/>
              <a:t>Chapter title</a:t>
            </a:r>
            <a:endParaRPr lang="en-GB" dirty="0"/>
          </a:p>
        </p:txBody>
      </p:sp>
      <p:sp>
        <p:nvSpPr>
          <p:cNvPr id="54" name="Text Placeholder 22"/>
          <p:cNvSpPr>
            <a:spLocks noGrp="1"/>
          </p:cNvSpPr>
          <p:nvPr>
            <p:ph type="body" sz="quarter" idx="64" hasCustomPrompt="1"/>
          </p:nvPr>
        </p:nvSpPr>
        <p:spPr>
          <a:xfrm>
            <a:off x="826294"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5" name="Text Placeholder 25"/>
          <p:cNvSpPr>
            <a:spLocks noGrp="1"/>
          </p:cNvSpPr>
          <p:nvPr>
            <p:ph type="body" sz="quarter" idx="65" hasCustomPrompt="1"/>
          </p:nvPr>
        </p:nvSpPr>
        <p:spPr>
          <a:xfrm>
            <a:off x="126208" y="3883764"/>
            <a:ext cx="2888457" cy="123825"/>
          </a:xfrm>
          <a:solidFill>
            <a:schemeClr val="bg2"/>
          </a:solidFill>
        </p:spPr>
        <p:txBody>
          <a:bodyPr/>
          <a:lstStyle>
            <a:lvl1pPr>
              <a:defRPr/>
            </a:lvl1pPr>
          </a:lstStyle>
          <a:p>
            <a:pPr lvl="0"/>
            <a:r>
              <a:rPr lang="en-US" dirty="0"/>
              <a:t>  </a:t>
            </a:r>
            <a:endParaRPr lang="en-GB" dirty="0"/>
          </a:p>
        </p:txBody>
      </p:sp>
      <p:sp>
        <p:nvSpPr>
          <p:cNvPr id="56" name="Text Placeholder 18"/>
          <p:cNvSpPr>
            <a:spLocks noGrp="1"/>
          </p:cNvSpPr>
          <p:nvPr>
            <p:ph type="body" sz="quarter" idx="66" hasCustomPrompt="1"/>
          </p:nvPr>
        </p:nvSpPr>
        <p:spPr>
          <a:xfrm>
            <a:off x="3143251" y="4342744"/>
            <a:ext cx="666749" cy="486374"/>
          </a:xfrm>
        </p:spPr>
        <p:txBody>
          <a:bodyPr anchor="ctr"/>
          <a:lstStyle>
            <a:lvl1pPr algn="r">
              <a:defRPr sz="3200" b="0">
                <a:latin typeface="+mn-lt"/>
              </a:defRPr>
            </a:lvl1pPr>
          </a:lstStyle>
          <a:p>
            <a:pPr lvl="0"/>
            <a:r>
              <a:rPr lang="en-US" dirty="0"/>
              <a:t>10</a:t>
            </a:r>
            <a:endParaRPr lang="en-GB" dirty="0"/>
          </a:p>
        </p:txBody>
      </p:sp>
      <p:sp>
        <p:nvSpPr>
          <p:cNvPr id="57" name="Text Placeholder 22"/>
          <p:cNvSpPr>
            <a:spLocks noGrp="1"/>
          </p:cNvSpPr>
          <p:nvPr>
            <p:ph type="body" sz="quarter" idx="67" hasCustomPrompt="1"/>
          </p:nvPr>
        </p:nvSpPr>
        <p:spPr>
          <a:xfrm>
            <a:off x="3843338" y="4342744"/>
            <a:ext cx="2188369" cy="276824"/>
          </a:xfrm>
        </p:spPr>
        <p:txBody>
          <a:bodyPr anchor="b"/>
          <a:lstStyle>
            <a:lvl1pPr>
              <a:defRPr sz="1400"/>
            </a:lvl1pPr>
          </a:lstStyle>
          <a:p>
            <a:pPr lvl="0"/>
            <a:r>
              <a:rPr lang="en-US" dirty="0"/>
              <a:t>Chapter title</a:t>
            </a:r>
            <a:endParaRPr lang="en-GB" dirty="0"/>
          </a:p>
        </p:txBody>
      </p:sp>
      <p:sp>
        <p:nvSpPr>
          <p:cNvPr id="58" name="Text Placeholder 22"/>
          <p:cNvSpPr>
            <a:spLocks noGrp="1"/>
          </p:cNvSpPr>
          <p:nvPr>
            <p:ph type="body" sz="quarter" idx="68" hasCustomPrompt="1"/>
          </p:nvPr>
        </p:nvSpPr>
        <p:spPr>
          <a:xfrm>
            <a:off x="3843338"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5"/>
          <p:cNvSpPr>
            <a:spLocks noGrp="1"/>
          </p:cNvSpPr>
          <p:nvPr>
            <p:ph type="body" sz="quarter" idx="69" hasCustomPrompt="1"/>
          </p:nvPr>
        </p:nvSpPr>
        <p:spPr>
          <a:xfrm>
            <a:off x="3143252" y="3883764"/>
            <a:ext cx="2888457" cy="123825"/>
          </a:xfrm>
          <a:solidFill>
            <a:schemeClr val="bg2"/>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70" hasCustomPrompt="1"/>
          </p:nvPr>
        </p:nvSpPr>
        <p:spPr>
          <a:xfrm>
            <a:off x="6156326" y="4342744"/>
            <a:ext cx="670719" cy="486374"/>
          </a:xfrm>
        </p:spPr>
        <p:txBody>
          <a:bodyPr anchor="ctr"/>
          <a:lstStyle>
            <a:lvl1pPr algn="r">
              <a:defRPr sz="3200" b="0">
                <a:latin typeface="+mn-lt"/>
              </a:defRPr>
            </a:lvl1pPr>
          </a:lstStyle>
          <a:p>
            <a:pPr lvl="0"/>
            <a:r>
              <a:rPr lang="en-US" dirty="0"/>
              <a:t>11</a:t>
            </a:r>
            <a:endParaRPr lang="en-GB" dirty="0"/>
          </a:p>
        </p:txBody>
      </p:sp>
      <p:sp>
        <p:nvSpPr>
          <p:cNvPr id="61" name="Text Placeholder 22"/>
          <p:cNvSpPr>
            <a:spLocks noGrp="1"/>
          </p:cNvSpPr>
          <p:nvPr>
            <p:ph type="body" sz="quarter" idx="71" hasCustomPrompt="1"/>
          </p:nvPr>
        </p:nvSpPr>
        <p:spPr>
          <a:xfrm>
            <a:off x="6860382" y="4342744"/>
            <a:ext cx="2188369" cy="276824"/>
          </a:xfrm>
        </p:spPr>
        <p:txBody>
          <a:bodyPr anchor="b"/>
          <a:lstStyle>
            <a:lvl1pPr>
              <a:defRPr sz="1400"/>
            </a:lvl1pPr>
          </a:lstStyle>
          <a:p>
            <a:pPr lvl="0"/>
            <a:r>
              <a:rPr lang="en-US" dirty="0"/>
              <a:t>Chapter title</a:t>
            </a:r>
            <a:endParaRPr lang="en-GB" dirty="0"/>
          </a:p>
        </p:txBody>
      </p:sp>
      <p:sp>
        <p:nvSpPr>
          <p:cNvPr id="62" name="Text Placeholder 22"/>
          <p:cNvSpPr>
            <a:spLocks noGrp="1"/>
          </p:cNvSpPr>
          <p:nvPr>
            <p:ph type="body" sz="quarter" idx="72" hasCustomPrompt="1"/>
          </p:nvPr>
        </p:nvSpPr>
        <p:spPr>
          <a:xfrm>
            <a:off x="6860382"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5"/>
          <p:cNvSpPr>
            <a:spLocks noGrp="1"/>
          </p:cNvSpPr>
          <p:nvPr>
            <p:ph type="body" sz="quarter" idx="73" hasCustomPrompt="1"/>
          </p:nvPr>
        </p:nvSpPr>
        <p:spPr>
          <a:xfrm>
            <a:off x="6160296" y="3883764"/>
            <a:ext cx="2888457" cy="123825"/>
          </a:xfrm>
          <a:solidFill>
            <a:schemeClr val="bg2"/>
          </a:solidFill>
        </p:spPr>
        <p:txBody>
          <a:bodyPr/>
          <a:lstStyle>
            <a:lvl1pPr>
              <a:defRPr/>
            </a:lvl1pPr>
          </a:lstStyle>
          <a:p>
            <a:pPr lvl="0"/>
            <a:r>
              <a:rPr lang="en-US" dirty="0"/>
              <a:t>  </a:t>
            </a:r>
            <a:endParaRPr lang="en-GB" dirty="0"/>
          </a:p>
        </p:txBody>
      </p:sp>
      <p:sp>
        <p:nvSpPr>
          <p:cNvPr id="64" name="Text Placeholder 18"/>
          <p:cNvSpPr>
            <a:spLocks noGrp="1"/>
          </p:cNvSpPr>
          <p:nvPr>
            <p:ph type="body" sz="quarter" idx="74" hasCustomPrompt="1"/>
          </p:nvPr>
        </p:nvSpPr>
        <p:spPr>
          <a:xfrm>
            <a:off x="126207" y="5706010"/>
            <a:ext cx="666749" cy="486374"/>
          </a:xfrm>
        </p:spPr>
        <p:txBody>
          <a:bodyPr anchor="ctr"/>
          <a:lstStyle>
            <a:lvl1pPr algn="r">
              <a:defRPr sz="3200" b="0">
                <a:latin typeface="+mn-lt"/>
              </a:defRPr>
            </a:lvl1pPr>
          </a:lstStyle>
          <a:p>
            <a:pPr lvl="0"/>
            <a:r>
              <a:rPr lang="en-US" dirty="0"/>
              <a:t>13</a:t>
            </a:r>
            <a:endParaRPr lang="en-GB" dirty="0"/>
          </a:p>
        </p:txBody>
      </p:sp>
      <p:sp>
        <p:nvSpPr>
          <p:cNvPr id="65" name="Text Placeholder 22"/>
          <p:cNvSpPr>
            <a:spLocks noGrp="1"/>
          </p:cNvSpPr>
          <p:nvPr>
            <p:ph type="body" sz="quarter" idx="75" hasCustomPrompt="1"/>
          </p:nvPr>
        </p:nvSpPr>
        <p:spPr>
          <a:xfrm>
            <a:off x="826294" y="5706010"/>
            <a:ext cx="2188369" cy="276824"/>
          </a:xfrm>
        </p:spPr>
        <p:txBody>
          <a:bodyPr anchor="b"/>
          <a:lstStyle>
            <a:lvl1pPr>
              <a:defRPr sz="1400"/>
            </a:lvl1pPr>
          </a:lstStyle>
          <a:p>
            <a:pPr lvl="0"/>
            <a:r>
              <a:rPr lang="en-US" dirty="0"/>
              <a:t>Chapter title</a:t>
            </a:r>
            <a:endParaRPr lang="en-GB" dirty="0"/>
          </a:p>
        </p:txBody>
      </p:sp>
      <p:sp>
        <p:nvSpPr>
          <p:cNvPr id="66" name="Text Placeholder 22"/>
          <p:cNvSpPr>
            <a:spLocks noGrp="1"/>
          </p:cNvSpPr>
          <p:nvPr>
            <p:ph type="body" sz="quarter" idx="76" hasCustomPrompt="1"/>
          </p:nvPr>
        </p:nvSpPr>
        <p:spPr>
          <a:xfrm>
            <a:off x="826294"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5"/>
          <p:cNvSpPr>
            <a:spLocks noGrp="1"/>
          </p:cNvSpPr>
          <p:nvPr>
            <p:ph type="body" sz="quarter" idx="77" hasCustomPrompt="1"/>
          </p:nvPr>
        </p:nvSpPr>
        <p:spPr>
          <a:xfrm>
            <a:off x="126208" y="5247030"/>
            <a:ext cx="2888457" cy="123825"/>
          </a:xfrm>
          <a:solidFill>
            <a:schemeClr val="bg2"/>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78" hasCustomPrompt="1"/>
          </p:nvPr>
        </p:nvSpPr>
        <p:spPr>
          <a:xfrm>
            <a:off x="3143251" y="5706010"/>
            <a:ext cx="666749" cy="486374"/>
          </a:xfrm>
        </p:spPr>
        <p:txBody>
          <a:bodyPr anchor="ctr"/>
          <a:lstStyle>
            <a:lvl1pPr algn="r">
              <a:defRPr sz="3200" b="0">
                <a:latin typeface="+mn-lt"/>
              </a:defRPr>
            </a:lvl1pPr>
          </a:lstStyle>
          <a:p>
            <a:pPr lvl="0"/>
            <a:r>
              <a:rPr lang="en-US" dirty="0"/>
              <a:t>14</a:t>
            </a:r>
            <a:endParaRPr lang="en-GB" dirty="0"/>
          </a:p>
        </p:txBody>
      </p:sp>
      <p:sp>
        <p:nvSpPr>
          <p:cNvPr id="69" name="Text Placeholder 22"/>
          <p:cNvSpPr>
            <a:spLocks noGrp="1"/>
          </p:cNvSpPr>
          <p:nvPr>
            <p:ph type="body" sz="quarter" idx="79" hasCustomPrompt="1"/>
          </p:nvPr>
        </p:nvSpPr>
        <p:spPr>
          <a:xfrm>
            <a:off x="3843338" y="5706010"/>
            <a:ext cx="2188369" cy="276824"/>
          </a:xfrm>
        </p:spPr>
        <p:txBody>
          <a:bodyPr anchor="b"/>
          <a:lstStyle>
            <a:lvl1pPr>
              <a:defRPr sz="1400"/>
            </a:lvl1pPr>
          </a:lstStyle>
          <a:p>
            <a:pPr lvl="0"/>
            <a:r>
              <a:rPr lang="en-US" dirty="0"/>
              <a:t>Chapter title</a:t>
            </a:r>
            <a:endParaRPr lang="en-GB" dirty="0"/>
          </a:p>
        </p:txBody>
      </p:sp>
      <p:sp>
        <p:nvSpPr>
          <p:cNvPr id="70" name="Text Placeholder 22"/>
          <p:cNvSpPr>
            <a:spLocks noGrp="1"/>
          </p:cNvSpPr>
          <p:nvPr>
            <p:ph type="body" sz="quarter" idx="80" hasCustomPrompt="1"/>
          </p:nvPr>
        </p:nvSpPr>
        <p:spPr>
          <a:xfrm>
            <a:off x="3843338"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5"/>
          <p:cNvSpPr>
            <a:spLocks noGrp="1"/>
          </p:cNvSpPr>
          <p:nvPr>
            <p:ph type="body" sz="quarter" idx="81" hasCustomPrompt="1"/>
          </p:nvPr>
        </p:nvSpPr>
        <p:spPr>
          <a:xfrm>
            <a:off x="3143252" y="5247030"/>
            <a:ext cx="2888457" cy="123825"/>
          </a:xfrm>
          <a:solidFill>
            <a:schemeClr val="bg2"/>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82" hasCustomPrompt="1"/>
          </p:nvPr>
        </p:nvSpPr>
        <p:spPr>
          <a:xfrm>
            <a:off x="6160295" y="5706010"/>
            <a:ext cx="666749" cy="486374"/>
          </a:xfrm>
        </p:spPr>
        <p:txBody>
          <a:bodyPr anchor="ctr"/>
          <a:lstStyle>
            <a:lvl1pPr algn="r">
              <a:defRPr sz="3200" b="0">
                <a:latin typeface="+mn-lt"/>
              </a:defRPr>
            </a:lvl1pPr>
          </a:lstStyle>
          <a:p>
            <a:pPr lvl="0"/>
            <a:r>
              <a:rPr lang="en-US" dirty="0"/>
              <a:t>15</a:t>
            </a:r>
            <a:endParaRPr lang="en-GB" dirty="0"/>
          </a:p>
        </p:txBody>
      </p:sp>
      <p:sp>
        <p:nvSpPr>
          <p:cNvPr id="73" name="Text Placeholder 22"/>
          <p:cNvSpPr>
            <a:spLocks noGrp="1"/>
          </p:cNvSpPr>
          <p:nvPr>
            <p:ph type="body" sz="quarter" idx="83" hasCustomPrompt="1"/>
          </p:nvPr>
        </p:nvSpPr>
        <p:spPr>
          <a:xfrm>
            <a:off x="6860382" y="5706010"/>
            <a:ext cx="2188369" cy="276824"/>
          </a:xfrm>
        </p:spPr>
        <p:txBody>
          <a:bodyPr anchor="b"/>
          <a:lstStyle>
            <a:lvl1pPr>
              <a:defRPr sz="1400"/>
            </a:lvl1pPr>
          </a:lstStyle>
          <a:p>
            <a:pPr lvl="0"/>
            <a:r>
              <a:rPr lang="en-US" dirty="0"/>
              <a:t>Chapter title</a:t>
            </a:r>
            <a:endParaRPr lang="en-GB" dirty="0"/>
          </a:p>
        </p:txBody>
      </p:sp>
      <p:sp>
        <p:nvSpPr>
          <p:cNvPr id="74" name="Text Placeholder 22"/>
          <p:cNvSpPr>
            <a:spLocks noGrp="1"/>
          </p:cNvSpPr>
          <p:nvPr>
            <p:ph type="body" sz="quarter" idx="84" hasCustomPrompt="1"/>
          </p:nvPr>
        </p:nvSpPr>
        <p:spPr>
          <a:xfrm>
            <a:off x="6860382"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5"/>
          <p:cNvSpPr>
            <a:spLocks noGrp="1"/>
          </p:cNvSpPr>
          <p:nvPr>
            <p:ph type="body" sz="quarter" idx="85" hasCustomPrompt="1"/>
          </p:nvPr>
        </p:nvSpPr>
        <p:spPr>
          <a:xfrm>
            <a:off x="6160296" y="5247030"/>
            <a:ext cx="2888457" cy="123825"/>
          </a:xfrm>
          <a:solidFill>
            <a:schemeClr val="bg2"/>
          </a:solidFill>
        </p:spPr>
        <p:txBody>
          <a:bodyPr/>
          <a:lstStyle>
            <a:lvl1pPr>
              <a:defRPr/>
            </a:lvl1pPr>
          </a:lstStyle>
          <a:p>
            <a:pPr lvl="0"/>
            <a:r>
              <a:rPr lang="en-US" dirty="0"/>
              <a:t>  </a:t>
            </a:r>
            <a:endParaRPr lang="en-GB" dirty="0"/>
          </a:p>
        </p:txBody>
      </p:sp>
      <p:sp>
        <p:nvSpPr>
          <p:cNvPr id="76" name="Text Placeholder 18"/>
          <p:cNvSpPr>
            <a:spLocks noGrp="1"/>
          </p:cNvSpPr>
          <p:nvPr>
            <p:ph type="body" sz="quarter" idx="86" hasCustomPrompt="1"/>
          </p:nvPr>
        </p:nvSpPr>
        <p:spPr>
          <a:xfrm>
            <a:off x="9556658" y="1573407"/>
            <a:ext cx="286871" cy="486374"/>
          </a:xfrm>
        </p:spPr>
        <p:txBody>
          <a:bodyPr anchor="ctr"/>
          <a:lstStyle>
            <a:lvl1pPr algn="r">
              <a:defRPr sz="3200" b="0">
                <a:latin typeface="+mn-lt"/>
              </a:defRPr>
            </a:lvl1pPr>
          </a:lstStyle>
          <a:p>
            <a:pPr lvl="0"/>
            <a:r>
              <a:rPr lang="en-US" dirty="0"/>
              <a:t>4</a:t>
            </a:r>
            <a:endParaRPr lang="en-GB" dirty="0"/>
          </a:p>
        </p:txBody>
      </p:sp>
      <p:sp>
        <p:nvSpPr>
          <p:cNvPr id="77" name="Text Placeholder 22"/>
          <p:cNvSpPr>
            <a:spLocks noGrp="1"/>
          </p:cNvSpPr>
          <p:nvPr>
            <p:ph type="body" sz="quarter" idx="87" hasCustomPrompt="1"/>
          </p:nvPr>
        </p:nvSpPr>
        <p:spPr>
          <a:xfrm>
            <a:off x="9876866" y="1573407"/>
            <a:ext cx="2188369" cy="276824"/>
          </a:xfrm>
        </p:spPr>
        <p:txBody>
          <a:bodyPr anchor="b"/>
          <a:lstStyle>
            <a:lvl1pPr>
              <a:defRPr sz="1400"/>
            </a:lvl1pPr>
          </a:lstStyle>
          <a:p>
            <a:pPr lvl="0"/>
            <a:r>
              <a:rPr lang="en-US" dirty="0"/>
              <a:t>Chapter title</a:t>
            </a:r>
            <a:endParaRPr lang="en-GB" dirty="0"/>
          </a:p>
        </p:txBody>
      </p:sp>
      <p:sp>
        <p:nvSpPr>
          <p:cNvPr id="78" name="Text Placeholder 22"/>
          <p:cNvSpPr>
            <a:spLocks noGrp="1"/>
          </p:cNvSpPr>
          <p:nvPr>
            <p:ph type="body" sz="quarter" idx="88" hasCustomPrompt="1"/>
          </p:nvPr>
        </p:nvSpPr>
        <p:spPr>
          <a:xfrm>
            <a:off x="9876866"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9" name="Text Placeholder 25"/>
          <p:cNvSpPr>
            <a:spLocks noGrp="1"/>
          </p:cNvSpPr>
          <p:nvPr>
            <p:ph type="body" sz="quarter" idx="89" hasCustomPrompt="1"/>
          </p:nvPr>
        </p:nvSpPr>
        <p:spPr>
          <a:xfrm>
            <a:off x="9176780" y="1131079"/>
            <a:ext cx="2888457" cy="123825"/>
          </a:xfrm>
          <a:solidFill>
            <a:schemeClr val="bg2"/>
          </a:solidFill>
        </p:spPr>
        <p:txBody>
          <a:bodyPr/>
          <a:lstStyle>
            <a:lvl1pPr>
              <a:defRPr/>
            </a:lvl1pPr>
          </a:lstStyle>
          <a:p>
            <a:pPr lvl="0"/>
            <a:r>
              <a:rPr lang="en-US" dirty="0"/>
              <a:t>  </a:t>
            </a:r>
            <a:endParaRPr lang="en-GB" dirty="0"/>
          </a:p>
        </p:txBody>
      </p:sp>
      <p:sp>
        <p:nvSpPr>
          <p:cNvPr id="80" name="Text Placeholder 18"/>
          <p:cNvSpPr>
            <a:spLocks noGrp="1"/>
          </p:cNvSpPr>
          <p:nvPr>
            <p:ph type="body" sz="quarter" idx="90" hasCustomPrompt="1"/>
          </p:nvPr>
        </p:nvSpPr>
        <p:spPr>
          <a:xfrm>
            <a:off x="9556658" y="2938998"/>
            <a:ext cx="286871" cy="486374"/>
          </a:xfrm>
        </p:spPr>
        <p:txBody>
          <a:bodyPr anchor="ctr"/>
          <a:lstStyle>
            <a:lvl1pPr algn="r">
              <a:defRPr sz="3200" b="0">
                <a:latin typeface="+mn-lt"/>
              </a:defRPr>
            </a:lvl1pPr>
          </a:lstStyle>
          <a:p>
            <a:pPr lvl="0"/>
            <a:r>
              <a:rPr lang="en-US" dirty="0"/>
              <a:t>8</a:t>
            </a:r>
            <a:endParaRPr lang="en-GB" dirty="0"/>
          </a:p>
        </p:txBody>
      </p:sp>
      <p:sp>
        <p:nvSpPr>
          <p:cNvPr id="81" name="Text Placeholder 22"/>
          <p:cNvSpPr>
            <a:spLocks noGrp="1"/>
          </p:cNvSpPr>
          <p:nvPr>
            <p:ph type="body" sz="quarter" idx="91" hasCustomPrompt="1"/>
          </p:nvPr>
        </p:nvSpPr>
        <p:spPr>
          <a:xfrm>
            <a:off x="9876866" y="2938998"/>
            <a:ext cx="2188369" cy="276824"/>
          </a:xfrm>
        </p:spPr>
        <p:txBody>
          <a:bodyPr anchor="b"/>
          <a:lstStyle>
            <a:lvl1pPr>
              <a:defRPr sz="1400"/>
            </a:lvl1pPr>
          </a:lstStyle>
          <a:p>
            <a:pPr lvl="0"/>
            <a:r>
              <a:rPr lang="en-US" dirty="0"/>
              <a:t>Chapter title</a:t>
            </a:r>
            <a:endParaRPr lang="en-GB" dirty="0"/>
          </a:p>
        </p:txBody>
      </p:sp>
      <p:sp>
        <p:nvSpPr>
          <p:cNvPr id="82" name="Text Placeholder 22"/>
          <p:cNvSpPr>
            <a:spLocks noGrp="1"/>
          </p:cNvSpPr>
          <p:nvPr>
            <p:ph type="body" sz="quarter" idx="92" hasCustomPrompt="1"/>
          </p:nvPr>
        </p:nvSpPr>
        <p:spPr>
          <a:xfrm>
            <a:off x="9876866"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83" name="Text Placeholder 25"/>
          <p:cNvSpPr>
            <a:spLocks noGrp="1"/>
          </p:cNvSpPr>
          <p:nvPr>
            <p:ph type="body" sz="quarter" idx="93" hasCustomPrompt="1"/>
          </p:nvPr>
        </p:nvSpPr>
        <p:spPr>
          <a:xfrm>
            <a:off x="9176780" y="2480018"/>
            <a:ext cx="2888457" cy="123825"/>
          </a:xfrm>
          <a:solidFill>
            <a:schemeClr val="bg2"/>
          </a:solidFill>
        </p:spPr>
        <p:txBody>
          <a:bodyPr/>
          <a:lstStyle>
            <a:lvl1pPr>
              <a:defRPr/>
            </a:lvl1pPr>
          </a:lstStyle>
          <a:p>
            <a:pPr lvl="0"/>
            <a:r>
              <a:rPr lang="en-US" dirty="0"/>
              <a:t>  </a:t>
            </a:r>
            <a:endParaRPr lang="en-GB" dirty="0"/>
          </a:p>
        </p:txBody>
      </p:sp>
      <p:sp>
        <p:nvSpPr>
          <p:cNvPr id="84" name="Text Placeholder 18"/>
          <p:cNvSpPr>
            <a:spLocks noGrp="1"/>
          </p:cNvSpPr>
          <p:nvPr>
            <p:ph type="body" sz="quarter" idx="94" hasCustomPrompt="1"/>
          </p:nvPr>
        </p:nvSpPr>
        <p:spPr>
          <a:xfrm>
            <a:off x="9176779" y="4342744"/>
            <a:ext cx="666749" cy="486374"/>
          </a:xfrm>
        </p:spPr>
        <p:txBody>
          <a:bodyPr anchor="ctr"/>
          <a:lstStyle>
            <a:lvl1pPr algn="r">
              <a:defRPr sz="3200" b="0">
                <a:latin typeface="+mn-lt"/>
              </a:defRPr>
            </a:lvl1pPr>
          </a:lstStyle>
          <a:p>
            <a:pPr lvl="0"/>
            <a:r>
              <a:rPr lang="en-US" dirty="0"/>
              <a:t>12</a:t>
            </a:r>
            <a:endParaRPr lang="en-GB" dirty="0"/>
          </a:p>
        </p:txBody>
      </p:sp>
      <p:sp>
        <p:nvSpPr>
          <p:cNvPr id="85" name="Text Placeholder 22"/>
          <p:cNvSpPr>
            <a:spLocks noGrp="1"/>
          </p:cNvSpPr>
          <p:nvPr>
            <p:ph type="body" sz="quarter" idx="95" hasCustomPrompt="1"/>
          </p:nvPr>
        </p:nvSpPr>
        <p:spPr>
          <a:xfrm>
            <a:off x="9876866" y="4342744"/>
            <a:ext cx="2188369" cy="276824"/>
          </a:xfrm>
        </p:spPr>
        <p:txBody>
          <a:bodyPr anchor="b"/>
          <a:lstStyle>
            <a:lvl1pPr>
              <a:defRPr sz="1400"/>
            </a:lvl1pPr>
          </a:lstStyle>
          <a:p>
            <a:pPr lvl="0"/>
            <a:r>
              <a:rPr lang="en-US" dirty="0"/>
              <a:t>Chapter title</a:t>
            </a:r>
            <a:endParaRPr lang="en-GB" dirty="0"/>
          </a:p>
        </p:txBody>
      </p:sp>
      <p:sp>
        <p:nvSpPr>
          <p:cNvPr id="86" name="Text Placeholder 22"/>
          <p:cNvSpPr>
            <a:spLocks noGrp="1"/>
          </p:cNvSpPr>
          <p:nvPr>
            <p:ph type="body" sz="quarter" idx="96" hasCustomPrompt="1"/>
          </p:nvPr>
        </p:nvSpPr>
        <p:spPr>
          <a:xfrm>
            <a:off x="9876866"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87" name="Text Placeholder 25"/>
          <p:cNvSpPr>
            <a:spLocks noGrp="1"/>
          </p:cNvSpPr>
          <p:nvPr>
            <p:ph type="body" sz="quarter" idx="97" hasCustomPrompt="1"/>
          </p:nvPr>
        </p:nvSpPr>
        <p:spPr>
          <a:xfrm>
            <a:off x="9176780" y="3883764"/>
            <a:ext cx="2888457" cy="123825"/>
          </a:xfrm>
          <a:solidFill>
            <a:schemeClr val="bg2"/>
          </a:solidFill>
        </p:spPr>
        <p:txBody>
          <a:bodyPr/>
          <a:lstStyle>
            <a:lvl1pPr>
              <a:defRPr/>
            </a:lvl1pPr>
          </a:lstStyle>
          <a:p>
            <a:pPr lvl="0"/>
            <a:r>
              <a:rPr lang="en-US" dirty="0"/>
              <a:t>  </a:t>
            </a:r>
            <a:endParaRPr lang="en-GB" dirty="0"/>
          </a:p>
        </p:txBody>
      </p:sp>
      <p:sp>
        <p:nvSpPr>
          <p:cNvPr id="88" name="Text Placeholder 18"/>
          <p:cNvSpPr>
            <a:spLocks noGrp="1"/>
          </p:cNvSpPr>
          <p:nvPr>
            <p:ph type="body" sz="quarter" idx="98" hasCustomPrompt="1"/>
          </p:nvPr>
        </p:nvSpPr>
        <p:spPr>
          <a:xfrm>
            <a:off x="9176779" y="5706010"/>
            <a:ext cx="666749" cy="486374"/>
          </a:xfrm>
        </p:spPr>
        <p:txBody>
          <a:bodyPr anchor="ctr"/>
          <a:lstStyle>
            <a:lvl1pPr algn="r">
              <a:defRPr sz="3200" b="0">
                <a:latin typeface="+mn-lt"/>
              </a:defRPr>
            </a:lvl1pPr>
          </a:lstStyle>
          <a:p>
            <a:pPr lvl="0"/>
            <a:r>
              <a:rPr lang="en-US" dirty="0"/>
              <a:t>16</a:t>
            </a:r>
            <a:endParaRPr lang="en-GB" dirty="0"/>
          </a:p>
        </p:txBody>
      </p:sp>
      <p:sp>
        <p:nvSpPr>
          <p:cNvPr id="89" name="Text Placeholder 22"/>
          <p:cNvSpPr>
            <a:spLocks noGrp="1"/>
          </p:cNvSpPr>
          <p:nvPr>
            <p:ph type="body" sz="quarter" idx="99" hasCustomPrompt="1"/>
          </p:nvPr>
        </p:nvSpPr>
        <p:spPr>
          <a:xfrm>
            <a:off x="9876866" y="5706010"/>
            <a:ext cx="2188369" cy="276824"/>
          </a:xfrm>
        </p:spPr>
        <p:txBody>
          <a:bodyPr anchor="b"/>
          <a:lstStyle>
            <a:lvl1pPr>
              <a:defRPr sz="1400"/>
            </a:lvl1pPr>
          </a:lstStyle>
          <a:p>
            <a:pPr lvl="0"/>
            <a:r>
              <a:rPr lang="en-US" dirty="0"/>
              <a:t>Chapter title</a:t>
            </a:r>
            <a:endParaRPr lang="en-GB" dirty="0"/>
          </a:p>
        </p:txBody>
      </p:sp>
      <p:sp>
        <p:nvSpPr>
          <p:cNvPr id="90" name="Text Placeholder 22"/>
          <p:cNvSpPr>
            <a:spLocks noGrp="1"/>
          </p:cNvSpPr>
          <p:nvPr>
            <p:ph type="body" sz="quarter" idx="100" hasCustomPrompt="1"/>
          </p:nvPr>
        </p:nvSpPr>
        <p:spPr>
          <a:xfrm>
            <a:off x="9876866"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91" name="Text Placeholder 25"/>
          <p:cNvSpPr>
            <a:spLocks noGrp="1"/>
          </p:cNvSpPr>
          <p:nvPr>
            <p:ph type="body" sz="quarter" idx="101" hasCustomPrompt="1"/>
          </p:nvPr>
        </p:nvSpPr>
        <p:spPr>
          <a:xfrm>
            <a:off x="9176780" y="5247030"/>
            <a:ext cx="2888457" cy="123825"/>
          </a:xfrm>
          <a:solidFill>
            <a:schemeClr val="bg2"/>
          </a:solidFill>
        </p:spPr>
        <p:txBody>
          <a:bodyPr/>
          <a:lstStyle>
            <a:lvl1pPr>
              <a:defRPr/>
            </a:lvl1pPr>
          </a:lstStyle>
          <a:p>
            <a:pPr lvl="0"/>
            <a:r>
              <a:rPr lang="en-US" dirty="0"/>
              <a:t>  </a:t>
            </a:r>
            <a:endParaRPr lang="en-GB" dirty="0"/>
          </a:p>
        </p:txBody>
      </p:sp>
      <p:sp>
        <p:nvSpPr>
          <p:cNvPr id="93"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94"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191737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with Contacts">
    <p:spTree>
      <p:nvGrpSpPr>
        <p:cNvPr id="1" name=""/>
        <p:cNvGrpSpPr/>
        <p:nvPr/>
      </p:nvGrpSpPr>
      <p:grpSpPr>
        <a:xfrm>
          <a:off x="0" y="0"/>
          <a:ext cx="0" cy="0"/>
          <a:chOff x="0" y="0"/>
          <a:chExt cx="0" cy="0"/>
        </a:xfrm>
      </p:grpSpPr>
      <p:sp>
        <p:nvSpPr>
          <p:cNvPr id="6" name="Picture Placeholder 17"/>
          <p:cNvSpPr>
            <a:spLocks noGrp="1"/>
          </p:cNvSpPr>
          <p:nvPr>
            <p:ph type="pic" sz="quarter" idx="17" hasCustomPrompt="1"/>
          </p:nvPr>
        </p:nvSpPr>
        <p:spPr>
          <a:xfrm>
            <a:off x="9167813" y="1114425"/>
            <a:ext cx="2886075" cy="1681163"/>
          </a:xfrm>
          <a:noFill/>
        </p:spPr>
        <p:txBody>
          <a:bodyPr/>
          <a:lstStyle>
            <a:lvl1pPr algn="ctr">
              <a:defRPr sz="1100" spc="0" baseline="0"/>
            </a:lvl1pPr>
          </a:lstStyle>
          <a:p>
            <a:r>
              <a:rPr lang="en-GB" dirty="0"/>
              <a:t>Click on the icon to insert an image</a:t>
            </a:r>
          </a:p>
        </p:txBody>
      </p:sp>
      <p:sp>
        <p:nvSpPr>
          <p:cNvPr id="10" name="Picture Placeholder 17"/>
          <p:cNvSpPr>
            <a:spLocks noGrp="1"/>
          </p:cNvSpPr>
          <p:nvPr>
            <p:ph type="pic" sz="quarter" idx="30" hasCustomPrompt="1"/>
          </p:nvPr>
        </p:nvSpPr>
        <p:spPr>
          <a:xfrm>
            <a:off x="9167813" y="2986090"/>
            <a:ext cx="2886075" cy="1681163"/>
          </a:xfrm>
          <a:noFill/>
        </p:spPr>
        <p:txBody>
          <a:bodyPr/>
          <a:lstStyle>
            <a:lvl1pPr algn="ctr">
              <a:defRPr sz="1100" spc="0" baseline="0"/>
            </a:lvl1pPr>
          </a:lstStyle>
          <a:p>
            <a:r>
              <a:rPr lang="en-GB" dirty="0"/>
              <a:t>Click on the icon to insert an image</a:t>
            </a:r>
          </a:p>
        </p:txBody>
      </p:sp>
      <p:sp>
        <p:nvSpPr>
          <p:cNvPr id="14" name="Picture Placeholder 17"/>
          <p:cNvSpPr>
            <a:spLocks noGrp="1"/>
          </p:cNvSpPr>
          <p:nvPr>
            <p:ph type="pic" sz="quarter" idx="34" hasCustomPrompt="1"/>
          </p:nvPr>
        </p:nvSpPr>
        <p:spPr>
          <a:xfrm>
            <a:off x="9172573" y="4795840"/>
            <a:ext cx="2886075" cy="1681163"/>
          </a:xfrm>
          <a:noFill/>
        </p:spPr>
        <p:txBody>
          <a:bodyPr/>
          <a:lstStyle>
            <a:lvl1pPr algn="ctr">
              <a:defRPr sz="1100" spc="0" baseline="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7" name="Text Placeholder 24"/>
          <p:cNvSpPr>
            <a:spLocks noGrp="1"/>
          </p:cNvSpPr>
          <p:nvPr>
            <p:ph type="body" sz="quarter" idx="27" hasCustomPrompt="1"/>
          </p:nvPr>
        </p:nvSpPr>
        <p:spPr>
          <a:xfrm>
            <a:off x="9163053" y="2795116"/>
            <a:ext cx="2886075" cy="45719"/>
          </a:xfrm>
          <a:solidFill>
            <a:schemeClr val="accent6"/>
          </a:solidFill>
        </p:spPr>
        <p:txBody>
          <a:bodyPr/>
          <a:lstStyle>
            <a:lvl1pPr>
              <a:defRPr/>
            </a:lvl1pPr>
          </a:lstStyle>
          <a:p>
            <a:pPr lvl="0"/>
            <a:r>
              <a:rPr lang="en-US" dirty="0"/>
              <a:t>  </a:t>
            </a:r>
            <a:endParaRPr lang="en-GB" dirty="0"/>
          </a:p>
        </p:txBody>
      </p:sp>
      <p:sp>
        <p:nvSpPr>
          <p:cNvPr id="8" name="Text Placeholder 26"/>
          <p:cNvSpPr>
            <a:spLocks noGrp="1"/>
          </p:cNvSpPr>
          <p:nvPr>
            <p:ph type="body" sz="quarter" idx="28" hasCustomPrompt="1"/>
          </p:nvPr>
        </p:nvSpPr>
        <p:spPr>
          <a:xfrm>
            <a:off x="9163053" y="2338389"/>
            <a:ext cx="2886075" cy="457201"/>
          </a:xfrm>
          <a:solidFill>
            <a:schemeClr val="tx1">
              <a:alpha val="80000"/>
            </a:schemeClr>
          </a:solidFill>
        </p:spPr>
        <p:txBody>
          <a:bodyPr lIns="108000" tIns="90000" bIns="468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9" name="Text Placeholder 26"/>
          <p:cNvSpPr>
            <a:spLocks noGrp="1"/>
          </p:cNvSpPr>
          <p:nvPr>
            <p:ph type="body" sz="quarter" idx="29" hasCustomPrompt="1"/>
          </p:nvPr>
        </p:nvSpPr>
        <p:spPr>
          <a:xfrm>
            <a:off x="9163053" y="2575170"/>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1" name="Text Placeholder 24"/>
          <p:cNvSpPr>
            <a:spLocks noGrp="1"/>
          </p:cNvSpPr>
          <p:nvPr>
            <p:ph type="body" sz="quarter" idx="31" hasCustomPrompt="1"/>
          </p:nvPr>
        </p:nvSpPr>
        <p:spPr>
          <a:xfrm>
            <a:off x="9163053" y="4666779"/>
            <a:ext cx="2886075" cy="45719"/>
          </a:xfrm>
          <a:solidFill>
            <a:schemeClr val="accent6"/>
          </a:solidFill>
        </p:spPr>
        <p:txBody>
          <a:bodyPr/>
          <a:lstStyle>
            <a:lvl1pPr>
              <a:defRPr/>
            </a:lvl1pPr>
          </a:lstStyle>
          <a:p>
            <a:pPr lvl="0"/>
            <a:r>
              <a:rPr lang="en-US" dirty="0"/>
              <a:t>  </a:t>
            </a:r>
            <a:endParaRPr lang="en-GB" dirty="0"/>
          </a:p>
        </p:txBody>
      </p:sp>
      <p:sp>
        <p:nvSpPr>
          <p:cNvPr id="12" name="Text Placeholder 26"/>
          <p:cNvSpPr>
            <a:spLocks noGrp="1"/>
          </p:cNvSpPr>
          <p:nvPr>
            <p:ph type="body" sz="quarter" idx="32" hasCustomPrompt="1"/>
          </p:nvPr>
        </p:nvSpPr>
        <p:spPr>
          <a:xfrm>
            <a:off x="9163053" y="4210052"/>
            <a:ext cx="2886075" cy="457201"/>
          </a:xfrm>
          <a:solidFill>
            <a:schemeClr val="tx1">
              <a:alpha val="80000"/>
            </a:schemeClr>
          </a:solidFill>
        </p:spPr>
        <p:txBody>
          <a:bodyPr lIns="108000" tIns="90000" bIns="468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13" name="Text Placeholder 26"/>
          <p:cNvSpPr>
            <a:spLocks noGrp="1"/>
          </p:cNvSpPr>
          <p:nvPr>
            <p:ph type="body" sz="quarter" idx="33" hasCustomPrompt="1"/>
          </p:nvPr>
        </p:nvSpPr>
        <p:spPr>
          <a:xfrm>
            <a:off x="9163053" y="4446833"/>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5" name="Text Placeholder 24"/>
          <p:cNvSpPr>
            <a:spLocks noGrp="1"/>
          </p:cNvSpPr>
          <p:nvPr>
            <p:ph type="body" sz="quarter" idx="35" hasCustomPrompt="1"/>
          </p:nvPr>
        </p:nvSpPr>
        <p:spPr>
          <a:xfrm>
            <a:off x="9172573" y="6476529"/>
            <a:ext cx="2886075" cy="45719"/>
          </a:xfrm>
          <a:solidFill>
            <a:schemeClr val="accent6"/>
          </a:solidFill>
        </p:spPr>
        <p:txBody>
          <a:bodyPr/>
          <a:lstStyle>
            <a:lvl1pPr>
              <a:defRPr/>
            </a:lvl1pPr>
          </a:lstStyle>
          <a:p>
            <a:pPr lvl="0"/>
            <a:r>
              <a:rPr lang="en-US" dirty="0"/>
              <a:t>  </a:t>
            </a:r>
            <a:endParaRPr lang="en-GB" dirty="0"/>
          </a:p>
        </p:txBody>
      </p:sp>
      <p:sp>
        <p:nvSpPr>
          <p:cNvPr id="16" name="Text Placeholder 26"/>
          <p:cNvSpPr>
            <a:spLocks noGrp="1"/>
          </p:cNvSpPr>
          <p:nvPr>
            <p:ph type="body" sz="quarter" idx="36" hasCustomPrompt="1"/>
          </p:nvPr>
        </p:nvSpPr>
        <p:spPr>
          <a:xfrm>
            <a:off x="9167813" y="6019802"/>
            <a:ext cx="2886075" cy="457201"/>
          </a:xfrm>
          <a:solidFill>
            <a:schemeClr val="tx1">
              <a:alpha val="80000"/>
            </a:schemeClr>
          </a:solidFill>
        </p:spPr>
        <p:txBody>
          <a:bodyPr lIns="108000" tIns="90000" bIns="46800"/>
          <a:lstStyle>
            <a:lvl1pPr>
              <a:defRPr sz="1100" b="1" spc="0" baseline="0">
                <a:solidFill>
                  <a:schemeClr val="bg1"/>
                </a:solidFill>
              </a:defRPr>
            </a:lvl1pPr>
            <a:lvl2pPr>
              <a:defRPr sz="1050" b="1">
                <a:solidFill>
                  <a:schemeClr val="bg1"/>
                </a:solidFill>
              </a:defRPr>
            </a:lvl2pPr>
            <a:lvl3pPr>
              <a:defRPr sz="1000" b="1">
                <a:solidFill>
                  <a:schemeClr val="bg1"/>
                </a:solidFill>
              </a:defRPr>
            </a:lvl3pPr>
            <a:lvl4pPr>
              <a:defRPr sz="900" b="1">
                <a:solidFill>
                  <a:schemeClr val="bg1"/>
                </a:solidFill>
              </a:defRPr>
            </a:lvl4pPr>
            <a:lvl5pPr>
              <a:defRPr sz="800" b="1">
                <a:solidFill>
                  <a:schemeClr val="bg1"/>
                </a:solidFill>
              </a:defRPr>
            </a:lvl5pPr>
          </a:lstStyle>
          <a:p>
            <a:pPr lvl="0"/>
            <a:r>
              <a:rPr lang="en-US" dirty="0"/>
              <a:t>Enter name and qualification here</a:t>
            </a:r>
            <a:endParaRPr lang="en-GB" dirty="0"/>
          </a:p>
        </p:txBody>
      </p:sp>
      <p:sp>
        <p:nvSpPr>
          <p:cNvPr id="17" name="Text Placeholder 26"/>
          <p:cNvSpPr>
            <a:spLocks noGrp="1"/>
          </p:cNvSpPr>
          <p:nvPr>
            <p:ph type="body" sz="quarter" idx="37" hasCustomPrompt="1"/>
          </p:nvPr>
        </p:nvSpPr>
        <p:spPr>
          <a:xfrm>
            <a:off x="9167813" y="6256583"/>
            <a:ext cx="2886075" cy="175648"/>
          </a:xfrm>
          <a:noFill/>
        </p:spPr>
        <p:txBody>
          <a:bodyPr lIns="126000" tIns="46800" anchor="t"/>
          <a:lstStyle>
            <a:lvl1pPr>
              <a:defRPr sz="900" b="0" i="1" spc="0" baseline="0">
                <a:solidFill>
                  <a:schemeClr val="bg1"/>
                </a:solidFill>
              </a:defRPr>
            </a:lvl1pPr>
            <a:lvl2pPr>
              <a:defRPr sz="800" b="0" i="1">
                <a:solidFill>
                  <a:schemeClr val="bg1"/>
                </a:solidFill>
              </a:defRPr>
            </a:lvl2pPr>
            <a:lvl3pPr>
              <a:defRPr sz="700" b="0" i="1">
                <a:solidFill>
                  <a:schemeClr val="bg1"/>
                </a:solidFill>
              </a:defRPr>
            </a:lvl3pPr>
            <a:lvl4pPr>
              <a:defRPr sz="600" b="0" i="1">
                <a:solidFill>
                  <a:schemeClr val="bg1"/>
                </a:solidFill>
              </a:defRPr>
            </a:lvl4pPr>
            <a:lvl5pPr>
              <a:defRPr sz="500" b="0" i="1">
                <a:solidFill>
                  <a:schemeClr val="bg1"/>
                </a:solidFill>
              </a:defRPr>
            </a:lvl5pPr>
          </a:lstStyle>
          <a:p>
            <a:pPr lvl="0"/>
            <a:r>
              <a:rPr lang="en-US" dirty="0"/>
              <a:t>Enter job title here</a:t>
            </a:r>
            <a:endParaRPr lang="en-GB" dirty="0"/>
          </a:p>
        </p:txBody>
      </p:sp>
      <p:sp>
        <p:nvSpPr>
          <p:cNvPr id="19" name="Text Placeholder 18"/>
          <p:cNvSpPr>
            <a:spLocks noGrp="1"/>
          </p:cNvSpPr>
          <p:nvPr>
            <p:ph type="body" sz="quarter" idx="38" hasCustomPrompt="1"/>
          </p:nvPr>
        </p:nvSpPr>
        <p:spPr>
          <a:xfrm>
            <a:off x="506086" y="1573407"/>
            <a:ext cx="286871" cy="486374"/>
          </a:xfrm>
        </p:spPr>
        <p:txBody>
          <a:bodyPr anchor="ctr"/>
          <a:lstStyle>
            <a:lvl1pPr algn="r">
              <a:defRPr sz="3200" b="0">
                <a:latin typeface="+mn-lt"/>
              </a:defRPr>
            </a:lvl1pPr>
          </a:lstStyle>
          <a:p>
            <a:pPr lvl="0"/>
            <a:r>
              <a:rPr lang="en-US" dirty="0"/>
              <a:t>1</a:t>
            </a:r>
            <a:endParaRPr lang="en-GB" dirty="0"/>
          </a:p>
        </p:txBody>
      </p:sp>
      <p:sp>
        <p:nvSpPr>
          <p:cNvPr id="23" name="Text Placeholder 22"/>
          <p:cNvSpPr>
            <a:spLocks noGrp="1"/>
          </p:cNvSpPr>
          <p:nvPr>
            <p:ph type="body" sz="quarter" idx="39" hasCustomPrompt="1"/>
          </p:nvPr>
        </p:nvSpPr>
        <p:spPr>
          <a:xfrm>
            <a:off x="826294" y="1573407"/>
            <a:ext cx="2188369" cy="276824"/>
          </a:xfrm>
        </p:spPr>
        <p:txBody>
          <a:bodyPr anchor="b"/>
          <a:lstStyle>
            <a:lvl1pPr>
              <a:defRPr sz="1400"/>
            </a:lvl1pPr>
          </a:lstStyle>
          <a:p>
            <a:pPr lvl="0"/>
            <a:r>
              <a:rPr lang="en-US" dirty="0"/>
              <a:t>Chapter title</a:t>
            </a:r>
            <a:endParaRPr lang="en-GB" dirty="0"/>
          </a:p>
        </p:txBody>
      </p:sp>
      <p:sp>
        <p:nvSpPr>
          <p:cNvPr id="24" name="Text Placeholder 22"/>
          <p:cNvSpPr>
            <a:spLocks noGrp="1"/>
          </p:cNvSpPr>
          <p:nvPr>
            <p:ph type="body" sz="quarter" idx="40" hasCustomPrompt="1"/>
          </p:nvPr>
        </p:nvSpPr>
        <p:spPr>
          <a:xfrm>
            <a:off x="826294"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1" name="Text Placeholder 18"/>
          <p:cNvSpPr>
            <a:spLocks noGrp="1"/>
          </p:cNvSpPr>
          <p:nvPr>
            <p:ph type="body" sz="quarter" idx="42" hasCustomPrompt="1"/>
          </p:nvPr>
        </p:nvSpPr>
        <p:spPr>
          <a:xfrm>
            <a:off x="3523130" y="1573407"/>
            <a:ext cx="286871" cy="486374"/>
          </a:xfrm>
        </p:spPr>
        <p:txBody>
          <a:bodyPr anchor="ctr"/>
          <a:lstStyle>
            <a:lvl1pPr algn="r">
              <a:defRPr sz="3200" b="0">
                <a:latin typeface="+mn-lt"/>
              </a:defRPr>
            </a:lvl1pPr>
          </a:lstStyle>
          <a:p>
            <a:pPr lvl="0"/>
            <a:r>
              <a:rPr lang="en-US" dirty="0"/>
              <a:t>2</a:t>
            </a:r>
            <a:endParaRPr lang="en-GB" dirty="0"/>
          </a:p>
        </p:txBody>
      </p:sp>
      <p:sp>
        <p:nvSpPr>
          <p:cNvPr id="32" name="Text Placeholder 22"/>
          <p:cNvSpPr>
            <a:spLocks noGrp="1"/>
          </p:cNvSpPr>
          <p:nvPr>
            <p:ph type="body" sz="quarter" idx="43" hasCustomPrompt="1"/>
          </p:nvPr>
        </p:nvSpPr>
        <p:spPr>
          <a:xfrm>
            <a:off x="3843338" y="1573407"/>
            <a:ext cx="2188369" cy="276824"/>
          </a:xfrm>
        </p:spPr>
        <p:txBody>
          <a:bodyPr anchor="b"/>
          <a:lstStyle>
            <a:lvl1pPr>
              <a:defRPr sz="1400"/>
            </a:lvl1pPr>
          </a:lstStyle>
          <a:p>
            <a:pPr lvl="0"/>
            <a:r>
              <a:rPr lang="en-US" dirty="0"/>
              <a:t>Chapter title</a:t>
            </a:r>
            <a:endParaRPr lang="en-GB" dirty="0"/>
          </a:p>
        </p:txBody>
      </p:sp>
      <p:sp>
        <p:nvSpPr>
          <p:cNvPr id="33" name="Text Placeholder 22"/>
          <p:cNvSpPr>
            <a:spLocks noGrp="1"/>
          </p:cNvSpPr>
          <p:nvPr>
            <p:ph type="body" sz="quarter" idx="44" hasCustomPrompt="1"/>
          </p:nvPr>
        </p:nvSpPr>
        <p:spPr>
          <a:xfrm>
            <a:off x="3843338"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36" name="Text Placeholder 18"/>
          <p:cNvSpPr>
            <a:spLocks noGrp="1"/>
          </p:cNvSpPr>
          <p:nvPr>
            <p:ph type="body" sz="quarter" idx="46" hasCustomPrompt="1"/>
          </p:nvPr>
        </p:nvSpPr>
        <p:spPr>
          <a:xfrm>
            <a:off x="6540174" y="1573407"/>
            <a:ext cx="286871" cy="486374"/>
          </a:xfrm>
        </p:spPr>
        <p:txBody>
          <a:bodyPr anchor="ctr"/>
          <a:lstStyle>
            <a:lvl1pPr algn="r">
              <a:defRPr sz="3200" b="0">
                <a:latin typeface="+mn-lt"/>
              </a:defRPr>
            </a:lvl1pPr>
          </a:lstStyle>
          <a:p>
            <a:pPr lvl="0"/>
            <a:r>
              <a:rPr lang="en-US" dirty="0"/>
              <a:t>3</a:t>
            </a:r>
            <a:endParaRPr lang="en-GB" dirty="0"/>
          </a:p>
        </p:txBody>
      </p:sp>
      <p:sp>
        <p:nvSpPr>
          <p:cNvPr id="37" name="Text Placeholder 22"/>
          <p:cNvSpPr>
            <a:spLocks noGrp="1"/>
          </p:cNvSpPr>
          <p:nvPr>
            <p:ph type="body" sz="quarter" idx="47" hasCustomPrompt="1"/>
          </p:nvPr>
        </p:nvSpPr>
        <p:spPr>
          <a:xfrm>
            <a:off x="6860382" y="1573407"/>
            <a:ext cx="2188369" cy="276824"/>
          </a:xfrm>
        </p:spPr>
        <p:txBody>
          <a:bodyPr anchor="b"/>
          <a:lstStyle>
            <a:lvl1pPr>
              <a:defRPr sz="1400"/>
            </a:lvl1pPr>
          </a:lstStyle>
          <a:p>
            <a:pPr lvl="0"/>
            <a:r>
              <a:rPr lang="en-US" dirty="0"/>
              <a:t>Chapter title</a:t>
            </a:r>
            <a:endParaRPr lang="en-GB" dirty="0"/>
          </a:p>
        </p:txBody>
      </p:sp>
      <p:sp>
        <p:nvSpPr>
          <p:cNvPr id="38" name="Text Placeholder 22"/>
          <p:cNvSpPr>
            <a:spLocks noGrp="1"/>
          </p:cNvSpPr>
          <p:nvPr>
            <p:ph type="body" sz="quarter" idx="48" hasCustomPrompt="1"/>
          </p:nvPr>
        </p:nvSpPr>
        <p:spPr>
          <a:xfrm>
            <a:off x="6860382" y="1793081"/>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0" name="Text Placeholder 18"/>
          <p:cNvSpPr>
            <a:spLocks noGrp="1"/>
          </p:cNvSpPr>
          <p:nvPr>
            <p:ph type="body" sz="quarter" idx="50" hasCustomPrompt="1"/>
          </p:nvPr>
        </p:nvSpPr>
        <p:spPr>
          <a:xfrm>
            <a:off x="506086" y="2938998"/>
            <a:ext cx="286871" cy="486374"/>
          </a:xfrm>
        </p:spPr>
        <p:txBody>
          <a:bodyPr anchor="ctr"/>
          <a:lstStyle>
            <a:lvl1pPr algn="r">
              <a:defRPr sz="3200" b="0">
                <a:latin typeface="+mn-lt"/>
              </a:defRPr>
            </a:lvl1pPr>
          </a:lstStyle>
          <a:p>
            <a:pPr lvl="0"/>
            <a:r>
              <a:rPr lang="en-US" dirty="0"/>
              <a:t>4</a:t>
            </a:r>
            <a:endParaRPr lang="en-GB" dirty="0"/>
          </a:p>
        </p:txBody>
      </p:sp>
      <p:sp>
        <p:nvSpPr>
          <p:cNvPr id="41" name="Text Placeholder 22"/>
          <p:cNvSpPr>
            <a:spLocks noGrp="1"/>
          </p:cNvSpPr>
          <p:nvPr>
            <p:ph type="body" sz="quarter" idx="51" hasCustomPrompt="1"/>
          </p:nvPr>
        </p:nvSpPr>
        <p:spPr>
          <a:xfrm>
            <a:off x="826294" y="2938998"/>
            <a:ext cx="2188369" cy="276824"/>
          </a:xfrm>
        </p:spPr>
        <p:txBody>
          <a:bodyPr anchor="b"/>
          <a:lstStyle>
            <a:lvl1pPr>
              <a:defRPr sz="1400"/>
            </a:lvl1pPr>
          </a:lstStyle>
          <a:p>
            <a:pPr lvl="0"/>
            <a:r>
              <a:rPr lang="en-US" dirty="0"/>
              <a:t>Chapter title</a:t>
            </a:r>
            <a:endParaRPr lang="en-GB" dirty="0"/>
          </a:p>
        </p:txBody>
      </p:sp>
      <p:sp>
        <p:nvSpPr>
          <p:cNvPr id="42" name="Text Placeholder 22"/>
          <p:cNvSpPr>
            <a:spLocks noGrp="1"/>
          </p:cNvSpPr>
          <p:nvPr>
            <p:ph type="body" sz="quarter" idx="52" hasCustomPrompt="1"/>
          </p:nvPr>
        </p:nvSpPr>
        <p:spPr>
          <a:xfrm>
            <a:off x="826294"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3" name="Text Placeholder 25"/>
          <p:cNvSpPr>
            <a:spLocks noGrp="1"/>
          </p:cNvSpPr>
          <p:nvPr>
            <p:ph type="body" sz="quarter" idx="53" hasCustomPrompt="1"/>
          </p:nvPr>
        </p:nvSpPr>
        <p:spPr>
          <a:xfrm>
            <a:off x="126208" y="2480018"/>
            <a:ext cx="2888457" cy="123825"/>
          </a:xfrm>
          <a:solidFill>
            <a:schemeClr val="bg2"/>
          </a:solidFill>
        </p:spPr>
        <p:txBody>
          <a:bodyPr/>
          <a:lstStyle>
            <a:lvl1pPr>
              <a:defRPr/>
            </a:lvl1pPr>
          </a:lstStyle>
          <a:p>
            <a:pPr lvl="0"/>
            <a:r>
              <a:rPr lang="en-US" dirty="0"/>
              <a:t>  </a:t>
            </a:r>
            <a:endParaRPr lang="en-GB" dirty="0"/>
          </a:p>
        </p:txBody>
      </p:sp>
      <p:sp>
        <p:nvSpPr>
          <p:cNvPr id="44" name="Text Placeholder 18"/>
          <p:cNvSpPr>
            <a:spLocks noGrp="1"/>
          </p:cNvSpPr>
          <p:nvPr>
            <p:ph type="body" sz="quarter" idx="54" hasCustomPrompt="1"/>
          </p:nvPr>
        </p:nvSpPr>
        <p:spPr>
          <a:xfrm>
            <a:off x="3523130" y="2938998"/>
            <a:ext cx="286871" cy="486374"/>
          </a:xfrm>
        </p:spPr>
        <p:txBody>
          <a:bodyPr anchor="ctr"/>
          <a:lstStyle>
            <a:lvl1pPr algn="r">
              <a:defRPr sz="3200" b="0">
                <a:latin typeface="+mn-lt"/>
              </a:defRPr>
            </a:lvl1pPr>
          </a:lstStyle>
          <a:p>
            <a:pPr lvl="0"/>
            <a:r>
              <a:rPr lang="en-US" dirty="0"/>
              <a:t>5</a:t>
            </a:r>
            <a:endParaRPr lang="en-GB" dirty="0"/>
          </a:p>
        </p:txBody>
      </p:sp>
      <p:sp>
        <p:nvSpPr>
          <p:cNvPr id="45" name="Text Placeholder 22"/>
          <p:cNvSpPr>
            <a:spLocks noGrp="1"/>
          </p:cNvSpPr>
          <p:nvPr>
            <p:ph type="body" sz="quarter" idx="55" hasCustomPrompt="1"/>
          </p:nvPr>
        </p:nvSpPr>
        <p:spPr>
          <a:xfrm>
            <a:off x="3843338" y="2938998"/>
            <a:ext cx="2188369" cy="276824"/>
          </a:xfrm>
        </p:spPr>
        <p:txBody>
          <a:bodyPr anchor="b"/>
          <a:lstStyle>
            <a:lvl1pPr>
              <a:defRPr sz="1400"/>
            </a:lvl1pPr>
          </a:lstStyle>
          <a:p>
            <a:pPr lvl="0"/>
            <a:r>
              <a:rPr lang="en-US" dirty="0"/>
              <a:t>Chapter title</a:t>
            </a:r>
            <a:endParaRPr lang="en-GB" dirty="0"/>
          </a:p>
        </p:txBody>
      </p:sp>
      <p:sp>
        <p:nvSpPr>
          <p:cNvPr id="46" name="Text Placeholder 22"/>
          <p:cNvSpPr>
            <a:spLocks noGrp="1"/>
          </p:cNvSpPr>
          <p:nvPr>
            <p:ph type="body" sz="quarter" idx="56" hasCustomPrompt="1"/>
          </p:nvPr>
        </p:nvSpPr>
        <p:spPr>
          <a:xfrm>
            <a:off x="3843338"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47" name="Text Placeholder 25"/>
          <p:cNvSpPr>
            <a:spLocks noGrp="1"/>
          </p:cNvSpPr>
          <p:nvPr>
            <p:ph type="body" sz="quarter" idx="57" hasCustomPrompt="1"/>
          </p:nvPr>
        </p:nvSpPr>
        <p:spPr>
          <a:xfrm>
            <a:off x="3143252" y="2480018"/>
            <a:ext cx="2888457" cy="123825"/>
          </a:xfrm>
          <a:solidFill>
            <a:schemeClr val="bg2"/>
          </a:solidFill>
        </p:spPr>
        <p:txBody>
          <a:bodyPr/>
          <a:lstStyle>
            <a:lvl1pPr>
              <a:defRPr/>
            </a:lvl1pPr>
          </a:lstStyle>
          <a:p>
            <a:pPr lvl="0"/>
            <a:r>
              <a:rPr lang="en-US" dirty="0"/>
              <a:t>  </a:t>
            </a:r>
            <a:endParaRPr lang="en-GB" dirty="0"/>
          </a:p>
        </p:txBody>
      </p:sp>
      <p:sp>
        <p:nvSpPr>
          <p:cNvPr id="48" name="Text Placeholder 18"/>
          <p:cNvSpPr>
            <a:spLocks noGrp="1"/>
          </p:cNvSpPr>
          <p:nvPr>
            <p:ph type="body" sz="quarter" idx="58" hasCustomPrompt="1"/>
          </p:nvPr>
        </p:nvSpPr>
        <p:spPr>
          <a:xfrm>
            <a:off x="6540174" y="2938998"/>
            <a:ext cx="286871" cy="486374"/>
          </a:xfrm>
        </p:spPr>
        <p:txBody>
          <a:bodyPr anchor="ctr"/>
          <a:lstStyle>
            <a:lvl1pPr algn="r">
              <a:defRPr sz="3200" b="0">
                <a:latin typeface="+mn-lt"/>
              </a:defRPr>
            </a:lvl1pPr>
          </a:lstStyle>
          <a:p>
            <a:pPr lvl="0"/>
            <a:r>
              <a:rPr lang="en-US" dirty="0"/>
              <a:t>6</a:t>
            </a:r>
            <a:endParaRPr lang="en-GB" dirty="0"/>
          </a:p>
        </p:txBody>
      </p:sp>
      <p:sp>
        <p:nvSpPr>
          <p:cNvPr id="49" name="Text Placeholder 22"/>
          <p:cNvSpPr>
            <a:spLocks noGrp="1"/>
          </p:cNvSpPr>
          <p:nvPr>
            <p:ph type="body" sz="quarter" idx="59" hasCustomPrompt="1"/>
          </p:nvPr>
        </p:nvSpPr>
        <p:spPr>
          <a:xfrm>
            <a:off x="6860382" y="2938998"/>
            <a:ext cx="2188369" cy="276824"/>
          </a:xfrm>
        </p:spPr>
        <p:txBody>
          <a:bodyPr anchor="b"/>
          <a:lstStyle>
            <a:lvl1pPr>
              <a:defRPr sz="1400"/>
            </a:lvl1pPr>
          </a:lstStyle>
          <a:p>
            <a:pPr lvl="0"/>
            <a:r>
              <a:rPr lang="en-US" dirty="0"/>
              <a:t>Chapter title</a:t>
            </a:r>
            <a:endParaRPr lang="en-GB" dirty="0"/>
          </a:p>
        </p:txBody>
      </p:sp>
      <p:sp>
        <p:nvSpPr>
          <p:cNvPr id="50" name="Text Placeholder 22"/>
          <p:cNvSpPr>
            <a:spLocks noGrp="1"/>
          </p:cNvSpPr>
          <p:nvPr>
            <p:ph type="body" sz="quarter" idx="60" hasCustomPrompt="1"/>
          </p:nvPr>
        </p:nvSpPr>
        <p:spPr>
          <a:xfrm>
            <a:off x="6860382" y="3158672"/>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1" name="Text Placeholder 25"/>
          <p:cNvSpPr>
            <a:spLocks noGrp="1"/>
          </p:cNvSpPr>
          <p:nvPr>
            <p:ph type="body" sz="quarter" idx="61" hasCustomPrompt="1"/>
          </p:nvPr>
        </p:nvSpPr>
        <p:spPr>
          <a:xfrm>
            <a:off x="6160296" y="2480018"/>
            <a:ext cx="2888457" cy="123825"/>
          </a:xfrm>
          <a:solidFill>
            <a:schemeClr val="bg2"/>
          </a:solidFill>
        </p:spPr>
        <p:txBody>
          <a:bodyPr/>
          <a:lstStyle>
            <a:lvl1pPr>
              <a:defRPr/>
            </a:lvl1pPr>
          </a:lstStyle>
          <a:p>
            <a:pPr lvl="0"/>
            <a:r>
              <a:rPr lang="en-US" dirty="0"/>
              <a:t>  </a:t>
            </a:r>
            <a:endParaRPr lang="en-GB" dirty="0"/>
          </a:p>
        </p:txBody>
      </p:sp>
      <p:sp>
        <p:nvSpPr>
          <p:cNvPr id="52" name="Text Placeholder 18"/>
          <p:cNvSpPr>
            <a:spLocks noGrp="1"/>
          </p:cNvSpPr>
          <p:nvPr>
            <p:ph type="body" sz="quarter" idx="62" hasCustomPrompt="1"/>
          </p:nvPr>
        </p:nvSpPr>
        <p:spPr>
          <a:xfrm>
            <a:off x="506086" y="4342744"/>
            <a:ext cx="286871" cy="486374"/>
          </a:xfrm>
        </p:spPr>
        <p:txBody>
          <a:bodyPr anchor="ctr"/>
          <a:lstStyle>
            <a:lvl1pPr algn="r">
              <a:defRPr sz="3200" b="0">
                <a:latin typeface="+mn-lt"/>
              </a:defRPr>
            </a:lvl1pPr>
          </a:lstStyle>
          <a:p>
            <a:pPr lvl="0"/>
            <a:r>
              <a:rPr lang="en-US" dirty="0"/>
              <a:t>7</a:t>
            </a:r>
            <a:endParaRPr lang="en-GB" dirty="0"/>
          </a:p>
        </p:txBody>
      </p:sp>
      <p:sp>
        <p:nvSpPr>
          <p:cNvPr id="53" name="Text Placeholder 22"/>
          <p:cNvSpPr>
            <a:spLocks noGrp="1"/>
          </p:cNvSpPr>
          <p:nvPr>
            <p:ph type="body" sz="quarter" idx="63" hasCustomPrompt="1"/>
          </p:nvPr>
        </p:nvSpPr>
        <p:spPr>
          <a:xfrm>
            <a:off x="826294" y="4342744"/>
            <a:ext cx="2188369" cy="276824"/>
          </a:xfrm>
        </p:spPr>
        <p:txBody>
          <a:bodyPr anchor="b"/>
          <a:lstStyle>
            <a:lvl1pPr>
              <a:defRPr sz="1400"/>
            </a:lvl1pPr>
          </a:lstStyle>
          <a:p>
            <a:pPr lvl="0"/>
            <a:r>
              <a:rPr lang="en-US" dirty="0"/>
              <a:t>Chapter title</a:t>
            </a:r>
            <a:endParaRPr lang="en-GB" dirty="0"/>
          </a:p>
        </p:txBody>
      </p:sp>
      <p:sp>
        <p:nvSpPr>
          <p:cNvPr id="54" name="Text Placeholder 22"/>
          <p:cNvSpPr>
            <a:spLocks noGrp="1"/>
          </p:cNvSpPr>
          <p:nvPr>
            <p:ph type="body" sz="quarter" idx="64" hasCustomPrompt="1"/>
          </p:nvPr>
        </p:nvSpPr>
        <p:spPr>
          <a:xfrm>
            <a:off x="826294"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5" name="Text Placeholder 25"/>
          <p:cNvSpPr>
            <a:spLocks noGrp="1"/>
          </p:cNvSpPr>
          <p:nvPr>
            <p:ph type="body" sz="quarter" idx="65" hasCustomPrompt="1"/>
          </p:nvPr>
        </p:nvSpPr>
        <p:spPr>
          <a:xfrm>
            <a:off x="126208" y="3883764"/>
            <a:ext cx="2888457" cy="123825"/>
          </a:xfrm>
          <a:solidFill>
            <a:schemeClr val="bg2"/>
          </a:solidFill>
        </p:spPr>
        <p:txBody>
          <a:bodyPr/>
          <a:lstStyle>
            <a:lvl1pPr>
              <a:defRPr/>
            </a:lvl1pPr>
          </a:lstStyle>
          <a:p>
            <a:pPr lvl="0"/>
            <a:r>
              <a:rPr lang="en-US" dirty="0"/>
              <a:t>  </a:t>
            </a:r>
            <a:endParaRPr lang="en-GB" dirty="0"/>
          </a:p>
        </p:txBody>
      </p:sp>
      <p:sp>
        <p:nvSpPr>
          <p:cNvPr id="56" name="Text Placeholder 18"/>
          <p:cNvSpPr>
            <a:spLocks noGrp="1"/>
          </p:cNvSpPr>
          <p:nvPr>
            <p:ph type="body" sz="quarter" idx="66" hasCustomPrompt="1"/>
          </p:nvPr>
        </p:nvSpPr>
        <p:spPr>
          <a:xfrm>
            <a:off x="3523130" y="4342744"/>
            <a:ext cx="286871" cy="486374"/>
          </a:xfrm>
        </p:spPr>
        <p:txBody>
          <a:bodyPr anchor="ctr"/>
          <a:lstStyle>
            <a:lvl1pPr algn="r">
              <a:defRPr sz="3200" b="0">
                <a:latin typeface="+mn-lt"/>
              </a:defRPr>
            </a:lvl1pPr>
          </a:lstStyle>
          <a:p>
            <a:pPr lvl="0"/>
            <a:r>
              <a:rPr lang="en-US" dirty="0"/>
              <a:t>8</a:t>
            </a:r>
            <a:endParaRPr lang="en-GB" dirty="0"/>
          </a:p>
        </p:txBody>
      </p:sp>
      <p:sp>
        <p:nvSpPr>
          <p:cNvPr id="57" name="Text Placeholder 22"/>
          <p:cNvSpPr>
            <a:spLocks noGrp="1"/>
          </p:cNvSpPr>
          <p:nvPr>
            <p:ph type="body" sz="quarter" idx="67" hasCustomPrompt="1"/>
          </p:nvPr>
        </p:nvSpPr>
        <p:spPr>
          <a:xfrm>
            <a:off x="3843338" y="4342744"/>
            <a:ext cx="2188369" cy="276824"/>
          </a:xfrm>
        </p:spPr>
        <p:txBody>
          <a:bodyPr anchor="b"/>
          <a:lstStyle>
            <a:lvl1pPr>
              <a:defRPr sz="1400"/>
            </a:lvl1pPr>
          </a:lstStyle>
          <a:p>
            <a:pPr lvl="0"/>
            <a:r>
              <a:rPr lang="en-US" dirty="0"/>
              <a:t>Chapter title</a:t>
            </a:r>
            <a:endParaRPr lang="en-GB" dirty="0"/>
          </a:p>
        </p:txBody>
      </p:sp>
      <p:sp>
        <p:nvSpPr>
          <p:cNvPr id="58" name="Text Placeholder 22"/>
          <p:cNvSpPr>
            <a:spLocks noGrp="1"/>
          </p:cNvSpPr>
          <p:nvPr>
            <p:ph type="body" sz="quarter" idx="68" hasCustomPrompt="1"/>
          </p:nvPr>
        </p:nvSpPr>
        <p:spPr>
          <a:xfrm>
            <a:off x="3843338"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59" name="Text Placeholder 25"/>
          <p:cNvSpPr>
            <a:spLocks noGrp="1"/>
          </p:cNvSpPr>
          <p:nvPr>
            <p:ph type="body" sz="quarter" idx="69" hasCustomPrompt="1"/>
          </p:nvPr>
        </p:nvSpPr>
        <p:spPr>
          <a:xfrm>
            <a:off x="3143252" y="3883764"/>
            <a:ext cx="2888457" cy="123825"/>
          </a:xfrm>
          <a:solidFill>
            <a:schemeClr val="bg2"/>
          </a:solidFill>
        </p:spPr>
        <p:txBody>
          <a:bodyPr/>
          <a:lstStyle>
            <a:lvl1pPr>
              <a:defRPr/>
            </a:lvl1pPr>
          </a:lstStyle>
          <a:p>
            <a:pPr lvl="0"/>
            <a:r>
              <a:rPr lang="en-US" dirty="0"/>
              <a:t>  </a:t>
            </a:r>
            <a:endParaRPr lang="en-GB" dirty="0"/>
          </a:p>
        </p:txBody>
      </p:sp>
      <p:sp>
        <p:nvSpPr>
          <p:cNvPr id="60" name="Text Placeholder 18"/>
          <p:cNvSpPr>
            <a:spLocks noGrp="1"/>
          </p:cNvSpPr>
          <p:nvPr>
            <p:ph type="body" sz="quarter" idx="70" hasCustomPrompt="1"/>
          </p:nvPr>
        </p:nvSpPr>
        <p:spPr>
          <a:xfrm>
            <a:off x="6540174" y="4342744"/>
            <a:ext cx="286871" cy="486374"/>
          </a:xfrm>
        </p:spPr>
        <p:txBody>
          <a:bodyPr anchor="ctr"/>
          <a:lstStyle>
            <a:lvl1pPr algn="r">
              <a:defRPr sz="3200" b="0">
                <a:latin typeface="+mn-lt"/>
              </a:defRPr>
            </a:lvl1pPr>
          </a:lstStyle>
          <a:p>
            <a:pPr lvl="0"/>
            <a:r>
              <a:rPr lang="en-US" dirty="0"/>
              <a:t>9</a:t>
            </a:r>
            <a:endParaRPr lang="en-GB" dirty="0"/>
          </a:p>
        </p:txBody>
      </p:sp>
      <p:sp>
        <p:nvSpPr>
          <p:cNvPr id="61" name="Text Placeholder 22"/>
          <p:cNvSpPr>
            <a:spLocks noGrp="1"/>
          </p:cNvSpPr>
          <p:nvPr>
            <p:ph type="body" sz="quarter" idx="71" hasCustomPrompt="1"/>
          </p:nvPr>
        </p:nvSpPr>
        <p:spPr>
          <a:xfrm>
            <a:off x="6860382" y="4342744"/>
            <a:ext cx="2188369" cy="276824"/>
          </a:xfrm>
        </p:spPr>
        <p:txBody>
          <a:bodyPr anchor="b"/>
          <a:lstStyle>
            <a:lvl1pPr>
              <a:defRPr sz="1400"/>
            </a:lvl1pPr>
          </a:lstStyle>
          <a:p>
            <a:pPr lvl="0"/>
            <a:r>
              <a:rPr lang="en-US" dirty="0"/>
              <a:t>Chapter title</a:t>
            </a:r>
            <a:endParaRPr lang="en-GB" dirty="0"/>
          </a:p>
        </p:txBody>
      </p:sp>
      <p:sp>
        <p:nvSpPr>
          <p:cNvPr id="62" name="Text Placeholder 22"/>
          <p:cNvSpPr>
            <a:spLocks noGrp="1"/>
          </p:cNvSpPr>
          <p:nvPr>
            <p:ph type="body" sz="quarter" idx="72" hasCustomPrompt="1"/>
          </p:nvPr>
        </p:nvSpPr>
        <p:spPr>
          <a:xfrm>
            <a:off x="6860382" y="4562418"/>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3" name="Text Placeholder 25"/>
          <p:cNvSpPr>
            <a:spLocks noGrp="1"/>
          </p:cNvSpPr>
          <p:nvPr>
            <p:ph type="body" sz="quarter" idx="73" hasCustomPrompt="1"/>
          </p:nvPr>
        </p:nvSpPr>
        <p:spPr>
          <a:xfrm>
            <a:off x="6160296" y="3883764"/>
            <a:ext cx="2888457" cy="123825"/>
          </a:xfrm>
          <a:solidFill>
            <a:schemeClr val="bg2"/>
          </a:solidFill>
        </p:spPr>
        <p:txBody>
          <a:bodyPr/>
          <a:lstStyle>
            <a:lvl1pPr>
              <a:defRPr/>
            </a:lvl1pPr>
          </a:lstStyle>
          <a:p>
            <a:pPr lvl="0"/>
            <a:r>
              <a:rPr lang="en-US" dirty="0"/>
              <a:t>  </a:t>
            </a:r>
            <a:endParaRPr lang="en-GB" dirty="0"/>
          </a:p>
        </p:txBody>
      </p:sp>
      <p:sp>
        <p:nvSpPr>
          <p:cNvPr id="64" name="Text Placeholder 18"/>
          <p:cNvSpPr>
            <a:spLocks noGrp="1"/>
          </p:cNvSpPr>
          <p:nvPr>
            <p:ph type="body" sz="quarter" idx="74" hasCustomPrompt="1"/>
          </p:nvPr>
        </p:nvSpPr>
        <p:spPr>
          <a:xfrm>
            <a:off x="126207" y="5706010"/>
            <a:ext cx="666749" cy="486374"/>
          </a:xfrm>
        </p:spPr>
        <p:txBody>
          <a:bodyPr anchor="ctr"/>
          <a:lstStyle>
            <a:lvl1pPr algn="r">
              <a:defRPr sz="3200" b="0">
                <a:latin typeface="+mn-lt"/>
              </a:defRPr>
            </a:lvl1pPr>
          </a:lstStyle>
          <a:p>
            <a:pPr lvl="0"/>
            <a:r>
              <a:rPr lang="en-US" dirty="0"/>
              <a:t>10</a:t>
            </a:r>
            <a:endParaRPr lang="en-GB" dirty="0"/>
          </a:p>
        </p:txBody>
      </p:sp>
      <p:sp>
        <p:nvSpPr>
          <p:cNvPr id="65" name="Text Placeholder 22"/>
          <p:cNvSpPr>
            <a:spLocks noGrp="1"/>
          </p:cNvSpPr>
          <p:nvPr>
            <p:ph type="body" sz="quarter" idx="75" hasCustomPrompt="1"/>
          </p:nvPr>
        </p:nvSpPr>
        <p:spPr>
          <a:xfrm>
            <a:off x="826294" y="5706010"/>
            <a:ext cx="2188369" cy="276824"/>
          </a:xfrm>
        </p:spPr>
        <p:txBody>
          <a:bodyPr anchor="b"/>
          <a:lstStyle>
            <a:lvl1pPr>
              <a:defRPr sz="1400"/>
            </a:lvl1pPr>
          </a:lstStyle>
          <a:p>
            <a:pPr lvl="0"/>
            <a:r>
              <a:rPr lang="en-US" dirty="0"/>
              <a:t>Chapter title</a:t>
            </a:r>
            <a:endParaRPr lang="en-GB" dirty="0"/>
          </a:p>
        </p:txBody>
      </p:sp>
      <p:sp>
        <p:nvSpPr>
          <p:cNvPr id="66" name="Text Placeholder 22"/>
          <p:cNvSpPr>
            <a:spLocks noGrp="1"/>
          </p:cNvSpPr>
          <p:nvPr>
            <p:ph type="body" sz="quarter" idx="76" hasCustomPrompt="1"/>
          </p:nvPr>
        </p:nvSpPr>
        <p:spPr>
          <a:xfrm>
            <a:off x="826294"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67" name="Text Placeholder 25"/>
          <p:cNvSpPr>
            <a:spLocks noGrp="1"/>
          </p:cNvSpPr>
          <p:nvPr>
            <p:ph type="body" sz="quarter" idx="77" hasCustomPrompt="1"/>
          </p:nvPr>
        </p:nvSpPr>
        <p:spPr>
          <a:xfrm>
            <a:off x="126208" y="5247030"/>
            <a:ext cx="2888457" cy="123825"/>
          </a:xfrm>
          <a:solidFill>
            <a:schemeClr val="bg2"/>
          </a:solidFill>
        </p:spPr>
        <p:txBody>
          <a:bodyPr/>
          <a:lstStyle>
            <a:lvl1pPr>
              <a:defRPr/>
            </a:lvl1pPr>
          </a:lstStyle>
          <a:p>
            <a:pPr lvl="0"/>
            <a:r>
              <a:rPr lang="en-US" dirty="0"/>
              <a:t>  </a:t>
            </a:r>
            <a:endParaRPr lang="en-GB" dirty="0"/>
          </a:p>
        </p:txBody>
      </p:sp>
      <p:sp>
        <p:nvSpPr>
          <p:cNvPr id="68" name="Text Placeholder 18"/>
          <p:cNvSpPr>
            <a:spLocks noGrp="1"/>
          </p:cNvSpPr>
          <p:nvPr>
            <p:ph type="body" sz="quarter" idx="78" hasCustomPrompt="1"/>
          </p:nvPr>
        </p:nvSpPr>
        <p:spPr>
          <a:xfrm>
            <a:off x="3143251" y="5706010"/>
            <a:ext cx="666749" cy="486374"/>
          </a:xfrm>
        </p:spPr>
        <p:txBody>
          <a:bodyPr anchor="ctr"/>
          <a:lstStyle>
            <a:lvl1pPr algn="r">
              <a:defRPr sz="3200" b="0">
                <a:latin typeface="+mn-lt"/>
              </a:defRPr>
            </a:lvl1pPr>
          </a:lstStyle>
          <a:p>
            <a:pPr lvl="0"/>
            <a:r>
              <a:rPr lang="en-US" dirty="0"/>
              <a:t>11</a:t>
            </a:r>
            <a:endParaRPr lang="en-GB" dirty="0"/>
          </a:p>
        </p:txBody>
      </p:sp>
      <p:sp>
        <p:nvSpPr>
          <p:cNvPr id="69" name="Text Placeholder 22"/>
          <p:cNvSpPr>
            <a:spLocks noGrp="1"/>
          </p:cNvSpPr>
          <p:nvPr>
            <p:ph type="body" sz="quarter" idx="79" hasCustomPrompt="1"/>
          </p:nvPr>
        </p:nvSpPr>
        <p:spPr>
          <a:xfrm>
            <a:off x="3843338" y="5706010"/>
            <a:ext cx="2188369" cy="276824"/>
          </a:xfrm>
        </p:spPr>
        <p:txBody>
          <a:bodyPr anchor="b"/>
          <a:lstStyle>
            <a:lvl1pPr>
              <a:defRPr sz="1400"/>
            </a:lvl1pPr>
          </a:lstStyle>
          <a:p>
            <a:pPr lvl="0"/>
            <a:r>
              <a:rPr lang="en-US" dirty="0"/>
              <a:t>Chapter title</a:t>
            </a:r>
            <a:endParaRPr lang="en-GB" dirty="0"/>
          </a:p>
        </p:txBody>
      </p:sp>
      <p:sp>
        <p:nvSpPr>
          <p:cNvPr id="70" name="Text Placeholder 22"/>
          <p:cNvSpPr>
            <a:spLocks noGrp="1"/>
          </p:cNvSpPr>
          <p:nvPr>
            <p:ph type="body" sz="quarter" idx="80" hasCustomPrompt="1"/>
          </p:nvPr>
        </p:nvSpPr>
        <p:spPr>
          <a:xfrm>
            <a:off x="3843338"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1" name="Text Placeholder 25"/>
          <p:cNvSpPr>
            <a:spLocks noGrp="1"/>
          </p:cNvSpPr>
          <p:nvPr>
            <p:ph type="body" sz="quarter" idx="81" hasCustomPrompt="1"/>
          </p:nvPr>
        </p:nvSpPr>
        <p:spPr>
          <a:xfrm>
            <a:off x="3143252" y="5247030"/>
            <a:ext cx="2888457" cy="123825"/>
          </a:xfrm>
          <a:solidFill>
            <a:schemeClr val="bg2"/>
          </a:solidFill>
        </p:spPr>
        <p:txBody>
          <a:bodyPr/>
          <a:lstStyle>
            <a:lvl1pPr>
              <a:defRPr/>
            </a:lvl1pPr>
          </a:lstStyle>
          <a:p>
            <a:pPr lvl="0"/>
            <a:r>
              <a:rPr lang="en-US" dirty="0"/>
              <a:t>  </a:t>
            </a:r>
            <a:endParaRPr lang="en-GB" dirty="0"/>
          </a:p>
        </p:txBody>
      </p:sp>
      <p:sp>
        <p:nvSpPr>
          <p:cNvPr id="72" name="Text Placeholder 18"/>
          <p:cNvSpPr>
            <a:spLocks noGrp="1"/>
          </p:cNvSpPr>
          <p:nvPr>
            <p:ph type="body" sz="quarter" idx="82" hasCustomPrompt="1"/>
          </p:nvPr>
        </p:nvSpPr>
        <p:spPr>
          <a:xfrm>
            <a:off x="6160295" y="5706010"/>
            <a:ext cx="666749" cy="486374"/>
          </a:xfrm>
        </p:spPr>
        <p:txBody>
          <a:bodyPr anchor="ctr"/>
          <a:lstStyle>
            <a:lvl1pPr algn="r">
              <a:defRPr sz="3200" b="0">
                <a:latin typeface="+mn-lt"/>
              </a:defRPr>
            </a:lvl1pPr>
          </a:lstStyle>
          <a:p>
            <a:pPr lvl="0"/>
            <a:r>
              <a:rPr lang="en-US" dirty="0"/>
              <a:t>12</a:t>
            </a:r>
            <a:endParaRPr lang="en-GB" dirty="0"/>
          </a:p>
        </p:txBody>
      </p:sp>
      <p:sp>
        <p:nvSpPr>
          <p:cNvPr id="73" name="Text Placeholder 22"/>
          <p:cNvSpPr>
            <a:spLocks noGrp="1"/>
          </p:cNvSpPr>
          <p:nvPr>
            <p:ph type="body" sz="quarter" idx="83" hasCustomPrompt="1"/>
          </p:nvPr>
        </p:nvSpPr>
        <p:spPr>
          <a:xfrm>
            <a:off x="6860382" y="5706010"/>
            <a:ext cx="2188369" cy="276824"/>
          </a:xfrm>
        </p:spPr>
        <p:txBody>
          <a:bodyPr anchor="b"/>
          <a:lstStyle>
            <a:lvl1pPr>
              <a:defRPr sz="1400"/>
            </a:lvl1pPr>
          </a:lstStyle>
          <a:p>
            <a:pPr lvl="0"/>
            <a:r>
              <a:rPr lang="en-US" dirty="0"/>
              <a:t>Chapter title</a:t>
            </a:r>
            <a:endParaRPr lang="en-GB" dirty="0"/>
          </a:p>
        </p:txBody>
      </p:sp>
      <p:sp>
        <p:nvSpPr>
          <p:cNvPr id="74" name="Text Placeholder 22"/>
          <p:cNvSpPr>
            <a:spLocks noGrp="1"/>
          </p:cNvSpPr>
          <p:nvPr>
            <p:ph type="body" sz="quarter" idx="84" hasCustomPrompt="1"/>
          </p:nvPr>
        </p:nvSpPr>
        <p:spPr>
          <a:xfrm>
            <a:off x="6860382" y="5925684"/>
            <a:ext cx="2188369" cy="266700"/>
          </a:xfrm>
        </p:spPr>
        <p:txBody>
          <a:bodyPr/>
          <a:lstStyle>
            <a:lvl1pPr>
              <a:defRPr sz="1100">
                <a:solidFill>
                  <a:schemeClr val="tx2"/>
                </a:solidFill>
              </a:defRPr>
            </a:lvl1pPr>
          </a:lstStyle>
          <a:p>
            <a:pPr lvl="0"/>
            <a:r>
              <a:rPr lang="en-US" dirty="0"/>
              <a:t>Chapter subtitle</a:t>
            </a:r>
            <a:endParaRPr lang="en-GB" dirty="0"/>
          </a:p>
        </p:txBody>
      </p:sp>
      <p:sp>
        <p:nvSpPr>
          <p:cNvPr id="75" name="Text Placeholder 25"/>
          <p:cNvSpPr>
            <a:spLocks noGrp="1"/>
          </p:cNvSpPr>
          <p:nvPr>
            <p:ph type="body" sz="quarter" idx="85" hasCustomPrompt="1"/>
          </p:nvPr>
        </p:nvSpPr>
        <p:spPr>
          <a:xfrm>
            <a:off x="6160296" y="5247030"/>
            <a:ext cx="2888457" cy="123825"/>
          </a:xfrm>
          <a:solidFill>
            <a:schemeClr val="bg2"/>
          </a:solidFill>
        </p:spPr>
        <p:txBody>
          <a:bodyPr/>
          <a:lstStyle>
            <a:lvl1pPr>
              <a:defRPr/>
            </a:lvl1pPr>
          </a:lstStyle>
          <a:p>
            <a:pPr lvl="0"/>
            <a:r>
              <a:rPr lang="en-US" dirty="0"/>
              <a:t>  </a:t>
            </a:r>
            <a:endParaRPr lang="en-GB" dirty="0"/>
          </a:p>
        </p:txBody>
      </p:sp>
      <p:sp>
        <p:nvSpPr>
          <p:cNvPr id="85" name="Text Placeholder 25"/>
          <p:cNvSpPr>
            <a:spLocks noGrp="1"/>
          </p:cNvSpPr>
          <p:nvPr>
            <p:ph type="body" sz="quarter" idx="41" hasCustomPrompt="1"/>
          </p:nvPr>
        </p:nvSpPr>
        <p:spPr>
          <a:xfrm>
            <a:off x="126208" y="1131079"/>
            <a:ext cx="2888457" cy="123825"/>
          </a:xfrm>
          <a:solidFill>
            <a:schemeClr val="bg2"/>
          </a:solidFill>
        </p:spPr>
        <p:txBody>
          <a:bodyPr/>
          <a:lstStyle>
            <a:lvl1pPr>
              <a:defRPr/>
            </a:lvl1pPr>
          </a:lstStyle>
          <a:p>
            <a:pPr lvl="0"/>
            <a:r>
              <a:rPr lang="en-US" dirty="0"/>
              <a:t>  </a:t>
            </a:r>
            <a:endParaRPr lang="en-GB" dirty="0"/>
          </a:p>
        </p:txBody>
      </p:sp>
      <p:sp>
        <p:nvSpPr>
          <p:cNvPr id="86" name="Text Placeholder 25"/>
          <p:cNvSpPr>
            <a:spLocks noGrp="1"/>
          </p:cNvSpPr>
          <p:nvPr>
            <p:ph type="body" sz="quarter" idx="45" hasCustomPrompt="1"/>
          </p:nvPr>
        </p:nvSpPr>
        <p:spPr>
          <a:xfrm>
            <a:off x="3143252" y="1131079"/>
            <a:ext cx="2888457" cy="123825"/>
          </a:xfrm>
          <a:solidFill>
            <a:schemeClr val="bg2"/>
          </a:solidFill>
        </p:spPr>
        <p:txBody>
          <a:bodyPr/>
          <a:lstStyle>
            <a:lvl1pPr>
              <a:defRPr/>
            </a:lvl1pPr>
          </a:lstStyle>
          <a:p>
            <a:pPr lvl="0"/>
            <a:r>
              <a:rPr lang="en-US" dirty="0"/>
              <a:t>  </a:t>
            </a:r>
            <a:endParaRPr lang="en-GB" dirty="0"/>
          </a:p>
        </p:txBody>
      </p:sp>
      <p:sp>
        <p:nvSpPr>
          <p:cNvPr id="87" name="Text Placeholder 25"/>
          <p:cNvSpPr>
            <a:spLocks noGrp="1"/>
          </p:cNvSpPr>
          <p:nvPr>
            <p:ph type="body" sz="quarter" idx="49" hasCustomPrompt="1"/>
          </p:nvPr>
        </p:nvSpPr>
        <p:spPr>
          <a:xfrm>
            <a:off x="6160296" y="1131079"/>
            <a:ext cx="2888457" cy="123825"/>
          </a:xfrm>
          <a:solidFill>
            <a:schemeClr val="bg2"/>
          </a:solidFill>
        </p:spPr>
        <p:txBody>
          <a:bodyPr/>
          <a:lstStyle>
            <a:lvl1pPr>
              <a:defRPr/>
            </a:lvl1pPr>
          </a:lstStyle>
          <a:p>
            <a:pPr lvl="0"/>
            <a:r>
              <a:rPr lang="en-US" dirty="0"/>
              <a:t>  </a:t>
            </a:r>
            <a:endParaRPr lang="en-GB" dirty="0"/>
          </a:p>
        </p:txBody>
      </p:sp>
      <p:sp>
        <p:nvSpPr>
          <p:cNvPr id="89"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90" name="Group 89"/>
          <p:cNvGrpSpPr/>
          <p:nvPr userDrawn="1"/>
        </p:nvGrpSpPr>
        <p:grpSpPr>
          <a:xfrm>
            <a:off x="-4350367" y="0"/>
            <a:ext cx="3909699" cy="5532582"/>
            <a:chOff x="-3999345" y="0"/>
            <a:chExt cx="3909698" cy="5532582"/>
          </a:xfrm>
        </p:grpSpPr>
        <p:sp>
          <p:nvSpPr>
            <p:cNvPr id="91" name="Rectangle 90"/>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92" name="Straight Connector 91"/>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94" name="TextBox 93"/>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95" name="Group 94"/>
            <p:cNvGrpSpPr/>
            <p:nvPr userDrawn="1"/>
          </p:nvGrpSpPr>
          <p:grpSpPr>
            <a:xfrm>
              <a:off x="-3916219" y="2007734"/>
              <a:ext cx="3741159" cy="603077"/>
              <a:chOff x="-3953163" y="1928406"/>
              <a:chExt cx="3741159" cy="603077"/>
            </a:xfrm>
          </p:grpSpPr>
          <p:sp>
            <p:nvSpPr>
              <p:cNvPr id="128" name="TextBox 1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129" name="TextBox 1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116" name="Group 115"/>
            <p:cNvGrpSpPr/>
            <p:nvPr userDrawn="1"/>
          </p:nvGrpSpPr>
          <p:grpSpPr>
            <a:xfrm>
              <a:off x="-3916219" y="3804415"/>
              <a:ext cx="3741159" cy="649206"/>
              <a:chOff x="-3953163" y="3686663"/>
              <a:chExt cx="3741159" cy="649206"/>
            </a:xfrm>
          </p:grpSpPr>
          <p:sp>
            <p:nvSpPr>
              <p:cNvPr id="126" name="TextBox 1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127" name="TextBox 126"/>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117" name="Group 116"/>
            <p:cNvGrpSpPr/>
            <p:nvPr userDrawn="1"/>
          </p:nvGrpSpPr>
          <p:grpSpPr>
            <a:xfrm>
              <a:off x="-3916219" y="2909062"/>
              <a:ext cx="3741159" cy="634370"/>
              <a:chOff x="-3953163" y="2815638"/>
              <a:chExt cx="3741159" cy="634370"/>
            </a:xfrm>
          </p:grpSpPr>
          <p:sp>
            <p:nvSpPr>
              <p:cNvPr id="124" name="TextBox 1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125" name="TextBox 124"/>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118" name="Group 117"/>
            <p:cNvGrpSpPr/>
            <p:nvPr userDrawn="1"/>
          </p:nvGrpSpPr>
          <p:grpSpPr>
            <a:xfrm>
              <a:off x="-3916219" y="4693793"/>
              <a:ext cx="3470417" cy="603077"/>
              <a:chOff x="-3953163" y="4622237"/>
              <a:chExt cx="3470417" cy="603077"/>
            </a:xfrm>
          </p:grpSpPr>
          <p:sp>
            <p:nvSpPr>
              <p:cNvPr id="122" name="TextBox 1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123" name="TextBox 122"/>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119" name="Group 118"/>
            <p:cNvGrpSpPr/>
            <p:nvPr userDrawn="1"/>
          </p:nvGrpSpPr>
          <p:grpSpPr>
            <a:xfrm>
              <a:off x="-3916219" y="1118356"/>
              <a:ext cx="3741159" cy="677414"/>
              <a:chOff x="-3953163" y="1118356"/>
              <a:chExt cx="3741159" cy="677414"/>
            </a:xfrm>
          </p:grpSpPr>
          <p:sp>
            <p:nvSpPr>
              <p:cNvPr id="120" name="TextBox 1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121" name="TextBox 120"/>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130" name="Footer"/>
          <p:cNvSpPr>
            <a:spLocks noGrp="1"/>
          </p:cNvSpPr>
          <p:nvPr>
            <p:ph type="ftr" sz="quarter" idx="3"/>
          </p:nvPr>
        </p:nvSpPr>
        <p:spPr>
          <a:xfrm>
            <a:off x="200025"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Tree>
    <p:extLst>
      <p:ext uri="{BB962C8B-B14F-4D97-AF65-F5344CB8AC3E}">
        <p14:creationId xmlns:p14="http://schemas.microsoft.com/office/powerpoint/2010/main" val="98914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191344" y="412376"/>
            <a:ext cx="11191032" cy="460340"/>
          </a:xfrm>
          <a:prstGeom prst="rect">
            <a:avLst/>
          </a:prstGeom>
          <a:ln w="12700" cap="rnd" cmpd="sng" algn="ctr">
            <a:noFill/>
            <a:prstDash val="solid"/>
          </a:ln>
        </p:spPr>
        <p:txBody>
          <a:bodyPr vert="horz" wrap="square" lIns="90000" tIns="46800" rIns="90000" bIns="46800" rtlCol="0" anchor="b" anchorCtr="0">
            <a:noAutofit/>
          </a:bodyPr>
          <a:lstStyle>
            <a:lvl1pPr>
              <a:defRPr>
                <a:latin typeface="+mj-lt"/>
              </a:defRPr>
            </a:lvl1pPr>
          </a:lstStyle>
          <a:p>
            <a:r>
              <a:rPr lang="en-US" dirty="0"/>
              <a:t>Enter title here</a:t>
            </a:r>
            <a:endParaRPr lang="ru-RU" dirty="0"/>
          </a:p>
        </p:txBody>
      </p:sp>
      <p:sp>
        <p:nvSpPr>
          <p:cNvPr id="3" name="Content"/>
          <p:cNvSpPr>
            <a:spLocks noGrp="1"/>
          </p:cNvSpPr>
          <p:nvPr>
            <p:ph type="body" idx="1"/>
          </p:nvPr>
        </p:nvSpPr>
        <p:spPr>
          <a:xfrm>
            <a:off x="191344" y="1125539"/>
            <a:ext cx="11862544" cy="5373687"/>
          </a:xfrm>
          <a:prstGeom prst="rect">
            <a:avLst/>
          </a:prstGeom>
          <a:ln w="12700" cap="rnd" cmpd="sng" algn="ctr">
            <a:noFill/>
            <a:prstDash val="solid"/>
          </a:ln>
        </p:spPr>
        <p:txBody>
          <a:bodyPr vert="horz" wrap="square" lIns="90000" tIns="46800" rIns="90000" bIns="4680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cNvSpPr>
            <a:spLocks noGrp="1"/>
          </p:cNvSpPr>
          <p:nvPr>
            <p:ph type="dt" sz="half" idx="2"/>
          </p:nvPr>
        </p:nvSpPr>
        <p:spPr>
          <a:xfrm>
            <a:off x="4688000" y="6646422"/>
            <a:ext cx="2816000"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fld id="{60B71710-B01F-4307-A6AE-2389581EFEE0}" type="datetime3">
              <a:rPr lang="en-US" smtClean="0"/>
              <a:pPr/>
              <a:t>7 June 2023</a:t>
            </a:fld>
            <a:endParaRPr lang="ru-RU" dirty="0"/>
          </a:p>
        </p:txBody>
      </p:sp>
      <p:sp>
        <p:nvSpPr>
          <p:cNvPr id="5" name="Footer"/>
          <p:cNvSpPr>
            <a:spLocks noGrp="1"/>
          </p:cNvSpPr>
          <p:nvPr>
            <p:ph type="ftr" sz="quarter" idx="3"/>
          </p:nvPr>
        </p:nvSpPr>
        <p:spPr>
          <a:xfrm>
            <a:off x="200024" y="6646422"/>
            <a:ext cx="2504455"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 name="Slide Number"/>
          <p:cNvSpPr>
            <a:spLocks noGrp="1"/>
          </p:cNvSpPr>
          <p:nvPr>
            <p:ph type="sldNum" sz="quarter" idx="4"/>
          </p:nvPr>
        </p:nvSpPr>
        <p:spPr>
          <a:xfrm>
            <a:off x="11640617"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pic>
        <p:nvPicPr>
          <p:cNvPr id="7" name="Picture 6"/>
          <p:cNvPicPr>
            <a:picLocks noChangeAspect="1"/>
          </p:cNvPicPr>
          <p:nvPr userDrawn="1"/>
        </p:nvPicPr>
        <p:blipFill>
          <a:blip r:embed="rId62" cstate="print">
            <a:extLst>
              <a:ext uri="{28A0092B-C50C-407E-A947-70E740481C1C}">
                <a14:useLocalDpi xmlns:a14="http://schemas.microsoft.com/office/drawing/2010/main"/>
              </a:ext>
            </a:extLst>
          </a:blip>
          <a:stretch>
            <a:fillRect/>
          </a:stretch>
        </p:blipFill>
        <p:spPr>
          <a:xfrm>
            <a:off x="11382376" y="128588"/>
            <a:ext cx="681037" cy="681037"/>
          </a:xfrm>
          <a:prstGeom prst="rect">
            <a:avLst/>
          </a:prstGeom>
        </p:spPr>
      </p:pic>
      <p:cxnSp>
        <p:nvCxnSpPr>
          <p:cNvPr id="8" name="Straight Connector 7"/>
          <p:cNvCxnSpPr/>
          <p:nvPr userDrawn="1"/>
        </p:nvCxnSpPr>
        <p:spPr>
          <a:xfrm>
            <a:off x="0" y="980728"/>
            <a:ext cx="121870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930" y="6646422"/>
            <a:ext cx="1218707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6" r:id="rId16"/>
    <p:sldLayoutId id="2147483673" r:id="rId17"/>
    <p:sldLayoutId id="2147483674" r:id="rId18"/>
    <p:sldLayoutId id="2147483675" r:id="rId19"/>
    <p:sldLayoutId id="2147483677" r:id="rId20"/>
    <p:sldLayoutId id="2147483691" r:id="rId21"/>
    <p:sldLayoutId id="2147483708" r:id="rId22"/>
    <p:sldLayoutId id="2147483692" r:id="rId23"/>
    <p:sldLayoutId id="2147483709" r:id="rId24"/>
    <p:sldLayoutId id="2147483711" r:id="rId25"/>
    <p:sldLayoutId id="2147483687" r:id="rId26"/>
    <p:sldLayoutId id="2147483688" r:id="rId27"/>
    <p:sldLayoutId id="2147483689" r:id="rId28"/>
    <p:sldLayoutId id="2147483690" r:id="rId29"/>
    <p:sldLayoutId id="2147483710" r:id="rId30"/>
    <p:sldLayoutId id="2147483678" r:id="rId31"/>
    <p:sldLayoutId id="2147483679" r:id="rId32"/>
    <p:sldLayoutId id="2147483680" r:id="rId33"/>
    <p:sldLayoutId id="2147483681" r:id="rId34"/>
    <p:sldLayoutId id="2147483683" r:id="rId35"/>
    <p:sldLayoutId id="2147483684" r:id="rId36"/>
    <p:sldLayoutId id="2147483685" r:id="rId37"/>
    <p:sldLayoutId id="2147483686" r:id="rId38"/>
    <p:sldLayoutId id="2147483699" r:id="rId39"/>
    <p:sldLayoutId id="2147483713" r:id="rId40"/>
    <p:sldLayoutId id="2147483712" r:id="rId41"/>
    <p:sldLayoutId id="2147483704" r:id="rId42"/>
    <p:sldLayoutId id="2147483705" r:id="rId43"/>
    <p:sldLayoutId id="2147483698" r:id="rId44"/>
    <p:sldLayoutId id="2147483693" r:id="rId45"/>
    <p:sldLayoutId id="2147483694" r:id="rId46"/>
    <p:sldLayoutId id="2147483695" r:id="rId47"/>
    <p:sldLayoutId id="2147483700" r:id="rId48"/>
    <p:sldLayoutId id="2147483701" r:id="rId49"/>
    <p:sldLayoutId id="2147483663" r:id="rId50"/>
    <p:sldLayoutId id="2147483664" r:id="rId51"/>
    <p:sldLayoutId id="2147483702" r:id="rId52"/>
    <p:sldLayoutId id="2147483703" r:id="rId53"/>
    <p:sldLayoutId id="2147483804" r:id="rId54"/>
    <p:sldLayoutId id="2147483831" r:id="rId55"/>
    <p:sldLayoutId id="2147483834" r:id="rId56"/>
    <p:sldLayoutId id="2147483835" r:id="rId57"/>
    <p:sldLayoutId id="2147483836" r:id="rId58"/>
    <p:sldLayoutId id="2147483837" r:id="rId59"/>
    <p:sldLayoutId id="2147483839" r:id="rId60"/>
  </p:sldLayoutIdLst>
  <p:hf hdr="0"/>
  <p:txStyles>
    <p:titleStyle>
      <a:lvl1pPr marL="0" algn="l" defTabSz="914400" rtl="0" eaLnBrk="1" latinLnBrk="0" hangingPunct="1">
        <a:lnSpc>
          <a:spcPct val="90000"/>
        </a:lnSpc>
        <a:buNone/>
        <a:defRPr sz="2800" b="0" i="0" u="none" kern="1200" cap="none">
          <a:solidFill>
            <a:schemeClr val="tx1"/>
          </a:solidFill>
          <a:uFill>
            <a:solidFill>
              <a:schemeClr val="tx1"/>
            </a:solidFill>
          </a:uFill>
          <a:latin typeface="+mj-lt"/>
          <a:ea typeface="+mj-ea"/>
          <a:cs typeface="+mj-cs"/>
        </a:defRPr>
      </a:lvl1pPr>
    </p:titleStyle>
    <p:body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userDrawn="1">
          <p15:clr>
            <a:srgbClr val="F26B43"/>
          </p15:clr>
        </p15:guide>
        <p15:guide id="2" orient="horz" pos="81" userDrawn="1">
          <p15:clr>
            <a:srgbClr val="F26B43"/>
          </p15:clr>
        </p15:guide>
        <p15:guide id="3" orient="horz" pos="4094" userDrawn="1">
          <p15:clr>
            <a:srgbClr val="F26B43"/>
          </p15:clr>
        </p15:guide>
        <p15:guide id="4" pos="7599" userDrawn="1">
          <p15:clr>
            <a:srgbClr val="F26B43"/>
          </p15:clr>
        </p15:guide>
        <p15:guide id="5" pos="186" userDrawn="1">
          <p15:clr>
            <a:srgbClr val="5ACBF0"/>
          </p15:clr>
        </p15:guide>
        <p15:guide id="6" pos="1896" userDrawn="1">
          <p15:clr>
            <a:srgbClr val="F26B43"/>
          </p15:clr>
        </p15:guide>
        <p15:guide id="7" pos="1980" userDrawn="1">
          <p15:clr>
            <a:srgbClr val="F26B43"/>
          </p15:clr>
        </p15:guide>
        <p15:guide id="8" pos="3795" userDrawn="1">
          <p15:clr>
            <a:srgbClr val="F26B43"/>
          </p15:clr>
        </p15:guide>
        <p15:guide id="9" pos="3882" userDrawn="1">
          <p15:clr>
            <a:srgbClr val="F26B43"/>
          </p15:clr>
        </p15:guide>
        <p15:guide id="10" pos="5697" userDrawn="1">
          <p15:clr>
            <a:srgbClr val="F26B43"/>
          </p15:clr>
        </p15:guide>
        <p15:guide id="11" pos="5784" userDrawn="1">
          <p15:clr>
            <a:srgbClr val="F26B43"/>
          </p15:clr>
        </p15:guide>
        <p15:guide id="12" pos="81" userDrawn="1">
          <p15:clr>
            <a:srgbClr val="F26B43"/>
          </p15:clr>
        </p15:guide>
        <p15:guide id="13" orient="horz" pos="4239"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6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4.xml"/><Relationship Id="rId6" Type="http://schemas.openxmlformats.org/officeDocument/2006/relationships/hyperlink" Target="https://www.rawpixel.com/image/475842/premium-image-forbidden-not-attention" TargetMode="External"/><Relationship Id="rId5" Type="http://schemas.openxmlformats.org/officeDocument/2006/relationships/image" Target="../media/image24.png"/><Relationship Id="rId4" Type="http://schemas.openxmlformats.org/officeDocument/2006/relationships/hyperlink" Target="https://pixabay.com/en/man-user-profile-person-icon-42934/"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hyperlink" Target="mailto:steve.partridge@savills.com" TargetMode="Externa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ont cover image.PNG"/>
          <p:cNvPicPr>
            <a:picLocks noChangeAspect="1"/>
          </p:cNvPicPr>
          <p:nvPr/>
        </p:nvPicPr>
        <p:blipFill>
          <a:blip r:embed="rId3" cstate="print"/>
          <a:srcRect l="23369" b="2159"/>
          <a:stretch>
            <a:fillRect/>
          </a:stretch>
        </p:blipFill>
        <p:spPr>
          <a:xfrm>
            <a:off x="0" y="-27384"/>
            <a:ext cx="12216680" cy="6804000"/>
          </a:xfrm>
          <a:prstGeom prst="rect">
            <a:avLst/>
          </a:prstGeom>
        </p:spPr>
      </p:pic>
      <p:sp>
        <p:nvSpPr>
          <p:cNvPr id="2" name="Text Placeholder 1"/>
          <p:cNvSpPr>
            <a:spLocks noGrp="1"/>
          </p:cNvSpPr>
          <p:nvPr>
            <p:ph type="body" sz="quarter" idx="15"/>
          </p:nvPr>
        </p:nvSpPr>
        <p:spPr>
          <a:xfrm>
            <a:off x="10740698" y="372751"/>
            <a:ext cx="1047749" cy="1050925"/>
          </a:xfrm>
        </p:spPr>
        <p:txBody>
          <a:bodyPr/>
          <a:lstStyle/>
          <a:p>
            <a:endParaRPr lang="en-GB" dirty="0"/>
          </a:p>
        </p:txBody>
      </p:sp>
      <p:sp>
        <p:nvSpPr>
          <p:cNvPr id="3" name="Footer Placeholder 2"/>
          <p:cNvSpPr>
            <a:spLocks noGrp="1"/>
          </p:cNvSpPr>
          <p:nvPr>
            <p:ph type="ftr" sz="quarter" idx="16"/>
          </p:nvPr>
        </p:nvSpPr>
        <p:spPr/>
        <p:txBody>
          <a:bodyPr/>
          <a:lstStyle/>
          <a:p>
            <a:endParaRPr lang="en-US" dirty="0"/>
          </a:p>
        </p:txBody>
      </p:sp>
      <p:sp>
        <p:nvSpPr>
          <p:cNvPr id="8" name="Rectangle 7"/>
          <p:cNvSpPr/>
          <p:nvPr/>
        </p:nvSpPr>
        <p:spPr>
          <a:xfrm>
            <a:off x="0" y="1268760"/>
            <a:ext cx="8040216" cy="3672408"/>
          </a:xfrm>
          <a:prstGeom prst="rect">
            <a:avLst/>
          </a:prstGeom>
          <a:solidFill>
            <a:schemeClr val="accent6">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endParaRPr lang="en-GB" sz="3200" dirty="0">
              <a:solidFill>
                <a:schemeClr val="tx1"/>
              </a:solidFill>
            </a:endParaRPr>
          </a:p>
          <a:p>
            <a:pPr marL="179388"/>
            <a:r>
              <a:rPr lang="en-GB" sz="3200" b="1" dirty="0">
                <a:solidFill>
                  <a:schemeClr val="tx1"/>
                </a:solidFill>
              </a:rPr>
              <a:t>COUNCILS WITH ALMOs GROUP</a:t>
            </a:r>
          </a:p>
          <a:p>
            <a:pPr marL="179388"/>
            <a:endParaRPr lang="en-GB" sz="1900" b="1" dirty="0">
              <a:solidFill>
                <a:schemeClr val="tx1"/>
              </a:solidFill>
            </a:endParaRPr>
          </a:p>
          <a:p>
            <a:pPr marL="179388"/>
            <a:r>
              <a:rPr lang="en-GB" sz="1900" b="1" dirty="0">
                <a:solidFill>
                  <a:schemeClr val="tx1"/>
                </a:solidFill>
              </a:rPr>
              <a:t>Financial and regulatory update</a:t>
            </a:r>
          </a:p>
          <a:p>
            <a:pPr marL="179388"/>
            <a:endParaRPr lang="en-GB" sz="1900" b="1" dirty="0">
              <a:solidFill>
                <a:schemeClr val="tx1"/>
              </a:solidFill>
            </a:endParaRPr>
          </a:p>
          <a:p>
            <a:pPr marL="179388"/>
            <a:r>
              <a:rPr lang="en-GB" b="1" dirty="0">
                <a:solidFill>
                  <a:schemeClr val="tx1"/>
                </a:solidFill>
              </a:rPr>
              <a:t>6 June 2023</a:t>
            </a:r>
          </a:p>
          <a:p>
            <a:pPr marL="179388"/>
            <a:r>
              <a:rPr lang="en-GB" b="1" dirty="0">
                <a:solidFill>
                  <a:schemeClr val="tx1"/>
                </a:solidFill>
              </a:rPr>
              <a:t>Steve Partridge</a:t>
            </a:r>
          </a:p>
          <a:p>
            <a:pPr marL="179388"/>
            <a:r>
              <a:rPr lang="en-US" b="1" dirty="0">
                <a:solidFill>
                  <a:schemeClr val="tx1"/>
                </a:solidFill>
              </a:rPr>
              <a:t>Director </a:t>
            </a:r>
          </a:p>
          <a:p>
            <a:pPr marL="179388"/>
            <a:r>
              <a:rPr lang="en-US" b="1" dirty="0">
                <a:solidFill>
                  <a:schemeClr val="tx1"/>
                </a:solidFill>
              </a:rPr>
              <a:t>Savills Affordable Housing Consultancy</a:t>
            </a:r>
            <a:endParaRPr lang="en-GB" b="1" dirty="0">
              <a:solidFill>
                <a:schemeClr val="tx1"/>
              </a:solidFill>
            </a:endParaRPr>
          </a:p>
          <a:p>
            <a:pPr marL="179388"/>
            <a:endParaRPr lang="en-GB" sz="3200" dirty="0">
              <a:solidFill>
                <a:schemeClr val="tx1"/>
              </a:solidFill>
            </a:endParaRPr>
          </a:p>
        </p:txBody>
      </p:sp>
    </p:spTree>
    <p:extLst>
      <p:ext uri="{BB962C8B-B14F-4D97-AF65-F5344CB8AC3E}">
        <p14:creationId xmlns:p14="http://schemas.microsoft.com/office/powerpoint/2010/main" val="77211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Building Safety (2)</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10</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8" name="Rectangle 17">
            <a:extLst>
              <a:ext uri="{FF2B5EF4-FFF2-40B4-BE49-F238E27FC236}">
                <a16:creationId xmlns:a16="http://schemas.microsoft.com/office/drawing/2014/main" id="{851C066B-1C04-4E1C-A558-31A750F10BD4}"/>
              </a:ext>
            </a:extLst>
          </p:cNvPr>
          <p:cNvSpPr/>
          <p:nvPr/>
        </p:nvSpPr>
        <p:spPr>
          <a:xfrm>
            <a:off x="6776185" y="1073512"/>
            <a:ext cx="5332482" cy="5372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2950" lvl="1"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r>
              <a:rPr lang="en-US" sz="1500" b="1" dirty="0">
                <a:solidFill>
                  <a:schemeClr val="tx1"/>
                </a:solidFill>
              </a:rPr>
              <a:t>Essential to recognise that cost estimates are averages </a:t>
            </a:r>
            <a:r>
              <a:rPr lang="en-US" sz="1500" dirty="0">
                <a:solidFill>
                  <a:schemeClr val="tx1"/>
                </a:solidFill>
              </a:rPr>
              <a:t>which are unlikely to represent anything like a median spend</a:t>
            </a:r>
          </a:p>
          <a:p>
            <a:pPr marL="285750" indent="-285750">
              <a:buFont typeface="Arial" panose="020B0604020202020204" pitchFamily="34" charset="0"/>
              <a:buChar char="•"/>
            </a:pPr>
            <a:r>
              <a:rPr lang="en-US" sz="1500" b="1" dirty="0">
                <a:solidFill>
                  <a:schemeClr val="tx1"/>
                </a:solidFill>
              </a:rPr>
              <a:t>Costs are much higher or much lower per block</a:t>
            </a: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Ongoing measures taken applied over 7 years</a:t>
            </a: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Total cost to 2030 estimated at:</a:t>
            </a:r>
          </a:p>
          <a:p>
            <a:pPr marL="742950" lvl="1" indent="-285750">
              <a:buFont typeface="Arial" panose="020B0604020202020204" pitchFamily="34" charset="0"/>
              <a:buChar char="•"/>
            </a:pPr>
            <a:r>
              <a:rPr lang="en-US" sz="1500" dirty="0">
                <a:solidFill>
                  <a:schemeClr val="tx1"/>
                </a:solidFill>
              </a:rPr>
              <a:t>£4.6billion tall buildings </a:t>
            </a:r>
          </a:p>
          <a:p>
            <a:pPr marL="742950" lvl="1" indent="-285750">
              <a:buFont typeface="Arial" panose="020B0604020202020204" pitchFamily="34" charset="0"/>
              <a:buChar char="•"/>
            </a:pPr>
            <a:r>
              <a:rPr lang="en-US" sz="1500" dirty="0">
                <a:solidFill>
                  <a:schemeClr val="tx1"/>
                </a:solidFill>
              </a:rPr>
              <a:t>£3.1billion sheltered/vulnerable</a:t>
            </a:r>
          </a:p>
          <a:p>
            <a:pPr marL="742950" lvl="1" indent="-285750">
              <a:buFont typeface="Arial" panose="020B0604020202020204" pitchFamily="34" charset="0"/>
              <a:buChar char="•"/>
            </a:pPr>
            <a:r>
              <a:rPr lang="en-US" sz="1500" b="1" dirty="0">
                <a:solidFill>
                  <a:schemeClr val="tx1"/>
                </a:solidFill>
              </a:rPr>
              <a:t>Total £7.7billion</a:t>
            </a:r>
          </a:p>
          <a:p>
            <a:pPr marL="742950" lvl="1" indent="-285750">
              <a:buFont typeface="Arial" panose="020B0604020202020204" pitchFamily="34" charset="0"/>
              <a:buChar char="•"/>
            </a:pPr>
            <a:r>
              <a:rPr lang="en-US" sz="1500" dirty="0">
                <a:solidFill>
                  <a:schemeClr val="tx1"/>
                </a:solidFill>
              </a:rPr>
              <a:t>Compares to previous estimate £8.1billion in 2019 </a:t>
            </a:r>
          </a:p>
          <a:p>
            <a:pPr marL="742950" lvl="1" indent="-285750">
              <a:buFont typeface="Arial" panose="020B0604020202020204" pitchFamily="34" charset="0"/>
              <a:buChar char="•"/>
            </a:pPr>
            <a:r>
              <a:rPr lang="en-US" sz="1500" dirty="0">
                <a:solidFill>
                  <a:schemeClr val="tx1"/>
                </a:solidFill>
              </a:rPr>
              <a:t>inflation increases offset by reduction in units and work complete</a:t>
            </a:r>
          </a:p>
          <a:p>
            <a:pPr marL="742950" lvl="1"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Average / unit across all units from this element of works not funded in the self-financing settlement = </a:t>
            </a:r>
            <a:r>
              <a:rPr lang="en-US" sz="1500" b="1" dirty="0">
                <a:solidFill>
                  <a:schemeClr val="tx1"/>
                </a:solidFill>
              </a:rPr>
              <a:t>£4,972</a:t>
            </a: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a:p>
            <a:pPr marL="742950" lvl="1"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endParaRPr lang="en-US" sz="1500" dirty="0">
              <a:solidFill>
                <a:schemeClr val="tx1"/>
              </a:solidFill>
            </a:endParaRPr>
          </a:p>
        </p:txBody>
      </p:sp>
      <p:graphicFrame>
        <p:nvGraphicFramePr>
          <p:cNvPr id="3" name="Table 2">
            <a:extLst>
              <a:ext uri="{FF2B5EF4-FFF2-40B4-BE49-F238E27FC236}">
                <a16:creationId xmlns:a16="http://schemas.microsoft.com/office/drawing/2014/main" id="{3C7370FA-73A9-4A3E-BFDF-D803BDCA9E7E}"/>
              </a:ext>
            </a:extLst>
          </p:cNvPr>
          <p:cNvGraphicFramePr>
            <a:graphicFrameLocks noGrp="1"/>
          </p:cNvGraphicFramePr>
          <p:nvPr/>
        </p:nvGraphicFramePr>
        <p:xfrm>
          <a:off x="331279" y="1189391"/>
          <a:ext cx="6165773" cy="5113958"/>
        </p:xfrm>
        <a:graphic>
          <a:graphicData uri="http://schemas.openxmlformats.org/drawingml/2006/table">
            <a:tbl>
              <a:tblPr>
                <a:tableStyleId>{22760E81-C7A0-47F2-B41E-5F1ABE7F7DB3}</a:tableStyleId>
              </a:tblPr>
              <a:tblGrid>
                <a:gridCol w="3767283">
                  <a:extLst>
                    <a:ext uri="{9D8B030D-6E8A-4147-A177-3AD203B41FA5}">
                      <a16:colId xmlns:a16="http://schemas.microsoft.com/office/drawing/2014/main" val="3403078204"/>
                    </a:ext>
                  </a:extLst>
                </a:gridCol>
                <a:gridCol w="1102196">
                  <a:extLst>
                    <a:ext uri="{9D8B030D-6E8A-4147-A177-3AD203B41FA5}">
                      <a16:colId xmlns:a16="http://schemas.microsoft.com/office/drawing/2014/main" val="2680821746"/>
                    </a:ext>
                  </a:extLst>
                </a:gridCol>
                <a:gridCol w="1296294">
                  <a:extLst>
                    <a:ext uri="{9D8B030D-6E8A-4147-A177-3AD203B41FA5}">
                      <a16:colId xmlns:a16="http://schemas.microsoft.com/office/drawing/2014/main" val="714287130"/>
                    </a:ext>
                  </a:extLst>
                </a:gridCol>
              </a:tblGrid>
              <a:tr h="179724">
                <a:tc>
                  <a:txBody>
                    <a:bodyPr/>
                    <a:lstStyle/>
                    <a:p>
                      <a:pPr algn="l" fontAlgn="ctr"/>
                      <a:endParaRPr lang="en-GB" sz="1400" b="1" i="0" u="none" strike="noStrike" dirty="0">
                        <a:solidFill>
                          <a:srgbClr val="000000"/>
                        </a:solidFill>
                        <a:effectLst/>
                        <a:latin typeface="+mj-lt"/>
                      </a:endParaRPr>
                    </a:p>
                  </a:txBody>
                  <a:tcPr marL="8986" marR="8986" marT="8986" marB="0" anchor="ctr"/>
                </a:tc>
                <a:tc>
                  <a:txBody>
                    <a:bodyPr/>
                    <a:lstStyle/>
                    <a:p>
                      <a:pPr algn="ctr" fontAlgn="b"/>
                      <a:r>
                        <a:rPr lang="en-GB" sz="1400" b="1" i="0" u="none" strike="noStrike" dirty="0">
                          <a:solidFill>
                            <a:srgbClr val="000000"/>
                          </a:solidFill>
                          <a:effectLst/>
                          <a:latin typeface="+mj-lt"/>
                        </a:rPr>
                        <a:t>TALL</a:t>
                      </a:r>
                    </a:p>
                  </a:txBody>
                  <a:tcPr marL="8986" marR="8986" marT="8986" marB="0" anchor="b"/>
                </a:tc>
                <a:tc>
                  <a:txBody>
                    <a:bodyPr/>
                    <a:lstStyle/>
                    <a:p>
                      <a:pPr algn="ctr" fontAlgn="b"/>
                      <a:r>
                        <a:rPr lang="en-GB" sz="1400" b="1" i="0" u="none" strike="noStrike" dirty="0">
                          <a:solidFill>
                            <a:srgbClr val="000000"/>
                          </a:solidFill>
                          <a:effectLst/>
                          <a:latin typeface="+mj-lt"/>
                        </a:rPr>
                        <a:t>SHELTERED</a:t>
                      </a:r>
                    </a:p>
                  </a:txBody>
                  <a:tcPr marL="8986" marR="8986" marT="8986" marB="0" anchor="b"/>
                </a:tc>
                <a:extLst>
                  <a:ext uri="{0D108BD9-81ED-4DB2-BD59-A6C34878D82A}">
                    <a16:rowId xmlns:a16="http://schemas.microsoft.com/office/drawing/2014/main" val="1412812125"/>
                  </a:ext>
                </a:extLst>
              </a:tr>
              <a:tr h="179724">
                <a:tc>
                  <a:txBody>
                    <a:bodyPr/>
                    <a:lstStyle/>
                    <a:p>
                      <a:pPr algn="l" fontAlgn="ctr"/>
                      <a:r>
                        <a:rPr lang="en-GB" sz="1400" u="none" strike="noStrike" dirty="0">
                          <a:effectLst/>
                          <a:latin typeface="+mj-lt"/>
                        </a:rPr>
                        <a:t>Fire Safety Measures</a:t>
                      </a:r>
                      <a:endParaRPr lang="en-GB" sz="1400" b="1" i="0" u="none" strike="noStrike" dirty="0">
                        <a:solidFill>
                          <a:srgbClr val="000000"/>
                        </a:solidFill>
                        <a:effectLst/>
                        <a:latin typeface="+mj-lt"/>
                      </a:endParaRPr>
                    </a:p>
                  </a:txBody>
                  <a:tcPr marL="8986" marR="8986" marT="8986" marB="0" anchor="ctr"/>
                </a:tc>
                <a:tc>
                  <a:txBody>
                    <a:bodyPr/>
                    <a:lstStyle/>
                    <a:p>
                      <a:pPr algn="ctr" fontAlgn="b"/>
                      <a:endParaRPr lang="en-GB" sz="1400" b="0" i="0" u="none" strike="noStrike" dirty="0">
                        <a:solidFill>
                          <a:srgbClr val="000000"/>
                        </a:solidFill>
                        <a:effectLst/>
                        <a:latin typeface="+mj-lt"/>
                      </a:endParaRPr>
                    </a:p>
                  </a:txBody>
                  <a:tcPr marL="8986" marR="8986" marT="8986" marB="0" anchor="b"/>
                </a:tc>
                <a:tc>
                  <a:txBody>
                    <a:bodyPr/>
                    <a:lstStyle/>
                    <a:p>
                      <a:pPr algn="ctr" fontAlgn="b"/>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3432288818"/>
                  </a:ext>
                </a:extLst>
              </a:tr>
              <a:tr h="179724">
                <a:tc>
                  <a:txBody>
                    <a:bodyPr/>
                    <a:lstStyle/>
                    <a:p>
                      <a:pPr algn="l" fontAlgn="ctr"/>
                      <a:r>
                        <a:rPr lang="en-GB" sz="1400" u="none" strike="noStrike" dirty="0">
                          <a:effectLst/>
                          <a:latin typeface="+mj-lt"/>
                        </a:rPr>
                        <a:t>Install sprinklers</a:t>
                      </a:r>
                      <a:endParaRPr lang="en-GB" sz="1400" b="0" i="0" u="none" strike="noStrike" dirty="0">
                        <a:solidFill>
                          <a:srgbClr val="000000"/>
                        </a:solidFill>
                        <a:effectLst/>
                        <a:latin typeface="+mj-lt"/>
                      </a:endParaRPr>
                    </a:p>
                  </a:txBody>
                  <a:tcPr marL="8986" marR="8986" marT="8986" marB="0" anchor="ctr"/>
                </a:tc>
                <a:tc>
                  <a:txBody>
                    <a:bodyPr/>
                    <a:lstStyle/>
                    <a:p>
                      <a:pPr algn="ctr" fontAlgn="b"/>
                      <a:r>
                        <a:rPr lang="en-GB" sz="1400" u="none" strike="noStrike">
                          <a:effectLst/>
                          <a:latin typeface="+mj-lt"/>
                        </a:rPr>
                        <a:t>1,453,133</a:t>
                      </a:r>
                      <a:endParaRPr lang="en-GB" sz="1400" b="0" i="0" u="none" strike="noStrike">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1,479,408</a:t>
                      </a:r>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1814498703"/>
                  </a:ext>
                </a:extLst>
              </a:tr>
              <a:tr h="179724">
                <a:tc>
                  <a:txBody>
                    <a:bodyPr/>
                    <a:lstStyle/>
                    <a:p>
                      <a:pPr algn="l" fontAlgn="ctr"/>
                      <a:r>
                        <a:rPr lang="en-GB" sz="1400" u="none" strike="noStrike">
                          <a:effectLst/>
                          <a:latin typeface="+mj-lt"/>
                        </a:rPr>
                        <a:t>Replace fire doors</a:t>
                      </a:r>
                      <a:endParaRPr lang="en-GB" sz="1400" b="0" i="0" u="none" strike="noStrike">
                        <a:solidFill>
                          <a:srgbClr val="000000"/>
                        </a:solidFill>
                        <a:effectLst/>
                        <a:latin typeface="+mj-lt"/>
                      </a:endParaRPr>
                    </a:p>
                  </a:txBody>
                  <a:tcPr marL="8986" marR="8986" marT="8986" marB="0" anchor="ctr"/>
                </a:tc>
                <a:tc>
                  <a:txBody>
                    <a:bodyPr/>
                    <a:lstStyle/>
                    <a:p>
                      <a:pPr algn="ctr" fontAlgn="b"/>
                      <a:r>
                        <a:rPr lang="en-GB" sz="1400" u="none" strike="noStrike" dirty="0">
                          <a:effectLst/>
                          <a:latin typeface="+mj-lt"/>
                        </a:rPr>
                        <a:t>279,072</a:t>
                      </a:r>
                      <a:endParaRPr lang="en-GB" sz="1400" b="0" i="0" u="none" strike="noStrike" dirty="0">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354,858</a:t>
                      </a:r>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989045547"/>
                  </a:ext>
                </a:extLst>
              </a:tr>
              <a:tr h="179724">
                <a:tc>
                  <a:txBody>
                    <a:bodyPr/>
                    <a:lstStyle/>
                    <a:p>
                      <a:pPr algn="l" fontAlgn="ctr"/>
                      <a:r>
                        <a:rPr lang="en-GB" sz="1400" u="none" strike="noStrike" dirty="0">
                          <a:effectLst/>
                          <a:latin typeface="+mj-lt"/>
                        </a:rPr>
                        <a:t>Compartmentation works</a:t>
                      </a:r>
                      <a:endParaRPr lang="en-GB" sz="1400" b="0" i="0" u="none" strike="noStrike" dirty="0">
                        <a:solidFill>
                          <a:srgbClr val="000000"/>
                        </a:solidFill>
                        <a:effectLst/>
                        <a:latin typeface="+mj-lt"/>
                      </a:endParaRPr>
                    </a:p>
                  </a:txBody>
                  <a:tcPr marL="8986" marR="8986" marT="8986" marB="0" anchor="ctr"/>
                </a:tc>
                <a:tc>
                  <a:txBody>
                    <a:bodyPr/>
                    <a:lstStyle/>
                    <a:p>
                      <a:pPr algn="ctr" fontAlgn="b"/>
                      <a:r>
                        <a:rPr lang="en-GB" sz="1400" u="none" strike="noStrike">
                          <a:effectLst/>
                          <a:latin typeface="+mj-lt"/>
                        </a:rPr>
                        <a:t>186,048</a:t>
                      </a:r>
                      <a:endParaRPr lang="en-GB" sz="1400" b="0" i="0" u="none" strike="noStrike">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236,905</a:t>
                      </a:r>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3116872937"/>
                  </a:ext>
                </a:extLst>
              </a:tr>
              <a:tr h="179724">
                <a:tc>
                  <a:txBody>
                    <a:bodyPr/>
                    <a:lstStyle/>
                    <a:p>
                      <a:pPr algn="l" fontAlgn="ctr"/>
                      <a:r>
                        <a:rPr lang="en-GB" sz="1400" u="none" strike="noStrike">
                          <a:effectLst/>
                          <a:latin typeface="+mj-lt"/>
                        </a:rPr>
                        <a:t>Improve fire alarm system</a:t>
                      </a:r>
                      <a:endParaRPr lang="en-GB" sz="1400" b="0" i="0" u="none" strike="noStrike">
                        <a:solidFill>
                          <a:srgbClr val="000000"/>
                        </a:solidFill>
                        <a:effectLst/>
                        <a:latin typeface="+mj-lt"/>
                      </a:endParaRPr>
                    </a:p>
                  </a:txBody>
                  <a:tcPr marL="8986" marR="8986" marT="8986" marB="0" anchor="ctr"/>
                </a:tc>
                <a:tc>
                  <a:txBody>
                    <a:bodyPr/>
                    <a:lstStyle/>
                    <a:p>
                      <a:pPr algn="ctr" fontAlgn="b"/>
                      <a:r>
                        <a:rPr lang="en-GB" sz="1400" u="none" strike="noStrike" dirty="0">
                          <a:effectLst/>
                          <a:latin typeface="+mj-lt"/>
                        </a:rPr>
                        <a:t>81,274</a:t>
                      </a:r>
                      <a:endParaRPr lang="en-GB" sz="1400" b="0" i="0" u="none" strike="noStrike" dirty="0">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117,953</a:t>
                      </a:r>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2799245084"/>
                  </a:ext>
                </a:extLst>
              </a:tr>
              <a:tr h="179724">
                <a:tc>
                  <a:txBody>
                    <a:bodyPr/>
                    <a:lstStyle/>
                    <a:p>
                      <a:pPr algn="l" fontAlgn="ctr"/>
                      <a:r>
                        <a:rPr lang="en-GB" sz="1400" u="none" strike="noStrike">
                          <a:effectLst/>
                          <a:latin typeface="+mj-lt"/>
                        </a:rPr>
                        <a:t>Replace cladding</a:t>
                      </a:r>
                      <a:endParaRPr lang="en-GB" sz="1400" b="0" i="0" u="none" strike="noStrike">
                        <a:solidFill>
                          <a:srgbClr val="000000"/>
                        </a:solidFill>
                        <a:effectLst/>
                        <a:latin typeface="+mj-lt"/>
                      </a:endParaRPr>
                    </a:p>
                  </a:txBody>
                  <a:tcPr marL="8986" marR="8986" marT="8986" marB="0" anchor="ctr"/>
                </a:tc>
                <a:tc>
                  <a:txBody>
                    <a:bodyPr/>
                    <a:lstStyle/>
                    <a:p>
                      <a:pPr algn="ctr" fontAlgn="b"/>
                      <a:r>
                        <a:rPr lang="en-GB" sz="1400" u="none" strike="noStrike">
                          <a:effectLst/>
                          <a:latin typeface="+mj-lt"/>
                        </a:rPr>
                        <a:t>1,831,104</a:t>
                      </a:r>
                      <a:endParaRPr lang="en-GB" sz="1400" b="0" i="0" u="none" strike="noStrike">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129,948</a:t>
                      </a:r>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3096878683"/>
                  </a:ext>
                </a:extLst>
              </a:tr>
              <a:tr h="179724">
                <a:tc>
                  <a:txBody>
                    <a:bodyPr/>
                    <a:lstStyle/>
                    <a:p>
                      <a:pPr algn="l" fontAlgn="ctr"/>
                      <a:r>
                        <a:rPr lang="en-GB" sz="1400" b="1" u="none" strike="noStrike" dirty="0">
                          <a:effectLst/>
                          <a:latin typeface="+mj-lt"/>
                        </a:rPr>
                        <a:t>TOTALS</a:t>
                      </a:r>
                      <a:endParaRPr lang="en-GB" sz="1400" b="1" i="0" u="none" strike="noStrike" dirty="0">
                        <a:solidFill>
                          <a:srgbClr val="000000"/>
                        </a:solidFill>
                        <a:effectLst/>
                        <a:latin typeface="+mj-lt"/>
                      </a:endParaRPr>
                    </a:p>
                  </a:txBody>
                  <a:tcPr marL="8986" marR="8986" marT="8986" marB="0" anchor="ctr"/>
                </a:tc>
                <a:tc>
                  <a:txBody>
                    <a:bodyPr/>
                    <a:lstStyle/>
                    <a:p>
                      <a:pPr algn="ctr" fontAlgn="b"/>
                      <a:r>
                        <a:rPr lang="en-GB" sz="1400" b="1" u="none" strike="noStrike" dirty="0">
                          <a:effectLst/>
                          <a:latin typeface="+mj-lt"/>
                        </a:rPr>
                        <a:t>3,830,630</a:t>
                      </a:r>
                      <a:endParaRPr lang="en-GB" sz="1400" b="1" i="0" u="none" strike="noStrike" dirty="0">
                        <a:solidFill>
                          <a:srgbClr val="000000"/>
                        </a:solidFill>
                        <a:effectLst/>
                        <a:latin typeface="+mj-lt"/>
                      </a:endParaRPr>
                    </a:p>
                  </a:txBody>
                  <a:tcPr marL="8986" marR="8986" marT="8986" marB="0" anchor="b"/>
                </a:tc>
                <a:tc>
                  <a:txBody>
                    <a:bodyPr/>
                    <a:lstStyle/>
                    <a:p>
                      <a:pPr algn="ctr" fontAlgn="b"/>
                      <a:r>
                        <a:rPr lang="en-GB" sz="1400" b="1" u="none" strike="noStrike" dirty="0">
                          <a:effectLst/>
                          <a:latin typeface="+mj-lt"/>
                        </a:rPr>
                        <a:t>2,319,072</a:t>
                      </a:r>
                      <a:endParaRPr lang="en-GB" sz="1400" b="1" i="0" u="none" strike="noStrike" dirty="0">
                        <a:solidFill>
                          <a:srgbClr val="000000"/>
                        </a:solidFill>
                        <a:effectLst/>
                        <a:latin typeface="+mj-lt"/>
                      </a:endParaRPr>
                    </a:p>
                  </a:txBody>
                  <a:tcPr marL="8986" marR="8986" marT="8986" marB="0" anchor="b"/>
                </a:tc>
                <a:extLst>
                  <a:ext uri="{0D108BD9-81ED-4DB2-BD59-A6C34878D82A}">
                    <a16:rowId xmlns:a16="http://schemas.microsoft.com/office/drawing/2014/main" val="970076417"/>
                  </a:ext>
                </a:extLst>
              </a:tr>
              <a:tr h="179724">
                <a:tc>
                  <a:txBody>
                    <a:bodyPr/>
                    <a:lstStyle/>
                    <a:p>
                      <a:pPr algn="l" fontAlgn="ctr"/>
                      <a:r>
                        <a:rPr lang="en-GB" sz="1400" u="none" strike="noStrike">
                          <a:effectLst/>
                          <a:latin typeface="+mj-lt"/>
                        </a:rPr>
                        <a:t>Average over all units</a:t>
                      </a:r>
                      <a:endParaRPr lang="en-GB" sz="1400" b="0" i="0" u="none" strike="noStrike">
                        <a:solidFill>
                          <a:srgbClr val="000000"/>
                        </a:solidFill>
                        <a:effectLst/>
                        <a:latin typeface="+mj-lt"/>
                      </a:endParaRPr>
                    </a:p>
                  </a:txBody>
                  <a:tcPr marL="8986" marR="8986" marT="8986" marB="0" anchor="ctr"/>
                </a:tc>
                <a:tc>
                  <a:txBody>
                    <a:bodyPr/>
                    <a:lstStyle/>
                    <a:p>
                      <a:pPr algn="ctr" fontAlgn="b"/>
                      <a:r>
                        <a:rPr lang="en-GB" sz="1400" u="none" strike="noStrike">
                          <a:effectLst/>
                          <a:latin typeface="+mj-lt"/>
                        </a:rPr>
                        <a:t>2,468</a:t>
                      </a:r>
                      <a:endParaRPr lang="en-GB" sz="1400" b="1" i="0" u="none" strike="noStrike">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1,494</a:t>
                      </a:r>
                      <a:endParaRPr lang="en-GB" sz="1400" b="1"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3676992420"/>
                  </a:ext>
                </a:extLst>
              </a:tr>
              <a:tr h="179724">
                <a:tc>
                  <a:txBody>
                    <a:bodyPr/>
                    <a:lstStyle/>
                    <a:p>
                      <a:pPr algn="l" fontAlgn="ctr"/>
                      <a:r>
                        <a:rPr lang="en-GB" sz="1400" u="none" strike="noStrike">
                          <a:effectLst/>
                          <a:latin typeface="+mj-lt"/>
                        </a:rPr>
                        <a:t>Average over affected units</a:t>
                      </a:r>
                      <a:endParaRPr lang="en-GB" sz="1400" b="0" i="0" u="none" strike="noStrike">
                        <a:solidFill>
                          <a:srgbClr val="000000"/>
                        </a:solidFill>
                        <a:effectLst/>
                        <a:latin typeface="+mj-lt"/>
                      </a:endParaRPr>
                    </a:p>
                  </a:txBody>
                  <a:tcPr marL="8986" marR="8986" marT="8986" marB="0" anchor="ctr"/>
                </a:tc>
                <a:tc>
                  <a:txBody>
                    <a:bodyPr/>
                    <a:lstStyle/>
                    <a:p>
                      <a:pPr algn="ctr" fontAlgn="b"/>
                      <a:r>
                        <a:rPr lang="en-GB" sz="1400" u="none" strike="noStrike">
                          <a:effectLst/>
                          <a:latin typeface="+mj-lt"/>
                        </a:rPr>
                        <a:t>16,805</a:t>
                      </a:r>
                      <a:endParaRPr lang="en-GB" sz="1400" b="1" i="0" u="none" strike="noStrike">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7,992</a:t>
                      </a:r>
                      <a:endParaRPr lang="en-GB" sz="1400" b="1"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2559778670"/>
                  </a:ext>
                </a:extLst>
              </a:tr>
              <a:tr h="179724">
                <a:tc>
                  <a:txBody>
                    <a:bodyPr/>
                    <a:lstStyle/>
                    <a:p>
                      <a:pPr algn="l" fontAlgn="ctr"/>
                      <a:endParaRPr lang="en-GB" sz="1400" b="0" i="0" u="none" strike="noStrike">
                        <a:solidFill>
                          <a:srgbClr val="000000"/>
                        </a:solidFill>
                        <a:effectLst/>
                        <a:latin typeface="+mj-lt"/>
                      </a:endParaRPr>
                    </a:p>
                  </a:txBody>
                  <a:tcPr marL="8986" marR="8986" marT="8986" marB="0" anchor="ctr"/>
                </a:tc>
                <a:tc>
                  <a:txBody>
                    <a:bodyPr/>
                    <a:lstStyle/>
                    <a:p>
                      <a:pPr algn="ctr" fontAlgn="b"/>
                      <a:endParaRPr lang="en-GB" sz="1400" b="0" i="0" u="none" strike="noStrike">
                        <a:solidFill>
                          <a:srgbClr val="000000"/>
                        </a:solidFill>
                        <a:effectLst/>
                        <a:latin typeface="+mj-lt"/>
                      </a:endParaRPr>
                    </a:p>
                  </a:txBody>
                  <a:tcPr marL="8986" marR="8986" marT="8986" marB="0" anchor="b"/>
                </a:tc>
                <a:tc>
                  <a:txBody>
                    <a:bodyPr/>
                    <a:lstStyle/>
                    <a:p>
                      <a:pPr algn="ctr" fontAlgn="b"/>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3717203656"/>
                  </a:ext>
                </a:extLst>
              </a:tr>
              <a:tr h="179724">
                <a:tc>
                  <a:txBody>
                    <a:bodyPr/>
                    <a:lstStyle/>
                    <a:p>
                      <a:pPr algn="l" fontAlgn="ctr"/>
                      <a:r>
                        <a:rPr lang="en-GB" sz="1400" u="none" strike="noStrike">
                          <a:effectLst/>
                          <a:latin typeface="+mj-lt"/>
                        </a:rPr>
                        <a:t>Ongoing  management measures</a:t>
                      </a:r>
                      <a:endParaRPr lang="en-GB" sz="1400" b="1" i="0" u="none" strike="noStrike">
                        <a:solidFill>
                          <a:srgbClr val="000000"/>
                        </a:solidFill>
                        <a:effectLst/>
                        <a:latin typeface="+mj-lt"/>
                      </a:endParaRPr>
                    </a:p>
                  </a:txBody>
                  <a:tcPr marL="8986" marR="8986" marT="8986" marB="0" anchor="ctr"/>
                </a:tc>
                <a:tc>
                  <a:txBody>
                    <a:bodyPr/>
                    <a:lstStyle/>
                    <a:p>
                      <a:pPr algn="ctr" fontAlgn="b"/>
                      <a:endParaRPr lang="en-GB" sz="1400" b="0" i="0" u="none" strike="noStrike">
                        <a:solidFill>
                          <a:srgbClr val="000000"/>
                        </a:solidFill>
                        <a:effectLst/>
                        <a:latin typeface="+mj-lt"/>
                      </a:endParaRPr>
                    </a:p>
                  </a:txBody>
                  <a:tcPr marL="8986" marR="8986" marT="8986" marB="0" anchor="b"/>
                </a:tc>
                <a:tc>
                  <a:txBody>
                    <a:bodyPr/>
                    <a:lstStyle/>
                    <a:p>
                      <a:pPr algn="ctr" fontAlgn="b"/>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2924687283"/>
                  </a:ext>
                </a:extLst>
              </a:tr>
              <a:tr h="179724">
                <a:tc>
                  <a:txBody>
                    <a:bodyPr/>
                    <a:lstStyle/>
                    <a:p>
                      <a:pPr algn="l" fontAlgn="ctr"/>
                      <a:r>
                        <a:rPr lang="en-GB" sz="1400" u="none" strike="noStrike">
                          <a:effectLst/>
                          <a:latin typeface="+mj-lt"/>
                        </a:rPr>
                        <a:t>Building management resources</a:t>
                      </a:r>
                      <a:endParaRPr lang="en-GB" sz="1400" b="0" i="0" u="none" strike="noStrike">
                        <a:solidFill>
                          <a:srgbClr val="C65911"/>
                        </a:solidFill>
                        <a:effectLst/>
                        <a:latin typeface="+mj-lt"/>
                      </a:endParaRPr>
                    </a:p>
                  </a:txBody>
                  <a:tcPr marL="8986" marR="8986" marT="8986" marB="0" anchor="ctr"/>
                </a:tc>
                <a:tc>
                  <a:txBody>
                    <a:bodyPr/>
                    <a:lstStyle/>
                    <a:p>
                      <a:pPr algn="ctr" fontAlgn="b"/>
                      <a:r>
                        <a:rPr lang="en-GB" sz="1400" u="none" strike="noStrike">
                          <a:effectLst/>
                          <a:latin typeface="+mj-lt"/>
                        </a:rPr>
                        <a:t>451,584</a:t>
                      </a:r>
                      <a:endParaRPr lang="en-GB" sz="1400" b="0" i="0" u="none" strike="noStrike">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493,920</a:t>
                      </a:r>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585631207"/>
                  </a:ext>
                </a:extLst>
              </a:tr>
              <a:tr h="179724">
                <a:tc>
                  <a:txBody>
                    <a:bodyPr/>
                    <a:lstStyle/>
                    <a:p>
                      <a:pPr algn="l" fontAlgn="ctr"/>
                      <a:r>
                        <a:rPr lang="en-GB" sz="1400" u="none" strike="noStrike">
                          <a:effectLst/>
                          <a:latin typeface="+mj-lt"/>
                        </a:rPr>
                        <a:t>Additional compliance servicing</a:t>
                      </a:r>
                      <a:endParaRPr lang="en-GB" sz="1400" b="0" i="0" u="none" strike="noStrike">
                        <a:solidFill>
                          <a:srgbClr val="C65911"/>
                        </a:solidFill>
                        <a:effectLst/>
                        <a:latin typeface="+mj-lt"/>
                      </a:endParaRPr>
                    </a:p>
                  </a:txBody>
                  <a:tcPr marL="8986" marR="8986" marT="8986" marB="0" anchor="ctr"/>
                </a:tc>
                <a:tc>
                  <a:txBody>
                    <a:bodyPr/>
                    <a:lstStyle/>
                    <a:p>
                      <a:pPr algn="ctr" fontAlgn="b"/>
                      <a:r>
                        <a:rPr lang="en-GB" sz="1400" u="none" strike="noStrike">
                          <a:effectLst/>
                          <a:latin typeface="+mj-lt"/>
                        </a:rPr>
                        <a:t>241,920</a:t>
                      </a:r>
                      <a:endParaRPr lang="en-GB" sz="1400" b="0" i="0" u="none" strike="noStrike">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304,584</a:t>
                      </a:r>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2751037122"/>
                  </a:ext>
                </a:extLst>
              </a:tr>
              <a:tr h="179724">
                <a:tc>
                  <a:txBody>
                    <a:bodyPr/>
                    <a:lstStyle/>
                    <a:p>
                      <a:pPr algn="l" fontAlgn="ctr"/>
                      <a:r>
                        <a:rPr lang="en-GB" sz="1400" u="none" strike="noStrike">
                          <a:effectLst/>
                          <a:latin typeface="+mj-lt"/>
                        </a:rPr>
                        <a:t>Intrusive surveys</a:t>
                      </a:r>
                      <a:endParaRPr lang="en-GB" sz="1400" b="0" i="0" u="none" strike="noStrike">
                        <a:solidFill>
                          <a:srgbClr val="000000"/>
                        </a:solidFill>
                        <a:effectLst/>
                        <a:latin typeface="+mj-lt"/>
                      </a:endParaRPr>
                    </a:p>
                  </a:txBody>
                  <a:tcPr marL="8986" marR="8986" marT="8986" marB="0" anchor="ctr"/>
                </a:tc>
                <a:tc>
                  <a:txBody>
                    <a:bodyPr/>
                    <a:lstStyle/>
                    <a:p>
                      <a:pPr algn="ctr" fontAlgn="b"/>
                      <a:r>
                        <a:rPr lang="en-GB" sz="1400" u="none" strike="noStrike">
                          <a:effectLst/>
                          <a:latin typeface="+mj-lt"/>
                        </a:rPr>
                        <a:t>17,741</a:t>
                      </a:r>
                      <a:endParaRPr lang="en-GB" sz="1400" b="0" i="0" u="none" strike="noStrike">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12,348</a:t>
                      </a:r>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1822609300"/>
                  </a:ext>
                </a:extLst>
              </a:tr>
              <a:tr h="179724">
                <a:tc>
                  <a:txBody>
                    <a:bodyPr/>
                    <a:lstStyle/>
                    <a:p>
                      <a:pPr algn="l" fontAlgn="ctr"/>
                      <a:r>
                        <a:rPr lang="en-GB" sz="1400" u="none" strike="noStrike" dirty="0">
                          <a:effectLst/>
                          <a:latin typeface="+mj-lt"/>
                        </a:rPr>
                        <a:t>BIM</a:t>
                      </a:r>
                      <a:endParaRPr lang="en-GB" sz="1400" b="0" i="0" u="none" strike="noStrike" dirty="0">
                        <a:solidFill>
                          <a:srgbClr val="000000"/>
                        </a:solidFill>
                        <a:effectLst/>
                        <a:latin typeface="+mj-lt"/>
                      </a:endParaRPr>
                    </a:p>
                  </a:txBody>
                  <a:tcPr marL="8986" marR="8986" marT="8986" marB="0" anchor="ctr"/>
                </a:tc>
                <a:tc>
                  <a:txBody>
                    <a:bodyPr/>
                    <a:lstStyle/>
                    <a:p>
                      <a:pPr algn="ctr" fontAlgn="b"/>
                      <a:r>
                        <a:rPr lang="en-GB" sz="1400" u="none" strike="noStrike" dirty="0">
                          <a:effectLst/>
                          <a:latin typeface="+mj-lt"/>
                        </a:rPr>
                        <a:t>21,773</a:t>
                      </a:r>
                      <a:endParaRPr lang="en-GB" sz="1400" b="0" i="0" u="none" strike="noStrike" dirty="0">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24,696</a:t>
                      </a:r>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820328866"/>
                  </a:ext>
                </a:extLst>
              </a:tr>
              <a:tr h="179724">
                <a:tc>
                  <a:txBody>
                    <a:bodyPr/>
                    <a:lstStyle/>
                    <a:p>
                      <a:pPr algn="l" fontAlgn="ctr"/>
                      <a:r>
                        <a:rPr lang="en-GB" sz="1400" b="1" u="none" strike="noStrike" dirty="0">
                          <a:effectLst/>
                          <a:latin typeface="+mj-lt"/>
                        </a:rPr>
                        <a:t>TOTALS</a:t>
                      </a:r>
                      <a:endParaRPr lang="en-GB" sz="1400" b="1" i="0" u="none" strike="noStrike" dirty="0">
                        <a:solidFill>
                          <a:srgbClr val="000000"/>
                        </a:solidFill>
                        <a:effectLst/>
                        <a:latin typeface="+mj-lt"/>
                      </a:endParaRPr>
                    </a:p>
                  </a:txBody>
                  <a:tcPr marL="8986" marR="8986" marT="8986" marB="0" anchor="ctr"/>
                </a:tc>
                <a:tc>
                  <a:txBody>
                    <a:bodyPr/>
                    <a:lstStyle/>
                    <a:p>
                      <a:pPr algn="ctr" fontAlgn="b"/>
                      <a:r>
                        <a:rPr lang="en-GB" sz="1400" b="1" u="none" strike="noStrike" dirty="0">
                          <a:effectLst/>
                          <a:latin typeface="+mj-lt"/>
                        </a:rPr>
                        <a:t>733,018</a:t>
                      </a:r>
                      <a:endParaRPr lang="en-GB" sz="1400" b="1" i="0" u="none" strike="noStrike" dirty="0">
                        <a:solidFill>
                          <a:srgbClr val="000000"/>
                        </a:solidFill>
                        <a:effectLst/>
                        <a:latin typeface="+mj-lt"/>
                      </a:endParaRPr>
                    </a:p>
                  </a:txBody>
                  <a:tcPr marL="8986" marR="8986" marT="8986" marB="0" anchor="b"/>
                </a:tc>
                <a:tc>
                  <a:txBody>
                    <a:bodyPr/>
                    <a:lstStyle/>
                    <a:p>
                      <a:pPr algn="ctr" fontAlgn="b"/>
                      <a:r>
                        <a:rPr lang="en-GB" sz="1400" b="1" u="none" strike="noStrike" dirty="0">
                          <a:effectLst/>
                          <a:latin typeface="+mj-lt"/>
                        </a:rPr>
                        <a:t>835,548</a:t>
                      </a:r>
                      <a:endParaRPr lang="en-GB" sz="1400" b="1" i="0" u="none" strike="noStrike" dirty="0">
                        <a:solidFill>
                          <a:srgbClr val="000000"/>
                        </a:solidFill>
                        <a:effectLst/>
                        <a:latin typeface="+mj-lt"/>
                      </a:endParaRPr>
                    </a:p>
                  </a:txBody>
                  <a:tcPr marL="8986" marR="8986" marT="8986" marB="0" anchor="b"/>
                </a:tc>
                <a:extLst>
                  <a:ext uri="{0D108BD9-81ED-4DB2-BD59-A6C34878D82A}">
                    <a16:rowId xmlns:a16="http://schemas.microsoft.com/office/drawing/2014/main" val="2332454402"/>
                  </a:ext>
                </a:extLst>
              </a:tr>
              <a:tr h="179724">
                <a:tc>
                  <a:txBody>
                    <a:bodyPr/>
                    <a:lstStyle/>
                    <a:p>
                      <a:pPr algn="l" fontAlgn="ctr"/>
                      <a:r>
                        <a:rPr lang="en-GB" sz="1400" u="none" strike="noStrike" dirty="0">
                          <a:effectLst/>
                          <a:latin typeface="+mj-lt"/>
                        </a:rPr>
                        <a:t>Average over all units</a:t>
                      </a:r>
                      <a:endParaRPr lang="en-GB" sz="1400" b="0" i="0" u="none" strike="noStrike" dirty="0">
                        <a:solidFill>
                          <a:srgbClr val="000000"/>
                        </a:solidFill>
                        <a:effectLst/>
                        <a:latin typeface="+mj-lt"/>
                      </a:endParaRPr>
                    </a:p>
                  </a:txBody>
                  <a:tcPr marL="8986" marR="8986" marT="8986" marB="0" anchor="ctr"/>
                </a:tc>
                <a:tc>
                  <a:txBody>
                    <a:bodyPr/>
                    <a:lstStyle/>
                    <a:p>
                      <a:pPr algn="ctr" fontAlgn="b"/>
                      <a:r>
                        <a:rPr lang="en-GB" sz="1400" u="none" strike="noStrike" dirty="0">
                          <a:effectLst/>
                          <a:latin typeface="+mj-lt"/>
                        </a:rPr>
                        <a:t>472</a:t>
                      </a:r>
                      <a:endParaRPr lang="en-GB" sz="1400" b="1" i="0" u="none" strike="noStrike" dirty="0">
                        <a:solidFill>
                          <a:srgbClr val="000000"/>
                        </a:solidFill>
                        <a:effectLst/>
                        <a:latin typeface="+mj-lt"/>
                      </a:endParaRPr>
                    </a:p>
                  </a:txBody>
                  <a:tcPr marL="8986" marR="8986" marT="8986" marB="0" anchor="b"/>
                </a:tc>
                <a:tc>
                  <a:txBody>
                    <a:bodyPr/>
                    <a:lstStyle/>
                    <a:p>
                      <a:pPr algn="ctr" fontAlgn="b"/>
                      <a:r>
                        <a:rPr lang="en-GB" sz="1400" u="none" strike="noStrike" dirty="0">
                          <a:effectLst/>
                          <a:latin typeface="+mj-lt"/>
                        </a:rPr>
                        <a:t>538</a:t>
                      </a:r>
                      <a:endParaRPr lang="en-GB" sz="1400" b="1" i="0" u="none" strike="noStrike" dirty="0">
                        <a:solidFill>
                          <a:srgbClr val="000000"/>
                        </a:solidFill>
                        <a:effectLst/>
                        <a:latin typeface="+mj-lt"/>
                      </a:endParaRPr>
                    </a:p>
                  </a:txBody>
                  <a:tcPr marL="8986" marR="8986" marT="8986" marB="0" anchor="b"/>
                </a:tc>
                <a:extLst>
                  <a:ext uri="{0D108BD9-81ED-4DB2-BD59-A6C34878D82A}">
                    <a16:rowId xmlns:a16="http://schemas.microsoft.com/office/drawing/2014/main" val="2956165164"/>
                  </a:ext>
                </a:extLst>
              </a:tr>
              <a:tr h="179724">
                <a:tc>
                  <a:txBody>
                    <a:bodyPr/>
                    <a:lstStyle/>
                    <a:p>
                      <a:pPr algn="l" fontAlgn="ctr"/>
                      <a:r>
                        <a:rPr lang="en-GB" sz="1400" u="none" strike="noStrike">
                          <a:effectLst/>
                          <a:latin typeface="+mj-lt"/>
                        </a:rPr>
                        <a:t>Average over affected units</a:t>
                      </a:r>
                      <a:endParaRPr lang="en-GB" sz="1400" b="0" i="0" u="none" strike="noStrike">
                        <a:solidFill>
                          <a:srgbClr val="000000"/>
                        </a:solidFill>
                        <a:effectLst/>
                        <a:latin typeface="+mj-lt"/>
                      </a:endParaRPr>
                    </a:p>
                  </a:txBody>
                  <a:tcPr marL="8986" marR="8986" marT="8986" marB="0" anchor="ctr"/>
                </a:tc>
                <a:tc>
                  <a:txBody>
                    <a:bodyPr/>
                    <a:lstStyle/>
                    <a:p>
                      <a:pPr algn="ctr" fontAlgn="b"/>
                      <a:r>
                        <a:rPr lang="en-GB" sz="1400" u="none" strike="noStrike">
                          <a:effectLst/>
                          <a:latin typeface="+mj-lt"/>
                        </a:rPr>
                        <a:t>3,216</a:t>
                      </a:r>
                      <a:endParaRPr lang="en-GB" sz="1400" b="1" i="0" u="none" strike="noStrike">
                        <a:solidFill>
                          <a:srgbClr val="000000"/>
                        </a:solidFill>
                        <a:effectLst/>
                        <a:latin typeface="+mj-lt"/>
                      </a:endParaRPr>
                    </a:p>
                  </a:txBody>
                  <a:tcPr marL="8986" marR="8986" marT="8986" marB="0" anchor="b"/>
                </a:tc>
                <a:tc>
                  <a:txBody>
                    <a:bodyPr/>
                    <a:lstStyle/>
                    <a:p>
                      <a:pPr algn="ctr" fontAlgn="b"/>
                      <a:r>
                        <a:rPr lang="en-GB" sz="1400" u="none" strike="noStrike">
                          <a:effectLst/>
                          <a:latin typeface="+mj-lt"/>
                        </a:rPr>
                        <a:t>2,880</a:t>
                      </a:r>
                      <a:endParaRPr lang="en-GB" sz="1400" b="1"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2426338524"/>
                  </a:ext>
                </a:extLst>
              </a:tr>
              <a:tr h="179724">
                <a:tc>
                  <a:txBody>
                    <a:bodyPr/>
                    <a:lstStyle/>
                    <a:p>
                      <a:pPr algn="l" fontAlgn="b"/>
                      <a:endParaRPr lang="en-GB" sz="1400" b="0" i="0" u="none" strike="noStrike">
                        <a:solidFill>
                          <a:srgbClr val="000000"/>
                        </a:solidFill>
                        <a:effectLst/>
                        <a:latin typeface="+mj-lt"/>
                      </a:endParaRPr>
                    </a:p>
                  </a:txBody>
                  <a:tcPr marL="8986" marR="8986" marT="8986" marB="0" anchor="b"/>
                </a:tc>
                <a:tc>
                  <a:txBody>
                    <a:bodyPr/>
                    <a:lstStyle/>
                    <a:p>
                      <a:pPr algn="ctr" fontAlgn="b"/>
                      <a:endParaRPr lang="en-GB" sz="1400" b="0" i="0" u="none" strike="noStrike">
                        <a:solidFill>
                          <a:srgbClr val="000000"/>
                        </a:solidFill>
                        <a:effectLst/>
                        <a:latin typeface="+mj-lt"/>
                      </a:endParaRPr>
                    </a:p>
                  </a:txBody>
                  <a:tcPr marL="8986" marR="8986" marT="8986" marB="0" anchor="b"/>
                </a:tc>
                <a:tc>
                  <a:txBody>
                    <a:bodyPr/>
                    <a:lstStyle/>
                    <a:p>
                      <a:pPr algn="l" fontAlgn="b"/>
                      <a:endParaRPr lang="en-GB" sz="1400" b="0" i="0" u="none" strike="noStrike">
                        <a:solidFill>
                          <a:srgbClr val="000000"/>
                        </a:solidFill>
                        <a:effectLst/>
                        <a:latin typeface="+mj-lt"/>
                      </a:endParaRPr>
                    </a:p>
                  </a:txBody>
                  <a:tcPr marL="8986" marR="8986" marT="8986" marB="0" anchor="b"/>
                </a:tc>
                <a:extLst>
                  <a:ext uri="{0D108BD9-81ED-4DB2-BD59-A6C34878D82A}">
                    <a16:rowId xmlns:a16="http://schemas.microsoft.com/office/drawing/2014/main" val="1720711921"/>
                  </a:ext>
                </a:extLst>
              </a:tr>
              <a:tr h="179724">
                <a:tc>
                  <a:txBody>
                    <a:bodyPr/>
                    <a:lstStyle/>
                    <a:p>
                      <a:pPr algn="l" fontAlgn="ctr"/>
                      <a:r>
                        <a:rPr lang="en-GB" sz="1400" b="1" u="none" strike="noStrike" dirty="0">
                          <a:effectLst/>
                          <a:latin typeface="+mj-lt"/>
                        </a:rPr>
                        <a:t>TOTAL over 7 tears</a:t>
                      </a:r>
                      <a:endParaRPr lang="en-GB" sz="1400" b="1" i="0" u="none" strike="noStrike" dirty="0">
                        <a:solidFill>
                          <a:srgbClr val="000000"/>
                        </a:solidFill>
                        <a:effectLst/>
                        <a:latin typeface="+mj-lt"/>
                      </a:endParaRPr>
                    </a:p>
                  </a:txBody>
                  <a:tcPr marL="8986" marR="8986" marT="8986" marB="0" anchor="ctr">
                    <a:solidFill>
                      <a:srgbClr val="FFFF00"/>
                    </a:solidFill>
                  </a:tcPr>
                </a:tc>
                <a:tc>
                  <a:txBody>
                    <a:bodyPr/>
                    <a:lstStyle/>
                    <a:p>
                      <a:pPr algn="ctr" fontAlgn="b"/>
                      <a:r>
                        <a:rPr lang="en-GB" sz="1400" b="1" u="none" strike="noStrike" dirty="0">
                          <a:effectLst/>
                          <a:latin typeface="+mj-lt"/>
                        </a:rPr>
                        <a:t>4,563,648</a:t>
                      </a:r>
                      <a:endParaRPr lang="en-GB" sz="1400" b="1" i="0" u="none" strike="noStrike" dirty="0">
                        <a:solidFill>
                          <a:srgbClr val="000000"/>
                        </a:solidFill>
                        <a:effectLst/>
                        <a:latin typeface="+mj-lt"/>
                      </a:endParaRPr>
                    </a:p>
                  </a:txBody>
                  <a:tcPr marL="8986" marR="8986" marT="8986" marB="0" anchor="b">
                    <a:solidFill>
                      <a:srgbClr val="FFFF00"/>
                    </a:solidFill>
                  </a:tcPr>
                </a:tc>
                <a:tc>
                  <a:txBody>
                    <a:bodyPr/>
                    <a:lstStyle/>
                    <a:p>
                      <a:pPr algn="ctr" fontAlgn="b"/>
                      <a:r>
                        <a:rPr lang="en-GB" sz="1400" b="1" u="none" strike="noStrike" dirty="0">
                          <a:effectLst/>
                          <a:latin typeface="+mj-lt"/>
                        </a:rPr>
                        <a:t>3,154,620</a:t>
                      </a:r>
                      <a:endParaRPr lang="en-GB" sz="1400" b="1" i="0" u="none" strike="noStrike" dirty="0">
                        <a:solidFill>
                          <a:srgbClr val="000000"/>
                        </a:solidFill>
                        <a:effectLst/>
                        <a:latin typeface="+mj-lt"/>
                      </a:endParaRPr>
                    </a:p>
                  </a:txBody>
                  <a:tcPr marL="8986" marR="8986" marT="8986" marB="0" anchor="b">
                    <a:solidFill>
                      <a:srgbClr val="FFFF00"/>
                    </a:solidFill>
                  </a:tcPr>
                </a:tc>
                <a:extLst>
                  <a:ext uri="{0D108BD9-81ED-4DB2-BD59-A6C34878D82A}">
                    <a16:rowId xmlns:a16="http://schemas.microsoft.com/office/drawing/2014/main" val="275695830"/>
                  </a:ext>
                </a:extLst>
              </a:tr>
              <a:tr h="179724">
                <a:tc>
                  <a:txBody>
                    <a:bodyPr/>
                    <a:lstStyle/>
                    <a:p>
                      <a:pPr algn="l" fontAlgn="ctr"/>
                      <a:r>
                        <a:rPr lang="en-GB" sz="1400" b="1" u="none" strike="noStrike" dirty="0">
                          <a:effectLst/>
                          <a:latin typeface="+mj-lt"/>
                        </a:rPr>
                        <a:t>Average over all units</a:t>
                      </a:r>
                      <a:endParaRPr lang="en-GB" sz="1400" b="1" i="0" u="none" strike="noStrike" dirty="0">
                        <a:solidFill>
                          <a:srgbClr val="000000"/>
                        </a:solidFill>
                        <a:effectLst/>
                        <a:latin typeface="+mj-lt"/>
                      </a:endParaRPr>
                    </a:p>
                  </a:txBody>
                  <a:tcPr marL="8986" marR="8986" marT="8986" marB="0" anchor="ctr"/>
                </a:tc>
                <a:tc>
                  <a:txBody>
                    <a:bodyPr/>
                    <a:lstStyle/>
                    <a:p>
                      <a:pPr algn="ctr" fontAlgn="b"/>
                      <a:r>
                        <a:rPr lang="en-GB" sz="1400" b="1" u="none" strike="noStrike">
                          <a:effectLst/>
                          <a:latin typeface="+mj-lt"/>
                        </a:rPr>
                        <a:t>2,940</a:t>
                      </a:r>
                      <a:endParaRPr lang="en-GB" sz="1400" b="1" i="0" u="none" strike="noStrike">
                        <a:solidFill>
                          <a:srgbClr val="000000"/>
                        </a:solidFill>
                        <a:effectLst/>
                        <a:latin typeface="+mj-lt"/>
                      </a:endParaRPr>
                    </a:p>
                  </a:txBody>
                  <a:tcPr marL="8986" marR="8986" marT="8986" marB="0" anchor="b"/>
                </a:tc>
                <a:tc>
                  <a:txBody>
                    <a:bodyPr/>
                    <a:lstStyle/>
                    <a:p>
                      <a:pPr algn="ctr" fontAlgn="b"/>
                      <a:r>
                        <a:rPr lang="en-GB" sz="1400" b="1" u="none" strike="noStrike" dirty="0">
                          <a:effectLst/>
                          <a:latin typeface="+mj-lt"/>
                        </a:rPr>
                        <a:t>2,032</a:t>
                      </a:r>
                      <a:endParaRPr lang="en-GB" sz="1400" b="1" i="0" u="none" strike="noStrike" dirty="0">
                        <a:solidFill>
                          <a:srgbClr val="000000"/>
                        </a:solidFill>
                        <a:effectLst/>
                        <a:latin typeface="+mj-lt"/>
                      </a:endParaRPr>
                    </a:p>
                  </a:txBody>
                  <a:tcPr marL="8986" marR="8986" marT="8986" marB="0" anchor="b"/>
                </a:tc>
                <a:extLst>
                  <a:ext uri="{0D108BD9-81ED-4DB2-BD59-A6C34878D82A}">
                    <a16:rowId xmlns:a16="http://schemas.microsoft.com/office/drawing/2014/main" val="1181475340"/>
                  </a:ext>
                </a:extLst>
              </a:tr>
              <a:tr h="179724">
                <a:tc>
                  <a:txBody>
                    <a:bodyPr/>
                    <a:lstStyle/>
                    <a:p>
                      <a:pPr algn="l" fontAlgn="ctr"/>
                      <a:r>
                        <a:rPr lang="en-GB" sz="1400" b="1" u="none" strike="noStrike" dirty="0">
                          <a:effectLst/>
                          <a:latin typeface="+mj-lt"/>
                        </a:rPr>
                        <a:t>Average over affected units</a:t>
                      </a:r>
                      <a:endParaRPr lang="en-GB" sz="1400" b="1" i="0" u="none" strike="noStrike" dirty="0">
                        <a:solidFill>
                          <a:srgbClr val="000000"/>
                        </a:solidFill>
                        <a:effectLst/>
                        <a:latin typeface="+mj-lt"/>
                      </a:endParaRPr>
                    </a:p>
                  </a:txBody>
                  <a:tcPr marL="8986" marR="8986" marT="8986" marB="0" anchor="ctr"/>
                </a:tc>
                <a:tc>
                  <a:txBody>
                    <a:bodyPr/>
                    <a:lstStyle/>
                    <a:p>
                      <a:pPr algn="ctr" fontAlgn="b"/>
                      <a:r>
                        <a:rPr lang="en-GB" sz="1400" b="1" u="none" strike="noStrike" dirty="0">
                          <a:effectLst/>
                          <a:latin typeface="+mj-lt"/>
                        </a:rPr>
                        <a:t>20,021</a:t>
                      </a:r>
                      <a:endParaRPr lang="en-GB" sz="1400" b="1" i="0" u="none" strike="noStrike" dirty="0">
                        <a:solidFill>
                          <a:srgbClr val="000000"/>
                        </a:solidFill>
                        <a:effectLst/>
                        <a:latin typeface="+mj-lt"/>
                      </a:endParaRPr>
                    </a:p>
                  </a:txBody>
                  <a:tcPr marL="8986" marR="8986" marT="8986" marB="0" anchor="b"/>
                </a:tc>
                <a:tc>
                  <a:txBody>
                    <a:bodyPr/>
                    <a:lstStyle/>
                    <a:p>
                      <a:pPr algn="ctr" fontAlgn="b"/>
                      <a:r>
                        <a:rPr lang="en-GB" sz="1400" b="1" u="none" strike="noStrike" dirty="0">
                          <a:effectLst/>
                          <a:latin typeface="+mj-lt"/>
                        </a:rPr>
                        <a:t>10,872</a:t>
                      </a:r>
                      <a:endParaRPr lang="en-GB" sz="1400" b="1" i="0" u="none" strike="noStrike" dirty="0">
                        <a:solidFill>
                          <a:srgbClr val="000000"/>
                        </a:solidFill>
                        <a:effectLst/>
                        <a:latin typeface="+mj-lt"/>
                      </a:endParaRPr>
                    </a:p>
                  </a:txBody>
                  <a:tcPr marL="8986" marR="8986" marT="8986" marB="0" anchor="b"/>
                </a:tc>
                <a:extLst>
                  <a:ext uri="{0D108BD9-81ED-4DB2-BD59-A6C34878D82A}">
                    <a16:rowId xmlns:a16="http://schemas.microsoft.com/office/drawing/2014/main" val="3837884306"/>
                  </a:ext>
                </a:extLst>
              </a:tr>
            </a:tbl>
          </a:graphicData>
        </a:graphic>
      </p:graphicFrame>
    </p:spTree>
    <p:extLst>
      <p:ext uri="{BB962C8B-B14F-4D97-AF65-F5344CB8AC3E}">
        <p14:creationId xmlns:p14="http://schemas.microsoft.com/office/powerpoint/2010/main" val="239866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Energy efficiency and Net Zero Carbon</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11</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p>
        </p:txBody>
      </p:sp>
      <p:sp>
        <p:nvSpPr>
          <p:cNvPr id="18" name="Rectangle 17">
            <a:extLst>
              <a:ext uri="{FF2B5EF4-FFF2-40B4-BE49-F238E27FC236}">
                <a16:creationId xmlns:a16="http://schemas.microsoft.com/office/drawing/2014/main" id="{851C066B-1C04-4E1C-A558-31A750F10BD4}"/>
              </a:ext>
            </a:extLst>
          </p:cNvPr>
          <p:cNvSpPr/>
          <p:nvPr/>
        </p:nvSpPr>
        <p:spPr>
          <a:xfrm>
            <a:off x="5391362" y="1073512"/>
            <a:ext cx="6726638" cy="5572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600"/>
              </a:spcAft>
            </a:pPr>
            <a:r>
              <a:rPr lang="en-GB" sz="1400" b="1" dirty="0">
                <a:solidFill>
                  <a:schemeClr val="tx1"/>
                </a:solidFill>
              </a:rPr>
              <a:t>Assumptions applying to the modelling</a:t>
            </a:r>
          </a:p>
          <a:p>
            <a:pPr marL="285750" indent="-285750">
              <a:buFont typeface="Arial" panose="020B0604020202020204" pitchFamily="34" charset="0"/>
              <a:buChar char="•"/>
            </a:pPr>
            <a:r>
              <a:rPr lang="en-US" sz="1400" dirty="0">
                <a:solidFill>
                  <a:schemeClr val="tx1"/>
                </a:solidFill>
              </a:rPr>
              <a:t>Not all properties will require these works - deduct c28,000 built since 2000</a:t>
            </a:r>
          </a:p>
          <a:p>
            <a:pPr marL="285750" indent="-285750">
              <a:buFont typeface="Arial" panose="020B0604020202020204" pitchFamily="34" charset="0"/>
              <a:buChar char="•"/>
            </a:pPr>
            <a:endParaRPr lang="en-US" sz="1400" dirty="0">
              <a:solidFill>
                <a:schemeClr val="tx1"/>
              </a:solidFill>
            </a:endParaRPr>
          </a:p>
          <a:p>
            <a:r>
              <a:rPr lang="en-GB" sz="1400" b="1" dirty="0">
                <a:solidFill>
                  <a:schemeClr val="tx1"/>
                </a:solidFill>
              </a:rPr>
              <a:t>EPC C by 2030</a:t>
            </a:r>
          </a:p>
          <a:p>
            <a:pPr marL="285750" indent="-285750">
              <a:buFont typeface="Arial" panose="020B0604020202020204" pitchFamily="34" charset="0"/>
              <a:buChar char="•"/>
            </a:pPr>
            <a:r>
              <a:rPr lang="en-GB" sz="1400" dirty="0">
                <a:solidFill>
                  <a:schemeClr val="tx1"/>
                </a:solidFill>
              </a:rPr>
              <a:t>Average estimate of properties below EPC C sector wide = </a:t>
            </a:r>
            <a:r>
              <a:rPr lang="en-GB" sz="1400" b="1" dirty="0">
                <a:solidFill>
                  <a:schemeClr val="tx1"/>
                </a:solidFill>
              </a:rPr>
              <a:t>39%</a:t>
            </a:r>
          </a:p>
          <a:p>
            <a:pPr marL="285750" indent="-285750">
              <a:buFont typeface="Arial" panose="020B0604020202020204" pitchFamily="34" charset="0"/>
              <a:buChar char="•"/>
            </a:pPr>
            <a:r>
              <a:rPr lang="en-GB" sz="1400" dirty="0">
                <a:solidFill>
                  <a:schemeClr val="tx1"/>
                </a:solidFill>
              </a:rPr>
              <a:t>Some of these “just below” EPC C - remediated as part of the general programme – estimated at </a:t>
            </a:r>
            <a:r>
              <a:rPr lang="en-GB" sz="1400" b="1" dirty="0">
                <a:solidFill>
                  <a:schemeClr val="tx1"/>
                </a:solidFill>
              </a:rPr>
              <a:t>25%</a:t>
            </a:r>
          </a:p>
          <a:p>
            <a:pPr marL="285750" indent="-285750">
              <a:buFont typeface="Arial" panose="020B0604020202020204" pitchFamily="34" charset="0"/>
              <a:buChar char="•"/>
            </a:pPr>
            <a:r>
              <a:rPr lang="en-GB" sz="1400" dirty="0">
                <a:solidFill>
                  <a:schemeClr val="tx1"/>
                </a:solidFill>
              </a:rPr>
              <a:t>Number “far below” EPC C estimated -&gt; 75% of 39% = </a:t>
            </a:r>
            <a:r>
              <a:rPr lang="en-GB" sz="1400" b="1" dirty="0">
                <a:solidFill>
                  <a:schemeClr val="tx1"/>
                </a:solidFill>
              </a:rPr>
              <a:t>454,000 </a:t>
            </a:r>
            <a:r>
              <a:rPr lang="en-GB" sz="1400" dirty="0">
                <a:solidFill>
                  <a:schemeClr val="tx1"/>
                </a:solidFill>
              </a:rPr>
              <a:t>properties</a:t>
            </a:r>
          </a:p>
          <a:p>
            <a:pPr marL="285750" indent="-285750">
              <a:buFont typeface="Arial" panose="020B0604020202020204" pitchFamily="34" charset="0"/>
              <a:buChar char="•"/>
            </a:pPr>
            <a:r>
              <a:rPr lang="en-GB" sz="1400" dirty="0">
                <a:solidFill>
                  <a:schemeClr val="tx1"/>
                </a:solidFill>
              </a:rPr>
              <a:t>Average improvement works required = </a:t>
            </a:r>
            <a:r>
              <a:rPr lang="en-GB" sz="1400" b="1" dirty="0">
                <a:solidFill>
                  <a:schemeClr val="tx1"/>
                </a:solidFill>
              </a:rPr>
              <a:t>£7,700 </a:t>
            </a:r>
            <a:r>
              <a:rPr lang="en-GB" sz="1400" dirty="0">
                <a:solidFill>
                  <a:schemeClr val="tx1"/>
                </a:solidFill>
              </a:rPr>
              <a:t>/ unit</a:t>
            </a:r>
          </a:p>
          <a:p>
            <a:pPr marL="285750" indent="-285750">
              <a:buFont typeface="Arial" panose="020B0604020202020204" pitchFamily="34" charset="0"/>
              <a:buChar char="•"/>
            </a:pPr>
            <a:r>
              <a:rPr lang="en-GB" sz="1400" dirty="0">
                <a:solidFill>
                  <a:schemeClr val="tx1"/>
                </a:solidFill>
              </a:rPr>
              <a:t>Total </a:t>
            </a:r>
            <a:r>
              <a:rPr lang="en-GB" sz="1400" b="1" dirty="0">
                <a:solidFill>
                  <a:schemeClr val="tx1"/>
                </a:solidFill>
              </a:rPr>
              <a:t>£3.5billion</a:t>
            </a:r>
          </a:p>
          <a:p>
            <a:endParaRPr lang="en-GB" sz="1400" dirty="0">
              <a:solidFill>
                <a:schemeClr val="tx1"/>
              </a:solidFill>
            </a:endParaRPr>
          </a:p>
          <a:p>
            <a:r>
              <a:rPr lang="en-GB" sz="1400" b="1" dirty="0">
                <a:solidFill>
                  <a:schemeClr val="tx1"/>
                </a:solidFill>
              </a:rPr>
              <a:t>Net Zero Carbon</a:t>
            </a:r>
          </a:p>
          <a:p>
            <a:pPr marL="285750" indent="-285750">
              <a:buFont typeface="Arial" panose="020B0604020202020204" pitchFamily="34" charset="0"/>
              <a:buChar char="•"/>
            </a:pPr>
            <a:r>
              <a:rPr lang="en-GB" sz="1400" dirty="0">
                <a:solidFill>
                  <a:schemeClr val="tx1"/>
                </a:solidFill>
              </a:rPr>
              <a:t>Split into two stages: stage 1 fabric; stage 2 heating/technology – factoring in increasing Heat Pump costs (for example) but assuming that SHDF does not materially impact overall totals</a:t>
            </a:r>
          </a:p>
          <a:p>
            <a:pPr marL="285750" indent="-285750">
              <a:buFont typeface="Arial" panose="020B0604020202020204" pitchFamily="34" charset="0"/>
              <a:buChar char="•"/>
            </a:pPr>
            <a:r>
              <a:rPr lang="en-GB" sz="1400" dirty="0">
                <a:solidFill>
                  <a:schemeClr val="tx1"/>
                </a:solidFill>
              </a:rPr>
              <a:t>Stage 1 estimates per unit </a:t>
            </a:r>
            <a:r>
              <a:rPr lang="en-GB" sz="1400" b="1" dirty="0">
                <a:solidFill>
                  <a:schemeClr val="tx1"/>
                </a:solidFill>
              </a:rPr>
              <a:t>£19,860</a:t>
            </a:r>
          </a:p>
          <a:p>
            <a:pPr marL="285750" indent="-285750">
              <a:buFont typeface="Arial" panose="020B0604020202020204" pitchFamily="34" charset="0"/>
              <a:buChar char="•"/>
            </a:pPr>
            <a:r>
              <a:rPr lang="en-GB" sz="1400" dirty="0">
                <a:solidFill>
                  <a:schemeClr val="tx1"/>
                </a:solidFill>
              </a:rPr>
              <a:t>Stage 2 estimates per unit </a:t>
            </a:r>
            <a:r>
              <a:rPr lang="en-GB" sz="1400" b="1" dirty="0">
                <a:solidFill>
                  <a:schemeClr val="tx1"/>
                </a:solidFill>
              </a:rPr>
              <a:t>£10,400</a:t>
            </a:r>
          </a:p>
          <a:p>
            <a:pPr marL="285750" indent="-285750">
              <a:buFont typeface="Arial" panose="020B0604020202020204" pitchFamily="34" charset="0"/>
              <a:buChar char="•"/>
            </a:pPr>
            <a:r>
              <a:rPr lang="en-GB" sz="1400" dirty="0">
                <a:solidFill>
                  <a:schemeClr val="tx1"/>
                </a:solidFill>
              </a:rPr>
              <a:t>This leads to a gross NZC cost - reduced for works that are already included in Stock Surveys – </a:t>
            </a:r>
            <a:r>
              <a:rPr lang="en-GB" sz="1400" b="1" dirty="0">
                <a:solidFill>
                  <a:schemeClr val="tx1"/>
                </a:solidFill>
              </a:rPr>
              <a:t>20%</a:t>
            </a:r>
          </a:p>
          <a:p>
            <a:pPr marL="285750" indent="-285750">
              <a:buFont typeface="Arial" panose="020B0604020202020204" pitchFamily="34" charset="0"/>
              <a:buChar char="•"/>
            </a:pPr>
            <a:r>
              <a:rPr lang="en-GB" sz="1400" dirty="0">
                <a:solidFill>
                  <a:schemeClr val="tx1"/>
                </a:solidFill>
              </a:rPr>
              <a:t>These totals are for achievement by 2050</a:t>
            </a:r>
          </a:p>
          <a:p>
            <a:pPr marL="742950" lvl="1" indent="-285750">
              <a:buFont typeface="Arial" panose="020B0604020202020204" pitchFamily="34" charset="0"/>
              <a:buChar char="•"/>
            </a:pPr>
            <a:r>
              <a:rPr lang="en-GB" sz="1400" dirty="0">
                <a:solidFill>
                  <a:schemeClr val="tx1"/>
                </a:solidFill>
              </a:rPr>
              <a:t>To achieve earlier costs more as the volume in Stock Surveys reduce and assumption of intensification cost</a:t>
            </a:r>
          </a:p>
          <a:p>
            <a:pPr marL="1200150" lvl="2" indent="-285750">
              <a:buFont typeface="Arial" panose="020B0604020202020204" pitchFamily="34" charset="0"/>
              <a:buChar char="•"/>
            </a:pPr>
            <a:r>
              <a:rPr lang="en-GB" sz="1400" dirty="0">
                <a:solidFill>
                  <a:schemeClr val="tx1"/>
                </a:solidFill>
              </a:rPr>
              <a:t>33% premium to achieve by 2040</a:t>
            </a:r>
          </a:p>
          <a:p>
            <a:pPr marL="1200150" lvl="2" indent="-285750">
              <a:buFont typeface="Arial" panose="020B0604020202020204" pitchFamily="34" charset="0"/>
              <a:buChar char="•"/>
            </a:pPr>
            <a:r>
              <a:rPr lang="en-GB" sz="1400" dirty="0">
                <a:solidFill>
                  <a:schemeClr val="tx1"/>
                </a:solidFill>
              </a:rPr>
              <a:t>50% premium to achieve by 2030</a:t>
            </a:r>
          </a:p>
          <a:p>
            <a:pPr marL="285750" indent="-285750">
              <a:buFont typeface="Arial" panose="020B0604020202020204" pitchFamily="34" charset="0"/>
              <a:buChar char="•"/>
            </a:pPr>
            <a:endParaRPr lang="en-GB" sz="1400" dirty="0">
              <a:solidFill>
                <a:schemeClr val="tx1"/>
              </a:solidFill>
            </a:endParaRPr>
          </a:p>
          <a:p>
            <a:pPr marL="742950" lvl="1"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p:txBody>
      </p:sp>
      <p:graphicFrame>
        <p:nvGraphicFramePr>
          <p:cNvPr id="8" name="Chart 7">
            <a:extLst>
              <a:ext uri="{FF2B5EF4-FFF2-40B4-BE49-F238E27FC236}">
                <a16:creationId xmlns:a16="http://schemas.microsoft.com/office/drawing/2014/main" id="{EC51E6DC-2D57-4F47-936A-414848AE41A0}"/>
              </a:ext>
            </a:extLst>
          </p:cNvPr>
          <p:cNvGraphicFramePr>
            <a:graphicFrameLocks/>
          </p:cNvGraphicFramePr>
          <p:nvPr/>
        </p:nvGraphicFramePr>
        <p:xfrm>
          <a:off x="1866" y="1017907"/>
          <a:ext cx="5215028" cy="2745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CC17E8B6-94D0-4C77-9DD8-6E6037231EE5}"/>
              </a:ext>
            </a:extLst>
          </p:cNvPr>
          <p:cNvGraphicFramePr>
            <a:graphicFrameLocks noGrp="1"/>
          </p:cNvGraphicFramePr>
          <p:nvPr/>
        </p:nvGraphicFramePr>
        <p:xfrm>
          <a:off x="191344" y="3755660"/>
          <a:ext cx="5010540" cy="2491740"/>
        </p:xfrm>
        <a:graphic>
          <a:graphicData uri="http://schemas.openxmlformats.org/drawingml/2006/table">
            <a:tbl>
              <a:tblPr>
                <a:tableStyleId>{22760E81-C7A0-47F2-B41E-5F1ABE7F7DB3}</a:tableStyleId>
              </a:tblPr>
              <a:tblGrid>
                <a:gridCol w="3796553">
                  <a:extLst>
                    <a:ext uri="{9D8B030D-6E8A-4147-A177-3AD203B41FA5}">
                      <a16:colId xmlns:a16="http://schemas.microsoft.com/office/drawing/2014/main" val="1302690816"/>
                    </a:ext>
                  </a:extLst>
                </a:gridCol>
                <a:gridCol w="1213987">
                  <a:extLst>
                    <a:ext uri="{9D8B030D-6E8A-4147-A177-3AD203B41FA5}">
                      <a16:colId xmlns:a16="http://schemas.microsoft.com/office/drawing/2014/main" val="1456625223"/>
                    </a:ext>
                  </a:extLst>
                </a:gridCol>
              </a:tblGrid>
              <a:tr h="143069">
                <a:tc>
                  <a:txBody>
                    <a:bodyPr/>
                    <a:lstStyle/>
                    <a:p>
                      <a:pPr algn="l" fontAlgn="b"/>
                      <a:endParaRPr lang="en-GB" sz="1200" b="1" i="0" u="none" strike="noStrike">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ctr" fontAlgn="b"/>
                      <a:r>
                        <a:rPr lang="en-GB" sz="1200" b="1" u="none" strike="noStrike" dirty="0">
                          <a:effectLst/>
                          <a:latin typeface="+mn-lt"/>
                        </a:rPr>
                        <a:t>30 year totals to 2052/53 £’m</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431547690"/>
                  </a:ext>
                </a:extLst>
              </a:tr>
              <a:tr h="143069">
                <a:tc>
                  <a:txBody>
                    <a:bodyPr/>
                    <a:lstStyle/>
                    <a:p>
                      <a:pPr algn="l" fontAlgn="b"/>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ctr" fontAlgn="b"/>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826211254"/>
                  </a:ext>
                </a:extLst>
              </a:tr>
              <a:tr h="143069">
                <a:tc>
                  <a:txBody>
                    <a:bodyPr/>
                    <a:lstStyle/>
                    <a:p>
                      <a:pPr algn="l" fontAlgn="b"/>
                      <a:r>
                        <a:rPr lang="en-GB" sz="1200" b="1" u="none" strike="noStrike" dirty="0">
                          <a:effectLst/>
                          <a:latin typeface="+mn-lt"/>
                        </a:rPr>
                        <a:t>Initial stock survey – BP average £35k/unit</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ctr" fontAlgn="b"/>
                      <a:r>
                        <a:rPr lang="en-GB" sz="1200" b="1" u="none" strike="noStrike" dirty="0">
                          <a:effectLst/>
                          <a:latin typeface="+mn-lt"/>
                        </a:rPr>
                        <a:t>54,330</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639888320"/>
                  </a:ext>
                </a:extLst>
              </a:tr>
              <a:tr h="143069">
                <a:tc>
                  <a:txBody>
                    <a:bodyPr/>
                    <a:lstStyle/>
                    <a:p>
                      <a:pPr algn="l" fontAlgn="b"/>
                      <a:r>
                        <a:rPr lang="en-GB" sz="1200" b="1" u="none" strike="noStrike" dirty="0">
                          <a:effectLst/>
                          <a:latin typeface="+mn-lt"/>
                        </a:rPr>
                        <a:t>%age NZC in stock survey</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ctr" fontAlgn="b"/>
                      <a:r>
                        <a:rPr lang="en-GB" sz="1200" b="1" u="none" strike="noStrike" dirty="0">
                          <a:effectLst/>
                          <a:latin typeface="+mn-lt"/>
                        </a:rPr>
                        <a:t>20%</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440446286"/>
                  </a:ext>
                </a:extLst>
              </a:tr>
              <a:tr h="143069">
                <a:tc>
                  <a:txBody>
                    <a:bodyPr/>
                    <a:lstStyle/>
                    <a:p>
                      <a:pPr algn="l" fontAlgn="b"/>
                      <a:r>
                        <a:rPr lang="en-GB" sz="1200" b="1" u="none" strike="noStrike" dirty="0">
                          <a:effectLst/>
                          <a:latin typeface="+mn-lt"/>
                        </a:rPr>
                        <a:t>Deduction for Net Zero Carbon </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ctr" fontAlgn="b"/>
                      <a:r>
                        <a:rPr lang="en-GB" sz="1200" b="1" u="none" strike="noStrike" dirty="0">
                          <a:effectLst/>
                          <a:latin typeface="+mn-lt"/>
                        </a:rPr>
                        <a:t>10,866</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263992424"/>
                  </a:ext>
                </a:extLst>
              </a:tr>
              <a:tr h="143069">
                <a:tc>
                  <a:txBody>
                    <a:bodyPr/>
                    <a:lstStyle/>
                    <a:p>
                      <a:pPr algn="l" fontAlgn="b"/>
                      <a:r>
                        <a:rPr lang="en-GB" sz="1200" b="1" u="none" strike="noStrike" dirty="0">
                          <a:effectLst/>
                          <a:latin typeface="+mn-lt"/>
                        </a:rPr>
                        <a:t>Net of NZC – elements</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ctr" fontAlgn="b"/>
                      <a:r>
                        <a:rPr lang="en-GB" sz="1200" b="1" u="none" strike="noStrike" dirty="0">
                          <a:effectLst/>
                          <a:latin typeface="+mn-lt"/>
                        </a:rPr>
                        <a:t>43,464</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943338342"/>
                  </a:ext>
                </a:extLst>
              </a:tr>
              <a:tr h="143069">
                <a:tc>
                  <a:txBody>
                    <a:bodyPr/>
                    <a:lstStyle/>
                    <a:p>
                      <a:pPr algn="l" fontAlgn="b"/>
                      <a:r>
                        <a:rPr lang="en-GB" sz="1200" b="1" u="none" strike="noStrike" dirty="0">
                          <a:effectLst/>
                          <a:latin typeface="+mn-lt"/>
                        </a:rPr>
                        <a:t>Net Zero gross</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ctr" fontAlgn="b"/>
                      <a:r>
                        <a:rPr lang="en-GB" sz="1200" b="1" u="none" strike="noStrike" dirty="0">
                          <a:effectLst/>
                          <a:latin typeface="+mn-lt"/>
                        </a:rPr>
                        <a:t>34,314</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22504412"/>
                  </a:ext>
                </a:extLst>
              </a:tr>
              <a:tr h="143069">
                <a:tc>
                  <a:txBody>
                    <a:bodyPr/>
                    <a:lstStyle/>
                    <a:p>
                      <a:pPr algn="l" fontAlgn="b"/>
                      <a:r>
                        <a:rPr lang="en-GB" sz="1200" b="1" u="none" strike="noStrike" dirty="0">
                          <a:effectLst/>
                          <a:latin typeface="+mn-lt"/>
                        </a:rPr>
                        <a:t>Gross including Net Zero</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ctr" fontAlgn="b"/>
                      <a:r>
                        <a:rPr lang="en-GB" sz="1200" b="1" u="none" strike="noStrike" dirty="0">
                          <a:effectLst/>
                          <a:latin typeface="+mn-lt"/>
                        </a:rPr>
                        <a:t>77,778</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707719668"/>
                  </a:ext>
                </a:extLst>
              </a:tr>
              <a:tr h="143069">
                <a:tc>
                  <a:txBody>
                    <a:bodyPr/>
                    <a:lstStyle/>
                    <a:p>
                      <a:pPr algn="l" fontAlgn="b"/>
                      <a:r>
                        <a:rPr lang="en-GB" sz="1200" b="1" u="none" strike="noStrike" dirty="0">
                          <a:effectLst/>
                          <a:latin typeface="+mn-lt"/>
                        </a:rPr>
                        <a:t>Gross / unit 30 years</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ctr" fontAlgn="b"/>
                      <a:r>
                        <a:rPr lang="en-GB" sz="1200" b="1" u="none" strike="noStrike" dirty="0">
                          <a:effectLst/>
                          <a:latin typeface="+mn-lt"/>
                        </a:rPr>
                        <a:t>50,106</a:t>
                      </a:r>
                      <a:endParaRPr lang="en-GB" sz="12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505987070"/>
                  </a:ext>
                </a:extLst>
              </a:tr>
              <a:tr h="143069">
                <a:tc>
                  <a:txBody>
                    <a:bodyPr/>
                    <a:lstStyle/>
                    <a:p>
                      <a:pPr algn="l" fontAlgn="b"/>
                      <a:r>
                        <a:rPr lang="en-GB" sz="1200" b="1" i="0" u="none" strike="noStrike" dirty="0">
                          <a:solidFill>
                            <a:srgbClr val="000000"/>
                          </a:solidFill>
                          <a:effectLst/>
                          <a:highlight>
                            <a:srgbClr val="FFFF00"/>
                          </a:highlight>
                          <a:latin typeface="+mn-lt"/>
                        </a:rPr>
                        <a:t>Amounts not in business plans</a:t>
                      </a:r>
                    </a:p>
                  </a:txBody>
                  <a:tcPr marL="9525" marR="9525" marT="9525" marB="0" anchor="b">
                    <a:solidFill>
                      <a:schemeClr val="accent2">
                        <a:lumMod val="40000"/>
                        <a:lumOff val="60000"/>
                      </a:schemeClr>
                    </a:solidFill>
                  </a:tcPr>
                </a:tc>
                <a:tc>
                  <a:txBody>
                    <a:bodyPr/>
                    <a:lstStyle/>
                    <a:p>
                      <a:pPr algn="ctr" fontAlgn="b"/>
                      <a:r>
                        <a:rPr lang="en-GB" sz="1200" b="1" i="0" u="none" strike="noStrike" dirty="0">
                          <a:solidFill>
                            <a:srgbClr val="000000"/>
                          </a:solidFill>
                          <a:effectLst/>
                          <a:highlight>
                            <a:srgbClr val="FFFF00"/>
                          </a:highlight>
                          <a:latin typeface="+mn-lt"/>
                        </a:rPr>
                        <a:t>£23billion</a:t>
                      </a:r>
                    </a:p>
                  </a:txBody>
                  <a:tcPr marL="9525" marR="9525" marT="9525" marB="0" anchor="b">
                    <a:solidFill>
                      <a:schemeClr val="accent2">
                        <a:lumMod val="40000"/>
                        <a:lumOff val="60000"/>
                      </a:schemeClr>
                    </a:solidFill>
                  </a:tcPr>
                </a:tc>
                <a:extLst>
                  <a:ext uri="{0D108BD9-81ED-4DB2-BD59-A6C34878D82A}">
                    <a16:rowId xmlns:a16="http://schemas.microsoft.com/office/drawing/2014/main" val="3252845083"/>
                  </a:ext>
                </a:extLst>
              </a:tr>
              <a:tr h="143069">
                <a:tc>
                  <a:txBody>
                    <a:bodyPr/>
                    <a:lstStyle/>
                    <a:p>
                      <a:pPr algn="l" fontAlgn="b"/>
                      <a:r>
                        <a:rPr lang="en-GB" sz="1200" b="1" i="0" u="none" strike="noStrike" dirty="0">
                          <a:solidFill>
                            <a:srgbClr val="000000"/>
                          </a:solidFill>
                          <a:effectLst/>
                          <a:latin typeface="+mn-lt"/>
                        </a:rPr>
                        <a:t>Increase in costs to 2040 NZC</a:t>
                      </a:r>
                    </a:p>
                  </a:txBody>
                  <a:tcPr marL="9525" marR="9525" marT="9525" marB="0" anchor="b">
                    <a:solidFill>
                      <a:schemeClr val="accent2">
                        <a:lumMod val="40000"/>
                        <a:lumOff val="60000"/>
                      </a:schemeClr>
                    </a:solidFill>
                  </a:tcPr>
                </a:tc>
                <a:tc>
                  <a:txBody>
                    <a:bodyPr/>
                    <a:lstStyle/>
                    <a:p>
                      <a:pPr algn="ctr" fontAlgn="b"/>
                      <a:r>
                        <a:rPr lang="en-GB" sz="1200" b="1" i="0" u="none" strike="noStrike" dirty="0">
                          <a:solidFill>
                            <a:srgbClr val="000000"/>
                          </a:solidFill>
                          <a:effectLst/>
                          <a:latin typeface="+mn-lt"/>
                        </a:rPr>
                        <a:t>£9billion</a:t>
                      </a:r>
                    </a:p>
                  </a:txBody>
                  <a:tcPr marL="9525" marR="9525" marT="9525" marB="0" anchor="b">
                    <a:solidFill>
                      <a:schemeClr val="accent2">
                        <a:lumMod val="40000"/>
                        <a:lumOff val="60000"/>
                      </a:schemeClr>
                    </a:solidFill>
                  </a:tcPr>
                </a:tc>
                <a:extLst>
                  <a:ext uri="{0D108BD9-81ED-4DB2-BD59-A6C34878D82A}">
                    <a16:rowId xmlns:a16="http://schemas.microsoft.com/office/drawing/2014/main" val="3430449002"/>
                  </a:ext>
                </a:extLst>
              </a:tr>
              <a:tr h="1430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mn-lt"/>
                        </a:rPr>
                        <a:t>Increase in costs to 2030 NZC</a:t>
                      </a:r>
                    </a:p>
                  </a:txBody>
                  <a:tcPr marL="9525" marR="9525" marT="9525" marB="0" anchor="b">
                    <a:solidFill>
                      <a:schemeClr val="accent2">
                        <a:lumMod val="40000"/>
                        <a:lumOff val="60000"/>
                      </a:schemeClr>
                    </a:solidFill>
                  </a:tcPr>
                </a:tc>
                <a:tc>
                  <a:txBody>
                    <a:bodyPr/>
                    <a:lstStyle/>
                    <a:p>
                      <a:pPr algn="ctr" fontAlgn="b"/>
                      <a:r>
                        <a:rPr lang="en-GB" sz="1200" b="1" i="0" u="none" strike="noStrike" dirty="0">
                          <a:solidFill>
                            <a:srgbClr val="000000"/>
                          </a:solidFill>
                          <a:effectLst/>
                          <a:latin typeface="+mn-lt"/>
                        </a:rPr>
                        <a:t>£17billion</a:t>
                      </a:r>
                    </a:p>
                  </a:txBody>
                  <a:tcPr marL="9525" marR="9525" marT="9525" marB="0" anchor="b">
                    <a:solidFill>
                      <a:schemeClr val="accent2">
                        <a:lumMod val="40000"/>
                        <a:lumOff val="60000"/>
                      </a:schemeClr>
                    </a:solidFill>
                  </a:tcPr>
                </a:tc>
                <a:extLst>
                  <a:ext uri="{0D108BD9-81ED-4DB2-BD59-A6C34878D82A}">
                    <a16:rowId xmlns:a16="http://schemas.microsoft.com/office/drawing/2014/main" val="2742602716"/>
                  </a:ext>
                </a:extLst>
              </a:tr>
            </a:tbl>
          </a:graphicData>
        </a:graphic>
      </p:graphicFrame>
    </p:spTree>
    <p:extLst>
      <p:ext uri="{BB962C8B-B14F-4D97-AF65-F5344CB8AC3E}">
        <p14:creationId xmlns:p14="http://schemas.microsoft.com/office/powerpoint/2010/main" val="70275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Other revenue pressures: cost of living arrears risk</a:t>
            </a:r>
            <a:endParaRPr lang="en-GB" sz="2400"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12</a:t>
            </a:fld>
            <a:endParaRPr lang="ru-RU" dirty="0"/>
          </a:p>
        </p:txBody>
      </p:sp>
      <p:sp>
        <p:nvSpPr>
          <p:cNvPr id="7" name="Footer Placeholder 6"/>
          <p:cNvSpPr>
            <a:spLocks noGrp="1"/>
          </p:cNvSpPr>
          <p:nvPr>
            <p:ph type="ftr" sz="quarter" idx="3"/>
          </p:nvPr>
        </p:nvSpPr>
        <p:spPr/>
        <p:txBody>
          <a:bodyPr/>
          <a:lstStyle/>
          <a:p>
            <a:endParaRPr lang="ru-RU" dirty="0"/>
          </a:p>
        </p:txBody>
      </p:sp>
      <p:sp>
        <p:nvSpPr>
          <p:cNvPr id="8" name="TextBox 7">
            <a:extLst>
              <a:ext uri="{FF2B5EF4-FFF2-40B4-BE49-F238E27FC236}">
                <a16:creationId xmlns:a16="http://schemas.microsoft.com/office/drawing/2014/main" id="{6B79A106-9E5F-4C6B-A6E1-B612449A7AEA}"/>
              </a:ext>
            </a:extLst>
          </p:cNvPr>
          <p:cNvSpPr txBox="1"/>
          <p:nvPr/>
        </p:nvSpPr>
        <p:spPr>
          <a:xfrm>
            <a:off x="191344" y="1156504"/>
            <a:ext cx="6324959" cy="5289119"/>
          </a:xfrm>
          <a:prstGeom prst="rect">
            <a:avLst/>
          </a:prstGeom>
          <a:noFill/>
          <a:ln>
            <a:noFill/>
          </a:ln>
        </p:spPr>
        <p:txBody>
          <a:bodyPr wrap="square" rtlCol="0">
            <a:noAutofit/>
          </a:bodyPr>
          <a:lstStyle/>
          <a:p>
            <a:pPr marL="285750" indent="-285750">
              <a:buFont typeface="Arial" panose="020B0604020202020204" pitchFamily="34" charset="0"/>
              <a:buChar char="•"/>
            </a:pPr>
            <a:r>
              <a:rPr lang="en-GB" sz="1600" dirty="0">
                <a:effectLst/>
                <a:latin typeface="+mj-lt"/>
                <a:ea typeface="Times New Roman" panose="02020603050405020304" pitchFamily="18" charset="0"/>
                <a:cs typeface="Times New Roman" panose="02020603050405020304" pitchFamily="18" charset="0"/>
              </a:rPr>
              <a:t>Possible impact on household budgets for low income households </a:t>
            </a:r>
          </a:p>
          <a:p>
            <a:pPr marL="285750" indent="-285750">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b="1" dirty="0">
                <a:effectLst/>
                <a:latin typeface="+mj-lt"/>
                <a:ea typeface="Times New Roman" panose="02020603050405020304" pitchFamily="18" charset="0"/>
                <a:cs typeface="Times New Roman" panose="02020603050405020304" pitchFamily="18" charset="0"/>
              </a:rPr>
              <a:t>Test the risk of households going into rent arrears as a result of switching spending </a:t>
            </a:r>
            <a:r>
              <a:rPr lang="en-GB" sz="1600" dirty="0">
                <a:effectLst/>
                <a:latin typeface="+mj-lt"/>
                <a:ea typeface="Times New Roman" panose="02020603050405020304" pitchFamily="18" charset="0"/>
                <a:cs typeface="Times New Roman" panose="02020603050405020304" pitchFamily="18" charset="0"/>
              </a:rPr>
              <a:t>to other household priorities </a:t>
            </a:r>
          </a:p>
          <a:p>
            <a:pPr marL="285750" indent="-285750">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Household income spread (from ONS 2020) and household spending composition by quintile (per JRF 2020)</a:t>
            </a:r>
          </a:p>
          <a:p>
            <a:pPr marL="285750" indent="-285750">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Applied differential inflation to areas such as food, transport</a:t>
            </a:r>
          </a:p>
          <a:p>
            <a:pPr marL="285750" indent="-285750">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2 household income exemplars</a:t>
            </a:r>
          </a:p>
          <a:p>
            <a:pPr marL="628650" lvl="1" indent="-171450" algn="jus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£18,000 -&gt; take home £16,180 -&gt; £311/week – mid-point for lowest quintile </a:t>
            </a:r>
          </a:p>
          <a:p>
            <a:pPr marL="628650" lvl="1" indent="-171450" algn="jus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£35,000 -&gt; take home £28,195 -&gt; £542/week – at or just above benefit threshold</a:t>
            </a:r>
          </a:p>
          <a:p>
            <a:pPr marL="628650" lvl="1" indent="-171450" algn="jus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The lower the income, the more “essential spend” that is at risk of being diverted </a:t>
            </a:r>
          </a:p>
          <a:p>
            <a:pPr marL="171450" indent="-171450" algn="jus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p:txBody>
      </p:sp>
      <p:graphicFrame>
        <p:nvGraphicFramePr>
          <p:cNvPr id="11" name="Chart 10">
            <a:extLst>
              <a:ext uri="{FF2B5EF4-FFF2-40B4-BE49-F238E27FC236}">
                <a16:creationId xmlns:a16="http://schemas.microsoft.com/office/drawing/2014/main" id="{C60BD1A2-48CF-4C60-8F04-249C2C5B09C0}"/>
              </a:ext>
            </a:extLst>
          </p:cNvPr>
          <p:cNvGraphicFramePr>
            <a:graphicFrameLocks/>
          </p:cNvGraphicFramePr>
          <p:nvPr/>
        </p:nvGraphicFramePr>
        <p:xfrm>
          <a:off x="6800793" y="3705622"/>
          <a:ext cx="2619734" cy="2740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A2FC125-5598-4DFC-8D16-4FFDFC09BDF9}"/>
              </a:ext>
            </a:extLst>
          </p:cNvPr>
          <p:cNvGraphicFramePr>
            <a:graphicFrameLocks/>
          </p:cNvGraphicFramePr>
          <p:nvPr/>
        </p:nvGraphicFramePr>
        <p:xfrm>
          <a:off x="9405195" y="3705622"/>
          <a:ext cx="2701924" cy="274000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22AD9B04-69B2-430F-90FF-DC2C1D9CD20E}"/>
              </a:ext>
            </a:extLst>
          </p:cNvPr>
          <p:cNvSpPr txBox="1"/>
          <p:nvPr/>
        </p:nvSpPr>
        <p:spPr>
          <a:xfrm>
            <a:off x="7443467" y="1156504"/>
            <a:ext cx="3923455" cy="2265328"/>
          </a:xfrm>
          <a:prstGeom prst="rect">
            <a:avLst/>
          </a:prstGeom>
          <a:noFill/>
          <a:ln>
            <a:solidFill>
              <a:schemeClr val="tx1"/>
            </a:solidFill>
          </a:ln>
        </p:spPr>
        <p:txBody>
          <a:bodyPr wrap="square" rtlCol="0">
            <a:noAutofit/>
          </a:bodyPr>
          <a:lstStyle/>
          <a:p>
            <a:pPr algn="just"/>
            <a:r>
              <a:rPr lang="en-GB" sz="1400" b="1" dirty="0">
                <a:latin typeface="+mj-lt"/>
                <a:ea typeface="Times New Roman" panose="02020603050405020304" pitchFamily="18" charset="0"/>
                <a:cs typeface="Times New Roman" panose="02020603050405020304" pitchFamily="18" charset="0"/>
              </a:rPr>
              <a:t>Modelling outputs show</a:t>
            </a:r>
          </a:p>
          <a:p>
            <a:pPr algn="just"/>
            <a:r>
              <a:rPr lang="en-GB" sz="1400" dirty="0">
                <a:latin typeface="+mj-lt"/>
                <a:ea typeface="Times New Roman" panose="02020603050405020304" pitchFamily="18" charset="0"/>
                <a:cs typeface="Times New Roman" panose="02020603050405020304" pitchFamily="18" charset="0"/>
              </a:rPr>
              <a:t>Compared to the 2020 position…</a:t>
            </a:r>
          </a:p>
          <a:p>
            <a:pPr algn="just"/>
            <a:endParaRPr lang="en-GB" sz="1400" dirty="0">
              <a:latin typeface="+mj-lt"/>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GB" sz="1400" b="1" dirty="0">
                <a:latin typeface="+mj-lt"/>
                <a:ea typeface="Times New Roman" panose="02020603050405020304" pitchFamily="18" charset="0"/>
                <a:cs typeface="Times New Roman" panose="02020603050405020304" pitchFamily="18" charset="0"/>
              </a:rPr>
              <a:t>Already risks of arrears given cost of living pressures </a:t>
            </a:r>
            <a:r>
              <a:rPr lang="en-GB" sz="1400" dirty="0">
                <a:latin typeface="+mj-lt"/>
                <a:ea typeface="Times New Roman" panose="02020603050405020304" pitchFamily="18" charset="0"/>
                <a:cs typeface="Times New Roman" panose="02020603050405020304" pitchFamily="18" charset="0"/>
              </a:rPr>
              <a:t>last 2 years</a:t>
            </a:r>
          </a:p>
          <a:p>
            <a:pPr marL="171450" indent="-171450" algn="just">
              <a:buFont typeface="Arial" panose="020B0604020202020204" pitchFamily="34" charset="0"/>
              <a:buChar char="•"/>
            </a:pPr>
            <a:endParaRPr lang="en-GB" sz="1400" b="1" dirty="0">
              <a:latin typeface="+mj-lt"/>
              <a:ea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GB" sz="1400" b="1" dirty="0">
                <a:latin typeface="+mj-lt"/>
                <a:ea typeface="Times New Roman" panose="02020603050405020304" pitchFamily="18" charset="0"/>
                <a:cs typeface="Times New Roman" panose="02020603050405020304" pitchFamily="18" charset="0"/>
              </a:rPr>
              <a:t>Increased risk in next 2 years – between one tenth to one fifth of rent </a:t>
            </a:r>
            <a:r>
              <a:rPr lang="en-GB" sz="1400" dirty="0">
                <a:latin typeface="+mj-lt"/>
                <a:ea typeface="Times New Roman" panose="02020603050405020304" pitchFamily="18" charset="0"/>
                <a:cs typeface="Times New Roman" panose="02020603050405020304" pitchFamily="18" charset="0"/>
              </a:rPr>
              <a:t>potentially diverted to other pressures</a:t>
            </a:r>
          </a:p>
        </p:txBody>
      </p:sp>
    </p:spTree>
    <p:extLst>
      <p:ext uri="{BB962C8B-B14F-4D97-AF65-F5344CB8AC3E}">
        <p14:creationId xmlns:p14="http://schemas.microsoft.com/office/powerpoint/2010/main" val="145244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Other revenue pressures</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13</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13</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200023" y="1187778"/>
            <a:ext cx="11677551" cy="5155270"/>
          </a:xfrm>
          <a:prstGeom prst="rect">
            <a:avLst/>
          </a:prstGeom>
          <a:noFill/>
          <a:ln w="25400">
            <a:noFill/>
          </a:ln>
        </p:spPr>
        <p:txBody>
          <a:bodyPr wrap="none" rtlCol="0">
            <a:noAutofit/>
          </a:bodyPr>
          <a:lstStyle/>
          <a:p>
            <a:pPr marL="342900" indent="-342900">
              <a:lnSpc>
                <a:spcPct val="90000"/>
              </a:lnSpc>
              <a:spcAft>
                <a:spcPts val="600"/>
              </a:spcAft>
              <a:buFont typeface="Arial" panose="020B0604020202020204" pitchFamily="34" charset="0"/>
              <a:buChar char="•"/>
            </a:pPr>
            <a:r>
              <a:rPr lang="en-GB" sz="1700" b="1" dirty="0"/>
              <a:t>Professionalisation </a:t>
            </a:r>
          </a:p>
          <a:p>
            <a:pPr marL="800100" lvl="1" indent="-342900">
              <a:lnSpc>
                <a:spcPct val="90000"/>
              </a:lnSpc>
              <a:spcAft>
                <a:spcPts val="600"/>
              </a:spcAft>
              <a:buFont typeface="Arial" panose="020B0604020202020204" pitchFamily="34" charset="0"/>
              <a:buChar char="•"/>
            </a:pPr>
            <a:r>
              <a:rPr lang="en-GB" sz="1700" dirty="0"/>
              <a:t>Difficult to work through an estimate…</a:t>
            </a:r>
          </a:p>
          <a:p>
            <a:pPr marL="800100" lvl="1" indent="-342900">
              <a:lnSpc>
                <a:spcPct val="90000"/>
              </a:lnSpc>
              <a:spcAft>
                <a:spcPts val="600"/>
              </a:spcAft>
              <a:buFont typeface="Arial" panose="020B0604020202020204" pitchFamily="34" charset="0"/>
              <a:buChar char="•"/>
            </a:pPr>
            <a:r>
              <a:rPr lang="en-GB" sz="1700" dirty="0"/>
              <a:t>Estimated cost of staffing in housing management = £2.2billion</a:t>
            </a:r>
          </a:p>
          <a:p>
            <a:pPr marL="800100" lvl="1" indent="-342900">
              <a:lnSpc>
                <a:spcPct val="90000"/>
              </a:lnSpc>
              <a:spcAft>
                <a:spcPts val="600"/>
              </a:spcAft>
              <a:buFont typeface="Arial" panose="020B0604020202020204" pitchFamily="34" charset="0"/>
              <a:buChar char="•"/>
            </a:pPr>
            <a:r>
              <a:rPr lang="en-GB" sz="1700" dirty="0"/>
              <a:t>Proportion of staff affected c25% ??</a:t>
            </a:r>
          </a:p>
          <a:p>
            <a:pPr marL="800100" lvl="1" indent="-342900">
              <a:lnSpc>
                <a:spcPct val="90000"/>
              </a:lnSpc>
              <a:spcAft>
                <a:spcPts val="600"/>
              </a:spcAft>
              <a:buFont typeface="Arial" panose="020B0604020202020204" pitchFamily="34" charset="0"/>
              <a:buChar char="•"/>
            </a:pPr>
            <a:r>
              <a:rPr lang="en-GB" sz="1700" dirty="0"/>
              <a:t>Pay premium for professionalisation c10% ??</a:t>
            </a:r>
          </a:p>
          <a:p>
            <a:pPr marL="800100" lvl="1" indent="-342900">
              <a:lnSpc>
                <a:spcPct val="90000"/>
              </a:lnSpc>
              <a:spcAft>
                <a:spcPts val="600"/>
              </a:spcAft>
              <a:buFont typeface="Arial" panose="020B0604020202020204" pitchFamily="34" charset="0"/>
              <a:buChar char="•"/>
            </a:pPr>
            <a:r>
              <a:rPr lang="en-GB" sz="1700" dirty="0"/>
              <a:t>Would result in £50-100million – though highly speculative </a:t>
            </a:r>
          </a:p>
          <a:p>
            <a:pPr marL="800100" lvl="1" indent="-342900">
              <a:lnSpc>
                <a:spcPct val="90000"/>
              </a:lnSpc>
              <a:spcAft>
                <a:spcPts val="600"/>
              </a:spcAft>
              <a:buFont typeface="Arial" panose="020B0604020202020204" pitchFamily="34" charset="0"/>
              <a:buChar char="•"/>
            </a:pPr>
            <a:r>
              <a:rPr lang="en-GB" sz="1700" dirty="0"/>
              <a:t>Feedback ongoing</a:t>
            </a:r>
          </a:p>
          <a:p>
            <a:pPr marL="342900" indent="-342900">
              <a:lnSpc>
                <a:spcPct val="90000"/>
              </a:lnSpc>
              <a:spcAft>
                <a:spcPts val="600"/>
              </a:spcAft>
              <a:buFont typeface="Arial" panose="020B0604020202020204" pitchFamily="34" charset="0"/>
              <a:buChar char="•"/>
            </a:pPr>
            <a:endParaRPr lang="en-GB" sz="1700" dirty="0"/>
          </a:p>
          <a:p>
            <a:pPr marL="342900" indent="-342900">
              <a:lnSpc>
                <a:spcPct val="90000"/>
              </a:lnSpc>
              <a:spcAft>
                <a:spcPts val="600"/>
              </a:spcAft>
              <a:buFont typeface="Arial" panose="020B0604020202020204" pitchFamily="34" charset="0"/>
              <a:buChar char="•"/>
            </a:pPr>
            <a:r>
              <a:rPr lang="en-GB" sz="1700" b="1" dirty="0"/>
              <a:t>Additional staff re rent collection and arrears</a:t>
            </a:r>
          </a:p>
          <a:p>
            <a:pPr marL="742950" lvl="1" indent="-285750">
              <a:lnSpc>
                <a:spcPct val="90000"/>
              </a:lnSpc>
              <a:spcAft>
                <a:spcPts val="600"/>
              </a:spcAft>
              <a:buFont typeface="Arial" panose="020B0604020202020204" pitchFamily="34" charset="0"/>
              <a:buChar char="•"/>
            </a:pPr>
            <a:r>
              <a:rPr lang="en-GB" sz="1700" dirty="0"/>
              <a:t>In the light of net deficit pressures from inflation, this may be an “extra and over” cost</a:t>
            </a:r>
          </a:p>
          <a:p>
            <a:pPr marL="742950" lvl="1" indent="-285750">
              <a:lnSpc>
                <a:spcPct val="90000"/>
              </a:lnSpc>
              <a:spcAft>
                <a:spcPts val="600"/>
              </a:spcAft>
              <a:buFont typeface="Arial" panose="020B0604020202020204" pitchFamily="34" charset="0"/>
              <a:buChar char="•"/>
            </a:pPr>
            <a:endParaRPr lang="en-GB" sz="1700" dirty="0"/>
          </a:p>
          <a:p>
            <a:pPr marL="285750" indent="-285750">
              <a:lnSpc>
                <a:spcPct val="90000"/>
              </a:lnSpc>
              <a:spcAft>
                <a:spcPts val="600"/>
              </a:spcAft>
              <a:buFont typeface="Arial" panose="020B0604020202020204" pitchFamily="34" charset="0"/>
              <a:buChar char="•"/>
            </a:pPr>
            <a:r>
              <a:rPr lang="en-GB" sz="1700" b="1" dirty="0"/>
              <a:t>Consumer Regulation additional pressures</a:t>
            </a:r>
          </a:p>
          <a:p>
            <a:pPr marL="742950" lvl="1" indent="-285750">
              <a:lnSpc>
                <a:spcPct val="90000"/>
              </a:lnSpc>
              <a:spcAft>
                <a:spcPts val="600"/>
              </a:spcAft>
              <a:buFont typeface="Arial" panose="020B0604020202020204" pitchFamily="34" charset="0"/>
              <a:buChar char="•"/>
            </a:pPr>
            <a:r>
              <a:rPr lang="en-GB" sz="1700" dirty="0"/>
              <a:t>Feedback generally that this will be able to be contained</a:t>
            </a:r>
          </a:p>
          <a:p>
            <a:pPr marL="742950" lvl="1" indent="-285750">
              <a:lnSpc>
                <a:spcPct val="90000"/>
              </a:lnSpc>
              <a:spcAft>
                <a:spcPts val="600"/>
              </a:spcAft>
              <a:buFont typeface="Arial" panose="020B0604020202020204" pitchFamily="34" charset="0"/>
              <a:buChar char="•"/>
            </a:pPr>
            <a:r>
              <a:rPr lang="en-GB" sz="1700" dirty="0"/>
              <a:t>No-one wanted to admit that their LA/ALMO was unable to meet consumer standards now without extra funding </a:t>
            </a:r>
          </a:p>
          <a:p>
            <a:pPr marL="285750" indent="-285750">
              <a:lnSpc>
                <a:spcPct val="90000"/>
              </a:lnSpc>
              <a:spcAft>
                <a:spcPts val="600"/>
              </a:spcAft>
              <a:buFont typeface="Arial" panose="020B0604020202020204" pitchFamily="34" charset="0"/>
              <a:buChar char="•"/>
            </a:pPr>
            <a:endParaRPr lang="en-GB" sz="1700" dirty="0"/>
          </a:p>
          <a:p>
            <a:pPr lvl="1">
              <a:lnSpc>
                <a:spcPct val="90000"/>
              </a:lnSpc>
              <a:spcAft>
                <a:spcPts val="600"/>
              </a:spcAft>
            </a:pPr>
            <a:endParaRPr lang="en-GB" sz="1700" dirty="0"/>
          </a:p>
          <a:p>
            <a:pPr lvl="1">
              <a:lnSpc>
                <a:spcPct val="90000"/>
              </a:lnSpc>
              <a:spcAft>
                <a:spcPts val="600"/>
              </a:spcAft>
            </a:pPr>
            <a:endParaRPr lang="en-GB" sz="1700" dirty="0"/>
          </a:p>
          <a:p>
            <a:pPr marL="342900" indent="-342900">
              <a:lnSpc>
                <a:spcPct val="90000"/>
              </a:lnSpc>
              <a:spcAft>
                <a:spcPts val="600"/>
              </a:spcAft>
              <a:buFont typeface="Arial" panose="020B0604020202020204" pitchFamily="34" charset="0"/>
              <a:buChar char="•"/>
            </a:pPr>
            <a:endParaRPr lang="en-GB" sz="1700" dirty="0"/>
          </a:p>
          <a:p>
            <a:pPr marL="342900" indent="-342900">
              <a:lnSpc>
                <a:spcPct val="90000"/>
              </a:lnSpc>
              <a:spcAft>
                <a:spcPts val="600"/>
              </a:spcAft>
              <a:buFont typeface="+mj-lt"/>
              <a:buAutoNum type="arabicPeriod"/>
            </a:pPr>
            <a:endParaRPr lang="en-GB" sz="1700" dirty="0"/>
          </a:p>
        </p:txBody>
      </p:sp>
    </p:spTree>
    <p:extLst>
      <p:ext uri="{BB962C8B-B14F-4D97-AF65-F5344CB8AC3E}">
        <p14:creationId xmlns:p14="http://schemas.microsoft.com/office/powerpoint/2010/main" val="415472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New build / development</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14</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14</a:t>
            </a:fld>
            <a:endParaRPr lang="ru-RU" dirty="0"/>
          </a:p>
        </p:txBody>
      </p:sp>
      <p:sp>
        <p:nvSpPr>
          <p:cNvPr id="8" name="TextBox 7">
            <a:extLst>
              <a:ext uri="{FF2B5EF4-FFF2-40B4-BE49-F238E27FC236}">
                <a16:creationId xmlns:a16="http://schemas.microsoft.com/office/drawing/2014/main" id="{814D2BFC-6F86-4338-BE4D-378C9EB1222C}"/>
              </a:ext>
            </a:extLst>
          </p:cNvPr>
          <p:cNvSpPr txBox="1"/>
          <p:nvPr/>
        </p:nvSpPr>
        <p:spPr>
          <a:xfrm>
            <a:off x="191344" y="1193534"/>
            <a:ext cx="7605119" cy="5375831"/>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n-GB"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Estimated new build programmes across HRA delivery</a:t>
            </a:r>
          </a:p>
          <a:p>
            <a:pPr marL="742950" lvl="1"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£625million - £700million per year</a:t>
            </a:r>
          </a:p>
          <a:p>
            <a:pPr marL="742950" lvl="1"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Based on 2,500 homes annually</a:t>
            </a:r>
          </a:p>
          <a:p>
            <a:pPr marL="28575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Construction cost inflation -&gt; need for additional subsidy support to ensure viability</a:t>
            </a:r>
          </a:p>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Unit costs already up towards £250,000 per home  </a:t>
            </a:r>
          </a:p>
          <a:p>
            <a:pPr marL="285750" indent="-285750" algn="just">
              <a:spcAft>
                <a:spcPts val="800"/>
              </a:spcAft>
              <a:buFont typeface="Arial" panose="020B0604020202020204" pitchFamily="34" charset="0"/>
              <a:buChar char="•"/>
            </a:pPr>
            <a:endPar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If construction </a:t>
            </a:r>
            <a:r>
              <a:rPr lang="en-GB"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inflation = 10% </a:t>
            </a: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(lower end of experience) - &gt; </a:t>
            </a:r>
            <a:r>
              <a:rPr lang="en-GB"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subsidy increase £25,000  --  </a:t>
            </a: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RTB matching … 47%-50%</a:t>
            </a:r>
          </a:p>
          <a:p>
            <a:pPr marL="28575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If construction </a:t>
            </a:r>
            <a:r>
              <a:rPr lang="en-GB"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inflation = 18%</a:t>
            </a: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 (higher end of experience) - &gt; </a:t>
            </a:r>
            <a:r>
              <a:rPr lang="en-GB"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subsidy increase £45,000  -- </a:t>
            </a: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RTB matching … 52%-55%</a:t>
            </a:r>
          </a:p>
          <a:p>
            <a:pPr algn="just">
              <a:spcAft>
                <a:spcPts val="800"/>
              </a:spcAft>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29B8593-F824-72A9-7242-1AEF7DDC6D3B}"/>
              </a:ext>
            </a:extLst>
          </p:cNvPr>
          <p:cNvSpPr txBox="1"/>
          <p:nvPr/>
        </p:nvSpPr>
        <p:spPr>
          <a:xfrm>
            <a:off x="8122326" y="1690981"/>
            <a:ext cx="3878329" cy="3580467"/>
          </a:xfrm>
          <a:prstGeom prst="rect">
            <a:avLst/>
          </a:prstGeom>
          <a:solidFill>
            <a:schemeClr val="accent1">
              <a:lumMod val="10000"/>
              <a:lumOff val="90000"/>
            </a:schemeClr>
          </a:solidFill>
        </p:spPr>
        <p:txBody>
          <a:bodyPr wrap="square">
            <a:spAutoFit/>
          </a:bodyPr>
          <a:lstStyle/>
          <a:p>
            <a:pPr algn="just">
              <a:spcAft>
                <a:spcPts val="800"/>
              </a:spcAft>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800"/>
              </a:spcAft>
            </a:pPr>
            <a:r>
              <a:rPr lang="en-GB" b="1" dirty="0">
                <a:solidFill>
                  <a:srgbClr val="002244"/>
                </a:solidFill>
                <a:latin typeface="Arial" panose="020B0604020202020204" pitchFamily="34" charset="0"/>
                <a:ea typeface="Calibri" panose="020F0502020204030204" pitchFamily="34" charset="0"/>
                <a:cs typeface="Times New Roman" panose="02020603050405020304" pitchFamily="18" charset="0"/>
              </a:rPr>
              <a:t>I</a:t>
            </a:r>
            <a:r>
              <a:rPr lang="en-GB"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nterest rate changes </a:t>
            </a:r>
          </a:p>
          <a:p>
            <a:pPr marL="28575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Add to delivery costs</a:t>
            </a:r>
          </a:p>
          <a:p>
            <a:pPr marL="285750"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C</a:t>
            </a: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hange from 3% to 4% </a:t>
            </a:r>
          </a:p>
          <a:p>
            <a:pPr marL="285750"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Between </a:t>
            </a: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£12-18,000 additional subsidy per home </a:t>
            </a:r>
          </a:p>
          <a:p>
            <a:pPr algn="just">
              <a:spcAft>
                <a:spcPts val="800"/>
              </a:spcAft>
            </a:pPr>
            <a:r>
              <a:rPr lang="en-GB" sz="1600" i="1" dirty="0">
                <a:solidFill>
                  <a:srgbClr val="002244"/>
                </a:solidFill>
                <a:latin typeface="Arial" panose="020B0604020202020204" pitchFamily="34" charset="0"/>
                <a:ea typeface="Calibri" panose="020F0502020204030204" pitchFamily="34" charset="0"/>
                <a:cs typeface="Times New Roman" panose="02020603050405020304" pitchFamily="18" charset="0"/>
              </a:rPr>
              <a:t>	</a:t>
            </a:r>
            <a:r>
              <a:rPr lang="en-GB" sz="1600" i="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(depending on extent 	of use of own land)</a:t>
            </a:r>
          </a:p>
          <a:p>
            <a:pPr algn="just">
              <a:spcAft>
                <a:spcPts val="800"/>
              </a:spcAft>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C037315-8E58-1EE2-48A0-B1FC2BBA7E25}"/>
              </a:ext>
            </a:extLst>
          </p:cNvPr>
          <p:cNvSpPr txBox="1"/>
          <p:nvPr/>
        </p:nvSpPr>
        <p:spPr>
          <a:xfrm>
            <a:off x="7572121" y="3846565"/>
            <a:ext cx="3977076" cy="1128514"/>
          </a:xfrm>
          <a:prstGeom prst="rect">
            <a:avLst/>
          </a:prstGeom>
          <a:noFill/>
        </p:spPr>
        <p:txBody>
          <a:bodyPr wrap="square">
            <a:spAutoFit/>
          </a:bodyPr>
          <a:lstStyle/>
          <a:p>
            <a:pPr algn="just">
              <a:spcAft>
                <a:spcPts val="800"/>
              </a:spcAft>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61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B9215F-391F-C140-9618-20A40B6197B3}"/>
              </a:ext>
            </a:extLst>
          </p:cNvPr>
          <p:cNvSpPr/>
          <p:nvPr/>
        </p:nvSpPr>
        <p:spPr>
          <a:xfrm>
            <a:off x="102928" y="3834933"/>
            <a:ext cx="5200592" cy="981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solidFill>
                <a:schemeClr val="bg1"/>
              </a:solidFill>
            </a:endParaRPr>
          </a:p>
        </p:txBody>
      </p:sp>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RTB headlines: sales volumes and replacements</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15</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15</a:t>
            </a:fld>
            <a:endParaRPr lang="ru-RU" dirty="0"/>
          </a:p>
        </p:txBody>
      </p:sp>
      <p:sp>
        <p:nvSpPr>
          <p:cNvPr id="8" name="TextBox 7">
            <a:extLst>
              <a:ext uri="{FF2B5EF4-FFF2-40B4-BE49-F238E27FC236}">
                <a16:creationId xmlns:a16="http://schemas.microsoft.com/office/drawing/2014/main" id="{814D2BFC-6F86-4338-BE4D-378C9EB1222C}"/>
              </a:ext>
            </a:extLst>
          </p:cNvPr>
          <p:cNvSpPr txBox="1"/>
          <p:nvPr/>
        </p:nvSpPr>
        <p:spPr>
          <a:xfrm>
            <a:off x="102927" y="1175560"/>
            <a:ext cx="5200591" cy="5375831"/>
          </a:xfrm>
          <a:prstGeom prst="rect">
            <a:avLst/>
          </a:prstGeom>
          <a:noFill/>
        </p:spPr>
        <p:txBody>
          <a:bodyPr wrap="square">
            <a:spAutoFit/>
          </a:bodyPr>
          <a:lstStyle/>
          <a:p>
            <a:pPr marL="342900" lvl="0" indent="-342900" algn="just">
              <a:spcAft>
                <a:spcPts val="800"/>
              </a:spcAft>
              <a:buFont typeface="Arial" panose="020B0604020202020204" pitchFamily="34" charset="0"/>
              <a:buChar char="•"/>
            </a:pP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RTB sales 11,000 c0.7% of stock</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pP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Replacement homes under 141 agreements consistently failed to match the loss of stock – no “one for one”</a:t>
            </a:r>
          </a:p>
          <a:p>
            <a:pPr marL="342900" lvl="0" indent="-342900" algn="just">
              <a:spcAft>
                <a:spcPts val="800"/>
              </a:spcAft>
              <a:buFont typeface="Arial" panose="020B0604020202020204" pitchFamily="34" charset="0"/>
              <a:buChar char="•"/>
            </a:pP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Increasing contribution of acquisitions </a:t>
            </a:r>
          </a:p>
          <a:p>
            <a:pPr marL="342900" lvl="0" indent="-342900" algn="just">
              <a:spcAft>
                <a:spcPts val="800"/>
              </a:spcAft>
              <a:buFont typeface="Arial" panose="020B0604020202020204" pitchFamily="34" charset="0"/>
              <a:buChar char="•"/>
            </a:pP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In no year have starts been &gt; 58% </a:t>
            </a:r>
          </a:p>
          <a:p>
            <a:pPr marL="800100" lvl="1" indent="-342900" algn="just">
              <a:spcAft>
                <a:spcPts val="800"/>
              </a:spcAft>
              <a:buFont typeface="Arial" panose="020B0604020202020204" pitchFamily="34" charset="0"/>
              <a:buChar char="•"/>
            </a:pP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In only one year more than 50% </a:t>
            </a:r>
          </a:p>
          <a:p>
            <a:pPr marL="342900" indent="-342900" algn="just">
              <a:spcAft>
                <a:spcPts val="800"/>
              </a:spcAft>
              <a:buFont typeface="Arial" panose="020B0604020202020204" pitchFamily="34" charset="0"/>
              <a:buChar char="•"/>
            </a:pP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Substantial net decline in stock held by local authorities as a result</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800"/>
              </a:spcAft>
            </a:pPr>
            <a:r>
              <a:rPr lang="en-US" sz="1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Sales values since 2012 = £15.5billion </a:t>
            </a:r>
          </a:p>
          <a:p>
            <a:pPr algn="just">
              <a:spcAft>
                <a:spcPts val="800"/>
              </a:spcAft>
            </a:pPr>
            <a:r>
              <a:rPr lang="en-US" sz="1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Actual receipts = £8.8billion </a:t>
            </a:r>
          </a:p>
          <a:p>
            <a:pPr algn="just">
              <a:spcAft>
                <a:spcPts val="800"/>
              </a:spcAft>
            </a:pPr>
            <a:r>
              <a:rPr lang="en-US" sz="1500" b="1" dirty="0">
                <a:solidFill>
                  <a:schemeClr val="bg1"/>
                </a:solidFill>
                <a:latin typeface="Arial" panose="020B0604020202020204" pitchFamily="34" charset="0"/>
                <a:ea typeface="Calibri" panose="020F0502020204030204" pitchFamily="34" charset="0"/>
                <a:cs typeface="Arial" panose="020B0604020202020204" pitchFamily="34" charset="0"/>
              </a:rPr>
              <a:t>D</a:t>
            </a:r>
            <a:r>
              <a:rPr lang="en-US" sz="1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iscounts provided to purchasers - £6.7billion</a:t>
            </a:r>
          </a:p>
          <a:p>
            <a:pPr marL="342900" lvl="0" indent="-342900" algn="just">
              <a:spcAft>
                <a:spcPts val="800"/>
              </a:spcAft>
              <a:buFont typeface="Arial" panose="020B0604020202020204" pitchFamily="34" charset="0"/>
              <a:buChar char="•"/>
            </a:pP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Substantial proportion of discounts provided will have been at a rate which is either </a:t>
            </a:r>
          </a:p>
          <a:p>
            <a:pPr marL="800100" lvl="1" indent="-342900" algn="just">
              <a:spcAft>
                <a:spcPts val="800"/>
              </a:spcAft>
              <a:buFont typeface="Arial" panose="020B0604020202020204" pitchFamily="34" charset="0"/>
              <a:buChar char="•"/>
            </a:pP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In </a:t>
            </a:r>
            <a:r>
              <a:rPr lang="en-US" sz="15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excess of the required discount to facilitate a purchase</a:t>
            </a:r>
          </a:p>
          <a:p>
            <a:pPr marL="800100" lvl="1" indent="-342900" algn="just">
              <a:spcAft>
                <a:spcPts val="800"/>
              </a:spcAft>
              <a:buFont typeface="Arial" panose="020B0604020202020204" pitchFamily="34" charset="0"/>
              <a:buChar char="•"/>
            </a:pP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In </a:t>
            </a:r>
            <a:r>
              <a:rPr lang="en-US" sz="15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excess of the rent paid </a:t>
            </a:r>
            <a:r>
              <a:rPr lang="en-US" sz="1500" dirty="0">
                <a:solidFill>
                  <a:srgbClr val="002244"/>
                </a:solidFill>
                <a:effectLst/>
                <a:latin typeface="Arial" panose="020B0604020202020204" pitchFamily="34" charset="0"/>
                <a:ea typeface="Calibri" panose="020F0502020204030204" pitchFamily="34" charset="0"/>
                <a:cs typeface="Arial" panose="020B0604020202020204" pitchFamily="34" charset="0"/>
              </a:rPr>
              <a:t>by the tenant/household during their time as a tenant</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C037315-8E58-1EE2-48A0-B1FC2BBA7E25}"/>
              </a:ext>
            </a:extLst>
          </p:cNvPr>
          <p:cNvSpPr txBox="1"/>
          <p:nvPr/>
        </p:nvSpPr>
        <p:spPr>
          <a:xfrm>
            <a:off x="7572121" y="3846565"/>
            <a:ext cx="3977076" cy="1128514"/>
          </a:xfrm>
          <a:prstGeom prst="rect">
            <a:avLst/>
          </a:prstGeom>
          <a:noFill/>
        </p:spPr>
        <p:txBody>
          <a:bodyPr wrap="square">
            <a:spAutoFit/>
          </a:bodyPr>
          <a:lstStyle/>
          <a:p>
            <a:pPr algn="just">
              <a:spcAft>
                <a:spcPts val="800"/>
              </a:spcAft>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Chart 3" descr="Time series chart showing the annual number of Right to Buy sales and replacements from 2009 to 2022">
            <a:extLst>
              <a:ext uri="{FF2B5EF4-FFF2-40B4-BE49-F238E27FC236}">
                <a16:creationId xmlns:a16="http://schemas.microsoft.com/office/drawing/2014/main" id="{AEBEB454-132F-4F9E-B2E8-D296B66013A3}"/>
              </a:ext>
            </a:extLst>
          </p:cNvPr>
          <p:cNvGraphicFramePr/>
          <p:nvPr>
            <p:extLst>
              <p:ext uri="{D42A27DB-BD31-4B8C-83A1-F6EECF244321}">
                <p14:modId xmlns:p14="http://schemas.microsoft.com/office/powerpoint/2010/main" val="4197097767"/>
              </p:ext>
            </p:extLst>
          </p:nvPr>
        </p:nvGraphicFramePr>
        <p:xfrm>
          <a:off x="5399773" y="1352549"/>
          <a:ext cx="6474869" cy="4951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29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RTB headlines: regional patterns</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16</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16</a:t>
            </a:fld>
            <a:endParaRPr lang="ru-RU" dirty="0"/>
          </a:p>
        </p:txBody>
      </p:sp>
      <p:sp>
        <p:nvSpPr>
          <p:cNvPr id="8" name="TextBox 7">
            <a:extLst>
              <a:ext uri="{FF2B5EF4-FFF2-40B4-BE49-F238E27FC236}">
                <a16:creationId xmlns:a16="http://schemas.microsoft.com/office/drawing/2014/main" id="{814D2BFC-6F86-4338-BE4D-378C9EB1222C}"/>
              </a:ext>
            </a:extLst>
          </p:cNvPr>
          <p:cNvSpPr txBox="1"/>
          <p:nvPr/>
        </p:nvSpPr>
        <p:spPr>
          <a:xfrm>
            <a:off x="3240157" y="4410822"/>
            <a:ext cx="8872074" cy="2108269"/>
          </a:xfrm>
          <a:prstGeom prst="rect">
            <a:avLst/>
          </a:prstGeom>
          <a:noFill/>
        </p:spPr>
        <p:txBody>
          <a:bodyPr wrap="square">
            <a:spAutoFit/>
          </a:bodyPr>
          <a:lstStyle/>
          <a:p>
            <a:pPr marL="342900" lvl="0" indent="-342900" algn="just">
              <a:spcAft>
                <a:spcPts val="800"/>
              </a:spcAft>
              <a:buFont typeface="Arial" panose="020B0604020202020204" pitchFamily="34" charset="0"/>
              <a:buChar char="•"/>
            </a:pPr>
            <a:r>
              <a:rPr lang="en-US"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At a regional level - three separate experiences: </a:t>
            </a:r>
          </a:p>
          <a:p>
            <a:pPr marL="800100" lvl="1" indent="-342900" algn="just">
              <a:spcAft>
                <a:spcPts val="800"/>
              </a:spcAft>
              <a:buFont typeface="Arial" panose="020B0604020202020204" pitchFamily="34" charset="0"/>
              <a:buChar char="•"/>
            </a:pPr>
            <a:r>
              <a:rPr lang="en-US"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London - sales peaked in 2014.15 and have declined steadily since</a:t>
            </a:r>
          </a:p>
          <a:p>
            <a:pPr marL="800100" lvl="1" indent="-342900" algn="just">
              <a:spcAft>
                <a:spcPts val="800"/>
              </a:spcAft>
              <a:buFont typeface="Arial" panose="020B0604020202020204" pitchFamily="34" charset="0"/>
              <a:buChar char="•"/>
            </a:pPr>
            <a:r>
              <a:rPr lang="en-US"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Southern regions - sales lower than in the north and midlands, peaked and stabilised/slight decline </a:t>
            </a:r>
          </a:p>
          <a:p>
            <a:pPr marL="800100" lvl="1" indent="-342900" algn="just">
              <a:spcAft>
                <a:spcPts val="800"/>
              </a:spcAft>
              <a:buFont typeface="Arial" panose="020B0604020202020204" pitchFamily="34" charset="0"/>
              <a:buChar char="•"/>
            </a:pPr>
            <a:r>
              <a:rPr lang="en-US"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Northern and midland regions - consolidated increases to 2016 sustained into the current period</a:t>
            </a:r>
            <a:endParaRPr lang="en-GB" sz="1300"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gn="just">
              <a:spcAft>
                <a:spcPts val="800"/>
              </a:spcAft>
              <a:buFont typeface="Arial" panose="020B0604020202020204" pitchFamily="34" charset="0"/>
              <a:buChar char="•"/>
            </a:pPr>
            <a:r>
              <a:rPr lang="en-US"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National average discounts are 41% - contrast 36% in the south and 48% in the north.  </a:t>
            </a:r>
          </a:p>
          <a:p>
            <a:pPr marL="800100" lvl="1" indent="-342900" algn="just">
              <a:spcAft>
                <a:spcPts val="800"/>
              </a:spcAft>
              <a:buFont typeface="Arial" panose="020B0604020202020204" pitchFamily="34" charset="0"/>
              <a:buChar char="•"/>
            </a:pPr>
            <a:r>
              <a:rPr lang="en-US"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Even greater variations at the LA level – max 54% (East Midlands) lowest 18% (London).  </a:t>
            </a:r>
            <a:endParaRPr lang="en-GB" sz="1300"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gn="just">
              <a:spcAft>
                <a:spcPts val="800"/>
              </a:spcAft>
              <a:buFont typeface="Arial" panose="020B0604020202020204" pitchFamily="34" charset="0"/>
              <a:buChar char="•"/>
            </a:pPr>
            <a:r>
              <a:rPr lang="en-US" sz="13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This form the basis for a serious discussion around </a:t>
            </a:r>
            <a:r>
              <a:rPr lang="en-GB" sz="13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regional or local discounts </a:t>
            </a:r>
            <a:endParaRPr lang="en-GB" sz="1300"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C037315-8E58-1EE2-48A0-B1FC2BBA7E25}"/>
              </a:ext>
            </a:extLst>
          </p:cNvPr>
          <p:cNvSpPr txBox="1"/>
          <p:nvPr/>
        </p:nvSpPr>
        <p:spPr>
          <a:xfrm>
            <a:off x="7572121" y="3846565"/>
            <a:ext cx="3977076" cy="1128514"/>
          </a:xfrm>
          <a:prstGeom prst="rect">
            <a:avLst/>
          </a:prstGeom>
          <a:noFill/>
        </p:spPr>
        <p:txBody>
          <a:bodyPr wrap="square">
            <a:spAutoFit/>
          </a:bodyPr>
          <a:lstStyle/>
          <a:p>
            <a:pPr algn="just">
              <a:spcAft>
                <a:spcPts val="800"/>
              </a:spcAft>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Chart 8" descr="Time series chart showing the annual totals of Right to Buy sales by English region from 20212 to 2022.">
            <a:extLst>
              <a:ext uri="{FF2B5EF4-FFF2-40B4-BE49-F238E27FC236}">
                <a16:creationId xmlns:a16="http://schemas.microsoft.com/office/drawing/2014/main" id="{38B78B66-46E6-4894-A560-BD63157EFCEB}"/>
              </a:ext>
            </a:extLst>
          </p:cNvPr>
          <p:cNvGraphicFramePr/>
          <p:nvPr/>
        </p:nvGraphicFramePr>
        <p:xfrm>
          <a:off x="106721" y="1110360"/>
          <a:ext cx="6479540" cy="31825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Chart showing the average vales for Right to Buy sales receipts and discounts provided by English region for the 2021.22 financial year, figures in £.">
            <a:extLst>
              <a:ext uri="{FF2B5EF4-FFF2-40B4-BE49-F238E27FC236}">
                <a16:creationId xmlns:a16="http://schemas.microsoft.com/office/drawing/2014/main" id="{8FC12C3A-3E08-452D-9B4F-582EC5307036}"/>
              </a:ext>
            </a:extLst>
          </p:cNvPr>
          <p:cNvGraphicFramePr/>
          <p:nvPr>
            <p:extLst>
              <p:ext uri="{D42A27DB-BD31-4B8C-83A1-F6EECF244321}">
                <p14:modId xmlns:p14="http://schemas.microsoft.com/office/powerpoint/2010/main" val="1619824454"/>
              </p:ext>
            </p:extLst>
          </p:nvPr>
        </p:nvGraphicFramePr>
        <p:xfrm>
          <a:off x="6853188" y="1110359"/>
          <a:ext cx="5255480" cy="31825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737D0DE5-7926-E076-B9DA-1A35948720D5}"/>
              </a:ext>
            </a:extLst>
          </p:cNvPr>
          <p:cNvGraphicFramePr>
            <a:graphicFrameLocks noGrp="1"/>
          </p:cNvGraphicFramePr>
          <p:nvPr>
            <p:extLst>
              <p:ext uri="{D42A27DB-BD31-4B8C-83A1-F6EECF244321}">
                <p14:modId xmlns:p14="http://schemas.microsoft.com/office/powerpoint/2010/main" val="4041692259"/>
              </p:ext>
            </p:extLst>
          </p:nvPr>
        </p:nvGraphicFramePr>
        <p:xfrm>
          <a:off x="485575" y="4651513"/>
          <a:ext cx="2556240" cy="1618189"/>
        </p:xfrm>
        <a:graphic>
          <a:graphicData uri="http://schemas.openxmlformats.org/drawingml/2006/table">
            <a:tbl>
              <a:tblPr firstRow="1" firstCol="1" bandRow="1"/>
              <a:tblGrid>
                <a:gridCol w="1278120">
                  <a:extLst>
                    <a:ext uri="{9D8B030D-6E8A-4147-A177-3AD203B41FA5}">
                      <a16:colId xmlns:a16="http://schemas.microsoft.com/office/drawing/2014/main" val="810524634"/>
                    </a:ext>
                  </a:extLst>
                </a:gridCol>
                <a:gridCol w="1278120">
                  <a:extLst>
                    <a:ext uri="{9D8B030D-6E8A-4147-A177-3AD203B41FA5}">
                      <a16:colId xmlns:a16="http://schemas.microsoft.com/office/drawing/2014/main" val="2355176676"/>
                    </a:ext>
                  </a:extLst>
                </a:gridCol>
              </a:tblGrid>
              <a:tr h="462339">
                <a:tc>
                  <a:txBody>
                    <a:bodyPr/>
                    <a:lstStyle/>
                    <a:p>
                      <a:pPr algn="ctr"/>
                      <a:r>
                        <a:rPr lang="en-GB" sz="1400">
                          <a:effectLst/>
                        </a:rPr>
                        <a:t>Average discount rate</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400">
                          <a:effectLst/>
                        </a:rPr>
                        <a:t>No of LAs in 2021.22</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9027719"/>
                  </a:ext>
                </a:extLst>
              </a:tr>
              <a:tr h="231170">
                <a:tc>
                  <a:txBody>
                    <a:bodyPr/>
                    <a:lstStyle/>
                    <a:p>
                      <a:pPr algn="ctr"/>
                      <a:r>
                        <a:rPr lang="en-GB" sz="1400">
                          <a:effectLst/>
                        </a:rPr>
                        <a:t>&lt;25%</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400">
                          <a:effectLst/>
                        </a:rPr>
                        <a:t>4</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3299842"/>
                  </a:ext>
                </a:extLst>
              </a:tr>
              <a:tr h="231170">
                <a:tc>
                  <a:txBody>
                    <a:bodyPr/>
                    <a:lstStyle/>
                    <a:p>
                      <a:pPr algn="ctr"/>
                      <a:r>
                        <a:rPr lang="en-GB" sz="1400">
                          <a:effectLst/>
                        </a:rPr>
                        <a:t>25-35%</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400">
                          <a:effectLst/>
                        </a:rPr>
                        <a:t>38</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69053425"/>
                  </a:ext>
                </a:extLst>
              </a:tr>
              <a:tr h="231170">
                <a:tc>
                  <a:txBody>
                    <a:bodyPr/>
                    <a:lstStyle/>
                    <a:p>
                      <a:pPr algn="ctr"/>
                      <a:r>
                        <a:rPr lang="en-GB" sz="1400">
                          <a:effectLst/>
                        </a:rPr>
                        <a:t>35-45%</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400">
                          <a:effectLst/>
                        </a:rPr>
                        <a:t>63</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1359083"/>
                  </a:ext>
                </a:extLst>
              </a:tr>
              <a:tr h="231170">
                <a:tc>
                  <a:txBody>
                    <a:bodyPr/>
                    <a:lstStyle/>
                    <a:p>
                      <a:pPr algn="ctr"/>
                      <a:r>
                        <a:rPr lang="en-GB" sz="1400">
                          <a:effectLst/>
                        </a:rPr>
                        <a:t>45%+</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400">
                          <a:effectLst/>
                        </a:rPr>
                        <a:t>57</a:t>
                      </a:r>
                      <a:endParaRPr lang="en-GB" sz="14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82177044"/>
                  </a:ext>
                </a:extLst>
              </a:tr>
              <a:tr h="231170">
                <a:tc>
                  <a:txBody>
                    <a:bodyPr/>
                    <a:lstStyle/>
                    <a:p>
                      <a:pPr algn="ctr"/>
                      <a:r>
                        <a:rPr lang="en-GB" sz="1400" b="1" dirty="0">
                          <a:effectLst/>
                        </a:rPr>
                        <a:t>Total</a:t>
                      </a:r>
                      <a:endParaRPr lang="en-GB" sz="1400"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400" b="1" dirty="0">
                          <a:effectLst/>
                        </a:rPr>
                        <a:t>162</a:t>
                      </a:r>
                      <a:endParaRPr lang="en-GB" sz="1400"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6219151"/>
                  </a:ext>
                </a:extLst>
              </a:tr>
            </a:tbl>
          </a:graphicData>
        </a:graphic>
      </p:graphicFrame>
    </p:spTree>
    <p:extLst>
      <p:ext uri="{BB962C8B-B14F-4D97-AF65-F5344CB8AC3E}">
        <p14:creationId xmlns:p14="http://schemas.microsoft.com/office/powerpoint/2010/main" val="290066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RTB headlines: projected replacements to 2030</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17</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17</a:t>
            </a:fld>
            <a:endParaRPr lang="ru-RU" dirty="0"/>
          </a:p>
        </p:txBody>
      </p:sp>
      <p:sp>
        <p:nvSpPr>
          <p:cNvPr id="8" name="TextBox 7">
            <a:extLst>
              <a:ext uri="{FF2B5EF4-FFF2-40B4-BE49-F238E27FC236}">
                <a16:creationId xmlns:a16="http://schemas.microsoft.com/office/drawing/2014/main" id="{814D2BFC-6F86-4338-BE4D-378C9EB1222C}"/>
              </a:ext>
            </a:extLst>
          </p:cNvPr>
          <p:cNvSpPr txBox="1"/>
          <p:nvPr/>
        </p:nvSpPr>
        <p:spPr>
          <a:xfrm>
            <a:off x="83332" y="1027201"/>
            <a:ext cx="5911866" cy="5642570"/>
          </a:xfrm>
          <a:prstGeom prst="rect">
            <a:avLst/>
          </a:prstGeom>
          <a:noFill/>
        </p:spPr>
        <p:txBody>
          <a:bodyPr wrap="square">
            <a:spAutoFit/>
          </a:bodyPr>
          <a:lstStyle/>
          <a:p>
            <a:pPr marL="342900" lvl="0" indent="-342900" algn="just">
              <a:spcAft>
                <a:spcPts val="800"/>
              </a:spcAft>
              <a:buFont typeface="Arial" panose="020B0604020202020204" pitchFamily="34" charset="0"/>
              <a:buChar char="•"/>
            </a:pPr>
            <a:r>
              <a:rPr lang="en-US" sz="14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Sales projected over the period from 2021 to 2030 c100,000</a:t>
            </a:r>
          </a:p>
          <a:p>
            <a:pPr marL="342900" lvl="0" indent="-342900" algn="just">
              <a:spcAft>
                <a:spcPts val="800"/>
              </a:spcAft>
              <a:buFont typeface="Arial" panose="020B0604020202020204" pitchFamily="34" charset="0"/>
              <a:buChar char="•"/>
            </a:pPr>
            <a:r>
              <a:rPr lang="en-US" sz="14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Replacements c43,000, net stock loss 3.61% </a:t>
            </a:r>
          </a:p>
          <a:p>
            <a:pPr marL="342900" lvl="0" indent="-342900" algn="just">
              <a:spcAft>
                <a:spcPts val="800"/>
              </a:spcAft>
              <a:buFont typeface="Arial" panose="020B0604020202020204" pitchFamily="34" charset="0"/>
              <a:buChar char="•"/>
            </a:pPr>
            <a:r>
              <a:rPr lang="en-US" sz="14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No region nor in any authority is there the capability to provide fully at one for one</a:t>
            </a:r>
            <a:r>
              <a:rPr lang="en-US" sz="14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replacement over this period</a:t>
            </a:r>
            <a:endParaRPr lang="en-GB" sz="1400"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spcAft>
                <a:spcPts val="800"/>
              </a:spcAft>
              <a:buFont typeface="Arial" panose="020B0604020202020204" pitchFamily="34" charset="0"/>
              <a:buChar char="•"/>
            </a:pPr>
            <a:r>
              <a:rPr lang="en-US"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Net stock loss in north and midlands regions projected over 5%, and in some cases nearer 6%</a:t>
            </a:r>
          </a:p>
          <a:p>
            <a:pPr marL="800100" lvl="1" indent="-342900" algn="just">
              <a:spcAft>
                <a:spcPts val="800"/>
              </a:spcAft>
              <a:buFont typeface="Arial" panose="020B0604020202020204" pitchFamily="34" charset="0"/>
              <a:buChar char="•"/>
            </a:pPr>
            <a:r>
              <a:rPr lang="en-US"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Replacement rate of only around one third of a property for every one sold</a:t>
            </a:r>
          </a:p>
          <a:p>
            <a:pPr marL="800100" lvl="1" indent="-342900" algn="just">
              <a:spcAft>
                <a:spcPts val="800"/>
              </a:spcAft>
              <a:buFont typeface="Arial" panose="020B0604020202020204" pitchFamily="34" charset="0"/>
              <a:buChar char="•"/>
            </a:pPr>
            <a:r>
              <a:rPr lang="en-US"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South and East… replacement rates are expected to be higher, up to half a unit for very property sold</a:t>
            </a:r>
          </a:p>
          <a:p>
            <a:pPr marL="800100" lvl="1" indent="-342900" algn="just">
              <a:spcAft>
                <a:spcPts val="800"/>
              </a:spcAft>
              <a:buFont typeface="Arial" panose="020B0604020202020204" pitchFamily="34" charset="0"/>
              <a:buChar char="•"/>
            </a:pPr>
            <a:r>
              <a:rPr lang="en-US"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London, restriction of discounts still represent a lower share of sales price c3/4 of a unit for every property sold</a:t>
            </a:r>
            <a:endParaRPr lang="en-GB" sz="14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pPr>
            <a:r>
              <a:rPr lang="en-US" sz="14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Failure of the programme to replace sold properties striking in the context of the level of discounts </a:t>
            </a:r>
          </a:p>
          <a:p>
            <a:pPr marL="342900" lvl="0" indent="-342900" algn="just">
              <a:spcAft>
                <a:spcPts val="800"/>
              </a:spcAft>
              <a:buFont typeface="Arial" panose="020B0604020202020204" pitchFamily="34" charset="0"/>
              <a:buChar char="•"/>
            </a:pPr>
            <a:r>
              <a:rPr lang="en-US"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Gross level of discounts offered since 2012 substantially outweigh the rent likely to have been paid by those tenants who purchased their properties in that period - estimated £2billion (8,000 homes equivalent)</a:t>
            </a:r>
            <a:endParaRPr lang="en-GB" sz="14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Arial" panose="020B0604020202020204" pitchFamily="34" charset="0"/>
              <a:buChar char="•"/>
            </a:pPr>
            <a:r>
              <a:rPr lang="en-US" sz="14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Is there a Levelling Up issue here?</a:t>
            </a:r>
          </a:p>
          <a:p>
            <a:pPr marL="800100" lvl="1" indent="-342900" algn="just">
              <a:spcAft>
                <a:spcPts val="800"/>
              </a:spcAft>
              <a:buFont typeface="Arial" panose="020B0604020202020204" pitchFamily="34" charset="0"/>
              <a:buChar char="•"/>
            </a:pPr>
            <a:r>
              <a:rPr lang="en-US"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Cross-subsidisation from those waiting for a rented home to home-owners disproportionately impacts lower value areas</a:t>
            </a:r>
            <a:endParaRPr lang="en-GB" sz="14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C037315-8E58-1EE2-48A0-B1FC2BBA7E25}"/>
              </a:ext>
            </a:extLst>
          </p:cNvPr>
          <p:cNvSpPr txBox="1"/>
          <p:nvPr/>
        </p:nvSpPr>
        <p:spPr>
          <a:xfrm>
            <a:off x="7572121" y="3846565"/>
            <a:ext cx="3977076" cy="1128514"/>
          </a:xfrm>
          <a:prstGeom prst="rect">
            <a:avLst/>
          </a:prstGeom>
          <a:noFill/>
        </p:spPr>
        <p:txBody>
          <a:bodyPr wrap="square">
            <a:spAutoFit/>
          </a:bodyPr>
          <a:lstStyle/>
          <a:p>
            <a:pPr algn="just">
              <a:spcAft>
                <a:spcPts val="800"/>
              </a:spcAft>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E183B9B-FA64-94DE-B67D-1C97F36DB3EA}"/>
              </a:ext>
            </a:extLst>
          </p:cNvPr>
          <p:cNvGraphicFramePr>
            <a:graphicFrameLocks noGrp="1"/>
          </p:cNvGraphicFramePr>
          <p:nvPr>
            <p:extLst>
              <p:ext uri="{D42A27DB-BD31-4B8C-83A1-F6EECF244321}">
                <p14:modId xmlns:p14="http://schemas.microsoft.com/office/powerpoint/2010/main" val="2430950144"/>
              </p:ext>
            </p:extLst>
          </p:nvPr>
        </p:nvGraphicFramePr>
        <p:xfrm>
          <a:off x="6196801" y="1145825"/>
          <a:ext cx="5911867" cy="3287358"/>
        </p:xfrm>
        <a:graphic>
          <a:graphicData uri="http://schemas.openxmlformats.org/drawingml/2006/table">
            <a:tbl>
              <a:tblPr firstRow="1" firstCol="1" bandRow="1"/>
              <a:tblGrid>
                <a:gridCol w="1253431">
                  <a:extLst>
                    <a:ext uri="{9D8B030D-6E8A-4147-A177-3AD203B41FA5}">
                      <a16:colId xmlns:a16="http://schemas.microsoft.com/office/drawing/2014/main" val="1960909353"/>
                    </a:ext>
                  </a:extLst>
                </a:gridCol>
                <a:gridCol w="1169230">
                  <a:extLst>
                    <a:ext uri="{9D8B030D-6E8A-4147-A177-3AD203B41FA5}">
                      <a16:colId xmlns:a16="http://schemas.microsoft.com/office/drawing/2014/main" val="70119722"/>
                    </a:ext>
                  </a:extLst>
                </a:gridCol>
                <a:gridCol w="1160331">
                  <a:extLst>
                    <a:ext uri="{9D8B030D-6E8A-4147-A177-3AD203B41FA5}">
                      <a16:colId xmlns:a16="http://schemas.microsoft.com/office/drawing/2014/main" val="3154204312"/>
                    </a:ext>
                  </a:extLst>
                </a:gridCol>
                <a:gridCol w="1261645">
                  <a:extLst>
                    <a:ext uri="{9D8B030D-6E8A-4147-A177-3AD203B41FA5}">
                      <a16:colId xmlns:a16="http://schemas.microsoft.com/office/drawing/2014/main" val="2295401827"/>
                    </a:ext>
                  </a:extLst>
                </a:gridCol>
                <a:gridCol w="1067230">
                  <a:extLst>
                    <a:ext uri="{9D8B030D-6E8A-4147-A177-3AD203B41FA5}">
                      <a16:colId xmlns:a16="http://schemas.microsoft.com/office/drawing/2014/main" val="127790685"/>
                    </a:ext>
                  </a:extLst>
                </a:gridCol>
              </a:tblGrid>
              <a:tr h="415974">
                <a:tc>
                  <a:txBody>
                    <a:bodyPr/>
                    <a:lstStyle/>
                    <a:p>
                      <a:endParaRPr lang="en-GB" sz="1100">
                        <a:solidFill>
                          <a:srgbClr val="002244"/>
                        </a:solidFill>
                        <a:effectLst/>
                        <a:latin typeface="+mj-lt"/>
                        <a:cs typeface="Times New Roman" panose="02020603050405020304" pitchFamily="18" charset="0"/>
                      </a:endParaRPr>
                    </a:p>
                  </a:txBody>
                  <a:tcPr marL="68580" marR="68580" marT="0" marB="0" anchor="b"/>
                </a:tc>
                <a:tc>
                  <a:txBody>
                    <a:bodyPr/>
                    <a:lstStyle/>
                    <a:p>
                      <a:pPr algn="ctr"/>
                      <a:r>
                        <a:rPr lang="en-GB" sz="1100" dirty="0">
                          <a:effectLst/>
                          <a:latin typeface="+mj-lt"/>
                        </a:rPr>
                        <a:t> </a:t>
                      </a:r>
                    </a:p>
                    <a:p>
                      <a:pPr algn="ctr"/>
                      <a:r>
                        <a:rPr lang="en-GB" sz="1100" dirty="0">
                          <a:effectLst/>
                          <a:latin typeface="+mj-lt"/>
                        </a:rPr>
                        <a:t>Projected sales</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r>
                        <a:rPr lang="en-GB" sz="1100">
                          <a:effectLst/>
                          <a:latin typeface="+mj-lt"/>
                        </a:rPr>
                        <a:t>Projected replacements</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tc>
                <a:tc gridSpan="2">
                  <a:txBody>
                    <a:bodyPr/>
                    <a:lstStyle/>
                    <a:p>
                      <a:pPr algn="ctr"/>
                      <a:r>
                        <a:rPr lang="en-GB" sz="1100" dirty="0">
                          <a:effectLst/>
                          <a:latin typeface="+mj-lt"/>
                        </a:rPr>
                        <a:t>9 year total -- %age net loss compared to 2021 stock levels</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816538720"/>
                  </a:ext>
                </a:extLst>
              </a:tr>
              <a:tr h="245541">
                <a:tc>
                  <a:txBody>
                    <a:bodyPr/>
                    <a:lstStyle/>
                    <a:p>
                      <a:pPr algn="l"/>
                      <a:r>
                        <a:rPr lang="en-GB" sz="1100">
                          <a:effectLst/>
                          <a:latin typeface="+mj-lt"/>
                        </a:rPr>
                        <a:t>North East</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latin typeface="+mj-lt"/>
                        </a:rPr>
                        <a:t>6,433</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a:effectLst/>
                          <a:latin typeface="+mj-lt"/>
                        </a:rPr>
                        <a:t>1,780</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-4,653</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a:effectLst/>
                          <a:latin typeface="+mj-lt"/>
                        </a:rPr>
                        <a:t>5.26%</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1154070167"/>
                  </a:ext>
                </a:extLst>
              </a:tr>
              <a:tr h="245541">
                <a:tc>
                  <a:txBody>
                    <a:bodyPr/>
                    <a:lstStyle/>
                    <a:p>
                      <a:pPr algn="l"/>
                      <a:r>
                        <a:rPr lang="en-GB" sz="1100">
                          <a:effectLst/>
                          <a:latin typeface="+mj-lt"/>
                        </a:rPr>
                        <a:t>North West</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5,713</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a:effectLst/>
                          <a:latin typeface="+mj-lt"/>
                        </a:rPr>
                        <a:t>1,839</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-3,873</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a:effectLst/>
                          <a:latin typeface="+mj-lt"/>
                        </a:rPr>
                        <a:t>4.94%</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140092737"/>
                  </a:ext>
                </a:extLst>
              </a:tr>
              <a:tr h="415974">
                <a:tc>
                  <a:txBody>
                    <a:bodyPr/>
                    <a:lstStyle/>
                    <a:p>
                      <a:pPr algn="l"/>
                      <a:r>
                        <a:rPr lang="en-GB" sz="1100">
                          <a:effectLst/>
                          <a:latin typeface="+mj-lt"/>
                        </a:rPr>
                        <a:t>Yorkshire &amp; Humber</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latin typeface="+mj-lt"/>
                        </a:rPr>
                        <a:t>18,388</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a:effectLst/>
                          <a:latin typeface="+mj-lt"/>
                        </a:rPr>
                        <a:t>5,793</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latin typeface="+mj-lt"/>
                        </a:rPr>
                        <a:t>-12,595</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a:effectLst/>
                          <a:latin typeface="+mj-lt"/>
                        </a:rPr>
                        <a:t>5.60%</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2999966389"/>
                  </a:ext>
                </a:extLst>
              </a:tr>
              <a:tr h="245541">
                <a:tc>
                  <a:txBody>
                    <a:bodyPr/>
                    <a:lstStyle/>
                    <a:p>
                      <a:pPr algn="l"/>
                      <a:r>
                        <a:rPr lang="en-GB" sz="1100">
                          <a:effectLst/>
                          <a:latin typeface="+mj-lt"/>
                        </a:rPr>
                        <a:t>West Midlands</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16,922</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a:effectLst/>
                          <a:latin typeface="+mj-lt"/>
                        </a:rPr>
                        <a:t>6,204</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-10,718</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a:effectLst/>
                          <a:latin typeface="+mj-lt"/>
                        </a:rPr>
                        <a:t>5.48%</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2582613989"/>
                  </a:ext>
                </a:extLst>
              </a:tr>
              <a:tr h="245541">
                <a:tc>
                  <a:txBody>
                    <a:bodyPr/>
                    <a:lstStyle/>
                    <a:p>
                      <a:pPr algn="l"/>
                      <a:r>
                        <a:rPr lang="en-GB" sz="1100">
                          <a:effectLst/>
                          <a:latin typeface="+mj-lt"/>
                        </a:rPr>
                        <a:t>East Midlands</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17,325</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a:effectLst/>
                          <a:latin typeface="+mj-lt"/>
                        </a:rPr>
                        <a:t>7,331</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latin typeface="+mj-lt"/>
                        </a:rPr>
                        <a:t>-9,993</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a:effectLst/>
                          <a:latin typeface="+mj-lt"/>
                        </a:rPr>
                        <a:t>5.78%</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1693520077"/>
                  </a:ext>
                </a:extLst>
              </a:tr>
              <a:tr h="245541">
                <a:tc>
                  <a:txBody>
                    <a:bodyPr/>
                    <a:lstStyle/>
                    <a:p>
                      <a:pPr algn="l"/>
                      <a:r>
                        <a:rPr lang="en-GB" sz="1100">
                          <a:effectLst/>
                          <a:latin typeface="+mj-lt"/>
                        </a:rPr>
                        <a:t>East</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8,273</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a:effectLst/>
                          <a:latin typeface="+mj-lt"/>
                        </a:rPr>
                        <a:t>5,081</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-3,192</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a:effectLst/>
                          <a:latin typeface="+mj-lt"/>
                        </a:rPr>
                        <a:t>1.92%</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2782877975"/>
                  </a:ext>
                </a:extLst>
              </a:tr>
              <a:tr h="245541">
                <a:tc>
                  <a:txBody>
                    <a:bodyPr/>
                    <a:lstStyle/>
                    <a:p>
                      <a:pPr algn="l"/>
                      <a:r>
                        <a:rPr lang="en-GB" sz="1100">
                          <a:effectLst/>
                          <a:latin typeface="+mj-lt"/>
                        </a:rPr>
                        <a:t>London</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15,244</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a:effectLst/>
                          <a:latin typeface="+mj-lt"/>
                        </a:rPr>
                        <a:t>9,262</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latin typeface="+mj-lt"/>
                        </a:rPr>
                        <a:t>-5,982</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a:effectLst/>
                          <a:latin typeface="+mj-lt"/>
                        </a:rPr>
                        <a:t>1.52%</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2974433790"/>
                  </a:ext>
                </a:extLst>
              </a:tr>
              <a:tr h="245541">
                <a:tc>
                  <a:txBody>
                    <a:bodyPr/>
                    <a:lstStyle/>
                    <a:p>
                      <a:pPr algn="l"/>
                      <a:r>
                        <a:rPr lang="en-GB" sz="1100">
                          <a:effectLst/>
                          <a:latin typeface="+mj-lt"/>
                        </a:rPr>
                        <a:t>South East</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6,658</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a:effectLst/>
                          <a:latin typeface="+mj-lt"/>
                        </a:rPr>
                        <a:t>3,509</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latin typeface="+mj-lt"/>
                        </a:rPr>
                        <a:t>-3,149</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dirty="0">
                          <a:effectLst/>
                          <a:latin typeface="+mj-lt"/>
                        </a:rPr>
                        <a:t>2.00%</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1869868360"/>
                  </a:ext>
                </a:extLst>
              </a:tr>
              <a:tr h="245541">
                <a:tc>
                  <a:txBody>
                    <a:bodyPr/>
                    <a:lstStyle/>
                    <a:p>
                      <a:pPr algn="l"/>
                      <a:r>
                        <a:rPr lang="en-GB" sz="1100">
                          <a:effectLst/>
                          <a:latin typeface="+mj-lt"/>
                        </a:rPr>
                        <a:t>South West</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dirty="0">
                          <a:effectLst/>
                          <a:latin typeface="+mj-lt"/>
                        </a:rPr>
                        <a:t>4,888</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a:effectLst/>
                          <a:latin typeface="+mj-lt"/>
                        </a:rPr>
                        <a:t>2,413</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a:effectLst/>
                          <a:latin typeface="+mj-lt"/>
                        </a:rPr>
                        <a:t>-2,475</a:t>
                      </a:r>
                      <a:endParaRPr lang="en-GB" sz="11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dirty="0">
                          <a:effectLst/>
                          <a:latin typeface="+mj-lt"/>
                        </a:rPr>
                        <a:t>2.65%</a:t>
                      </a:r>
                      <a:endParaRPr lang="en-GB" sz="1100"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995416208"/>
                  </a:ext>
                </a:extLst>
              </a:tr>
              <a:tr h="245541">
                <a:tc>
                  <a:txBody>
                    <a:bodyPr/>
                    <a:lstStyle/>
                    <a:p>
                      <a:pPr algn="l"/>
                      <a:r>
                        <a:rPr lang="en-GB" sz="1100" b="1" dirty="0">
                          <a:effectLst/>
                          <a:latin typeface="+mj-lt"/>
                        </a:rPr>
                        <a:t>National</a:t>
                      </a:r>
                      <a:endParaRPr lang="en-GB" sz="11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b="1" dirty="0">
                          <a:effectLst/>
                          <a:latin typeface="+mj-lt"/>
                        </a:rPr>
                        <a:t>99,843</a:t>
                      </a:r>
                      <a:endParaRPr lang="en-GB" sz="11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b="1">
                          <a:effectLst/>
                          <a:latin typeface="+mj-lt"/>
                        </a:rPr>
                        <a:t>43,212</a:t>
                      </a:r>
                      <a:endParaRPr lang="en-GB" sz="1100" b="1">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b="1">
                          <a:effectLst/>
                          <a:latin typeface="+mj-lt"/>
                        </a:rPr>
                        <a:t>-56,631</a:t>
                      </a:r>
                      <a:endParaRPr lang="en-GB" sz="1100" b="1">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b="1" dirty="0">
                          <a:effectLst/>
                          <a:latin typeface="+mj-lt"/>
                        </a:rPr>
                        <a:t>3.61%</a:t>
                      </a:r>
                      <a:endParaRPr lang="en-GB" sz="11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2064067662"/>
                  </a:ext>
                </a:extLst>
              </a:tr>
              <a:tr h="245541">
                <a:tc>
                  <a:txBody>
                    <a:bodyPr/>
                    <a:lstStyle/>
                    <a:p>
                      <a:pPr algn="l"/>
                      <a:r>
                        <a:rPr lang="en-GB" sz="1100" b="1" dirty="0">
                          <a:effectLst/>
                          <a:latin typeface="+mj-lt"/>
                        </a:rPr>
                        <a:t>Outside London</a:t>
                      </a:r>
                      <a:endParaRPr lang="en-GB" sz="11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b="1" dirty="0">
                          <a:effectLst/>
                          <a:latin typeface="+mj-lt"/>
                        </a:rPr>
                        <a:t>84,600</a:t>
                      </a:r>
                      <a:endParaRPr lang="en-GB" sz="11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4">
                        <a:lumMod val="20000"/>
                        <a:lumOff val="80000"/>
                      </a:schemeClr>
                    </a:solidFill>
                  </a:tcPr>
                </a:tc>
                <a:tc>
                  <a:txBody>
                    <a:bodyPr/>
                    <a:lstStyle/>
                    <a:p>
                      <a:pPr algn="ctr"/>
                      <a:r>
                        <a:rPr lang="en-GB" sz="1100" b="1" dirty="0">
                          <a:effectLst/>
                          <a:latin typeface="+mj-lt"/>
                        </a:rPr>
                        <a:t>33,950</a:t>
                      </a:r>
                      <a:endParaRPr lang="en-GB" sz="11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100" b="1" dirty="0">
                          <a:effectLst/>
                          <a:latin typeface="+mj-lt"/>
                        </a:rPr>
                        <a:t>-50,649</a:t>
                      </a:r>
                      <a:endParaRPr lang="en-GB" sz="11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100" b="1" dirty="0">
                          <a:effectLst/>
                          <a:latin typeface="+mj-lt"/>
                        </a:rPr>
                        <a:t>4.30%</a:t>
                      </a:r>
                      <a:endParaRPr lang="en-GB" sz="11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572391456"/>
                  </a:ext>
                </a:extLst>
              </a:tr>
            </a:tbl>
          </a:graphicData>
        </a:graphic>
      </p:graphicFrame>
      <p:sp>
        <p:nvSpPr>
          <p:cNvPr id="5" name="TextBox 4">
            <a:extLst>
              <a:ext uri="{FF2B5EF4-FFF2-40B4-BE49-F238E27FC236}">
                <a16:creationId xmlns:a16="http://schemas.microsoft.com/office/drawing/2014/main" id="{3E0817A8-CE2A-88E4-5677-4D3E4EAA3D49}"/>
              </a:ext>
            </a:extLst>
          </p:cNvPr>
          <p:cNvSpPr txBox="1"/>
          <p:nvPr/>
        </p:nvSpPr>
        <p:spPr>
          <a:xfrm>
            <a:off x="6313098" y="4536964"/>
            <a:ext cx="5795570" cy="2005677"/>
          </a:xfrm>
          <a:prstGeom prst="rect">
            <a:avLst/>
          </a:prstGeom>
          <a:noFill/>
        </p:spPr>
        <p:txBody>
          <a:bodyPr wrap="square">
            <a:spAutoFit/>
          </a:bodyPr>
          <a:lstStyle/>
          <a:p>
            <a:pPr lvl="0" algn="just">
              <a:spcAft>
                <a:spcPts val="800"/>
              </a:spcAft>
            </a:pPr>
            <a:r>
              <a:rPr lang="en-US" sz="13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Some of the key assumptions</a:t>
            </a:r>
          </a:p>
          <a:p>
            <a:pPr marL="342900" lvl="0" indent="-342900" algn="just">
              <a:spcAft>
                <a:spcPts val="800"/>
              </a:spcAft>
              <a:buFont typeface="Arial" panose="020B0604020202020204" pitchFamily="34" charset="0"/>
              <a:buChar char="•"/>
            </a:pPr>
            <a:r>
              <a:rPr lang="en-US" sz="1300" dirty="0">
                <a:solidFill>
                  <a:srgbClr val="002244"/>
                </a:solidFill>
                <a:latin typeface="Arial" panose="020B0604020202020204" pitchFamily="34" charset="0"/>
                <a:ea typeface="Calibri" panose="020F0502020204030204" pitchFamily="34" charset="0"/>
                <a:cs typeface="Arial" panose="020B0604020202020204" pitchFamily="34" charset="0"/>
              </a:rPr>
              <a:t>House prices fall 2023/24 – then rise c16% over 5-year period, then CPI</a:t>
            </a:r>
          </a:p>
          <a:p>
            <a:pPr marL="342900" lvl="0" indent="-342900" algn="just">
              <a:spcAft>
                <a:spcPts val="800"/>
              </a:spcAft>
              <a:buFont typeface="Arial" panose="020B0604020202020204" pitchFamily="34" charset="0"/>
              <a:buChar char="•"/>
            </a:pPr>
            <a:r>
              <a:rPr lang="en-US"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%age discount grows in short-term</a:t>
            </a:r>
          </a:p>
          <a:p>
            <a:pPr marL="342900" lvl="0" indent="-342900" algn="just">
              <a:spcAft>
                <a:spcPts val="800"/>
              </a:spcAft>
              <a:buFont typeface="Arial" panose="020B0604020202020204" pitchFamily="34" charset="0"/>
              <a:buChar char="•"/>
            </a:pPr>
            <a:r>
              <a:rPr lang="en-US" sz="1300" dirty="0">
                <a:solidFill>
                  <a:srgbClr val="002244"/>
                </a:solidFill>
                <a:latin typeface="Arial" panose="020B0604020202020204" pitchFamily="34" charset="0"/>
                <a:ea typeface="Calibri" panose="020F0502020204030204" pitchFamily="34" charset="0"/>
                <a:cs typeface="Arial" panose="020B0604020202020204" pitchFamily="34" charset="0"/>
              </a:rPr>
              <a:t>40% matching factor </a:t>
            </a:r>
          </a:p>
          <a:p>
            <a:pPr marL="342900" lvl="0" indent="-342900" algn="just">
              <a:spcAft>
                <a:spcPts val="800"/>
              </a:spcAft>
              <a:buFont typeface="Arial" panose="020B0604020202020204" pitchFamily="34" charset="0"/>
              <a:buChar char="•"/>
            </a:pPr>
            <a:r>
              <a:rPr lang="en-US"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Regional development costs (£170k up to £300k) </a:t>
            </a:r>
          </a:p>
          <a:p>
            <a:pPr marL="342900" lvl="0" indent="-342900" algn="just">
              <a:spcAft>
                <a:spcPts val="800"/>
              </a:spcAft>
              <a:buFont typeface="Arial" panose="020B0604020202020204" pitchFamily="34" charset="0"/>
              <a:buChar char="•"/>
            </a:pPr>
            <a:r>
              <a:rPr lang="en-US" sz="1300" dirty="0">
                <a:solidFill>
                  <a:srgbClr val="002244"/>
                </a:solidFill>
                <a:latin typeface="Arial" panose="020B0604020202020204" pitchFamily="34" charset="0"/>
                <a:ea typeface="Calibri" panose="020F0502020204030204" pitchFamily="34" charset="0"/>
                <a:cs typeface="Arial" panose="020B0604020202020204" pitchFamily="34" charset="0"/>
              </a:rPr>
              <a:t>50% own (LA) land</a:t>
            </a:r>
            <a:endParaRPr lang="en-GB" sz="13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12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RTB headlines: some policy thoughts</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18</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18</a:t>
            </a:fld>
            <a:endParaRPr lang="ru-RU" dirty="0"/>
          </a:p>
        </p:txBody>
      </p:sp>
      <p:sp>
        <p:nvSpPr>
          <p:cNvPr id="8" name="TextBox 7">
            <a:extLst>
              <a:ext uri="{FF2B5EF4-FFF2-40B4-BE49-F238E27FC236}">
                <a16:creationId xmlns:a16="http://schemas.microsoft.com/office/drawing/2014/main" id="{814D2BFC-6F86-4338-BE4D-378C9EB1222C}"/>
              </a:ext>
            </a:extLst>
          </p:cNvPr>
          <p:cNvSpPr txBox="1"/>
          <p:nvPr/>
        </p:nvSpPr>
        <p:spPr>
          <a:xfrm>
            <a:off x="83332" y="1086835"/>
            <a:ext cx="8123998" cy="5468164"/>
          </a:xfrm>
          <a:prstGeom prst="rect">
            <a:avLst/>
          </a:prstGeom>
          <a:noFill/>
        </p:spPr>
        <p:txBody>
          <a:bodyPr wrap="square">
            <a:spAutoFit/>
          </a:bodyPr>
          <a:lstStyle/>
          <a:p>
            <a:pPr marL="342900" lvl="0" indent="-342900" algn="just">
              <a:spcAft>
                <a:spcPts val="800"/>
              </a:spcAft>
              <a:buFont typeface="+mj-lt"/>
              <a:buAutoNum type="arabicPeriod"/>
            </a:pPr>
            <a:r>
              <a:rPr lang="en-GB"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Making the </a:t>
            </a:r>
            <a:r>
              <a:rPr lang="en-GB" sz="14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government / LA pooling share available </a:t>
            </a:r>
            <a:r>
              <a:rPr lang="en-GB"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to the 141 replacement programme</a:t>
            </a:r>
          </a:p>
          <a:p>
            <a:pPr marL="800100" lvl="1" indent="-342900" algn="just">
              <a:spcAft>
                <a:spcPts val="800"/>
              </a:spcAft>
              <a:buFont typeface="Arial" panose="020B0604020202020204" pitchFamily="34" charset="0"/>
              <a:buChar char="•"/>
            </a:pPr>
            <a:r>
              <a:rPr lang="en-GB" sz="1300" dirty="0">
                <a:solidFill>
                  <a:srgbClr val="002244"/>
                </a:solidFill>
                <a:latin typeface="Arial" panose="020B0604020202020204" pitchFamily="34" charset="0"/>
                <a:ea typeface="Calibri" panose="020F0502020204030204" pitchFamily="34" charset="0"/>
                <a:cs typeface="Arial" panose="020B0604020202020204" pitchFamily="34" charset="0"/>
              </a:rPr>
              <a:t>Removal of 25% LA pooling requirement –&gt; 10% increase in replacements</a:t>
            </a:r>
          </a:p>
          <a:p>
            <a:pPr marL="800100" lvl="1" indent="-342900" algn="just">
              <a:spcAft>
                <a:spcPts val="800"/>
              </a:spcAft>
              <a:buFont typeface="Arial" panose="020B0604020202020204" pitchFamily="34" charset="0"/>
              <a:buChar char="•"/>
            </a:pPr>
            <a:r>
              <a:rPr lang="en-GB"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Removal of all pooling requirements -&gt; 40% increase in replacements </a:t>
            </a:r>
          </a:p>
          <a:p>
            <a:pPr marL="342900" indent="-342900" algn="just">
              <a:spcAft>
                <a:spcPts val="800"/>
              </a:spcAft>
              <a:buFont typeface="+mj-lt"/>
              <a:buAutoNum type="arabicPeriod"/>
            </a:pPr>
            <a:r>
              <a:rPr lang="en-GB" sz="14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Varying the matching </a:t>
            </a:r>
            <a:r>
              <a:rPr lang="en-GB" sz="1400" b="1" dirty="0">
                <a:solidFill>
                  <a:srgbClr val="002244"/>
                </a:solidFill>
                <a:latin typeface="Arial" panose="020B0604020202020204" pitchFamily="34" charset="0"/>
                <a:ea typeface="Calibri" panose="020F0502020204030204" pitchFamily="34" charset="0"/>
                <a:cs typeface="Arial" panose="020B0604020202020204" pitchFamily="34" charset="0"/>
              </a:rPr>
              <a:t>%age </a:t>
            </a:r>
            <a:r>
              <a:rPr lang="en-GB" sz="1400" dirty="0">
                <a:solidFill>
                  <a:srgbClr val="002244"/>
                </a:solidFill>
                <a:latin typeface="Arial" panose="020B0604020202020204" pitchFamily="34" charset="0"/>
                <a:ea typeface="Calibri" panose="020F0502020204030204" pitchFamily="34" charset="0"/>
                <a:cs typeface="Arial" panose="020B0604020202020204" pitchFamily="34" charset="0"/>
              </a:rPr>
              <a:t>for borrowing and receipts to allow reinvestment in lower value areas</a:t>
            </a:r>
          </a:p>
          <a:p>
            <a:pPr marL="800100" lvl="1" indent="-342900" algn="just">
              <a:spcAft>
                <a:spcPts val="800"/>
              </a:spcAft>
              <a:buFont typeface="Arial" panose="020B0604020202020204" pitchFamily="34" charset="0"/>
              <a:buChar char="•"/>
            </a:pPr>
            <a:r>
              <a:rPr lang="en-GB"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Table opposite shows post-discount receipt as a %age of replacement cost – grouped</a:t>
            </a:r>
          </a:p>
          <a:p>
            <a:pPr marL="342900" indent="-342900" algn="just">
              <a:spcAft>
                <a:spcPts val="800"/>
              </a:spcAft>
              <a:buFont typeface="+mj-lt"/>
              <a:buAutoNum type="arabicPeriod"/>
            </a:pPr>
            <a:r>
              <a:rPr lang="en-GB" sz="1400" dirty="0">
                <a:solidFill>
                  <a:srgbClr val="002244"/>
                </a:solidFill>
                <a:latin typeface="Arial" panose="020B0604020202020204" pitchFamily="34" charset="0"/>
                <a:ea typeface="Calibri" panose="020F0502020204030204" pitchFamily="34" charset="0"/>
                <a:cs typeface="Arial" panose="020B0604020202020204" pitchFamily="34" charset="0"/>
              </a:rPr>
              <a:t>Expanding the </a:t>
            </a:r>
            <a:r>
              <a:rPr lang="en-GB" sz="1400" b="1" dirty="0">
                <a:solidFill>
                  <a:srgbClr val="002244"/>
                </a:solidFill>
                <a:latin typeface="Arial" panose="020B0604020202020204" pitchFamily="34" charset="0"/>
                <a:ea typeface="Calibri" panose="020F0502020204030204" pitchFamily="34" charset="0"/>
                <a:cs typeface="Arial" panose="020B0604020202020204" pitchFamily="34" charset="0"/>
              </a:rPr>
              <a:t>range of organisations </a:t>
            </a:r>
            <a:r>
              <a:rPr lang="en-GB" sz="1400" dirty="0">
                <a:solidFill>
                  <a:srgbClr val="002244"/>
                </a:solidFill>
                <a:latin typeface="Arial" panose="020B0604020202020204" pitchFamily="34" charset="0"/>
                <a:ea typeface="Calibri" panose="020F0502020204030204" pitchFamily="34" charset="0"/>
                <a:cs typeface="Arial" panose="020B0604020202020204" pitchFamily="34" charset="0"/>
              </a:rPr>
              <a:t>– to include ALMOs and companies</a:t>
            </a:r>
          </a:p>
          <a:p>
            <a:pPr marL="342900" indent="-342900" algn="just">
              <a:spcAft>
                <a:spcPts val="800"/>
              </a:spcAft>
              <a:buFont typeface="+mj-lt"/>
              <a:buAutoNum type="arabicPeriod"/>
            </a:pPr>
            <a:r>
              <a:rPr lang="en-GB"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Expanding the </a:t>
            </a:r>
            <a:r>
              <a:rPr lang="en-GB" sz="1400" b="1" dirty="0">
                <a:solidFill>
                  <a:srgbClr val="002244"/>
                </a:solidFill>
                <a:effectLst/>
                <a:latin typeface="Arial" panose="020B0604020202020204" pitchFamily="34" charset="0"/>
                <a:ea typeface="Calibri" panose="020F0502020204030204" pitchFamily="34" charset="0"/>
                <a:cs typeface="Arial" panose="020B0604020202020204" pitchFamily="34" charset="0"/>
              </a:rPr>
              <a:t>range of tenures </a:t>
            </a:r>
            <a:r>
              <a:rPr lang="en-GB" sz="1400" dirty="0">
                <a:solidFill>
                  <a:srgbClr val="002244"/>
                </a:solidFill>
                <a:effectLst/>
                <a:latin typeface="Arial" panose="020B0604020202020204" pitchFamily="34" charset="0"/>
                <a:ea typeface="Calibri" panose="020F0502020204030204" pitchFamily="34" charset="0"/>
                <a:cs typeface="Arial" panose="020B0604020202020204" pitchFamily="34" charset="0"/>
              </a:rPr>
              <a:t>– perhaps to include sustainable home ownership models </a:t>
            </a:r>
          </a:p>
          <a:p>
            <a:pPr marL="342900" indent="-342900" algn="just">
              <a:spcAft>
                <a:spcPts val="800"/>
              </a:spcAft>
              <a:buFont typeface="+mj-lt"/>
              <a:buAutoNum type="arabicPeriod"/>
            </a:pPr>
            <a:r>
              <a:rPr lang="en-GB" sz="1400" b="1" dirty="0">
                <a:solidFill>
                  <a:srgbClr val="002244"/>
                </a:solidFill>
                <a:latin typeface="Arial" panose="020B0604020202020204" pitchFamily="34" charset="0"/>
                <a:ea typeface="Calibri" panose="020F0502020204030204" pitchFamily="34" charset="0"/>
                <a:cs typeface="Arial" panose="020B0604020202020204" pitchFamily="34" charset="0"/>
              </a:rPr>
              <a:t>Accompanying reinvestment receipts with AHP grant</a:t>
            </a:r>
          </a:p>
          <a:p>
            <a:pPr marL="800100" lvl="1" indent="-342900" algn="just">
              <a:spcAft>
                <a:spcPts val="800"/>
              </a:spcAft>
              <a:buFont typeface="Arial" panose="020B0604020202020204" pitchFamily="34" charset="0"/>
              <a:buChar char="•"/>
            </a:pPr>
            <a:r>
              <a:rPr lang="en-GB"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The number 1 “ask” from the sector for development and regeneration</a:t>
            </a:r>
          </a:p>
          <a:p>
            <a:pPr marL="342900" indent="-342900" algn="just">
              <a:spcAft>
                <a:spcPts val="800"/>
              </a:spcAft>
              <a:buFont typeface="+mj-lt"/>
              <a:buAutoNum type="arabicPeriod"/>
            </a:pPr>
            <a:r>
              <a:rPr lang="en-GB" sz="1400" b="1" dirty="0">
                <a:solidFill>
                  <a:srgbClr val="002244"/>
                </a:solidFill>
                <a:latin typeface="Arial" panose="020B0604020202020204" pitchFamily="34" charset="0"/>
                <a:ea typeface="Calibri" panose="020F0502020204030204" pitchFamily="34" charset="0"/>
                <a:cs typeface="Arial" panose="020B0604020202020204" pitchFamily="34" charset="0"/>
              </a:rPr>
              <a:t>Additionality</a:t>
            </a:r>
          </a:p>
          <a:p>
            <a:pPr marL="800100" lvl="1" indent="-342900" algn="just">
              <a:spcAft>
                <a:spcPts val="800"/>
              </a:spcAft>
              <a:buFont typeface="Arial" panose="020B0604020202020204" pitchFamily="34" charset="0"/>
              <a:buChar char="•"/>
            </a:pPr>
            <a:r>
              <a:rPr lang="en-GB" sz="1300" dirty="0">
                <a:solidFill>
                  <a:srgbClr val="002244"/>
                </a:solidFill>
                <a:effectLst/>
                <a:latin typeface="Arial" panose="020B0604020202020204" pitchFamily="34" charset="0"/>
                <a:ea typeface="Calibri" panose="020F0502020204030204" pitchFamily="34" charset="0"/>
                <a:cs typeface="Arial" panose="020B0604020202020204" pitchFamily="34" charset="0"/>
              </a:rPr>
              <a:t>Utilise 141 receipts for replacement of negatively valued/unsustainable stock</a:t>
            </a:r>
          </a:p>
          <a:p>
            <a:pPr marL="800100" lvl="1" indent="-342900" algn="just">
              <a:spcAft>
                <a:spcPts val="800"/>
              </a:spcAft>
              <a:buFont typeface="Arial" panose="020B0604020202020204" pitchFamily="34" charset="0"/>
              <a:buChar char="•"/>
            </a:pPr>
            <a:r>
              <a:rPr lang="en-GB" sz="1300" dirty="0">
                <a:solidFill>
                  <a:srgbClr val="002244"/>
                </a:solidFill>
                <a:latin typeface="Arial" panose="020B0604020202020204" pitchFamily="34" charset="0"/>
                <a:ea typeface="Calibri" panose="020F0502020204030204" pitchFamily="34" charset="0"/>
                <a:cs typeface="Arial" panose="020B0604020202020204" pitchFamily="34" charset="0"/>
              </a:rPr>
              <a:t>Linked to AHP additionality</a:t>
            </a:r>
          </a:p>
          <a:p>
            <a:pPr marL="342900" indent="-342900" algn="just">
              <a:spcAft>
                <a:spcPts val="800"/>
              </a:spcAft>
              <a:buFont typeface="+mj-lt"/>
              <a:buAutoNum type="arabicPeriod"/>
            </a:pPr>
            <a:r>
              <a:rPr lang="en-GB" sz="1400" b="1" dirty="0">
                <a:solidFill>
                  <a:srgbClr val="002244"/>
                </a:solidFill>
                <a:latin typeface="Arial" panose="020B0604020202020204" pitchFamily="34" charset="0"/>
                <a:ea typeface="Calibri" panose="020F0502020204030204" pitchFamily="34" charset="0"/>
                <a:cs typeface="Arial" panose="020B0604020202020204" pitchFamily="34" charset="0"/>
              </a:rPr>
              <a:t>Localisation of discounts</a:t>
            </a:r>
            <a:r>
              <a:rPr lang="en-GB" sz="1400" dirty="0">
                <a:solidFill>
                  <a:srgbClr val="002244"/>
                </a:solidFill>
                <a:latin typeface="Arial" panose="020B0604020202020204" pitchFamily="34" charset="0"/>
                <a:ea typeface="Calibri" panose="020F0502020204030204" pitchFamily="34" charset="0"/>
                <a:cs typeface="Arial" panose="020B0604020202020204" pitchFamily="34" charset="0"/>
              </a:rPr>
              <a:t> - further modelling within the research report in relation to </a:t>
            </a:r>
          </a:p>
          <a:p>
            <a:pPr algn="just">
              <a:spcAft>
                <a:spcPts val="800"/>
              </a:spcAft>
            </a:pPr>
            <a:r>
              <a:rPr lang="en-GB" sz="1400" dirty="0">
                <a:solidFill>
                  <a:srgbClr val="002244"/>
                </a:solidFill>
                <a:latin typeface="Arial" panose="020B0604020202020204" pitchFamily="34" charset="0"/>
                <a:ea typeface="Calibri" panose="020F0502020204030204" pitchFamily="34" charset="0"/>
                <a:cs typeface="Arial" panose="020B0604020202020204" pitchFamily="34" charset="0"/>
              </a:rPr>
              <a:t>	Example… if discounts reduced 15% all LAs -&gt; 23 authorities in North and Midlands 	could </a:t>
            </a:r>
            <a:r>
              <a:rPr lang="en-GB" sz="1400" i="1" dirty="0">
                <a:solidFill>
                  <a:srgbClr val="002244"/>
                </a:solidFill>
                <a:latin typeface="Arial" panose="020B0604020202020204" pitchFamily="34" charset="0"/>
                <a:ea typeface="Calibri" panose="020F0502020204030204" pitchFamily="34" charset="0"/>
                <a:cs typeface="Arial" panose="020B0604020202020204" pitchFamily="34" charset="0"/>
              </a:rPr>
              <a:t>increase </a:t>
            </a:r>
            <a:r>
              <a:rPr lang="en-GB" sz="1400" dirty="0">
                <a:solidFill>
                  <a:srgbClr val="002244"/>
                </a:solidFill>
                <a:latin typeface="Arial" panose="020B0604020202020204" pitchFamily="34" charset="0"/>
                <a:ea typeface="Calibri" panose="020F0502020204030204" pitchFamily="34" charset="0"/>
                <a:cs typeface="Arial" panose="020B0604020202020204" pitchFamily="34" charset="0"/>
              </a:rPr>
              <a:t>their replacements programme – sales would reduce but not by as much 	as replacements would increase</a:t>
            </a:r>
          </a:p>
          <a:p>
            <a:pPr marL="800100" lvl="1" indent="-342900" algn="just">
              <a:spcAft>
                <a:spcPts val="800"/>
              </a:spcAft>
              <a:buFont typeface="Arial" panose="020B0604020202020204" pitchFamily="34" charset="0"/>
              <a:buChar char="•"/>
            </a:pPr>
            <a:r>
              <a:rPr lang="en-GB" sz="1400" dirty="0">
                <a:solidFill>
                  <a:srgbClr val="002244"/>
                </a:solidFill>
                <a:latin typeface="Arial" panose="020B0604020202020204" pitchFamily="34" charset="0"/>
                <a:ea typeface="Calibri" panose="020F0502020204030204" pitchFamily="34" charset="0"/>
                <a:cs typeface="Arial" panose="020B0604020202020204" pitchFamily="34" charset="0"/>
              </a:rPr>
              <a:t>Strong case for localisation (minimum at regional level)</a:t>
            </a:r>
            <a:endParaRPr lang="en-GB" sz="14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514AF831-0726-C578-D76B-85598B975A5B}"/>
              </a:ext>
            </a:extLst>
          </p:cNvPr>
          <p:cNvGraphicFramePr>
            <a:graphicFrameLocks noGrp="1"/>
          </p:cNvGraphicFramePr>
          <p:nvPr>
            <p:extLst>
              <p:ext uri="{D42A27DB-BD31-4B8C-83A1-F6EECF244321}">
                <p14:modId xmlns:p14="http://schemas.microsoft.com/office/powerpoint/2010/main" val="1449983212"/>
              </p:ext>
            </p:extLst>
          </p:nvPr>
        </p:nvGraphicFramePr>
        <p:xfrm>
          <a:off x="8366902" y="1902261"/>
          <a:ext cx="3507740" cy="3053475"/>
        </p:xfrm>
        <a:graphic>
          <a:graphicData uri="http://schemas.openxmlformats.org/drawingml/2006/table">
            <a:tbl>
              <a:tblPr firstRow="1" firstCol="1" bandRow="1"/>
              <a:tblGrid>
                <a:gridCol w="1437005">
                  <a:extLst>
                    <a:ext uri="{9D8B030D-6E8A-4147-A177-3AD203B41FA5}">
                      <a16:colId xmlns:a16="http://schemas.microsoft.com/office/drawing/2014/main" val="767975980"/>
                    </a:ext>
                  </a:extLst>
                </a:gridCol>
                <a:gridCol w="630555">
                  <a:extLst>
                    <a:ext uri="{9D8B030D-6E8A-4147-A177-3AD203B41FA5}">
                      <a16:colId xmlns:a16="http://schemas.microsoft.com/office/drawing/2014/main" val="3264334260"/>
                    </a:ext>
                  </a:extLst>
                </a:gridCol>
                <a:gridCol w="629920">
                  <a:extLst>
                    <a:ext uri="{9D8B030D-6E8A-4147-A177-3AD203B41FA5}">
                      <a16:colId xmlns:a16="http://schemas.microsoft.com/office/drawing/2014/main" val="2373792473"/>
                    </a:ext>
                  </a:extLst>
                </a:gridCol>
                <a:gridCol w="810260">
                  <a:extLst>
                    <a:ext uri="{9D8B030D-6E8A-4147-A177-3AD203B41FA5}">
                      <a16:colId xmlns:a16="http://schemas.microsoft.com/office/drawing/2014/main" val="130030027"/>
                    </a:ext>
                  </a:extLst>
                </a:gridCol>
              </a:tblGrid>
              <a:tr h="203565">
                <a:tc>
                  <a:txBody>
                    <a:bodyPr/>
                    <a:lstStyle/>
                    <a:p>
                      <a:endParaRPr lang="en-GB" sz="1300">
                        <a:solidFill>
                          <a:srgbClr val="002244"/>
                        </a:solidFill>
                        <a:effectLst/>
                        <a:latin typeface="+mj-lt"/>
                        <a:cs typeface="Times New Roman" panose="02020603050405020304" pitchFamily="18" charset="0"/>
                      </a:endParaRPr>
                    </a:p>
                  </a:txBody>
                  <a:tcPr marL="68580" marR="68580" marT="0" marB="0" anchor="b">
                    <a:solidFill>
                      <a:schemeClr val="accent2">
                        <a:lumMod val="20000"/>
                        <a:lumOff val="80000"/>
                      </a:schemeClr>
                    </a:solidFill>
                  </a:tcPr>
                </a:tc>
                <a:tc gridSpan="3">
                  <a:txBody>
                    <a:bodyPr/>
                    <a:lstStyle/>
                    <a:p>
                      <a:pPr algn="ctr"/>
                      <a:r>
                        <a:rPr lang="en-GB" sz="1300">
                          <a:effectLst/>
                          <a:latin typeface="+mj-lt"/>
                        </a:rPr>
                        <a:t>No LAs</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3756500"/>
                  </a:ext>
                </a:extLst>
              </a:tr>
              <a:tr h="407130">
                <a:tc>
                  <a:txBody>
                    <a:bodyPr/>
                    <a:lstStyle/>
                    <a:p>
                      <a:endParaRPr lang="en-GB" sz="1300">
                        <a:solidFill>
                          <a:srgbClr val="002244"/>
                        </a:solidFill>
                        <a:effectLst/>
                        <a:latin typeface="+mj-lt"/>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&lt; 30%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30%-40%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&gt;40%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516634423"/>
                  </a:ext>
                </a:extLst>
              </a:tr>
              <a:tr h="203565">
                <a:tc>
                  <a:txBody>
                    <a:bodyPr/>
                    <a:lstStyle/>
                    <a:p>
                      <a:pPr algn="l"/>
                      <a:r>
                        <a:rPr lang="en-GB" sz="1300">
                          <a:effectLst/>
                          <a:latin typeface="+mj-lt"/>
                        </a:rPr>
                        <a:t>North East</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6</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1937881557"/>
                  </a:ext>
                </a:extLst>
              </a:tr>
              <a:tr h="203565">
                <a:tc>
                  <a:txBody>
                    <a:bodyPr/>
                    <a:lstStyle/>
                    <a:p>
                      <a:pPr algn="l"/>
                      <a:r>
                        <a:rPr lang="en-GB" sz="1300">
                          <a:effectLst/>
                          <a:latin typeface="+mj-lt"/>
                        </a:rPr>
                        <a:t>North West</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1275045808"/>
                  </a:ext>
                </a:extLst>
              </a:tr>
              <a:tr h="407130">
                <a:tc>
                  <a:txBody>
                    <a:bodyPr/>
                    <a:lstStyle/>
                    <a:p>
                      <a:pPr algn="l"/>
                      <a:r>
                        <a:rPr lang="en-GB" sz="1300">
                          <a:effectLst/>
                          <a:latin typeface="+mj-lt"/>
                        </a:rPr>
                        <a:t>Yorkshire &amp; Humber</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612395680"/>
                  </a:ext>
                </a:extLst>
              </a:tr>
              <a:tr h="203565">
                <a:tc>
                  <a:txBody>
                    <a:bodyPr/>
                    <a:lstStyle/>
                    <a:p>
                      <a:pPr algn="l"/>
                      <a:r>
                        <a:rPr lang="en-GB" sz="1300">
                          <a:effectLst/>
                          <a:latin typeface="+mj-lt"/>
                        </a:rPr>
                        <a:t>West Midlands</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12</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2626574479"/>
                  </a:ext>
                </a:extLst>
              </a:tr>
              <a:tr h="203565">
                <a:tc>
                  <a:txBody>
                    <a:bodyPr/>
                    <a:lstStyle/>
                    <a:p>
                      <a:pPr algn="l"/>
                      <a:r>
                        <a:rPr lang="en-GB" sz="1300">
                          <a:effectLst/>
                          <a:latin typeface="+mj-lt"/>
                        </a:rPr>
                        <a:t>East Midlands</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24</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739943486"/>
                  </a:ext>
                </a:extLst>
              </a:tr>
              <a:tr h="203565">
                <a:tc>
                  <a:txBody>
                    <a:bodyPr/>
                    <a:lstStyle/>
                    <a:p>
                      <a:pPr algn="l"/>
                      <a:r>
                        <a:rPr lang="en-GB" sz="1300">
                          <a:effectLst/>
                          <a:latin typeface="+mj-lt"/>
                        </a:rPr>
                        <a:t>East</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6</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9</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0837395"/>
                  </a:ext>
                </a:extLst>
              </a:tr>
              <a:tr h="203565">
                <a:tc>
                  <a:txBody>
                    <a:bodyPr/>
                    <a:lstStyle/>
                    <a:p>
                      <a:pPr algn="l"/>
                      <a:r>
                        <a:rPr lang="en-GB" sz="1300">
                          <a:effectLst/>
                          <a:latin typeface="+mj-lt"/>
                        </a:rPr>
                        <a:t>London</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4</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14</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11</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1314413217"/>
                  </a:ext>
                </a:extLst>
              </a:tr>
              <a:tr h="203565">
                <a:tc>
                  <a:txBody>
                    <a:bodyPr/>
                    <a:lstStyle/>
                    <a:p>
                      <a:pPr algn="l"/>
                      <a:r>
                        <a:rPr lang="en-GB" sz="1300">
                          <a:effectLst/>
                          <a:latin typeface="+mj-lt"/>
                        </a:rPr>
                        <a:t>South East</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12</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11</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7</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769120271"/>
                  </a:ext>
                </a:extLst>
              </a:tr>
              <a:tr h="203565">
                <a:tc>
                  <a:txBody>
                    <a:bodyPr/>
                    <a:lstStyle/>
                    <a:p>
                      <a:pPr algn="l"/>
                      <a:r>
                        <a:rPr lang="en-GB" sz="1300">
                          <a:effectLst/>
                          <a:latin typeface="+mj-lt"/>
                        </a:rPr>
                        <a:t>South West</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10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2</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a:effectLst/>
                          <a:latin typeface="+mj-lt"/>
                        </a:rPr>
                        <a:t>0</a:t>
                      </a:r>
                      <a:endParaRPr lang="en-GB" sz="130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389975844"/>
                  </a:ext>
                </a:extLst>
              </a:tr>
              <a:tr h="203565">
                <a:tc>
                  <a:txBody>
                    <a:bodyPr/>
                    <a:lstStyle/>
                    <a:p>
                      <a:pPr algn="l"/>
                      <a:r>
                        <a:rPr lang="en-GB" sz="1300" b="1" dirty="0">
                          <a:effectLst/>
                          <a:latin typeface="+mj-lt"/>
                        </a:rPr>
                        <a:t>National</a:t>
                      </a:r>
                      <a:endParaRPr lang="en-GB" sz="13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b="1" dirty="0">
                          <a:effectLst/>
                          <a:latin typeface="+mj-lt"/>
                        </a:rPr>
                        <a:t>94</a:t>
                      </a:r>
                      <a:endParaRPr lang="en-GB" sz="13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b="1" dirty="0">
                          <a:effectLst/>
                          <a:latin typeface="+mj-lt"/>
                        </a:rPr>
                        <a:t>38</a:t>
                      </a:r>
                      <a:endParaRPr lang="en-GB" sz="13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b="1" dirty="0">
                          <a:effectLst/>
                          <a:latin typeface="+mj-lt"/>
                        </a:rPr>
                        <a:t>30</a:t>
                      </a:r>
                      <a:endParaRPr lang="en-GB" sz="13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404249398"/>
                  </a:ext>
                </a:extLst>
              </a:tr>
              <a:tr h="203565">
                <a:tc>
                  <a:txBody>
                    <a:bodyPr/>
                    <a:lstStyle/>
                    <a:p>
                      <a:pPr algn="l"/>
                      <a:r>
                        <a:rPr lang="en-GB" sz="1300" b="1">
                          <a:effectLst/>
                          <a:latin typeface="+mj-lt"/>
                        </a:rPr>
                        <a:t>Outside London</a:t>
                      </a:r>
                      <a:endParaRPr lang="en-GB" sz="1300" b="1">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b="1">
                          <a:effectLst/>
                          <a:latin typeface="+mj-lt"/>
                        </a:rPr>
                        <a:t>90</a:t>
                      </a:r>
                      <a:endParaRPr lang="en-GB" sz="1300" b="1">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b="1">
                          <a:effectLst/>
                          <a:latin typeface="+mj-lt"/>
                        </a:rPr>
                        <a:t>24</a:t>
                      </a:r>
                      <a:endParaRPr lang="en-GB" sz="1300" b="1">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tc>
                  <a:txBody>
                    <a:bodyPr/>
                    <a:lstStyle/>
                    <a:p>
                      <a:pPr algn="ctr"/>
                      <a:r>
                        <a:rPr lang="en-GB" sz="1300" b="1" dirty="0">
                          <a:effectLst/>
                          <a:latin typeface="+mj-lt"/>
                        </a:rPr>
                        <a:t>19</a:t>
                      </a:r>
                      <a:endParaRPr lang="en-GB" sz="1300" b="1" dirty="0">
                        <a:solidFill>
                          <a:srgbClr val="002244"/>
                        </a:solidFill>
                        <a:effectLst/>
                        <a:latin typeface="+mj-lt"/>
                        <a:ea typeface="Calibri" panose="020F0502020204030204" pitchFamily="34" charset="0"/>
                        <a:cs typeface="Times New Roman" panose="02020603050405020304" pitchFamily="18"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242804335"/>
                  </a:ext>
                </a:extLst>
              </a:tr>
            </a:tbl>
          </a:graphicData>
        </a:graphic>
      </p:graphicFrame>
      <p:sp>
        <p:nvSpPr>
          <p:cNvPr id="10" name="TextBox 9">
            <a:extLst>
              <a:ext uri="{FF2B5EF4-FFF2-40B4-BE49-F238E27FC236}">
                <a16:creationId xmlns:a16="http://schemas.microsoft.com/office/drawing/2014/main" id="{2EEE5494-D537-0692-E488-BFF587DF632A}"/>
              </a:ext>
            </a:extLst>
          </p:cNvPr>
          <p:cNvSpPr txBox="1"/>
          <p:nvPr/>
        </p:nvSpPr>
        <p:spPr>
          <a:xfrm>
            <a:off x="8287116" y="1440597"/>
            <a:ext cx="3667312" cy="461665"/>
          </a:xfrm>
          <a:prstGeom prst="rect">
            <a:avLst/>
          </a:prstGeom>
          <a:noFill/>
        </p:spPr>
        <p:txBody>
          <a:bodyPr wrap="square">
            <a:spAutoFit/>
          </a:bodyPr>
          <a:lstStyle/>
          <a:p>
            <a:pPr lvl="0" algn="ctr">
              <a:spcAft>
                <a:spcPts val="800"/>
              </a:spcAft>
            </a:pPr>
            <a:r>
              <a:rPr lang="en-US" sz="1200" dirty="0">
                <a:solidFill>
                  <a:srgbClr val="002244"/>
                </a:solidFill>
                <a:effectLst/>
                <a:latin typeface="Arial" panose="020B0604020202020204" pitchFamily="34" charset="0"/>
                <a:ea typeface="Calibri" panose="020F0502020204030204" pitchFamily="34" charset="0"/>
                <a:cs typeface="Arial" panose="020B0604020202020204" pitchFamily="34" charset="0"/>
              </a:rPr>
              <a:t>No of authorities where post-discount receipts are below %age of replacement costs</a:t>
            </a:r>
            <a:endParaRPr lang="en-GB" sz="12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61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Summary: Future consultations </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19</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19</a:t>
            </a:fld>
            <a:endParaRPr lang="ru-RU" dirty="0"/>
          </a:p>
        </p:txBody>
      </p:sp>
      <p:sp>
        <p:nvSpPr>
          <p:cNvPr id="3" name="TextBox 2">
            <a:extLst>
              <a:ext uri="{FF2B5EF4-FFF2-40B4-BE49-F238E27FC236}">
                <a16:creationId xmlns:a16="http://schemas.microsoft.com/office/drawing/2014/main" id="{2C037315-8E58-1EE2-48A0-B1FC2BBA7E25}"/>
              </a:ext>
            </a:extLst>
          </p:cNvPr>
          <p:cNvSpPr txBox="1"/>
          <p:nvPr/>
        </p:nvSpPr>
        <p:spPr>
          <a:xfrm>
            <a:off x="7572121" y="3846565"/>
            <a:ext cx="3977076" cy="1128514"/>
          </a:xfrm>
          <a:prstGeom prst="rect">
            <a:avLst/>
          </a:prstGeom>
          <a:noFill/>
        </p:spPr>
        <p:txBody>
          <a:bodyPr wrap="square">
            <a:spAutoFit/>
          </a:bodyPr>
          <a:lstStyle/>
          <a:p>
            <a:pPr algn="just">
              <a:spcAft>
                <a:spcPts val="800"/>
              </a:spcAft>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8E138C4-A873-4746-E423-180854311583}"/>
              </a:ext>
            </a:extLst>
          </p:cNvPr>
          <p:cNvSpPr txBox="1"/>
          <p:nvPr/>
        </p:nvSpPr>
        <p:spPr>
          <a:xfrm>
            <a:off x="298174" y="1096185"/>
            <a:ext cx="11678478" cy="5304016"/>
          </a:xfrm>
          <a:prstGeom prst="rect">
            <a:avLst/>
          </a:prstGeom>
          <a:solidFill>
            <a:schemeClr val="bg1">
              <a:lumMod val="75000"/>
            </a:schemeClr>
          </a:solidFill>
        </p:spPr>
        <p:txBody>
          <a:bodyPr wrap="square">
            <a:spAutoFit/>
          </a:bodyPr>
          <a:lstStyle/>
          <a:p>
            <a:pPr algn="just">
              <a:spcAft>
                <a:spcPts val="800"/>
              </a:spcAft>
            </a:pPr>
            <a:r>
              <a:rPr lang="en-GB" b="1" dirty="0">
                <a:solidFill>
                  <a:srgbClr val="002244"/>
                </a:solidFill>
                <a:latin typeface="Arial" panose="020B0604020202020204" pitchFamily="34" charset="0"/>
                <a:ea typeface="Calibri" panose="020F0502020204030204" pitchFamily="34" charset="0"/>
                <a:cs typeface="Times New Roman" panose="02020603050405020304" pitchFamily="18" charset="0"/>
              </a:rPr>
              <a:t>Future rents to cover future costs…?</a:t>
            </a:r>
          </a:p>
          <a:p>
            <a:pPr marL="742950" lvl="1"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Catch up debate gone away</a:t>
            </a:r>
          </a:p>
          <a:p>
            <a:pPr marL="742950" lvl="1"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Consultation on future rent increase policy – CPI+1% or ...?</a:t>
            </a:r>
          </a:p>
          <a:p>
            <a:pPr marL="742950" lvl="1"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Has the one year cap made CPI+1% more likely?</a:t>
            </a:r>
          </a:p>
          <a:p>
            <a:pPr marL="28575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b="1" dirty="0">
                <a:solidFill>
                  <a:srgbClr val="002244"/>
                </a:solidFill>
                <a:latin typeface="Arial" panose="020B0604020202020204" pitchFamily="34" charset="0"/>
                <a:ea typeface="Calibri" panose="020F0502020204030204" pitchFamily="34" charset="0"/>
                <a:cs typeface="Times New Roman" panose="02020603050405020304" pitchFamily="18" charset="0"/>
              </a:rPr>
              <a:t>Decent Homes consultation </a:t>
            </a:r>
          </a:p>
          <a:p>
            <a:pPr marL="742950" lvl="1"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Drivers from the private sector and from damp and mould</a:t>
            </a:r>
          </a:p>
          <a:p>
            <a:pPr marL="742950" lvl="1"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Decent Homes 2 thinking </a:t>
            </a:r>
            <a:r>
              <a:rPr lang="en-GB" i="1" dirty="0">
                <a:solidFill>
                  <a:srgbClr val="002244"/>
                </a:solidFill>
                <a:latin typeface="Arial" panose="020B0604020202020204" pitchFamily="34" charset="0"/>
                <a:ea typeface="Calibri" panose="020F0502020204030204" pitchFamily="34" charset="0"/>
                <a:cs typeface="Times New Roman" panose="02020603050405020304" pitchFamily="18" charset="0"/>
              </a:rPr>
              <a:t>finally </a:t>
            </a: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on its way</a:t>
            </a:r>
          </a:p>
          <a:p>
            <a:pPr marL="742950" lvl="1"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Changes to </a:t>
            </a: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individual criteria</a:t>
            </a:r>
          </a:p>
          <a:p>
            <a:pPr marL="742950" lvl="1"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D</a:t>
            </a: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iscussion and debate on “tightening”, closing flexibility?</a:t>
            </a:r>
          </a:p>
          <a:p>
            <a:pPr marL="742950" lvl="1"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Context of forthcoming </a:t>
            </a:r>
            <a:r>
              <a:rPr lang="en-GB" b="1" dirty="0">
                <a:solidFill>
                  <a:srgbClr val="002244"/>
                </a:solidFill>
                <a:latin typeface="Arial" panose="020B0604020202020204" pitchFamily="34" charset="0"/>
                <a:ea typeface="Calibri" panose="020F0502020204030204" pitchFamily="34" charset="0"/>
                <a:cs typeface="Times New Roman" panose="02020603050405020304" pitchFamily="18" charset="0"/>
              </a:rPr>
              <a:t>General Election </a:t>
            </a: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 and parties settling their policies and manifestos</a:t>
            </a:r>
          </a:p>
          <a:p>
            <a:pPr marL="742950" lvl="1"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What and where are the key areas to influence?</a:t>
            </a:r>
          </a:p>
          <a:p>
            <a:pPr marL="28575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699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Introduction</a:t>
            </a:r>
            <a:endParaRPr lang="en-GB" dirty="0"/>
          </a:p>
        </p:txBody>
      </p:sp>
      <p:sp>
        <p:nvSpPr>
          <p:cNvPr id="4" name="Rounded Rectangle 3"/>
          <p:cNvSpPr/>
          <p:nvPr/>
        </p:nvSpPr>
        <p:spPr>
          <a:xfrm>
            <a:off x="2903339" y="2614739"/>
            <a:ext cx="3039536" cy="91730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2000" b="1" dirty="0">
                <a:solidFill>
                  <a:srgbClr val="25273A"/>
                </a:solidFill>
              </a:rPr>
              <a:t>REGULATION UPDATE &amp; DISCUSSION</a:t>
            </a:r>
            <a:endParaRPr lang="en-GB" sz="2000" b="1" dirty="0" err="1">
              <a:solidFill>
                <a:srgbClr val="25273A"/>
              </a:solidFill>
            </a:endParaRPr>
          </a:p>
        </p:txBody>
      </p:sp>
      <p:sp>
        <p:nvSpPr>
          <p:cNvPr id="17" name="Rounded Rectangle 3">
            <a:extLst>
              <a:ext uri="{FF2B5EF4-FFF2-40B4-BE49-F238E27FC236}">
                <a16:creationId xmlns:a16="http://schemas.microsoft.com/office/drawing/2014/main" id="{8631BBBB-3120-4F37-A043-E41A3D495B04}"/>
              </a:ext>
            </a:extLst>
          </p:cNvPr>
          <p:cNvSpPr/>
          <p:nvPr/>
        </p:nvSpPr>
        <p:spPr>
          <a:xfrm>
            <a:off x="581600" y="1467982"/>
            <a:ext cx="3039536" cy="101014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2000" b="1" dirty="0">
                <a:solidFill>
                  <a:srgbClr val="25273A"/>
                </a:solidFill>
              </a:rPr>
              <a:t>FINANCE AND BUSINESS PLANNING</a:t>
            </a:r>
            <a:endParaRPr lang="en-GB" sz="2000" b="1" dirty="0" err="1">
              <a:solidFill>
                <a:srgbClr val="25273A"/>
              </a:solidFill>
            </a:endParaRPr>
          </a:p>
        </p:txBody>
      </p:sp>
      <p:sp>
        <p:nvSpPr>
          <p:cNvPr id="19" name="Rounded Rectangle 7">
            <a:extLst>
              <a:ext uri="{FF2B5EF4-FFF2-40B4-BE49-F238E27FC236}">
                <a16:creationId xmlns:a16="http://schemas.microsoft.com/office/drawing/2014/main" id="{C72FC1FD-93AB-4A33-AD26-CB67102D166C}"/>
              </a:ext>
            </a:extLst>
          </p:cNvPr>
          <p:cNvSpPr/>
          <p:nvPr/>
        </p:nvSpPr>
        <p:spPr>
          <a:xfrm>
            <a:off x="4940691" y="3657797"/>
            <a:ext cx="3039536" cy="91730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2000" b="1" dirty="0">
                <a:solidFill>
                  <a:srgbClr val="25273A"/>
                </a:solidFill>
              </a:rPr>
              <a:t>RING FENCE ISSUES</a:t>
            </a:r>
            <a:endParaRPr lang="en-GB" sz="2000" b="1" dirty="0" err="1">
              <a:solidFill>
                <a:srgbClr val="25273A"/>
              </a:solidFill>
            </a:endParaRPr>
          </a:p>
        </p:txBody>
      </p:sp>
      <p:sp>
        <p:nvSpPr>
          <p:cNvPr id="2" name="Rounded Rectangle 7">
            <a:extLst>
              <a:ext uri="{FF2B5EF4-FFF2-40B4-BE49-F238E27FC236}">
                <a16:creationId xmlns:a16="http://schemas.microsoft.com/office/drawing/2014/main" id="{9771174A-9969-82EC-1391-0C14F4EF2318}"/>
              </a:ext>
            </a:extLst>
          </p:cNvPr>
          <p:cNvSpPr/>
          <p:nvPr/>
        </p:nvSpPr>
        <p:spPr>
          <a:xfrm>
            <a:off x="6950015" y="4678623"/>
            <a:ext cx="3039536" cy="9935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2000" b="1" dirty="0">
                <a:solidFill>
                  <a:srgbClr val="25273A"/>
                </a:solidFill>
              </a:rPr>
              <a:t>MANAGEMENT FEE ISSUES</a:t>
            </a:r>
            <a:endParaRPr lang="en-GB" sz="2000" b="1" dirty="0" err="1">
              <a:solidFill>
                <a:srgbClr val="25273A"/>
              </a:solidFill>
            </a:endParaRPr>
          </a:p>
        </p:txBody>
      </p:sp>
    </p:spTree>
    <p:extLst>
      <p:ext uri="{BB962C8B-B14F-4D97-AF65-F5344CB8AC3E}">
        <p14:creationId xmlns:p14="http://schemas.microsoft.com/office/powerpoint/2010/main" val="42765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316" y="217514"/>
            <a:ext cx="8155781" cy="677651"/>
          </a:xfrm>
        </p:spPr>
        <p:txBody>
          <a:bodyPr/>
          <a:lstStyle/>
          <a:p>
            <a:r>
              <a:rPr lang="en-GB" b="1" dirty="0"/>
              <a:t>HRA Business Planning Environment</a:t>
            </a:r>
          </a:p>
        </p:txBody>
      </p:sp>
      <p:sp>
        <p:nvSpPr>
          <p:cNvPr id="5" name="Rectangle 3">
            <a:extLst>
              <a:ext uri="{FF2B5EF4-FFF2-40B4-BE49-F238E27FC236}">
                <a16:creationId xmlns:a16="http://schemas.microsoft.com/office/drawing/2014/main" id="{9359BAAD-499D-4BE6-91E6-0827DFE1E269}"/>
              </a:ext>
            </a:extLst>
          </p:cNvPr>
          <p:cNvSpPr txBox="1">
            <a:spLocks noChangeArrowheads="1"/>
          </p:cNvSpPr>
          <p:nvPr/>
        </p:nvSpPr>
        <p:spPr bwMode="auto">
          <a:xfrm>
            <a:off x="159028" y="1232453"/>
            <a:ext cx="5788433" cy="51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fontAlgn="base">
              <a:spcBef>
                <a:spcPct val="20000"/>
              </a:spcBef>
              <a:spcAft>
                <a:spcPct val="0"/>
              </a:spcAft>
              <a:buFont typeface="Wingdings" pitchFamily="2" charset="2"/>
              <a:buChar char="§"/>
              <a:defRPr sz="1400">
                <a:solidFill>
                  <a:srgbClr val="333333"/>
                </a:solidFill>
                <a:latin typeface="+mn-lt"/>
              </a:defRPr>
            </a:lvl6pPr>
            <a:lvl7pPr marL="2971800" indent="-228600" algn="l" rtl="0" fontAlgn="base">
              <a:spcBef>
                <a:spcPct val="20000"/>
              </a:spcBef>
              <a:spcAft>
                <a:spcPct val="0"/>
              </a:spcAft>
              <a:buFont typeface="Wingdings" pitchFamily="2" charset="2"/>
              <a:buChar char="§"/>
              <a:defRPr sz="1400">
                <a:solidFill>
                  <a:srgbClr val="333333"/>
                </a:solidFill>
                <a:latin typeface="+mn-lt"/>
              </a:defRPr>
            </a:lvl7pPr>
            <a:lvl8pPr marL="3429000" indent="-228600" algn="l" rtl="0" fontAlgn="base">
              <a:spcBef>
                <a:spcPct val="20000"/>
              </a:spcBef>
              <a:spcAft>
                <a:spcPct val="0"/>
              </a:spcAft>
              <a:buFont typeface="Wingdings" pitchFamily="2" charset="2"/>
              <a:buChar char="§"/>
              <a:defRPr sz="1400">
                <a:solidFill>
                  <a:srgbClr val="333333"/>
                </a:solidFill>
                <a:latin typeface="+mn-lt"/>
              </a:defRPr>
            </a:lvl8pPr>
            <a:lvl9pPr marL="3886200" indent="-228600" algn="l" rtl="0" fontAlgn="base">
              <a:spcBef>
                <a:spcPct val="20000"/>
              </a:spcBef>
              <a:spcAft>
                <a:spcPct val="0"/>
              </a:spcAft>
              <a:buFont typeface="Wingdings" pitchFamily="2" charset="2"/>
              <a:buChar char="§"/>
              <a:defRPr sz="1400">
                <a:solidFill>
                  <a:srgbClr val="333333"/>
                </a:solidFill>
                <a:latin typeface="+mn-lt"/>
              </a:defRPr>
            </a:lvl9pPr>
          </a:lstStyle>
          <a:p>
            <a:pPr marL="400050">
              <a:spcBef>
                <a:spcPct val="40000"/>
              </a:spcBef>
              <a:defRPr/>
            </a:pPr>
            <a:r>
              <a:rPr lang="en-US" sz="2000" kern="0" dirty="0">
                <a:solidFill>
                  <a:schemeClr val="tx1"/>
                </a:solidFill>
              </a:rPr>
              <a:t>Almost “unique” set of circumstances affecting budgeting and business planning for operational costs in the next 2-3 years</a:t>
            </a:r>
          </a:p>
          <a:p>
            <a:pPr marL="400050">
              <a:spcBef>
                <a:spcPct val="40000"/>
              </a:spcBef>
              <a:defRPr/>
            </a:pPr>
            <a:r>
              <a:rPr lang="en-US" sz="2000" kern="0" dirty="0">
                <a:solidFill>
                  <a:schemeClr val="tx1"/>
                </a:solidFill>
              </a:rPr>
              <a:t>Unprecedented set of inflation drivers</a:t>
            </a:r>
          </a:p>
          <a:p>
            <a:pPr marL="800100" lvl="1">
              <a:spcBef>
                <a:spcPct val="40000"/>
              </a:spcBef>
              <a:defRPr/>
            </a:pPr>
            <a:r>
              <a:rPr lang="en-US" sz="1800" kern="0" dirty="0">
                <a:solidFill>
                  <a:schemeClr val="tx1"/>
                </a:solidFill>
              </a:rPr>
              <a:t>Supply chain</a:t>
            </a:r>
          </a:p>
          <a:p>
            <a:pPr marL="800100" lvl="1">
              <a:spcBef>
                <a:spcPct val="40000"/>
              </a:spcBef>
              <a:defRPr/>
            </a:pPr>
            <a:r>
              <a:rPr lang="en-US" sz="1800" kern="0" dirty="0">
                <a:solidFill>
                  <a:schemeClr val="tx1"/>
                </a:solidFill>
              </a:rPr>
              <a:t>Labour and sub-contractor shortages</a:t>
            </a:r>
          </a:p>
          <a:p>
            <a:pPr marL="800100" lvl="1">
              <a:spcBef>
                <a:spcPct val="40000"/>
              </a:spcBef>
              <a:defRPr/>
            </a:pPr>
            <a:r>
              <a:rPr lang="en-US" sz="1800" kern="0" dirty="0">
                <a:solidFill>
                  <a:schemeClr val="tx1"/>
                </a:solidFill>
              </a:rPr>
              <a:t>Imported suppliers / value of £</a:t>
            </a:r>
          </a:p>
          <a:p>
            <a:pPr marL="800100" lvl="1">
              <a:spcBef>
                <a:spcPct val="40000"/>
              </a:spcBef>
              <a:defRPr/>
            </a:pPr>
            <a:r>
              <a:rPr lang="en-US" sz="1800" kern="0" dirty="0">
                <a:solidFill>
                  <a:schemeClr val="tx1"/>
                </a:solidFill>
              </a:rPr>
              <a:t>Energy costs</a:t>
            </a:r>
          </a:p>
          <a:p>
            <a:pPr marL="800100" lvl="1">
              <a:spcBef>
                <a:spcPct val="40000"/>
              </a:spcBef>
              <a:defRPr/>
            </a:pPr>
            <a:r>
              <a:rPr lang="en-US" sz="1800" kern="0" dirty="0">
                <a:solidFill>
                  <a:schemeClr val="tx1"/>
                </a:solidFill>
              </a:rPr>
              <a:t>Cost of Living -&gt; inflation in pay awards</a:t>
            </a:r>
          </a:p>
          <a:p>
            <a:pPr marL="400050">
              <a:spcBef>
                <a:spcPct val="40000"/>
              </a:spcBef>
              <a:defRPr/>
            </a:pPr>
            <a:r>
              <a:rPr lang="en-US" sz="2000" kern="0" dirty="0">
                <a:solidFill>
                  <a:schemeClr val="tx1"/>
                </a:solidFill>
              </a:rPr>
              <a:t>Need to differentiate between types of costs – in order to determine overall inflation</a:t>
            </a:r>
          </a:p>
          <a:p>
            <a:pPr marL="400050">
              <a:spcBef>
                <a:spcPct val="40000"/>
              </a:spcBef>
              <a:defRPr/>
            </a:pPr>
            <a:r>
              <a:rPr lang="en-US" sz="2000" kern="0" dirty="0">
                <a:solidFill>
                  <a:schemeClr val="tx1"/>
                </a:solidFill>
              </a:rPr>
              <a:t>Research with LAs – min 10% - up to 15-16% in some cases</a:t>
            </a:r>
          </a:p>
        </p:txBody>
      </p:sp>
      <p:graphicFrame>
        <p:nvGraphicFramePr>
          <p:cNvPr id="6" name="Table 5">
            <a:extLst>
              <a:ext uri="{FF2B5EF4-FFF2-40B4-BE49-F238E27FC236}">
                <a16:creationId xmlns:a16="http://schemas.microsoft.com/office/drawing/2014/main" id="{50E2F9A3-2B1E-4B01-939A-5B6D3C9701D4}"/>
              </a:ext>
            </a:extLst>
          </p:cNvPr>
          <p:cNvGraphicFramePr>
            <a:graphicFrameLocks noGrp="1"/>
          </p:cNvGraphicFramePr>
          <p:nvPr/>
        </p:nvGraphicFramePr>
        <p:xfrm>
          <a:off x="6480313" y="1421296"/>
          <a:ext cx="5552659" cy="3946605"/>
        </p:xfrm>
        <a:graphic>
          <a:graphicData uri="http://schemas.openxmlformats.org/drawingml/2006/table">
            <a:tbl>
              <a:tblPr/>
              <a:tblGrid>
                <a:gridCol w="2123600">
                  <a:extLst>
                    <a:ext uri="{9D8B030D-6E8A-4147-A177-3AD203B41FA5}">
                      <a16:colId xmlns:a16="http://schemas.microsoft.com/office/drawing/2014/main" val="2198568701"/>
                    </a:ext>
                  </a:extLst>
                </a:gridCol>
                <a:gridCol w="682966">
                  <a:extLst>
                    <a:ext uri="{9D8B030D-6E8A-4147-A177-3AD203B41FA5}">
                      <a16:colId xmlns:a16="http://schemas.microsoft.com/office/drawing/2014/main" val="3921034406"/>
                    </a:ext>
                  </a:extLst>
                </a:gridCol>
                <a:gridCol w="682966">
                  <a:extLst>
                    <a:ext uri="{9D8B030D-6E8A-4147-A177-3AD203B41FA5}">
                      <a16:colId xmlns:a16="http://schemas.microsoft.com/office/drawing/2014/main" val="3222561203"/>
                    </a:ext>
                  </a:extLst>
                </a:gridCol>
                <a:gridCol w="682966">
                  <a:extLst>
                    <a:ext uri="{9D8B030D-6E8A-4147-A177-3AD203B41FA5}">
                      <a16:colId xmlns:a16="http://schemas.microsoft.com/office/drawing/2014/main" val="1836632452"/>
                    </a:ext>
                  </a:extLst>
                </a:gridCol>
                <a:gridCol w="682966">
                  <a:extLst>
                    <a:ext uri="{9D8B030D-6E8A-4147-A177-3AD203B41FA5}">
                      <a16:colId xmlns:a16="http://schemas.microsoft.com/office/drawing/2014/main" val="541471441"/>
                    </a:ext>
                  </a:extLst>
                </a:gridCol>
                <a:gridCol w="697195">
                  <a:extLst>
                    <a:ext uri="{9D8B030D-6E8A-4147-A177-3AD203B41FA5}">
                      <a16:colId xmlns:a16="http://schemas.microsoft.com/office/drawing/2014/main" val="4083499850"/>
                    </a:ext>
                  </a:extLst>
                </a:gridCol>
              </a:tblGrid>
              <a:tr h="263107">
                <a:tc>
                  <a:txBody>
                    <a:bodyPr/>
                    <a:lstStyle/>
                    <a:p>
                      <a:pPr algn="l" fontAlgn="b"/>
                      <a:r>
                        <a:rPr lang="en-GB" sz="1400" b="1" u="none" strike="noStrike" dirty="0">
                          <a:solidFill>
                            <a:schemeClr val="tx1"/>
                          </a:solidFill>
                          <a:effectLst/>
                          <a:latin typeface="+mn-lt"/>
                        </a:rPr>
                        <a:t>National modelling</a:t>
                      </a:r>
                      <a:endParaRPr lang="en-GB" sz="1400" b="1" i="0" u="none" strike="noStrike" dirty="0">
                        <a:solidFill>
                          <a:schemeClr val="tx1"/>
                        </a:solidFill>
                        <a:effectLst/>
                        <a:latin typeface="+mn-lt"/>
                      </a:endParaRPr>
                    </a:p>
                  </a:txBody>
                  <a:tcPr marL="9525" marR="9525" marT="9525" marB="0" anchor="b">
                    <a:solidFill>
                      <a:schemeClr val="bg2"/>
                    </a:solidFill>
                  </a:tcPr>
                </a:tc>
                <a:tc>
                  <a:txBody>
                    <a:bodyPr/>
                    <a:lstStyle/>
                    <a:p>
                      <a:pPr algn="r" fontAlgn="b"/>
                      <a:r>
                        <a:rPr lang="en-GB" sz="1400" u="none" strike="noStrike">
                          <a:solidFill>
                            <a:schemeClr val="tx1"/>
                          </a:solidFill>
                          <a:effectLst/>
                          <a:latin typeface="+mn-lt"/>
                        </a:rPr>
                        <a:t>2023.24</a:t>
                      </a:r>
                      <a:endParaRPr lang="en-GB" sz="1400" b="0" i="0" u="none" strike="noStrike">
                        <a:solidFill>
                          <a:schemeClr val="tx1"/>
                        </a:solidFill>
                        <a:effectLst/>
                        <a:latin typeface="+mn-lt"/>
                      </a:endParaRPr>
                    </a:p>
                  </a:txBody>
                  <a:tcPr marL="9525" marR="9525" marT="9525" marB="0" anchor="b">
                    <a:solidFill>
                      <a:schemeClr val="bg2"/>
                    </a:solidFill>
                  </a:tcPr>
                </a:tc>
                <a:tc>
                  <a:txBody>
                    <a:bodyPr/>
                    <a:lstStyle/>
                    <a:p>
                      <a:pPr algn="r" fontAlgn="b"/>
                      <a:r>
                        <a:rPr lang="en-GB" sz="1400" u="none" strike="noStrike">
                          <a:solidFill>
                            <a:schemeClr val="tx1"/>
                          </a:solidFill>
                          <a:effectLst/>
                          <a:latin typeface="+mn-lt"/>
                        </a:rPr>
                        <a:t>2024.25</a:t>
                      </a:r>
                      <a:endParaRPr lang="en-GB" sz="1400" b="0" i="0" u="none" strike="noStrike">
                        <a:solidFill>
                          <a:schemeClr val="tx1"/>
                        </a:solidFill>
                        <a:effectLst/>
                        <a:latin typeface="+mn-lt"/>
                      </a:endParaRPr>
                    </a:p>
                  </a:txBody>
                  <a:tcPr marL="9525" marR="9525" marT="9525" marB="0" anchor="b">
                    <a:solidFill>
                      <a:schemeClr val="bg2"/>
                    </a:solidFill>
                  </a:tcPr>
                </a:tc>
                <a:tc>
                  <a:txBody>
                    <a:bodyPr/>
                    <a:lstStyle/>
                    <a:p>
                      <a:pPr algn="r" fontAlgn="b"/>
                      <a:r>
                        <a:rPr lang="en-GB" sz="1400" u="none" strike="noStrike">
                          <a:solidFill>
                            <a:schemeClr val="tx1"/>
                          </a:solidFill>
                          <a:effectLst/>
                          <a:latin typeface="+mn-lt"/>
                        </a:rPr>
                        <a:t>2025.26</a:t>
                      </a:r>
                      <a:endParaRPr lang="en-GB" sz="1400" b="0" i="0" u="none" strike="noStrike">
                        <a:solidFill>
                          <a:schemeClr val="tx1"/>
                        </a:solidFill>
                        <a:effectLst/>
                        <a:latin typeface="+mn-lt"/>
                      </a:endParaRPr>
                    </a:p>
                  </a:txBody>
                  <a:tcPr marL="9525" marR="9525" marT="9525" marB="0" anchor="b">
                    <a:solidFill>
                      <a:schemeClr val="bg2"/>
                    </a:solidFill>
                  </a:tcPr>
                </a:tc>
                <a:tc>
                  <a:txBody>
                    <a:bodyPr/>
                    <a:lstStyle/>
                    <a:p>
                      <a:pPr algn="r" fontAlgn="b"/>
                      <a:r>
                        <a:rPr lang="en-GB" sz="1400" u="none" strike="noStrike">
                          <a:solidFill>
                            <a:schemeClr val="tx1"/>
                          </a:solidFill>
                          <a:effectLst/>
                          <a:latin typeface="+mn-lt"/>
                        </a:rPr>
                        <a:t>2026.27</a:t>
                      </a:r>
                      <a:endParaRPr lang="en-GB" sz="1400" b="0" i="0" u="none" strike="noStrike">
                        <a:solidFill>
                          <a:schemeClr val="tx1"/>
                        </a:solidFill>
                        <a:effectLst/>
                        <a:latin typeface="+mn-lt"/>
                      </a:endParaRPr>
                    </a:p>
                  </a:txBody>
                  <a:tcPr marL="9525" marR="9525" marT="9525" marB="0" anchor="b">
                    <a:solidFill>
                      <a:schemeClr val="bg2"/>
                    </a:solidFill>
                  </a:tcPr>
                </a:tc>
                <a:tc>
                  <a:txBody>
                    <a:bodyPr/>
                    <a:lstStyle/>
                    <a:p>
                      <a:pPr algn="r" fontAlgn="b"/>
                      <a:r>
                        <a:rPr lang="en-GB" sz="1400" u="none" strike="noStrike" dirty="0">
                          <a:solidFill>
                            <a:schemeClr val="tx1"/>
                          </a:solidFill>
                          <a:effectLst/>
                          <a:latin typeface="+mn-lt"/>
                        </a:rPr>
                        <a:t>2027.28</a:t>
                      </a:r>
                      <a:endParaRPr lang="en-GB" sz="1400" b="0" i="0" u="none" strike="noStrike" dirty="0">
                        <a:solidFill>
                          <a:schemeClr val="tx1"/>
                        </a:solidFill>
                        <a:effectLst/>
                        <a:latin typeface="+mn-lt"/>
                      </a:endParaRPr>
                    </a:p>
                  </a:txBody>
                  <a:tcPr marL="9525" marR="9525" marT="9525" marB="0" anchor="b">
                    <a:solidFill>
                      <a:schemeClr val="bg2"/>
                    </a:solidFill>
                  </a:tcPr>
                </a:tc>
                <a:extLst>
                  <a:ext uri="{0D108BD9-81ED-4DB2-BD59-A6C34878D82A}">
                    <a16:rowId xmlns:a16="http://schemas.microsoft.com/office/drawing/2014/main" val="3420968930"/>
                  </a:ext>
                </a:extLst>
              </a:tr>
              <a:tr h="263107">
                <a:tc>
                  <a:txBody>
                    <a:bodyPr/>
                    <a:lstStyle/>
                    <a:p>
                      <a:pPr algn="l" fontAlgn="b"/>
                      <a:r>
                        <a:rPr lang="en-GB" sz="1400" u="none" strike="noStrike" dirty="0">
                          <a:solidFill>
                            <a:schemeClr val="tx1"/>
                          </a:solidFill>
                          <a:effectLst/>
                          <a:latin typeface="+mn-lt"/>
                        </a:rPr>
                        <a:t>General CPI</a:t>
                      </a:r>
                      <a:endParaRPr lang="en-GB" sz="1400" b="0" i="0" u="none" strike="noStrike" dirty="0">
                        <a:solidFill>
                          <a:schemeClr val="tx1"/>
                        </a:solidFill>
                        <a:effectLst/>
                        <a:latin typeface="+mn-lt"/>
                      </a:endParaRP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10%</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6%</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4%</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2%</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2%</a:t>
                      </a:r>
                    </a:p>
                  </a:txBody>
                  <a:tcPr marL="9525" marR="9525" marT="9525" marB="0" anchor="b">
                    <a:solidFill>
                      <a:schemeClr val="bg2"/>
                    </a:solidFill>
                  </a:tcPr>
                </a:tc>
                <a:extLst>
                  <a:ext uri="{0D108BD9-81ED-4DB2-BD59-A6C34878D82A}">
                    <a16:rowId xmlns:a16="http://schemas.microsoft.com/office/drawing/2014/main" val="2868709799"/>
                  </a:ext>
                </a:extLst>
              </a:tr>
              <a:tr h="263107">
                <a:tc>
                  <a:txBody>
                    <a:bodyPr/>
                    <a:lstStyle/>
                    <a:p>
                      <a:pPr algn="l" fontAlgn="b"/>
                      <a:r>
                        <a:rPr lang="en-GB" sz="1400" u="none" strike="noStrike" dirty="0">
                          <a:solidFill>
                            <a:schemeClr val="tx1"/>
                          </a:solidFill>
                          <a:effectLst/>
                          <a:latin typeface="+mn-lt"/>
                        </a:rPr>
                        <a:t>Pay award</a:t>
                      </a:r>
                      <a:endParaRPr lang="en-GB" sz="1400" b="0" i="0" u="none" strike="noStrike" dirty="0">
                        <a:solidFill>
                          <a:schemeClr val="tx1"/>
                        </a:solidFill>
                        <a:effectLst/>
                        <a:latin typeface="+mn-lt"/>
                      </a:endParaRP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6%</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4%</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3%</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3%</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3%</a:t>
                      </a:r>
                    </a:p>
                  </a:txBody>
                  <a:tcPr marL="9525" marR="9525" marT="9525" marB="0" anchor="b">
                    <a:solidFill>
                      <a:schemeClr val="bg2"/>
                    </a:solidFill>
                  </a:tcPr>
                </a:tc>
                <a:extLst>
                  <a:ext uri="{0D108BD9-81ED-4DB2-BD59-A6C34878D82A}">
                    <a16:rowId xmlns:a16="http://schemas.microsoft.com/office/drawing/2014/main" val="1506856958"/>
                  </a:ext>
                </a:extLst>
              </a:tr>
              <a:tr h="263107">
                <a:tc>
                  <a:txBody>
                    <a:bodyPr/>
                    <a:lstStyle/>
                    <a:p>
                      <a:pPr algn="l" fontAlgn="b"/>
                      <a:r>
                        <a:rPr lang="en-GB" sz="1400" u="none" strike="noStrike" dirty="0">
                          <a:solidFill>
                            <a:schemeClr val="tx1"/>
                          </a:solidFill>
                          <a:effectLst/>
                          <a:latin typeface="+mn-lt"/>
                        </a:rPr>
                        <a:t>Contractors</a:t>
                      </a:r>
                      <a:endParaRPr lang="en-GB" sz="1400" b="0" i="0" u="none" strike="noStrike" dirty="0">
                        <a:solidFill>
                          <a:schemeClr val="tx1"/>
                        </a:solidFill>
                        <a:effectLst/>
                        <a:latin typeface="+mn-lt"/>
                      </a:endParaRP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10%</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7%</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4%</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3%</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3%</a:t>
                      </a:r>
                    </a:p>
                  </a:txBody>
                  <a:tcPr marL="9525" marR="9525" marT="9525" marB="0" anchor="b">
                    <a:solidFill>
                      <a:schemeClr val="bg2"/>
                    </a:solidFill>
                  </a:tcPr>
                </a:tc>
                <a:extLst>
                  <a:ext uri="{0D108BD9-81ED-4DB2-BD59-A6C34878D82A}">
                    <a16:rowId xmlns:a16="http://schemas.microsoft.com/office/drawing/2014/main" val="3741436282"/>
                  </a:ext>
                </a:extLst>
              </a:tr>
              <a:tr h="263107">
                <a:tc>
                  <a:txBody>
                    <a:bodyPr/>
                    <a:lstStyle/>
                    <a:p>
                      <a:pPr algn="l" fontAlgn="b"/>
                      <a:r>
                        <a:rPr lang="en-GB" sz="1400" u="none" strike="noStrike" dirty="0">
                          <a:solidFill>
                            <a:schemeClr val="tx1"/>
                          </a:solidFill>
                          <a:effectLst/>
                          <a:latin typeface="+mn-lt"/>
                        </a:rPr>
                        <a:t>Supplies/materials</a:t>
                      </a:r>
                      <a:endParaRPr lang="en-GB" sz="1400" b="0" i="0" u="none" strike="noStrike" dirty="0">
                        <a:solidFill>
                          <a:schemeClr val="tx1"/>
                        </a:solidFill>
                        <a:effectLst/>
                        <a:latin typeface="+mn-lt"/>
                      </a:endParaRP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10%</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7%</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4%</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3%</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3%</a:t>
                      </a:r>
                    </a:p>
                  </a:txBody>
                  <a:tcPr marL="9525" marR="9525" marT="9525" marB="0" anchor="b">
                    <a:solidFill>
                      <a:schemeClr val="bg2"/>
                    </a:solidFill>
                  </a:tcPr>
                </a:tc>
                <a:extLst>
                  <a:ext uri="{0D108BD9-81ED-4DB2-BD59-A6C34878D82A}">
                    <a16:rowId xmlns:a16="http://schemas.microsoft.com/office/drawing/2014/main" val="2724865279"/>
                  </a:ext>
                </a:extLst>
              </a:tr>
              <a:tr h="263107">
                <a:tc>
                  <a:txBody>
                    <a:bodyPr/>
                    <a:lstStyle/>
                    <a:p>
                      <a:pPr algn="l" fontAlgn="b"/>
                      <a:r>
                        <a:rPr lang="en-GB" sz="1400" u="none" strike="noStrike" dirty="0">
                          <a:solidFill>
                            <a:schemeClr val="tx1"/>
                          </a:solidFill>
                          <a:effectLst/>
                          <a:latin typeface="+mn-lt"/>
                        </a:rPr>
                        <a:t>Utilities costs</a:t>
                      </a:r>
                      <a:endParaRPr lang="en-GB" sz="1400" b="0" i="0" u="none" strike="noStrike" dirty="0">
                        <a:solidFill>
                          <a:schemeClr val="tx1"/>
                        </a:solidFill>
                        <a:effectLst/>
                        <a:latin typeface="+mn-lt"/>
                      </a:endParaRP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100%</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50%</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5%</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3%</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3%</a:t>
                      </a:r>
                    </a:p>
                  </a:txBody>
                  <a:tcPr marL="9525" marR="9525" marT="9525" marB="0" anchor="b">
                    <a:solidFill>
                      <a:schemeClr val="bg2"/>
                    </a:solidFill>
                  </a:tcPr>
                </a:tc>
                <a:extLst>
                  <a:ext uri="{0D108BD9-81ED-4DB2-BD59-A6C34878D82A}">
                    <a16:rowId xmlns:a16="http://schemas.microsoft.com/office/drawing/2014/main" val="1308110560"/>
                  </a:ext>
                </a:extLst>
              </a:tr>
              <a:tr h="263107">
                <a:tc>
                  <a:txBody>
                    <a:bodyPr/>
                    <a:lstStyle/>
                    <a:p>
                      <a:pPr algn="l" fontAlgn="b"/>
                      <a:r>
                        <a:rPr lang="en-GB" sz="1400" u="none" strike="noStrike" dirty="0">
                          <a:solidFill>
                            <a:schemeClr val="tx1"/>
                          </a:solidFill>
                          <a:effectLst/>
                          <a:latin typeface="+mn-lt"/>
                        </a:rPr>
                        <a:t>Construction </a:t>
                      </a:r>
                      <a:endParaRPr lang="en-GB" sz="1400" b="0" i="0" u="none" strike="noStrike" dirty="0">
                        <a:solidFill>
                          <a:schemeClr val="tx1"/>
                        </a:solidFill>
                        <a:effectLst/>
                        <a:latin typeface="+mn-lt"/>
                      </a:endParaRP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10%</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7%</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4%</a:t>
                      </a:r>
                    </a:p>
                  </a:txBody>
                  <a:tcPr marL="9525" marR="9525" marT="9525" marB="0" anchor="b">
                    <a:solidFill>
                      <a:schemeClr val="bg2"/>
                    </a:solidFill>
                  </a:tcPr>
                </a:tc>
                <a:tc>
                  <a:txBody>
                    <a:bodyPr/>
                    <a:lstStyle/>
                    <a:p>
                      <a:pPr algn="ctr" fontAlgn="b"/>
                      <a:r>
                        <a:rPr lang="en-GB" sz="1400" b="0" i="0" u="none" strike="noStrike">
                          <a:solidFill>
                            <a:schemeClr val="tx1"/>
                          </a:solidFill>
                          <a:effectLst/>
                          <a:latin typeface="+mn-lt"/>
                        </a:rPr>
                        <a:t>3%</a:t>
                      </a:r>
                    </a:p>
                  </a:txBody>
                  <a:tcPr marL="9525" marR="9525" marT="9525" marB="0" anchor="b">
                    <a:solidFill>
                      <a:schemeClr val="bg2"/>
                    </a:solidFill>
                  </a:tcPr>
                </a:tc>
                <a:tc>
                  <a:txBody>
                    <a:bodyPr/>
                    <a:lstStyle/>
                    <a:p>
                      <a:pPr algn="ctr" fontAlgn="b"/>
                      <a:r>
                        <a:rPr lang="en-GB" sz="1400" b="0" i="0" u="none" strike="noStrike" dirty="0">
                          <a:solidFill>
                            <a:schemeClr val="tx1"/>
                          </a:solidFill>
                          <a:effectLst/>
                          <a:latin typeface="+mn-lt"/>
                        </a:rPr>
                        <a:t>3%</a:t>
                      </a:r>
                    </a:p>
                  </a:txBody>
                  <a:tcPr marL="9525" marR="9525" marT="9525" marB="0" anchor="b">
                    <a:solidFill>
                      <a:schemeClr val="bg2"/>
                    </a:solidFill>
                  </a:tcPr>
                </a:tc>
                <a:extLst>
                  <a:ext uri="{0D108BD9-81ED-4DB2-BD59-A6C34878D82A}">
                    <a16:rowId xmlns:a16="http://schemas.microsoft.com/office/drawing/2014/main" val="1536112037"/>
                  </a:ext>
                </a:extLst>
              </a:tr>
              <a:tr h="263107">
                <a:tc>
                  <a:txBody>
                    <a:bodyPr/>
                    <a:lstStyle/>
                    <a:p>
                      <a:pPr algn="l" fontAlgn="b"/>
                      <a:r>
                        <a:rPr lang="en-GB" sz="1400" u="none" strike="noStrike" dirty="0">
                          <a:solidFill>
                            <a:schemeClr val="tx1"/>
                          </a:solidFill>
                          <a:effectLst/>
                          <a:latin typeface="+mn-lt"/>
                        </a:rPr>
                        <a:t> </a:t>
                      </a:r>
                      <a:endParaRPr lang="en-GB" sz="1400" b="0" i="0" u="none" strike="noStrike" dirty="0">
                        <a:solidFill>
                          <a:schemeClr val="tx1"/>
                        </a:solidFill>
                        <a:effectLst/>
                        <a:latin typeface="+mn-lt"/>
                      </a:endParaRPr>
                    </a:p>
                  </a:txBody>
                  <a:tcPr marL="9525" marR="9525" marT="9525" marB="0" anchor="b"/>
                </a:tc>
                <a:tc>
                  <a:txBody>
                    <a:bodyPr/>
                    <a:lstStyle/>
                    <a:p>
                      <a:pPr algn="l" fontAlgn="b"/>
                      <a:r>
                        <a:rPr lang="en-GB" sz="1400" u="none" strike="noStrike">
                          <a:solidFill>
                            <a:schemeClr val="tx1"/>
                          </a:solidFill>
                          <a:effectLst/>
                          <a:latin typeface="+mn-lt"/>
                        </a:rPr>
                        <a:t> </a:t>
                      </a:r>
                      <a:endParaRPr lang="en-GB" sz="1400" b="0" i="0" u="none" strike="noStrike">
                        <a:solidFill>
                          <a:schemeClr val="tx1"/>
                        </a:solidFill>
                        <a:effectLst/>
                        <a:latin typeface="+mn-lt"/>
                      </a:endParaRPr>
                    </a:p>
                  </a:txBody>
                  <a:tcPr marL="9525" marR="9525" marT="9525" marB="0" anchor="b"/>
                </a:tc>
                <a:tc>
                  <a:txBody>
                    <a:bodyPr/>
                    <a:lstStyle/>
                    <a:p>
                      <a:pPr algn="l" fontAlgn="b"/>
                      <a:r>
                        <a:rPr lang="en-GB" sz="1400" u="none" strike="noStrike">
                          <a:solidFill>
                            <a:schemeClr val="tx1"/>
                          </a:solidFill>
                          <a:effectLst/>
                          <a:latin typeface="+mn-lt"/>
                        </a:rPr>
                        <a:t> </a:t>
                      </a:r>
                      <a:endParaRPr lang="en-GB" sz="1400" b="0" i="0" u="none" strike="noStrike">
                        <a:solidFill>
                          <a:schemeClr val="tx1"/>
                        </a:solidFill>
                        <a:effectLst/>
                        <a:latin typeface="+mn-lt"/>
                      </a:endParaRPr>
                    </a:p>
                  </a:txBody>
                  <a:tcPr marL="9525" marR="9525" marT="9525" marB="0" anchor="b"/>
                </a:tc>
                <a:tc>
                  <a:txBody>
                    <a:bodyPr/>
                    <a:lstStyle/>
                    <a:p>
                      <a:pPr algn="l" fontAlgn="b"/>
                      <a:r>
                        <a:rPr lang="en-GB" sz="1400" u="none" strike="noStrike" dirty="0">
                          <a:solidFill>
                            <a:schemeClr val="tx1"/>
                          </a:solidFill>
                          <a:effectLst/>
                          <a:latin typeface="+mn-lt"/>
                        </a:rPr>
                        <a:t> </a:t>
                      </a:r>
                      <a:endParaRPr lang="en-GB" sz="1400" b="0" i="0" u="none" strike="noStrike" dirty="0">
                        <a:solidFill>
                          <a:schemeClr val="tx1"/>
                        </a:solidFill>
                        <a:effectLst/>
                        <a:latin typeface="+mn-lt"/>
                      </a:endParaRPr>
                    </a:p>
                  </a:txBody>
                  <a:tcPr marL="9525" marR="9525" marT="9525" marB="0" anchor="b"/>
                </a:tc>
                <a:tc>
                  <a:txBody>
                    <a:bodyPr/>
                    <a:lstStyle/>
                    <a:p>
                      <a:pPr algn="l" fontAlgn="b"/>
                      <a:r>
                        <a:rPr lang="en-GB" sz="1400" u="none" strike="noStrike">
                          <a:solidFill>
                            <a:schemeClr val="tx1"/>
                          </a:solidFill>
                          <a:effectLst/>
                          <a:latin typeface="+mn-lt"/>
                        </a:rPr>
                        <a:t> </a:t>
                      </a:r>
                      <a:endParaRPr lang="en-GB" sz="1400" b="0" i="0" u="none" strike="noStrike">
                        <a:solidFill>
                          <a:schemeClr val="tx1"/>
                        </a:solidFill>
                        <a:effectLst/>
                        <a:latin typeface="+mn-lt"/>
                      </a:endParaRPr>
                    </a:p>
                  </a:txBody>
                  <a:tcPr marL="9525" marR="9525" marT="9525" marB="0" anchor="b"/>
                </a:tc>
                <a:tc>
                  <a:txBody>
                    <a:bodyPr/>
                    <a:lstStyle/>
                    <a:p>
                      <a:pPr algn="l" fontAlgn="b"/>
                      <a:r>
                        <a:rPr lang="en-GB" sz="1400" u="none" strike="noStrike" dirty="0">
                          <a:solidFill>
                            <a:schemeClr val="tx1"/>
                          </a:solidFill>
                          <a:effectLst/>
                          <a:latin typeface="+mn-lt"/>
                        </a:rPr>
                        <a:t> </a:t>
                      </a:r>
                      <a:endParaRPr lang="en-GB" sz="14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3338843186"/>
                  </a:ext>
                </a:extLst>
              </a:tr>
              <a:tr h="263107">
                <a:tc>
                  <a:txBody>
                    <a:bodyPr/>
                    <a:lstStyle/>
                    <a:p>
                      <a:pPr algn="l" fontAlgn="b"/>
                      <a:r>
                        <a:rPr lang="en-GB" sz="1400" b="1" u="none" strike="noStrike" dirty="0">
                          <a:solidFill>
                            <a:schemeClr val="tx1"/>
                          </a:solidFill>
                          <a:effectLst/>
                          <a:latin typeface="+mn-lt"/>
                        </a:rPr>
                        <a:t>RP Valuations</a:t>
                      </a:r>
                      <a:endParaRPr lang="en-GB" sz="1400" b="1" i="0" u="none" strike="noStrike" dirty="0">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r" fontAlgn="b"/>
                      <a:r>
                        <a:rPr lang="en-GB" sz="1400" u="none" strike="noStrike">
                          <a:solidFill>
                            <a:schemeClr val="tx1"/>
                          </a:solidFill>
                          <a:effectLst/>
                          <a:latin typeface="+mn-lt"/>
                        </a:rPr>
                        <a:t>2023.24</a:t>
                      </a:r>
                      <a:endParaRPr lang="en-GB" sz="1400" b="0" i="0" u="none" strike="noStrike">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r" fontAlgn="b"/>
                      <a:r>
                        <a:rPr lang="en-GB" sz="1400" u="none" strike="noStrike" dirty="0">
                          <a:solidFill>
                            <a:schemeClr val="tx1"/>
                          </a:solidFill>
                          <a:effectLst/>
                          <a:latin typeface="+mn-lt"/>
                        </a:rPr>
                        <a:t>2024.25</a:t>
                      </a:r>
                      <a:endParaRPr lang="en-GB" sz="1400" b="0" i="0" u="none" strike="noStrike" dirty="0">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r" fontAlgn="b"/>
                      <a:r>
                        <a:rPr lang="en-GB" sz="1400" u="none" strike="noStrike">
                          <a:solidFill>
                            <a:schemeClr val="tx1"/>
                          </a:solidFill>
                          <a:effectLst/>
                          <a:latin typeface="+mn-lt"/>
                        </a:rPr>
                        <a:t>2025.26</a:t>
                      </a:r>
                      <a:endParaRPr lang="en-GB" sz="1400" b="0" i="0" u="none" strike="noStrike">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r" fontAlgn="b"/>
                      <a:r>
                        <a:rPr lang="en-GB" sz="1400" u="none" strike="noStrike">
                          <a:solidFill>
                            <a:schemeClr val="tx1"/>
                          </a:solidFill>
                          <a:effectLst/>
                          <a:latin typeface="+mn-lt"/>
                        </a:rPr>
                        <a:t>2026.27</a:t>
                      </a:r>
                      <a:endParaRPr lang="en-GB" sz="1400" b="0" i="0" u="none" strike="noStrike">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r" fontAlgn="b"/>
                      <a:r>
                        <a:rPr lang="en-GB" sz="1400" u="none" strike="noStrike" dirty="0">
                          <a:solidFill>
                            <a:schemeClr val="tx1"/>
                          </a:solidFill>
                          <a:effectLst/>
                          <a:latin typeface="+mn-lt"/>
                        </a:rPr>
                        <a:t>2027.28</a:t>
                      </a:r>
                      <a:endParaRPr lang="en-GB" sz="1400" b="0" i="0" u="none" strike="noStrike" dirty="0">
                        <a:solidFill>
                          <a:schemeClr val="tx1"/>
                        </a:solidFill>
                        <a:effectLst/>
                        <a:latin typeface="+mn-lt"/>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102696310"/>
                  </a:ext>
                </a:extLst>
              </a:tr>
              <a:tr h="263107">
                <a:tc>
                  <a:txBody>
                    <a:bodyPr/>
                    <a:lstStyle/>
                    <a:p>
                      <a:pPr algn="l" fontAlgn="b"/>
                      <a:r>
                        <a:rPr lang="en-GB" sz="1400" u="none" strike="noStrike" dirty="0">
                          <a:solidFill>
                            <a:schemeClr val="tx1"/>
                          </a:solidFill>
                          <a:effectLst/>
                          <a:latin typeface="+mn-lt"/>
                        </a:rPr>
                        <a:t>General CPI</a:t>
                      </a:r>
                      <a:endParaRPr lang="en-GB" sz="1400" b="0" i="0" u="none" strike="noStrike" dirty="0">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10.0%</a:t>
                      </a:r>
                    </a:p>
                  </a:txBody>
                  <a:tcPr marL="9525" marR="9525" marT="9525" marB="0" anchor="b">
                    <a:solidFill>
                      <a:schemeClr val="accent4">
                        <a:lumMod val="20000"/>
                        <a:lumOff val="80000"/>
                      </a:schemeClr>
                    </a:solidFill>
                  </a:tcPr>
                </a:tc>
                <a:tc>
                  <a:txBody>
                    <a:bodyPr/>
                    <a:lstStyle/>
                    <a:p>
                      <a:pPr algn="ctr" fontAlgn="b"/>
                      <a:r>
                        <a:rPr lang="en-GB" sz="1400" b="0" i="0" u="none" strike="noStrike" dirty="0">
                          <a:solidFill>
                            <a:schemeClr val="tx1"/>
                          </a:solidFill>
                          <a:effectLst/>
                          <a:latin typeface="+mn-lt"/>
                        </a:rPr>
                        <a:t>5.1%</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4.0%</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2.0%</a:t>
                      </a:r>
                    </a:p>
                  </a:txBody>
                  <a:tcPr marL="9525" marR="9525" marT="9525" marB="0" anchor="b">
                    <a:solidFill>
                      <a:schemeClr val="accent4">
                        <a:lumMod val="20000"/>
                        <a:lumOff val="80000"/>
                      </a:schemeClr>
                    </a:solidFill>
                  </a:tcPr>
                </a:tc>
                <a:tc>
                  <a:txBody>
                    <a:bodyPr/>
                    <a:lstStyle/>
                    <a:p>
                      <a:pPr algn="ctr" fontAlgn="b"/>
                      <a:r>
                        <a:rPr lang="en-GB" sz="1400" b="0" i="0" u="none" strike="noStrike" dirty="0">
                          <a:solidFill>
                            <a:schemeClr val="tx1"/>
                          </a:solidFill>
                          <a:effectLst/>
                          <a:latin typeface="+mn-lt"/>
                        </a:rPr>
                        <a:t>2.0%</a:t>
                      </a:r>
                    </a:p>
                  </a:txBody>
                  <a:tcPr marL="9525" marR="9525" marT="9525" marB="0" anchor="b">
                    <a:solidFill>
                      <a:schemeClr val="accent4">
                        <a:lumMod val="20000"/>
                        <a:lumOff val="80000"/>
                      </a:schemeClr>
                    </a:solidFill>
                  </a:tcPr>
                </a:tc>
                <a:extLst>
                  <a:ext uri="{0D108BD9-81ED-4DB2-BD59-A6C34878D82A}">
                    <a16:rowId xmlns:a16="http://schemas.microsoft.com/office/drawing/2014/main" val="3955474576"/>
                  </a:ext>
                </a:extLst>
              </a:tr>
              <a:tr h="263107">
                <a:tc>
                  <a:txBody>
                    <a:bodyPr/>
                    <a:lstStyle/>
                    <a:p>
                      <a:pPr algn="l" fontAlgn="b"/>
                      <a:r>
                        <a:rPr lang="en-GB" sz="1400" u="none" strike="noStrike" dirty="0">
                          <a:solidFill>
                            <a:schemeClr val="tx1"/>
                          </a:solidFill>
                          <a:effectLst/>
                          <a:latin typeface="+mn-lt"/>
                        </a:rPr>
                        <a:t>Pay award</a:t>
                      </a:r>
                      <a:endParaRPr lang="en-GB" sz="1400" b="0" i="0" u="none" strike="noStrike" dirty="0">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10.0%</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5.1%</a:t>
                      </a:r>
                    </a:p>
                  </a:txBody>
                  <a:tcPr marL="9525" marR="9525" marT="9525" marB="0" anchor="b">
                    <a:solidFill>
                      <a:schemeClr val="accent4">
                        <a:lumMod val="20000"/>
                        <a:lumOff val="80000"/>
                      </a:schemeClr>
                    </a:solidFill>
                  </a:tcPr>
                </a:tc>
                <a:tc>
                  <a:txBody>
                    <a:bodyPr/>
                    <a:lstStyle/>
                    <a:p>
                      <a:pPr algn="ctr" fontAlgn="b"/>
                      <a:r>
                        <a:rPr lang="en-GB" sz="1400" b="0" i="0" u="none" strike="noStrike" dirty="0">
                          <a:solidFill>
                            <a:schemeClr val="tx1"/>
                          </a:solidFill>
                          <a:effectLst/>
                          <a:latin typeface="+mn-lt"/>
                        </a:rPr>
                        <a:t>4.0%</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3.0%</a:t>
                      </a:r>
                    </a:p>
                  </a:txBody>
                  <a:tcPr marL="9525" marR="9525" marT="9525" marB="0" anchor="b">
                    <a:solidFill>
                      <a:schemeClr val="accent4">
                        <a:lumMod val="20000"/>
                        <a:lumOff val="80000"/>
                      </a:schemeClr>
                    </a:solidFill>
                  </a:tcPr>
                </a:tc>
                <a:tc>
                  <a:txBody>
                    <a:bodyPr/>
                    <a:lstStyle/>
                    <a:p>
                      <a:pPr algn="ctr" fontAlgn="b"/>
                      <a:r>
                        <a:rPr lang="en-GB" sz="1400" b="0" i="0" u="none" strike="noStrike" dirty="0">
                          <a:solidFill>
                            <a:schemeClr val="tx1"/>
                          </a:solidFill>
                          <a:effectLst/>
                          <a:latin typeface="+mn-lt"/>
                        </a:rPr>
                        <a:t>3.0%</a:t>
                      </a:r>
                    </a:p>
                  </a:txBody>
                  <a:tcPr marL="9525" marR="9525" marT="9525" marB="0" anchor="b">
                    <a:solidFill>
                      <a:schemeClr val="accent4">
                        <a:lumMod val="20000"/>
                        <a:lumOff val="80000"/>
                      </a:schemeClr>
                    </a:solidFill>
                  </a:tcPr>
                </a:tc>
                <a:extLst>
                  <a:ext uri="{0D108BD9-81ED-4DB2-BD59-A6C34878D82A}">
                    <a16:rowId xmlns:a16="http://schemas.microsoft.com/office/drawing/2014/main" val="1821013832"/>
                  </a:ext>
                </a:extLst>
              </a:tr>
              <a:tr h="263107">
                <a:tc>
                  <a:txBody>
                    <a:bodyPr/>
                    <a:lstStyle/>
                    <a:p>
                      <a:pPr algn="l" fontAlgn="b"/>
                      <a:r>
                        <a:rPr lang="en-GB" sz="1400" u="none" strike="noStrike">
                          <a:solidFill>
                            <a:schemeClr val="tx1"/>
                          </a:solidFill>
                          <a:effectLst/>
                          <a:latin typeface="+mn-lt"/>
                        </a:rPr>
                        <a:t>Contractors</a:t>
                      </a:r>
                      <a:endParaRPr lang="en-GB" sz="1400" b="0" i="0" u="none" strike="noStrike">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8.4%</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4.1%</a:t>
                      </a:r>
                    </a:p>
                  </a:txBody>
                  <a:tcPr marL="9525" marR="9525" marT="9525" marB="0" anchor="b">
                    <a:solidFill>
                      <a:schemeClr val="accent4">
                        <a:lumMod val="20000"/>
                        <a:lumOff val="80000"/>
                      </a:schemeClr>
                    </a:solidFill>
                  </a:tcPr>
                </a:tc>
                <a:tc>
                  <a:txBody>
                    <a:bodyPr/>
                    <a:lstStyle/>
                    <a:p>
                      <a:pPr algn="ctr" fontAlgn="b"/>
                      <a:r>
                        <a:rPr lang="en-GB" sz="1400" b="0" i="0" u="none" strike="noStrike" dirty="0">
                          <a:solidFill>
                            <a:schemeClr val="tx1"/>
                          </a:solidFill>
                          <a:effectLst/>
                          <a:latin typeface="+mn-lt"/>
                        </a:rPr>
                        <a:t>3.2%</a:t>
                      </a:r>
                    </a:p>
                  </a:txBody>
                  <a:tcPr marL="9525" marR="9525" marT="9525" marB="0" anchor="b">
                    <a:solidFill>
                      <a:schemeClr val="accent4">
                        <a:lumMod val="20000"/>
                        <a:lumOff val="80000"/>
                      </a:schemeClr>
                    </a:solidFill>
                  </a:tcPr>
                </a:tc>
                <a:tc>
                  <a:txBody>
                    <a:bodyPr/>
                    <a:lstStyle/>
                    <a:p>
                      <a:pPr algn="ctr" fontAlgn="b"/>
                      <a:r>
                        <a:rPr lang="en-GB" sz="1400" b="0" i="0" u="none" strike="noStrike" dirty="0">
                          <a:solidFill>
                            <a:schemeClr val="tx1"/>
                          </a:solidFill>
                          <a:effectLst/>
                          <a:latin typeface="+mn-lt"/>
                        </a:rPr>
                        <a:t>3.0%</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3.0%</a:t>
                      </a:r>
                    </a:p>
                  </a:txBody>
                  <a:tcPr marL="9525" marR="9525" marT="9525" marB="0" anchor="b">
                    <a:solidFill>
                      <a:schemeClr val="accent4">
                        <a:lumMod val="20000"/>
                        <a:lumOff val="80000"/>
                      </a:schemeClr>
                    </a:solidFill>
                  </a:tcPr>
                </a:tc>
                <a:extLst>
                  <a:ext uri="{0D108BD9-81ED-4DB2-BD59-A6C34878D82A}">
                    <a16:rowId xmlns:a16="http://schemas.microsoft.com/office/drawing/2014/main" val="2947983552"/>
                  </a:ext>
                </a:extLst>
              </a:tr>
              <a:tr h="263107">
                <a:tc>
                  <a:txBody>
                    <a:bodyPr/>
                    <a:lstStyle/>
                    <a:p>
                      <a:pPr algn="l" fontAlgn="b"/>
                      <a:r>
                        <a:rPr lang="en-GB" sz="1400" u="none" strike="noStrike">
                          <a:solidFill>
                            <a:schemeClr val="tx1"/>
                          </a:solidFill>
                          <a:effectLst/>
                          <a:latin typeface="+mn-lt"/>
                        </a:rPr>
                        <a:t>Supplies/materials</a:t>
                      </a:r>
                      <a:endParaRPr lang="en-GB" sz="1400" b="0" i="0" u="none" strike="noStrike">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8.4%</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4.1%</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3.2%</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3.0%</a:t>
                      </a:r>
                    </a:p>
                  </a:txBody>
                  <a:tcPr marL="9525" marR="9525" marT="9525" marB="0" anchor="b">
                    <a:solidFill>
                      <a:schemeClr val="accent4">
                        <a:lumMod val="20000"/>
                        <a:lumOff val="80000"/>
                      </a:schemeClr>
                    </a:solidFill>
                  </a:tcPr>
                </a:tc>
                <a:tc>
                  <a:txBody>
                    <a:bodyPr/>
                    <a:lstStyle/>
                    <a:p>
                      <a:pPr algn="ctr" fontAlgn="b"/>
                      <a:r>
                        <a:rPr lang="en-GB" sz="1400" b="0" i="0" u="none" strike="noStrike" dirty="0">
                          <a:solidFill>
                            <a:schemeClr val="tx1"/>
                          </a:solidFill>
                          <a:effectLst/>
                          <a:latin typeface="+mn-lt"/>
                        </a:rPr>
                        <a:t>3.0%</a:t>
                      </a:r>
                    </a:p>
                  </a:txBody>
                  <a:tcPr marL="9525" marR="9525" marT="9525" marB="0" anchor="b">
                    <a:solidFill>
                      <a:schemeClr val="accent4">
                        <a:lumMod val="20000"/>
                        <a:lumOff val="80000"/>
                      </a:schemeClr>
                    </a:solidFill>
                  </a:tcPr>
                </a:tc>
                <a:extLst>
                  <a:ext uri="{0D108BD9-81ED-4DB2-BD59-A6C34878D82A}">
                    <a16:rowId xmlns:a16="http://schemas.microsoft.com/office/drawing/2014/main" val="1250547997"/>
                  </a:ext>
                </a:extLst>
              </a:tr>
              <a:tr h="263107">
                <a:tc>
                  <a:txBody>
                    <a:bodyPr/>
                    <a:lstStyle/>
                    <a:p>
                      <a:pPr algn="l" fontAlgn="b"/>
                      <a:r>
                        <a:rPr lang="en-GB" sz="1400" u="none" strike="noStrike">
                          <a:solidFill>
                            <a:schemeClr val="tx1"/>
                          </a:solidFill>
                          <a:effectLst/>
                          <a:latin typeface="+mn-lt"/>
                        </a:rPr>
                        <a:t>Utilities costs</a:t>
                      </a:r>
                      <a:endParaRPr lang="en-GB" sz="1400" b="0" i="0" u="none" strike="noStrike">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10.0%</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5.1%</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4.0%</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3.0%</a:t>
                      </a:r>
                    </a:p>
                  </a:txBody>
                  <a:tcPr marL="9525" marR="9525" marT="9525" marB="0" anchor="b">
                    <a:solidFill>
                      <a:schemeClr val="accent4">
                        <a:lumMod val="20000"/>
                        <a:lumOff val="80000"/>
                      </a:schemeClr>
                    </a:solidFill>
                  </a:tcPr>
                </a:tc>
                <a:tc>
                  <a:txBody>
                    <a:bodyPr/>
                    <a:lstStyle/>
                    <a:p>
                      <a:pPr algn="ctr" fontAlgn="b"/>
                      <a:r>
                        <a:rPr lang="en-GB" sz="1400" b="0" i="0" u="none" strike="noStrike" dirty="0">
                          <a:solidFill>
                            <a:schemeClr val="tx1"/>
                          </a:solidFill>
                          <a:effectLst/>
                          <a:latin typeface="+mn-lt"/>
                        </a:rPr>
                        <a:t>3.0%</a:t>
                      </a:r>
                    </a:p>
                  </a:txBody>
                  <a:tcPr marL="9525" marR="9525" marT="9525" marB="0" anchor="b">
                    <a:solidFill>
                      <a:schemeClr val="accent4">
                        <a:lumMod val="20000"/>
                        <a:lumOff val="80000"/>
                      </a:schemeClr>
                    </a:solidFill>
                  </a:tcPr>
                </a:tc>
                <a:extLst>
                  <a:ext uri="{0D108BD9-81ED-4DB2-BD59-A6C34878D82A}">
                    <a16:rowId xmlns:a16="http://schemas.microsoft.com/office/drawing/2014/main" val="2519090352"/>
                  </a:ext>
                </a:extLst>
              </a:tr>
              <a:tr h="263107">
                <a:tc>
                  <a:txBody>
                    <a:bodyPr/>
                    <a:lstStyle/>
                    <a:p>
                      <a:pPr algn="l" fontAlgn="b"/>
                      <a:r>
                        <a:rPr lang="en-GB" sz="1400" u="none" strike="noStrike">
                          <a:solidFill>
                            <a:schemeClr val="tx1"/>
                          </a:solidFill>
                          <a:effectLst/>
                          <a:latin typeface="+mn-lt"/>
                        </a:rPr>
                        <a:t>Construction </a:t>
                      </a:r>
                      <a:endParaRPr lang="en-GB" sz="1400" b="0" i="0" u="none" strike="noStrike">
                        <a:solidFill>
                          <a:schemeClr val="tx1"/>
                        </a:solidFill>
                        <a:effectLst/>
                        <a:latin typeface="+mn-lt"/>
                      </a:endParaRP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9.1%</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4.1%</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4.0%</a:t>
                      </a:r>
                    </a:p>
                  </a:txBody>
                  <a:tcPr marL="9525" marR="9525" marT="9525" marB="0" anchor="b">
                    <a:solidFill>
                      <a:schemeClr val="accent4">
                        <a:lumMod val="20000"/>
                        <a:lumOff val="80000"/>
                      </a:schemeClr>
                    </a:solidFill>
                  </a:tcPr>
                </a:tc>
                <a:tc>
                  <a:txBody>
                    <a:bodyPr/>
                    <a:lstStyle/>
                    <a:p>
                      <a:pPr algn="ctr" fontAlgn="b"/>
                      <a:r>
                        <a:rPr lang="en-GB" sz="1400" b="0" i="0" u="none" strike="noStrike">
                          <a:solidFill>
                            <a:schemeClr val="tx1"/>
                          </a:solidFill>
                          <a:effectLst/>
                          <a:latin typeface="+mn-lt"/>
                        </a:rPr>
                        <a:t>3.5%</a:t>
                      </a:r>
                    </a:p>
                  </a:txBody>
                  <a:tcPr marL="9525" marR="9525" marT="9525" marB="0" anchor="b">
                    <a:solidFill>
                      <a:schemeClr val="accent4">
                        <a:lumMod val="20000"/>
                        <a:lumOff val="80000"/>
                      </a:schemeClr>
                    </a:solidFill>
                  </a:tcPr>
                </a:tc>
                <a:tc>
                  <a:txBody>
                    <a:bodyPr/>
                    <a:lstStyle/>
                    <a:p>
                      <a:pPr algn="ctr" fontAlgn="b"/>
                      <a:r>
                        <a:rPr lang="en-GB" sz="1400" b="0" i="0" u="none" strike="noStrike" dirty="0">
                          <a:solidFill>
                            <a:schemeClr val="tx1"/>
                          </a:solidFill>
                          <a:effectLst/>
                          <a:latin typeface="+mn-lt"/>
                        </a:rPr>
                        <a:t>3.0%</a:t>
                      </a:r>
                    </a:p>
                  </a:txBody>
                  <a:tcPr marL="9525" marR="9525" marT="9525" marB="0" anchor="b">
                    <a:solidFill>
                      <a:schemeClr val="accent4">
                        <a:lumMod val="20000"/>
                        <a:lumOff val="80000"/>
                      </a:schemeClr>
                    </a:solidFill>
                  </a:tcPr>
                </a:tc>
                <a:extLst>
                  <a:ext uri="{0D108BD9-81ED-4DB2-BD59-A6C34878D82A}">
                    <a16:rowId xmlns:a16="http://schemas.microsoft.com/office/drawing/2014/main" val="4232021122"/>
                  </a:ext>
                </a:extLst>
              </a:tr>
            </a:tbl>
          </a:graphicData>
        </a:graphic>
      </p:graphicFrame>
    </p:spTree>
    <p:extLst>
      <p:ext uri="{BB962C8B-B14F-4D97-AF65-F5344CB8AC3E}">
        <p14:creationId xmlns:p14="http://schemas.microsoft.com/office/powerpoint/2010/main" val="31160513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115310"/>
            <a:ext cx="8155781" cy="764195"/>
          </a:xfrm>
        </p:spPr>
        <p:txBody>
          <a:bodyPr/>
          <a:lstStyle/>
          <a:p>
            <a:r>
              <a:rPr lang="en-GB" dirty="0"/>
              <a:t>HRA Viability: discussion </a:t>
            </a:r>
            <a:endParaRPr lang="en-GB" b="1" dirty="0"/>
          </a:p>
        </p:txBody>
      </p:sp>
      <p:sp>
        <p:nvSpPr>
          <p:cNvPr id="2" name="Rectangle 3">
            <a:extLst>
              <a:ext uri="{FF2B5EF4-FFF2-40B4-BE49-F238E27FC236}">
                <a16:creationId xmlns:a16="http://schemas.microsoft.com/office/drawing/2014/main" id="{0946ED66-6413-12A4-EEA7-F0F77EF4632A}"/>
              </a:ext>
            </a:extLst>
          </p:cNvPr>
          <p:cNvSpPr txBox="1">
            <a:spLocks noChangeArrowheads="1"/>
          </p:cNvSpPr>
          <p:nvPr/>
        </p:nvSpPr>
        <p:spPr bwMode="auto">
          <a:xfrm>
            <a:off x="266700" y="1232452"/>
            <a:ext cx="11729830" cy="51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fontAlgn="base">
              <a:spcBef>
                <a:spcPct val="20000"/>
              </a:spcBef>
              <a:spcAft>
                <a:spcPct val="0"/>
              </a:spcAft>
              <a:buFont typeface="Wingdings" pitchFamily="2" charset="2"/>
              <a:buChar char="§"/>
              <a:defRPr sz="1400">
                <a:solidFill>
                  <a:srgbClr val="333333"/>
                </a:solidFill>
                <a:latin typeface="+mn-lt"/>
              </a:defRPr>
            </a:lvl6pPr>
            <a:lvl7pPr marL="2971800" indent="-228600" algn="l" rtl="0" fontAlgn="base">
              <a:spcBef>
                <a:spcPct val="20000"/>
              </a:spcBef>
              <a:spcAft>
                <a:spcPct val="0"/>
              </a:spcAft>
              <a:buFont typeface="Wingdings" pitchFamily="2" charset="2"/>
              <a:buChar char="§"/>
              <a:defRPr sz="1400">
                <a:solidFill>
                  <a:srgbClr val="333333"/>
                </a:solidFill>
                <a:latin typeface="+mn-lt"/>
              </a:defRPr>
            </a:lvl7pPr>
            <a:lvl8pPr marL="3429000" indent="-228600" algn="l" rtl="0" fontAlgn="base">
              <a:spcBef>
                <a:spcPct val="20000"/>
              </a:spcBef>
              <a:spcAft>
                <a:spcPct val="0"/>
              </a:spcAft>
              <a:buFont typeface="Wingdings" pitchFamily="2" charset="2"/>
              <a:buChar char="§"/>
              <a:defRPr sz="1400">
                <a:solidFill>
                  <a:srgbClr val="333333"/>
                </a:solidFill>
                <a:latin typeface="+mn-lt"/>
              </a:defRPr>
            </a:lvl8pPr>
            <a:lvl9pPr marL="3886200" indent="-228600" algn="l" rtl="0" fontAlgn="base">
              <a:spcBef>
                <a:spcPct val="20000"/>
              </a:spcBef>
              <a:spcAft>
                <a:spcPct val="0"/>
              </a:spcAft>
              <a:buFont typeface="Wingdings" pitchFamily="2" charset="2"/>
              <a:buChar char="§"/>
              <a:defRPr sz="1400">
                <a:solidFill>
                  <a:srgbClr val="333333"/>
                </a:solidFill>
                <a:latin typeface="+mn-lt"/>
              </a:defRPr>
            </a:lvl9pPr>
          </a:lstStyle>
          <a:p>
            <a:pPr marL="400050">
              <a:spcBef>
                <a:spcPct val="40000"/>
              </a:spcBef>
              <a:defRPr/>
            </a:pPr>
            <a:r>
              <a:rPr lang="en-US" sz="2000" kern="0" dirty="0">
                <a:solidFill>
                  <a:schemeClr val="tx1"/>
                </a:solidFill>
              </a:rPr>
              <a:t>Debt cap release in 2018 – focus on new build ?</a:t>
            </a:r>
          </a:p>
          <a:p>
            <a:pPr marL="400050">
              <a:spcBef>
                <a:spcPct val="40000"/>
              </a:spcBef>
              <a:defRPr/>
            </a:pPr>
            <a:r>
              <a:rPr lang="en-US" sz="2000" kern="0" dirty="0">
                <a:solidFill>
                  <a:schemeClr val="tx1"/>
                </a:solidFill>
              </a:rPr>
              <a:t>BUT</a:t>
            </a:r>
          </a:p>
          <a:p>
            <a:pPr marL="400050">
              <a:spcBef>
                <a:spcPct val="40000"/>
              </a:spcBef>
              <a:defRPr/>
            </a:pPr>
            <a:r>
              <a:rPr lang="en-US" sz="2000" kern="0" dirty="0">
                <a:solidFill>
                  <a:schemeClr val="tx1"/>
                </a:solidFill>
              </a:rPr>
              <a:t>Self financing debt linked to what was considered to be expenditure needs as at 2012-2042</a:t>
            </a:r>
          </a:p>
          <a:p>
            <a:pPr marL="800100" lvl="1">
              <a:spcBef>
                <a:spcPct val="40000"/>
              </a:spcBef>
              <a:defRPr/>
            </a:pPr>
            <a:r>
              <a:rPr lang="en-US" sz="1800" kern="0" dirty="0">
                <a:solidFill>
                  <a:schemeClr val="tx1"/>
                </a:solidFill>
              </a:rPr>
              <a:t>Decent homes only – no backlog (except in specific cases)</a:t>
            </a:r>
          </a:p>
          <a:p>
            <a:pPr marL="800100" lvl="1">
              <a:spcBef>
                <a:spcPct val="40000"/>
              </a:spcBef>
              <a:defRPr/>
            </a:pPr>
            <a:r>
              <a:rPr lang="en-US" sz="1800" kern="0" dirty="0">
                <a:solidFill>
                  <a:schemeClr val="tx1"/>
                </a:solidFill>
              </a:rPr>
              <a:t>4 years of rent cuts</a:t>
            </a:r>
          </a:p>
          <a:p>
            <a:pPr marL="800100" lvl="1">
              <a:spcBef>
                <a:spcPct val="40000"/>
              </a:spcBef>
              <a:defRPr/>
            </a:pPr>
            <a:r>
              <a:rPr lang="en-US" sz="1800" kern="0" dirty="0">
                <a:solidFill>
                  <a:schemeClr val="tx1"/>
                </a:solidFill>
              </a:rPr>
              <a:t>Rent restriction 2023 and maybe in future years</a:t>
            </a:r>
          </a:p>
          <a:p>
            <a:pPr marL="800100" lvl="1">
              <a:spcBef>
                <a:spcPct val="40000"/>
              </a:spcBef>
              <a:defRPr/>
            </a:pPr>
            <a:r>
              <a:rPr lang="en-US" sz="1800" kern="0" dirty="0">
                <a:solidFill>
                  <a:schemeClr val="tx1"/>
                </a:solidFill>
              </a:rPr>
              <a:t>Building and fire safety</a:t>
            </a:r>
          </a:p>
          <a:p>
            <a:pPr marL="800100" lvl="1">
              <a:spcBef>
                <a:spcPct val="40000"/>
              </a:spcBef>
              <a:defRPr/>
            </a:pPr>
            <a:r>
              <a:rPr lang="en-US" sz="1800" kern="0" dirty="0">
                <a:solidFill>
                  <a:schemeClr val="tx1"/>
                </a:solidFill>
              </a:rPr>
              <a:t>Possible Decent Homes 2</a:t>
            </a:r>
          </a:p>
          <a:p>
            <a:pPr marL="400050">
              <a:spcBef>
                <a:spcPct val="40000"/>
              </a:spcBef>
              <a:defRPr/>
            </a:pPr>
            <a:r>
              <a:rPr lang="en-US" sz="2000" kern="0" dirty="0">
                <a:solidFill>
                  <a:schemeClr val="tx1"/>
                </a:solidFill>
              </a:rPr>
              <a:t>All in all – rents being asked to cover much more expenditure than was anticipated in 2012</a:t>
            </a:r>
          </a:p>
          <a:p>
            <a:pPr marL="400050">
              <a:spcBef>
                <a:spcPct val="40000"/>
              </a:spcBef>
              <a:defRPr/>
            </a:pPr>
            <a:r>
              <a:rPr lang="en-US" sz="2000" kern="0" dirty="0">
                <a:solidFill>
                  <a:schemeClr val="tx1"/>
                </a:solidFill>
              </a:rPr>
              <a:t>Need for more capital subsidy and support – but is this a case for reopening the debt settlement?</a:t>
            </a:r>
          </a:p>
          <a:p>
            <a:pPr marL="400050">
              <a:spcBef>
                <a:spcPct val="40000"/>
              </a:spcBef>
              <a:defRPr/>
            </a:pPr>
            <a:endParaRPr lang="en-US" sz="2000" kern="0" dirty="0">
              <a:solidFill>
                <a:schemeClr val="tx1"/>
              </a:solidFill>
            </a:endParaRPr>
          </a:p>
          <a:p>
            <a:pPr marL="400050">
              <a:spcBef>
                <a:spcPct val="40000"/>
              </a:spcBef>
              <a:defRPr/>
            </a:pPr>
            <a:r>
              <a:rPr lang="en-US" sz="2000" kern="0" dirty="0">
                <a:solidFill>
                  <a:schemeClr val="tx1"/>
                </a:solidFill>
              </a:rPr>
              <a:t>Expect greater focus on existing stock – and on regeneration </a:t>
            </a:r>
            <a:r>
              <a:rPr lang="en-US" sz="2000" kern="0">
                <a:solidFill>
                  <a:schemeClr val="tx1"/>
                </a:solidFill>
              </a:rPr>
              <a:t>and redevelopment </a:t>
            </a:r>
            <a:endParaRPr lang="en-US" sz="2000" kern="0" dirty="0">
              <a:solidFill>
                <a:schemeClr val="tx1"/>
              </a:solidFill>
            </a:endParaRPr>
          </a:p>
          <a:p>
            <a:pPr marL="800100" lvl="1">
              <a:spcBef>
                <a:spcPct val="40000"/>
              </a:spcBef>
              <a:defRPr/>
            </a:pPr>
            <a:endParaRPr lang="en-US" sz="1800" kern="0" dirty="0">
              <a:solidFill>
                <a:schemeClr val="tx1"/>
              </a:solidFill>
            </a:endParaRPr>
          </a:p>
          <a:p>
            <a:pPr marL="400050">
              <a:spcBef>
                <a:spcPct val="40000"/>
              </a:spcBef>
              <a:defRPr/>
            </a:pPr>
            <a:endParaRPr lang="en-US" sz="2000" kern="0" dirty="0">
              <a:solidFill>
                <a:schemeClr val="tx1"/>
              </a:solidFill>
            </a:endParaRPr>
          </a:p>
        </p:txBody>
      </p:sp>
    </p:spTree>
    <p:extLst>
      <p:ext uri="{BB962C8B-B14F-4D97-AF65-F5344CB8AC3E}">
        <p14:creationId xmlns:p14="http://schemas.microsoft.com/office/powerpoint/2010/main" val="32600383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ont cover image.PNG"/>
          <p:cNvPicPr>
            <a:picLocks noChangeAspect="1"/>
          </p:cNvPicPr>
          <p:nvPr/>
        </p:nvPicPr>
        <p:blipFill>
          <a:blip r:embed="rId3" cstate="print"/>
          <a:srcRect l="23369" b="2159"/>
          <a:stretch>
            <a:fillRect/>
          </a:stretch>
        </p:blipFill>
        <p:spPr>
          <a:xfrm>
            <a:off x="0" y="-27384"/>
            <a:ext cx="12216680" cy="6804000"/>
          </a:xfrm>
          <a:prstGeom prst="rect">
            <a:avLst/>
          </a:prstGeom>
        </p:spPr>
      </p:pic>
      <p:sp>
        <p:nvSpPr>
          <p:cNvPr id="2" name="Text Placeholder 1"/>
          <p:cNvSpPr>
            <a:spLocks noGrp="1"/>
          </p:cNvSpPr>
          <p:nvPr>
            <p:ph type="body" sz="quarter" idx="15"/>
          </p:nvPr>
        </p:nvSpPr>
        <p:spPr>
          <a:xfrm>
            <a:off x="10740698" y="372751"/>
            <a:ext cx="1047749" cy="1050925"/>
          </a:xfrm>
        </p:spPr>
        <p:txBody>
          <a:bodyPr/>
          <a:lstStyle/>
          <a:p>
            <a:endParaRPr lang="en-GB" dirty="0"/>
          </a:p>
        </p:txBody>
      </p:sp>
      <p:sp>
        <p:nvSpPr>
          <p:cNvPr id="3" name="Footer Placeholder 2"/>
          <p:cNvSpPr>
            <a:spLocks noGrp="1"/>
          </p:cNvSpPr>
          <p:nvPr>
            <p:ph type="ftr" sz="quarter" idx="16"/>
          </p:nvPr>
        </p:nvSpPr>
        <p:spPr/>
        <p:txBody>
          <a:bodyPr/>
          <a:lstStyle/>
          <a:p>
            <a:endParaRPr lang="en-US" dirty="0"/>
          </a:p>
        </p:txBody>
      </p:sp>
      <p:sp>
        <p:nvSpPr>
          <p:cNvPr id="8" name="Rectangle 7"/>
          <p:cNvSpPr/>
          <p:nvPr/>
        </p:nvSpPr>
        <p:spPr>
          <a:xfrm>
            <a:off x="0" y="1268760"/>
            <a:ext cx="8040216" cy="3672408"/>
          </a:xfrm>
          <a:prstGeom prst="rect">
            <a:avLst/>
          </a:prstGeom>
          <a:solidFill>
            <a:schemeClr val="accent6">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endParaRPr lang="en-GB" sz="3200" dirty="0">
              <a:solidFill>
                <a:schemeClr val="tx1"/>
              </a:solidFill>
            </a:endParaRPr>
          </a:p>
          <a:p>
            <a:pPr marL="179388"/>
            <a:r>
              <a:rPr lang="en-GB" sz="3200" b="1" dirty="0">
                <a:solidFill>
                  <a:schemeClr val="tx1"/>
                </a:solidFill>
              </a:rPr>
              <a:t>REGULATION UPDATE and DISCUSSION</a:t>
            </a:r>
            <a:endParaRPr lang="en-GB" b="1" dirty="0">
              <a:solidFill>
                <a:schemeClr val="tx1"/>
              </a:solidFill>
            </a:endParaRPr>
          </a:p>
          <a:p>
            <a:pPr marL="179388"/>
            <a:endParaRPr lang="en-GB" sz="3200" dirty="0">
              <a:solidFill>
                <a:schemeClr val="tx1"/>
              </a:solidFill>
            </a:endParaRPr>
          </a:p>
        </p:txBody>
      </p:sp>
    </p:spTree>
    <p:extLst>
      <p:ext uri="{BB962C8B-B14F-4D97-AF65-F5344CB8AC3E}">
        <p14:creationId xmlns:p14="http://schemas.microsoft.com/office/powerpoint/2010/main" val="9722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ru-RU" dirty="0">
              <a:solidFill>
                <a:srgbClr val="25273A"/>
              </a:solidFill>
              <a:uFill>
                <a:solidFill>
                  <a:srgbClr val="000000"/>
                </a:solidFill>
              </a:uFill>
            </a:endParaRPr>
          </a:p>
        </p:txBody>
      </p:sp>
      <p:sp>
        <p:nvSpPr>
          <p:cNvPr id="3" name="Slide Number Placeholder 2"/>
          <p:cNvSpPr>
            <a:spLocks noGrp="1"/>
          </p:cNvSpPr>
          <p:nvPr>
            <p:ph type="sldNum" sz="quarter" idx="12"/>
          </p:nvPr>
        </p:nvSpPr>
        <p:spPr/>
        <p:txBody>
          <a:bodyPr/>
          <a:lstStyle/>
          <a:p>
            <a:fld id="{EC1DA28C-5BB3-474C-BABA-1B2E6B32FE7F}" type="slidenum">
              <a:rPr lang="ru-RU" smtClean="0">
                <a:solidFill>
                  <a:srgbClr val="25273A"/>
                </a:solidFill>
                <a:uFill>
                  <a:solidFill>
                    <a:srgbClr val="000000"/>
                  </a:solidFill>
                </a:uFill>
              </a:rPr>
              <a:pPr/>
              <a:t>23</a:t>
            </a:fld>
            <a:endParaRPr lang="ru-RU" dirty="0">
              <a:solidFill>
                <a:srgbClr val="25273A"/>
              </a:solidFill>
              <a:uFill>
                <a:solidFill>
                  <a:srgbClr val="000000"/>
                </a:solidFill>
              </a:uFill>
            </a:endParaRPr>
          </a:p>
        </p:txBody>
      </p:sp>
      <p:sp>
        <p:nvSpPr>
          <p:cNvPr id="4" name="Title 3"/>
          <p:cNvSpPr>
            <a:spLocks noGrp="1"/>
          </p:cNvSpPr>
          <p:nvPr>
            <p:ph type="title"/>
          </p:nvPr>
        </p:nvSpPr>
        <p:spPr>
          <a:xfrm>
            <a:off x="200024" y="412376"/>
            <a:ext cx="11191032" cy="460340"/>
          </a:xfrm>
        </p:spPr>
        <p:txBody>
          <a:bodyPr/>
          <a:lstStyle/>
          <a:p>
            <a:r>
              <a:rPr lang="en-US" dirty="0">
                <a:solidFill>
                  <a:srgbClr val="000810"/>
                </a:solidFill>
              </a:rPr>
              <a:t>Changing Regulation Landscape</a:t>
            </a:r>
            <a:endParaRPr lang="en-GB" dirty="0">
              <a:solidFill>
                <a:srgbClr val="000810"/>
              </a:solidFill>
            </a:endParaRPr>
          </a:p>
        </p:txBody>
      </p:sp>
      <p:sp>
        <p:nvSpPr>
          <p:cNvPr id="5" name="Hexagon 4"/>
          <p:cNvSpPr/>
          <p:nvPr/>
        </p:nvSpPr>
        <p:spPr>
          <a:xfrm>
            <a:off x="1789611" y="1456887"/>
            <a:ext cx="3411862" cy="1396594"/>
          </a:xfrm>
          <a:prstGeom prst="hexagon">
            <a:avLst/>
          </a:prstGeom>
          <a:solidFill>
            <a:schemeClr val="accent1"/>
          </a:solidFill>
          <a:ln w="38100" cap="flat" cmpd="sng" algn="ctr">
            <a:solidFill>
              <a:schemeClr val="tx2"/>
            </a:solidFill>
            <a:prstDash val="solid"/>
          </a:ln>
          <a:effectLst/>
        </p:spPr>
        <p:txBody>
          <a:bodyPr lIns="0" rIns="0" rtlCol="0" anchor="ctr"/>
          <a:lstStyle/>
          <a:p>
            <a:pPr algn="ctr">
              <a:lnSpc>
                <a:spcPct val="90000"/>
              </a:lnSpc>
              <a:spcAft>
                <a:spcPts val="600"/>
              </a:spcAft>
            </a:pPr>
            <a:r>
              <a:rPr lang="en-US" sz="2400" kern="0" dirty="0">
                <a:solidFill>
                  <a:srgbClr val="FFFFFF"/>
                </a:solidFill>
              </a:rPr>
              <a:t>Regulator of Social Housing (RSH)</a:t>
            </a:r>
          </a:p>
        </p:txBody>
      </p:sp>
      <p:sp>
        <p:nvSpPr>
          <p:cNvPr id="9" name="Hexagon 8"/>
          <p:cNvSpPr/>
          <p:nvPr/>
        </p:nvSpPr>
        <p:spPr>
          <a:xfrm>
            <a:off x="1789611" y="3090436"/>
            <a:ext cx="3418146" cy="1319626"/>
          </a:xfrm>
          <a:prstGeom prst="hexagon">
            <a:avLst/>
          </a:prstGeom>
          <a:solidFill>
            <a:schemeClr val="accent3"/>
          </a:solidFill>
          <a:ln w="38100" cap="flat" cmpd="sng" algn="ctr">
            <a:solidFill>
              <a:schemeClr val="accent3"/>
            </a:solidFill>
            <a:prstDash val="solid"/>
          </a:ln>
          <a:effectLst/>
        </p:spPr>
        <p:txBody>
          <a:bodyPr lIns="0" rIns="0" rtlCol="0" anchor="ctr"/>
          <a:lstStyle/>
          <a:p>
            <a:pPr algn="ctr">
              <a:lnSpc>
                <a:spcPct val="90000"/>
              </a:lnSpc>
              <a:spcAft>
                <a:spcPts val="600"/>
              </a:spcAft>
            </a:pPr>
            <a:r>
              <a:rPr lang="en-US" sz="2400" kern="0" dirty="0">
                <a:solidFill>
                  <a:srgbClr val="FFFFFF"/>
                </a:solidFill>
              </a:rPr>
              <a:t>The Housing Ombudsman</a:t>
            </a:r>
          </a:p>
          <a:p>
            <a:pPr algn="ctr">
              <a:lnSpc>
                <a:spcPct val="90000"/>
              </a:lnSpc>
              <a:spcAft>
                <a:spcPts val="600"/>
              </a:spcAft>
            </a:pPr>
            <a:r>
              <a:rPr lang="en-US" sz="2400" kern="0" dirty="0">
                <a:solidFill>
                  <a:srgbClr val="FFFFFF"/>
                </a:solidFill>
              </a:rPr>
              <a:t>(THO)</a:t>
            </a:r>
          </a:p>
        </p:txBody>
      </p:sp>
      <p:sp>
        <p:nvSpPr>
          <p:cNvPr id="10" name="Hexagon 9"/>
          <p:cNvSpPr/>
          <p:nvPr/>
        </p:nvSpPr>
        <p:spPr>
          <a:xfrm>
            <a:off x="1783327" y="4647017"/>
            <a:ext cx="3418146" cy="1319626"/>
          </a:xfrm>
          <a:prstGeom prst="hexagon">
            <a:avLst/>
          </a:prstGeom>
          <a:solidFill>
            <a:schemeClr val="accent4">
              <a:lumMod val="75000"/>
            </a:schemeClr>
          </a:solidFill>
          <a:ln w="38100" cap="flat" cmpd="sng" algn="ctr">
            <a:solidFill>
              <a:schemeClr val="accent4">
                <a:lumMod val="75000"/>
              </a:schemeClr>
            </a:solidFill>
            <a:prstDash val="solid"/>
          </a:ln>
          <a:effectLst/>
        </p:spPr>
        <p:txBody>
          <a:bodyPr lIns="0" rIns="0" rtlCol="0" anchor="ctr"/>
          <a:lstStyle/>
          <a:p>
            <a:pPr algn="ctr">
              <a:lnSpc>
                <a:spcPct val="90000"/>
              </a:lnSpc>
              <a:spcAft>
                <a:spcPts val="600"/>
              </a:spcAft>
            </a:pPr>
            <a:r>
              <a:rPr lang="en-US" sz="2400" kern="0" dirty="0">
                <a:solidFill>
                  <a:srgbClr val="FFFFFF"/>
                </a:solidFill>
              </a:rPr>
              <a:t>Building Safety Regulator</a:t>
            </a:r>
          </a:p>
          <a:p>
            <a:pPr algn="ctr">
              <a:lnSpc>
                <a:spcPct val="90000"/>
              </a:lnSpc>
              <a:spcAft>
                <a:spcPts val="600"/>
              </a:spcAft>
            </a:pPr>
            <a:r>
              <a:rPr lang="en-US" sz="2400" kern="0" dirty="0">
                <a:solidFill>
                  <a:srgbClr val="FFFFFF"/>
                </a:solidFill>
              </a:rPr>
              <a:t>(new)</a:t>
            </a:r>
          </a:p>
        </p:txBody>
      </p:sp>
      <p:sp>
        <p:nvSpPr>
          <p:cNvPr id="12" name="TextBox 11"/>
          <p:cNvSpPr txBox="1"/>
          <p:nvPr/>
        </p:nvSpPr>
        <p:spPr>
          <a:xfrm>
            <a:off x="5566676" y="1591996"/>
            <a:ext cx="6740146" cy="1261485"/>
          </a:xfrm>
          <a:prstGeom prst="rect">
            <a:avLst/>
          </a:prstGeom>
          <a:noFill/>
        </p:spPr>
        <p:txBody>
          <a:bodyPr wrap="square" rtlCol="0">
            <a:noAutofit/>
          </a:bodyPr>
          <a:lstStyle/>
          <a:p>
            <a:pPr marL="285750" indent="-285750">
              <a:buClr>
                <a:srgbClr val="6499A2"/>
              </a:buClr>
              <a:buFont typeface="Wingdings" panose="05000000000000000000" pitchFamily="2" charset="2"/>
              <a:buChar char="§"/>
            </a:pPr>
            <a:r>
              <a:rPr lang="en-US" dirty="0">
                <a:solidFill>
                  <a:srgbClr val="002244"/>
                </a:solidFill>
              </a:rPr>
              <a:t>Focus on Social Landlords</a:t>
            </a:r>
            <a:endParaRPr lang="en-GB" dirty="0">
              <a:solidFill>
                <a:srgbClr val="002244"/>
              </a:solidFill>
            </a:endParaRPr>
          </a:p>
          <a:p>
            <a:pPr marL="285750" indent="-285750">
              <a:buClr>
                <a:srgbClr val="6499A2"/>
              </a:buClr>
              <a:buFont typeface="Wingdings" panose="05000000000000000000" pitchFamily="2" charset="2"/>
              <a:buChar char="§"/>
            </a:pPr>
            <a:r>
              <a:rPr lang="en-US" dirty="0">
                <a:solidFill>
                  <a:srgbClr val="002244"/>
                </a:solidFill>
              </a:rPr>
              <a:t>Economic and Consumer Standards (and judgements)</a:t>
            </a:r>
            <a:endParaRPr lang="en-GB" dirty="0">
              <a:solidFill>
                <a:srgbClr val="002244"/>
              </a:solidFill>
            </a:endParaRPr>
          </a:p>
          <a:p>
            <a:pPr marL="285750" indent="-285750">
              <a:buClr>
                <a:srgbClr val="6499A2"/>
              </a:buClr>
              <a:buFont typeface="Wingdings" panose="05000000000000000000" pitchFamily="2" charset="2"/>
              <a:buChar char="§"/>
            </a:pPr>
            <a:r>
              <a:rPr lang="en-US" dirty="0">
                <a:solidFill>
                  <a:srgbClr val="002244"/>
                </a:solidFill>
              </a:rPr>
              <a:t>In-Depth Assessments &amp; (new) Consumer Standards Inspections</a:t>
            </a:r>
            <a:endParaRPr lang="en-GB" dirty="0">
              <a:solidFill>
                <a:srgbClr val="002244"/>
              </a:solidFill>
            </a:endParaRPr>
          </a:p>
        </p:txBody>
      </p:sp>
      <p:sp>
        <p:nvSpPr>
          <p:cNvPr id="13" name="TextBox 12"/>
          <p:cNvSpPr txBox="1"/>
          <p:nvPr/>
        </p:nvSpPr>
        <p:spPr>
          <a:xfrm>
            <a:off x="5566676" y="3212138"/>
            <a:ext cx="6740146" cy="1197924"/>
          </a:xfrm>
          <a:prstGeom prst="rect">
            <a:avLst/>
          </a:prstGeom>
          <a:noFill/>
        </p:spPr>
        <p:txBody>
          <a:bodyPr wrap="square" rtlCol="0">
            <a:noAutofit/>
          </a:bodyPr>
          <a:lstStyle/>
          <a:p>
            <a:pPr marL="285750" indent="-285750">
              <a:buClr>
                <a:srgbClr val="6499A2"/>
              </a:buClr>
              <a:buFont typeface="Wingdings" panose="05000000000000000000" pitchFamily="2" charset="2"/>
              <a:buChar char="§"/>
            </a:pPr>
            <a:r>
              <a:rPr lang="en-US" dirty="0">
                <a:solidFill>
                  <a:srgbClr val="002244"/>
                </a:solidFill>
              </a:rPr>
              <a:t>Focus on Tenants</a:t>
            </a:r>
            <a:endParaRPr lang="en-GB" dirty="0">
              <a:solidFill>
                <a:srgbClr val="002244"/>
              </a:solidFill>
            </a:endParaRPr>
          </a:p>
          <a:p>
            <a:pPr marL="285750" indent="-285750">
              <a:buClr>
                <a:srgbClr val="6499A2"/>
              </a:buClr>
              <a:buFont typeface="Wingdings" panose="05000000000000000000" pitchFamily="2" charset="2"/>
              <a:buChar char="§"/>
            </a:pPr>
            <a:r>
              <a:rPr lang="en-US" dirty="0">
                <a:solidFill>
                  <a:srgbClr val="002244"/>
                </a:solidFill>
              </a:rPr>
              <a:t>New Complaints Code (Landlords self-assess)</a:t>
            </a:r>
            <a:endParaRPr lang="en-GB" dirty="0">
              <a:solidFill>
                <a:srgbClr val="002244"/>
              </a:solidFill>
            </a:endParaRPr>
          </a:p>
          <a:p>
            <a:pPr marL="285750" indent="-285750">
              <a:buClr>
                <a:srgbClr val="6499A2"/>
              </a:buClr>
              <a:buFont typeface="Wingdings" panose="05000000000000000000" pitchFamily="2" charset="2"/>
              <a:buChar char="§"/>
            </a:pPr>
            <a:r>
              <a:rPr lang="en-US" dirty="0">
                <a:solidFill>
                  <a:srgbClr val="002244"/>
                </a:solidFill>
              </a:rPr>
              <a:t>New ‘name and shame’ on maladministration findings</a:t>
            </a:r>
            <a:endParaRPr lang="en-GB" dirty="0">
              <a:solidFill>
                <a:srgbClr val="002244"/>
              </a:solidFill>
            </a:endParaRPr>
          </a:p>
        </p:txBody>
      </p:sp>
      <p:sp>
        <p:nvSpPr>
          <p:cNvPr id="14" name="TextBox 13"/>
          <p:cNvSpPr txBox="1"/>
          <p:nvPr/>
        </p:nvSpPr>
        <p:spPr>
          <a:xfrm>
            <a:off x="5566676" y="4768719"/>
            <a:ext cx="6740146" cy="1197924"/>
          </a:xfrm>
          <a:prstGeom prst="rect">
            <a:avLst/>
          </a:prstGeom>
          <a:noFill/>
        </p:spPr>
        <p:txBody>
          <a:bodyPr wrap="square" rtlCol="0">
            <a:noAutofit/>
          </a:bodyPr>
          <a:lstStyle/>
          <a:p>
            <a:pPr marL="285750" indent="-285750">
              <a:buClr>
                <a:srgbClr val="6499A2"/>
              </a:buClr>
              <a:buFont typeface="Wingdings" panose="05000000000000000000" pitchFamily="2" charset="2"/>
              <a:buChar char="§"/>
            </a:pPr>
            <a:r>
              <a:rPr lang="en-US" dirty="0">
                <a:solidFill>
                  <a:srgbClr val="002244"/>
                </a:solidFill>
              </a:rPr>
              <a:t>Focus on tall buildings</a:t>
            </a:r>
            <a:endParaRPr lang="en-GB" dirty="0">
              <a:solidFill>
                <a:srgbClr val="002244"/>
              </a:solidFill>
            </a:endParaRPr>
          </a:p>
          <a:p>
            <a:pPr marL="285750" indent="-285750">
              <a:buClr>
                <a:srgbClr val="6499A2"/>
              </a:buClr>
              <a:buFont typeface="Wingdings" panose="05000000000000000000" pitchFamily="2" charset="2"/>
              <a:buChar char="§"/>
            </a:pPr>
            <a:r>
              <a:rPr lang="en-US" dirty="0">
                <a:solidFill>
                  <a:srgbClr val="002244"/>
                </a:solidFill>
              </a:rPr>
              <a:t>Part of HSE</a:t>
            </a:r>
            <a:endParaRPr lang="en-GB" dirty="0">
              <a:solidFill>
                <a:srgbClr val="002244"/>
              </a:solidFill>
            </a:endParaRPr>
          </a:p>
          <a:p>
            <a:pPr marL="285750" indent="-285750">
              <a:buClr>
                <a:srgbClr val="6499A2"/>
              </a:buClr>
              <a:buFont typeface="Wingdings" panose="05000000000000000000" pitchFamily="2" charset="2"/>
              <a:buChar char="§"/>
            </a:pPr>
            <a:r>
              <a:rPr lang="en-US" dirty="0">
                <a:solidFill>
                  <a:srgbClr val="002244"/>
                </a:solidFill>
              </a:rPr>
              <a:t>Focus on Safety not just Compliance</a:t>
            </a:r>
            <a:endParaRPr lang="en-GB" dirty="0">
              <a:solidFill>
                <a:srgbClr val="002244"/>
              </a:solidFill>
            </a:endParaRPr>
          </a:p>
        </p:txBody>
      </p:sp>
      <p:sp>
        <p:nvSpPr>
          <p:cNvPr id="15" name="TextBox 14"/>
          <p:cNvSpPr txBox="1"/>
          <p:nvPr/>
        </p:nvSpPr>
        <p:spPr>
          <a:xfrm>
            <a:off x="628157" y="1595306"/>
            <a:ext cx="357809" cy="4744278"/>
          </a:xfrm>
          <a:prstGeom prst="rect">
            <a:avLst/>
          </a:prstGeom>
          <a:noFill/>
        </p:spPr>
        <p:txBody>
          <a:bodyPr vert="wordArtVert" wrap="square" rtlCol="0">
            <a:noAutofit/>
          </a:bodyPr>
          <a:lstStyle/>
          <a:p>
            <a:pPr>
              <a:lnSpc>
                <a:spcPct val="90000"/>
              </a:lnSpc>
              <a:spcAft>
                <a:spcPts val="600"/>
              </a:spcAft>
            </a:pPr>
            <a:r>
              <a:rPr lang="en-US" sz="1600" b="1" dirty="0">
                <a:solidFill>
                  <a:srgbClr val="6499A2"/>
                </a:solidFill>
              </a:rPr>
              <a:t>Referrals</a:t>
            </a:r>
            <a:r>
              <a:rPr lang="en-US" sz="1600" dirty="0">
                <a:solidFill>
                  <a:srgbClr val="6499A2"/>
                </a:solidFill>
              </a:rPr>
              <a:t> </a:t>
            </a:r>
            <a:r>
              <a:rPr lang="en-US" sz="1600" b="1" dirty="0">
                <a:solidFill>
                  <a:srgbClr val="6499A2"/>
                </a:solidFill>
              </a:rPr>
              <a:t>&amp; MOU</a:t>
            </a:r>
            <a:endParaRPr lang="en-GB" sz="1600" b="1" dirty="0">
              <a:solidFill>
                <a:srgbClr val="6499A2"/>
              </a:solidFill>
            </a:endParaRPr>
          </a:p>
        </p:txBody>
      </p:sp>
      <p:sp>
        <p:nvSpPr>
          <p:cNvPr id="16" name="Left Brace 15"/>
          <p:cNvSpPr/>
          <p:nvPr/>
        </p:nvSpPr>
        <p:spPr>
          <a:xfrm>
            <a:off x="1075696" y="1563254"/>
            <a:ext cx="534456" cy="4373290"/>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2244"/>
              </a:solidFill>
            </a:endParaRPr>
          </a:p>
        </p:txBody>
      </p:sp>
    </p:spTree>
    <p:extLst>
      <p:ext uri="{BB962C8B-B14F-4D97-AF65-F5344CB8AC3E}">
        <p14:creationId xmlns:p14="http://schemas.microsoft.com/office/powerpoint/2010/main" val="915906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810"/>
                </a:solidFill>
              </a:rPr>
              <a:t>Consumer Regulation for Local Authorities</a:t>
            </a:r>
            <a:endParaRPr lang="en-GB" dirty="0">
              <a:solidFill>
                <a:srgbClr val="000810"/>
              </a:solidFill>
            </a:endParaRPr>
          </a:p>
        </p:txBody>
      </p:sp>
      <p:sp>
        <p:nvSpPr>
          <p:cNvPr id="3" name="Slide Number Placeholder 2"/>
          <p:cNvSpPr>
            <a:spLocks noGrp="1"/>
          </p:cNvSpPr>
          <p:nvPr>
            <p:ph type="sldNum" sz="quarter" idx="4"/>
          </p:nvPr>
        </p:nvSpPr>
        <p:spPr/>
        <p:txBody>
          <a:bodyPr/>
          <a:lstStyle/>
          <a:p>
            <a:fld id="{EC1DA28C-5BB3-474C-BABA-1B2E6B32FE7F}" type="slidenum">
              <a:rPr lang="ru-RU" smtClean="0">
                <a:solidFill>
                  <a:srgbClr val="666666"/>
                </a:solidFill>
                <a:uFill>
                  <a:solidFill>
                    <a:srgbClr val="002244"/>
                  </a:solidFill>
                </a:uFill>
              </a:rPr>
              <a:pPr/>
              <a:t>24</a:t>
            </a:fld>
            <a:endParaRPr lang="ru-RU" dirty="0">
              <a:solidFill>
                <a:srgbClr val="666666"/>
              </a:solidFill>
              <a:uFill>
                <a:solidFill>
                  <a:srgbClr val="002244"/>
                </a:solidFill>
              </a:uFill>
            </a:endParaRPr>
          </a:p>
        </p:txBody>
      </p:sp>
      <p:sp>
        <p:nvSpPr>
          <p:cNvPr id="4" name="Footer Placeholder 3"/>
          <p:cNvSpPr>
            <a:spLocks noGrp="1"/>
          </p:cNvSpPr>
          <p:nvPr>
            <p:ph type="ftr" sz="quarter" idx="3"/>
          </p:nvPr>
        </p:nvSpPr>
        <p:spPr/>
        <p:txBody>
          <a:bodyPr/>
          <a:lstStyle/>
          <a:p>
            <a:endParaRPr lang="ru-RU" dirty="0">
              <a:solidFill>
                <a:srgbClr val="666666"/>
              </a:solidFill>
              <a:uFill>
                <a:solidFill>
                  <a:srgbClr val="002244"/>
                </a:solidFill>
              </a:uFill>
            </a:endParaRPr>
          </a:p>
        </p:txBody>
      </p:sp>
      <p:sp>
        <p:nvSpPr>
          <p:cNvPr id="6" name="Content Placeholder 1"/>
          <p:cNvSpPr>
            <a:spLocks noGrp="1"/>
          </p:cNvSpPr>
          <p:nvPr>
            <p:ph idx="4294967295"/>
          </p:nvPr>
        </p:nvSpPr>
        <p:spPr>
          <a:xfrm>
            <a:off x="214577" y="1159794"/>
            <a:ext cx="3452101" cy="4884871"/>
          </a:xfrm>
          <a:prstGeom prst="rect">
            <a:avLst/>
          </a:prstGeom>
        </p:spPr>
        <p:txBody>
          <a:bodyPr/>
          <a:lstStyle/>
          <a:p>
            <a:r>
              <a:rPr lang="en-US" b="1" dirty="0"/>
              <a:t>Consumer standards</a:t>
            </a:r>
          </a:p>
          <a:p>
            <a:endParaRPr lang="en-US" sz="800" dirty="0"/>
          </a:p>
          <a:p>
            <a:pPr lvl="1" indent="-268288">
              <a:buClr>
                <a:srgbClr val="6499A2"/>
              </a:buClr>
              <a:buFont typeface="Arial" panose="020B0604020202020204" pitchFamily="34" charset="0"/>
              <a:buChar char="•"/>
            </a:pPr>
            <a:r>
              <a:rPr lang="en-GB" sz="1800" b="1" dirty="0">
                <a:solidFill>
                  <a:srgbClr val="FF0000"/>
                </a:solidFill>
              </a:rPr>
              <a:t>Home standard</a:t>
            </a:r>
          </a:p>
          <a:p>
            <a:pPr lvl="1" indent="-268288">
              <a:buClr>
                <a:srgbClr val="6499A2"/>
              </a:buClr>
              <a:buFont typeface="Arial" panose="020B0604020202020204" pitchFamily="34" charset="0"/>
              <a:buChar char="•"/>
            </a:pPr>
            <a:r>
              <a:rPr lang="en-GB" sz="1800" b="1" dirty="0">
                <a:solidFill>
                  <a:srgbClr val="FF0000"/>
                </a:solidFill>
              </a:rPr>
              <a:t>Tenant Involvement and Empowerment standard</a:t>
            </a:r>
          </a:p>
          <a:p>
            <a:pPr lvl="1" indent="-268288">
              <a:buClr>
                <a:srgbClr val="6499A2"/>
              </a:buClr>
              <a:buFont typeface="Arial" panose="020B0604020202020204" pitchFamily="34" charset="0"/>
              <a:buChar char="•"/>
            </a:pPr>
            <a:r>
              <a:rPr lang="en-GB" sz="1800" b="1" dirty="0">
                <a:solidFill>
                  <a:srgbClr val="FF0000"/>
                </a:solidFill>
              </a:rPr>
              <a:t>Tenancy standard</a:t>
            </a:r>
          </a:p>
          <a:p>
            <a:pPr lvl="1" indent="-268288">
              <a:buClr>
                <a:srgbClr val="6499A2"/>
              </a:buClr>
              <a:buFont typeface="Arial" panose="020B0604020202020204" pitchFamily="34" charset="0"/>
              <a:buChar char="•"/>
            </a:pPr>
            <a:r>
              <a:rPr lang="en-GB" sz="1800" b="1" dirty="0">
                <a:solidFill>
                  <a:srgbClr val="FF0000"/>
                </a:solidFill>
              </a:rPr>
              <a:t>Neighbourhood and Community standard</a:t>
            </a:r>
          </a:p>
          <a:p>
            <a:pPr lvl="1" indent="-268288">
              <a:buClr>
                <a:srgbClr val="6499A2"/>
              </a:buClr>
              <a:buFont typeface="Arial" panose="020B0604020202020204" pitchFamily="34" charset="0"/>
              <a:buChar char="•"/>
            </a:pPr>
            <a:endParaRPr lang="en-GB" sz="1800" dirty="0">
              <a:solidFill>
                <a:srgbClr val="FF0000"/>
              </a:solidFill>
            </a:endParaRPr>
          </a:p>
          <a:p>
            <a:pPr marL="0" lvl="1" indent="0">
              <a:buClr>
                <a:srgbClr val="6499A2"/>
              </a:buClr>
              <a:buNone/>
            </a:pPr>
            <a:r>
              <a:rPr lang="en-US" sz="2000" b="1" dirty="0"/>
              <a:t>Economic standards</a:t>
            </a:r>
          </a:p>
          <a:p>
            <a:pPr marL="0" lvl="1" indent="0">
              <a:buClr>
                <a:srgbClr val="6499A2"/>
              </a:buClr>
              <a:buNone/>
            </a:pPr>
            <a:endParaRPr lang="en-GB" sz="1800" dirty="0"/>
          </a:p>
          <a:p>
            <a:pPr lvl="1" indent="-268288">
              <a:buClr>
                <a:srgbClr val="6499A2"/>
              </a:buClr>
              <a:buFont typeface="Arial" panose="020B0604020202020204" pitchFamily="34" charset="0"/>
              <a:buChar char="•"/>
            </a:pPr>
            <a:r>
              <a:rPr lang="en-GB" sz="1800" b="1" dirty="0">
                <a:solidFill>
                  <a:srgbClr val="FF0000"/>
                </a:solidFill>
              </a:rPr>
              <a:t>Rent Standard</a:t>
            </a:r>
          </a:p>
          <a:p>
            <a:pPr lvl="1" indent="-268288">
              <a:buClr>
                <a:srgbClr val="6499A2"/>
              </a:buClr>
              <a:buFont typeface="Arial" panose="020B0604020202020204" pitchFamily="34" charset="0"/>
              <a:buChar char="•"/>
            </a:pPr>
            <a:r>
              <a:rPr lang="en-GB" sz="1800" dirty="0"/>
              <a:t>Governance and Viability</a:t>
            </a:r>
          </a:p>
          <a:p>
            <a:pPr lvl="1" indent="-268288">
              <a:buClr>
                <a:srgbClr val="6499A2"/>
              </a:buClr>
              <a:buFont typeface="Arial" panose="020B0604020202020204" pitchFamily="34" charset="0"/>
              <a:buChar char="•"/>
            </a:pPr>
            <a:r>
              <a:rPr lang="en-GB" sz="1800" dirty="0"/>
              <a:t>Value for Money</a:t>
            </a:r>
          </a:p>
          <a:p>
            <a:pPr lvl="1" indent="-268288">
              <a:buClr>
                <a:srgbClr val="6499A2"/>
              </a:buClr>
              <a:buFont typeface="Arial" panose="020B0604020202020204" pitchFamily="34" charset="0"/>
              <a:buChar char="•"/>
            </a:pPr>
            <a:endParaRPr lang="en-GB" sz="1800" dirty="0"/>
          </a:p>
          <a:p>
            <a:pPr lvl="1" indent="-268288">
              <a:buClr>
                <a:srgbClr val="6499A2"/>
              </a:buClr>
              <a:buFont typeface="Arial" panose="020B0604020202020204" pitchFamily="34" charset="0"/>
              <a:buChar char="•"/>
            </a:pPr>
            <a:endParaRPr lang="en-GB" sz="1800" dirty="0"/>
          </a:p>
        </p:txBody>
      </p:sp>
      <p:sp>
        <p:nvSpPr>
          <p:cNvPr id="8" name="Content Placeholder 1"/>
          <p:cNvSpPr>
            <a:spLocks noGrp="1"/>
          </p:cNvSpPr>
          <p:nvPr>
            <p:ph idx="4294967295"/>
          </p:nvPr>
        </p:nvSpPr>
        <p:spPr>
          <a:xfrm>
            <a:off x="3560244" y="1159794"/>
            <a:ext cx="3023436" cy="4239781"/>
          </a:xfrm>
          <a:prstGeom prst="rect">
            <a:avLst/>
          </a:prstGeom>
        </p:spPr>
        <p:txBody>
          <a:bodyPr/>
          <a:lstStyle/>
          <a:p>
            <a:pPr lvl="0">
              <a:buClrTx/>
              <a:buSzTx/>
            </a:pPr>
            <a:r>
              <a:rPr lang="en-US" b="1" dirty="0">
                <a:uFillTx/>
              </a:rPr>
              <a:t>Social Housing (Regulation) Bill</a:t>
            </a:r>
          </a:p>
          <a:p>
            <a:pPr lvl="0">
              <a:buClrTx/>
              <a:buSzTx/>
            </a:pPr>
            <a:endParaRPr lang="en-US" b="1" dirty="0">
              <a:uFillTx/>
            </a:endParaRPr>
          </a:p>
          <a:p>
            <a:pPr marL="285750" indent="-285750">
              <a:buClr>
                <a:srgbClr val="6499A2"/>
              </a:buClr>
              <a:buSzTx/>
              <a:buFont typeface="Arial" panose="020B0604020202020204" pitchFamily="34" charset="0"/>
              <a:buChar char="•"/>
            </a:pPr>
            <a:r>
              <a:rPr lang="en-US" dirty="0">
                <a:uFillTx/>
              </a:rPr>
              <a:t>Update Standards </a:t>
            </a:r>
          </a:p>
          <a:p>
            <a:pPr marL="285750" indent="-285750">
              <a:buClr>
                <a:srgbClr val="6499A2"/>
              </a:buClr>
              <a:buSzTx/>
              <a:buFont typeface="Arial" panose="020B0604020202020204" pitchFamily="34" charset="0"/>
              <a:buChar char="•"/>
            </a:pPr>
            <a:r>
              <a:rPr lang="en-US" dirty="0">
                <a:uFillTx/>
              </a:rPr>
              <a:t>Removal of Serious Detriment test</a:t>
            </a:r>
          </a:p>
          <a:p>
            <a:pPr marL="285750" lvl="0" indent="-285750">
              <a:buClr>
                <a:srgbClr val="6499A2"/>
              </a:buClr>
              <a:buSzTx/>
              <a:buFont typeface="Arial" panose="020B0604020202020204" pitchFamily="34" charset="0"/>
              <a:buChar char="•"/>
            </a:pPr>
            <a:r>
              <a:rPr lang="en-US" dirty="0">
                <a:uFillTx/>
              </a:rPr>
              <a:t>4 yearly inspection</a:t>
            </a:r>
          </a:p>
          <a:p>
            <a:pPr marL="285750" lvl="0" indent="-285750">
              <a:buClr>
                <a:srgbClr val="6499A2"/>
              </a:buClr>
              <a:buSzTx/>
              <a:buFont typeface="Arial" panose="020B0604020202020204" pitchFamily="34" charset="0"/>
              <a:buChar char="•"/>
            </a:pPr>
            <a:r>
              <a:rPr lang="en-US" dirty="0">
                <a:uFillTx/>
              </a:rPr>
              <a:t>Local authorities and RPs</a:t>
            </a:r>
          </a:p>
          <a:p>
            <a:pPr marL="285750" lvl="0" indent="-285750">
              <a:buClr>
                <a:srgbClr val="6499A2"/>
              </a:buClr>
              <a:buSzTx/>
              <a:buFont typeface="Arial" panose="020B0604020202020204" pitchFamily="34" charset="0"/>
              <a:buChar char="•"/>
            </a:pPr>
            <a:r>
              <a:rPr lang="en-US" dirty="0">
                <a:uFillTx/>
              </a:rPr>
              <a:t>Can commission work and issue fines</a:t>
            </a:r>
          </a:p>
          <a:p>
            <a:pPr marL="285750" lvl="0" indent="-285750">
              <a:buClr>
                <a:srgbClr val="6499A2"/>
              </a:buClr>
              <a:buSzTx/>
              <a:buFont typeface="Arial" panose="020B0604020202020204" pitchFamily="34" charset="0"/>
              <a:buChar char="•"/>
            </a:pPr>
            <a:r>
              <a:rPr lang="en-US" dirty="0">
                <a:uFillTx/>
              </a:rPr>
              <a:t>Tenant Satisfaction Measures</a:t>
            </a:r>
          </a:p>
          <a:p>
            <a:pPr marL="285750" lvl="0" indent="-285750">
              <a:buClr>
                <a:srgbClr val="6499A2"/>
              </a:buClr>
              <a:buSzTx/>
              <a:buFont typeface="Arial" panose="020B0604020202020204" pitchFamily="34" charset="0"/>
              <a:buChar char="•"/>
            </a:pPr>
            <a:r>
              <a:rPr lang="en-US" dirty="0">
                <a:uFillTx/>
              </a:rPr>
              <a:t>Safety focus</a:t>
            </a:r>
          </a:p>
          <a:p>
            <a:pPr marL="285750" lvl="0" indent="-285750">
              <a:buClr>
                <a:srgbClr val="6499A2"/>
              </a:buClr>
              <a:buSzTx/>
              <a:buFont typeface="Arial" panose="020B0604020202020204" pitchFamily="34" charset="0"/>
              <a:buChar char="•"/>
            </a:pPr>
            <a:r>
              <a:rPr lang="en-US" dirty="0">
                <a:uFillTx/>
              </a:rPr>
              <a:t>Landlord Responsible person</a:t>
            </a:r>
          </a:p>
          <a:p>
            <a:pPr marL="342900" indent="-342900">
              <a:buFont typeface="Arial" panose="020B0604020202020204" pitchFamily="34" charset="0"/>
              <a:buChar char="•"/>
            </a:pPr>
            <a:endParaRPr lang="en-US" dirty="0"/>
          </a:p>
        </p:txBody>
      </p:sp>
      <p:sp>
        <p:nvSpPr>
          <p:cNvPr id="12" name="Content Placeholder 1"/>
          <p:cNvSpPr>
            <a:spLocks noGrp="1"/>
          </p:cNvSpPr>
          <p:nvPr>
            <p:ph idx="4294967295"/>
          </p:nvPr>
        </p:nvSpPr>
        <p:spPr>
          <a:xfrm>
            <a:off x="8797222" y="4922069"/>
            <a:ext cx="2585154" cy="955011"/>
          </a:xfrm>
          <a:prstGeom prst="rect">
            <a:avLst/>
          </a:prstGeom>
        </p:spPr>
        <p:txBody>
          <a:bodyPr/>
          <a:lstStyle/>
          <a:p>
            <a:r>
              <a:rPr lang="en-US" dirty="0"/>
              <a:t>Referrals to RSH and complaints to Housing Ombudsman rising</a:t>
            </a:r>
            <a:endParaRPr lang="en-GB" dirty="0"/>
          </a:p>
        </p:txBody>
      </p:sp>
      <p:sp>
        <p:nvSpPr>
          <p:cNvPr id="13" name="Content Placeholder 1"/>
          <p:cNvSpPr>
            <a:spLocks noGrp="1"/>
          </p:cNvSpPr>
          <p:nvPr>
            <p:ph idx="4294967295"/>
          </p:nvPr>
        </p:nvSpPr>
        <p:spPr>
          <a:xfrm>
            <a:off x="7770077" y="1482479"/>
            <a:ext cx="3389843" cy="392881"/>
          </a:xfrm>
          <a:prstGeom prst="rect">
            <a:avLst/>
          </a:prstGeom>
        </p:spPr>
        <p:txBody>
          <a:bodyPr/>
          <a:lstStyle/>
          <a:p>
            <a:pPr algn="ctr"/>
            <a:r>
              <a:rPr lang="en-US" b="1" dirty="0"/>
              <a:t>Drivers for consumer focus</a:t>
            </a:r>
            <a:endParaRPr lang="en-GB" b="1" dirty="0"/>
          </a:p>
        </p:txBody>
      </p:sp>
      <p:graphicFrame>
        <p:nvGraphicFramePr>
          <p:cNvPr id="5" name="Diagram 4"/>
          <p:cNvGraphicFramePr/>
          <p:nvPr/>
        </p:nvGraphicFramePr>
        <p:xfrm>
          <a:off x="7202518" y="1624782"/>
          <a:ext cx="4989482" cy="275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6684274" y="4735393"/>
            <a:ext cx="1609483" cy="1524132"/>
          </a:xfrm>
          <a:prstGeom prst="rect">
            <a:avLst/>
          </a:prstGeom>
        </p:spPr>
      </p:pic>
    </p:spTree>
    <p:extLst>
      <p:ext uri="{BB962C8B-B14F-4D97-AF65-F5344CB8AC3E}">
        <p14:creationId xmlns:p14="http://schemas.microsoft.com/office/powerpoint/2010/main" val="242828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solidFill>
                  <a:srgbClr val="000810"/>
                </a:solidFill>
              </a:rPr>
              <a:t>Fire and Building Safety</a:t>
            </a:r>
          </a:p>
        </p:txBody>
      </p:sp>
      <p:sp>
        <p:nvSpPr>
          <p:cNvPr id="5" name="Content Placeholder 6"/>
          <p:cNvSpPr txBox="1">
            <a:spLocks/>
          </p:cNvSpPr>
          <p:nvPr/>
        </p:nvSpPr>
        <p:spPr>
          <a:xfrm>
            <a:off x="191344" y="1315090"/>
            <a:ext cx="6956708" cy="4702251"/>
          </a:xfrm>
          <a:prstGeom prst="rect">
            <a:avLst/>
          </a:prstGeom>
          <a:noFill/>
          <a:ln w="12700" cap="rnd" cmpd="sng" algn="ctr">
            <a:noFill/>
            <a:prstDash val="solid"/>
          </a:ln>
        </p:spPr>
        <p:txBody>
          <a:bodyPr vert="horz" wrap="square" lIns="89984" tIns="46792" rIns="89984" bIns="46792" rtlCol="0" anchor="ctr" anchorCtr="0">
            <a:noAutofit/>
          </a:bodyPr>
          <a:lstStyle/>
          <a:p>
            <a:pPr lvl="0"/>
            <a:r>
              <a:rPr lang="en-GB" sz="2200" b="1" dirty="0">
                <a:solidFill>
                  <a:srgbClr val="000810"/>
                </a:solidFill>
              </a:rPr>
              <a:t>Building Safety Act 2022</a:t>
            </a:r>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r>
              <a:rPr lang="en-GB" dirty="0"/>
              <a:t>Building Safety Regulator </a:t>
            </a:r>
          </a:p>
          <a:p>
            <a:pPr marL="342900" lvl="0" indent="-342900">
              <a:buFont typeface="Wingdings" panose="05000000000000000000" pitchFamily="2" charset="2"/>
              <a:buChar char="§"/>
            </a:pPr>
            <a:r>
              <a:rPr lang="en-GB" dirty="0"/>
              <a:t>Electrical testing</a:t>
            </a:r>
          </a:p>
          <a:p>
            <a:pPr marL="342900" lvl="0" indent="-342900">
              <a:buFont typeface="Wingdings" panose="05000000000000000000" pitchFamily="2" charset="2"/>
              <a:buChar char="§"/>
            </a:pPr>
            <a:r>
              <a:rPr lang="en-GB" dirty="0"/>
              <a:t>Tall and Vulnerable Buildings</a:t>
            </a:r>
          </a:p>
          <a:p>
            <a:pPr marL="342900" lvl="0" indent="-342900">
              <a:buFont typeface="Wingdings" panose="05000000000000000000" pitchFamily="2" charset="2"/>
              <a:buChar char="§"/>
            </a:pPr>
            <a:r>
              <a:rPr lang="en-GB" dirty="0"/>
              <a:t>Building Safety Cases and the Building Safety Manager</a:t>
            </a:r>
          </a:p>
          <a:p>
            <a:pPr marL="342900" lvl="0" indent="-342900">
              <a:buFont typeface="Wingdings" panose="05000000000000000000" pitchFamily="2" charset="2"/>
              <a:buChar char="§"/>
            </a:pPr>
            <a:r>
              <a:rPr lang="en-GB" dirty="0"/>
              <a:t>Golden Thread</a:t>
            </a:r>
          </a:p>
          <a:p>
            <a:pPr marL="342900" lvl="0" indent="-342900">
              <a:buFont typeface="Wingdings" panose="05000000000000000000" pitchFamily="2" charset="2"/>
              <a:buChar char="§"/>
            </a:pPr>
            <a:r>
              <a:rPr lang="en-GB" dirty="0"/>
              <a:t>Accountable Person</a:t>
            </a:r>
          </a:p>
          <a:p>
            <a:pPr marL="342900" lvl="0" indent="-342900">
              <a:buFont typeface="Wingdings" panose="05000000000000000000" pitchFamily="2" charset="2"/>
              <a:buChar char="§"/>
            </a:pPr>
            <a:r>
              <a:rPr lang="en-GB" dirty="0"/>
              <a:t>Resident Engagement</a:t>
            </a:r>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r>
              <a:rPr lang="en-GB" dirty="0"/>
              <a:t>What will it cost?  £7,500 per property across the entire HRA stock – </a:t>
            </a:r>
            <a:r>
              <a:rPr lang="en-GB" b="1" dirty="0"/>
              <a:t>c£10-15billion?</a:t>
            </a:r>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endParaRPr lang="en-GB" dirty="0"/>
          </a:p>
        </p:txBody>
      </p:sp>
      <p:pic>
        <p:nvPicPr>
          <p:cNvPr id="2050" name="Picture 2" descr="Image result for grenfell tower covered in green">
            <a:extLst>
              <a:ext uri="{FF2B5EF4-FFF2-40B4-BE49-F238E27FC236}">
                <a16:creationId xmlns:a16="http://schemas.microsoft.com/office/drawing/2014/main" id="{02685C09-3C99-4814-B412-D27506CFC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711" y="1958421"/>
            <a:ext cx="4446945" cy="249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0855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rPr>
              <a:t>Headlines</a:t>
            </a:r>
            <a:endParaRPr lang="en-GB" dirty="0">
              <a:solidFill>
                <a:srgbClr val="000000"/>
              </a:solidFill>
            </a:endParaRPr>
          </a:p>
        </p:txBody>
      </p:sp>
      <p:sp>
        <p:nvSpPr>
          <p:cNvPr id="7" name="Rounded Rectangle 6"/>
          <p:cNvSpPr/>
          <p:nvPr/>
        </p:nvSpPr>
        <p:spPr>
          <a:xfrm>
            <a:off x="5360276" y="5013434"/>
            <a:ext cx="6280340" cy="13348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pic>
        <p:nvPicPr>
          <p:cNvPr id="5" name="Picture 4">
            <a:extLst>
              <a:ext uri="{FF2B5EF4-FFF2-40B4-BE49-F238E27FC236}">
                <a16:creationId xmlns:a16="http://schemas.microsoft.com/office/drawing/2014/main" id="{2BC716A0-44A2-DDCD-D2CB-31088A2AC6EF}"/>
              </a:ext>
            </a:extLst>
          </p:cNvPr>
          <p:cNvPicPr>
            <a:picLocks noChangeAspect="1"/>
          </p:cNvPicPr>
          <p:nvPr/>
        </p:nvPicPr>
        <p:blipFill>
          <a:blip r:embed="rId3"/>
          <a:stretch>
            <a:fillRect/>
          </a:stretch>
        </p:blipFill>
        <p:spPr>
          <a:xfrm>
            <a:off x="2201175" y="1316262"/>
            <a:ext cx="3130210" cy="1420143"/>
          </a:xfrm>
          <a:prstGeom prst="rect">
            <a:avLst/>
          </a:prstGeom>
          <a:ln>
            <a:solidFill>
              <a:schemeClr val="accent1"/>
            </a:solidFill>
          </a:ln>
        </p:spPr>
      </p:pic>
      <p:pic>
        <p:nvPicPr>
          <p:cNvPr id="8" name="Picture 7">
            <a:extLst>
              <a:ext uri="{FF2B5EF4-FFF2-40B4-BE49-F238E27FC236}">
                <a16:creationId xmlns:a16="http://schemas.microsoft.com/office/drawing/2014/main" id="{FF35AA84-C1A3-F3EF-3DF3-74D6B7DF91C0}"/>
              </a:ext>
            </a:extLst>
          </p:cNvPr>
          <p:cNvPicPr>
            <a:picLocks noChangeAspect="1"/>
          </p:cNvPicPr>
          <p:nvPr/>
        </p:nvPicPr>
        <p:blipFill>
          <a:blip r:embed="rId4"/>
          <a:stretch>
            <a:fillRect/>
          </a:stretch>
        </p:blipFill>
        <p:spPr>
          <a:xfrm>
            <a:off x="539324" y="2868440"/>
            <a:ext cx="2939860" cy="1913385"/>
          </a:xfrm>
          <a:prstGeom prst="rect">
            <a:avLst/>
          </a:prstGeom>
          <a:ln>
            <a:solidFill>
              <a:schemeClr val="accent1"/>
            </a:solidFill>
          </a:ln>
        </p:spPr>
      </p:pic>
      <p:pic>
        <p:nvPicPr>
          <p:cNvPr id="9" name="Picture 8">
            <a:extLst>
              <a:ext uri="{FF2B5EF4-FFF2-40B4-BE49-F238E27FC236}">
                <a16:creationId xmlns:a16="http://schemas.microsoft.com/office/drawing/2014/main" id="{D709CD88-33A5-F697-817B-5E8EDF303F30}"/>
              </a:ext>
            </a:extLst>
          </p:cNvPr>
          <p:cNvPicPr>
            <a:picLocks noChangeAspect="1"/>
          </p:cNvPicPr>
          <p:nvPr/>
        </p:nvPicPr>
        <p:blipFill>
          <a:blip r:embed="rId5"/>
          <a:stretch>
            <a:fillRect/>
          </a:stretch>
        </p:blipFill>
        <p:spPr>
          <a:xfrm>
            <a:off x="2201175" y="5064983"/>
            <a:ext cx="2879605" cy="1283265"/>
          </a:xfrm>
          <a:prstGeom prst="rect">
            <a:avLst/>
          </a:prstGeom>
          <a:ln>
            <a:solidFill>
              <a:schemeClr val="accent1"/>
            </a:solidFill>
          </a:ln>
        </p:spPr>
      </p:pic>
      <p:pic>
        <p:nvPicPr>
          <p:cNvPr id="10" name="Picture 9">
            <a:extLst>
              <a:ext uri="{FF2B5EF4-FFF2-40B4-BE49-F238E27FC236}">
                <a16:creationId xmlns:a16="http://schemas.microsoft.com/office/drawing/2014/main" id="{B5DBC278-B41E-CB47-F3FF-553E08ADA190}"/>
              </a:ext>
            </a:extLst>
          </p:cNvPr>
          <p:cNvPicPr>
            <a:picLocks noChangeAspect="1"/>
          </p:cNvPicPr>
          <p:nvPr/>
        </p:nvPicPr>
        <p:blipFill>
          <a:blip r:embed="rId6"/>
          <a:stretch>
            <a:fillRect/>
          </a:stretch>
        </p:blipFill>
        <p:spPr>
          <a:xfrm>
            <a:off x="3555017" y="3543870"/>
            <a:ext cx="3244884" cy="1109888"/>
          </a:xfrm>
          <a:prstGeom prst="rect">
            <a:avLst/>
          </a:prstGeom>
          <a:ln>
            <a:solidFill>
              <a:schemeClr val="accent1"/>
            </a:solidFill>
          </a:ln>
        </p:spPr>
      </p:pic>
      <p:pic>
        <p:nvPicPr>
          <p:cNvPr id="11" name="Picture 10">
            <a:extLst>
              <a:ext uri="{FF2B5EF4-FFF2-40B4-BE49-F238E27FC236}">
                <a16:creationId xmlns:a16="http://schemas.microsoft.com/office/drawing/2014/main" id="{38BEC677-42F7-E227-95B8-EFB2E6EE8F27}"/>
              </a:ext>
            </a:extLst>
          </p:cNvPr>
          <p:cNvPicPr>
            <a:picLocks noChangeAspect="1"/>
          </p:cNvPicPr>
          <p:nvPr/>
        </p:nvPicPr>
        <p:blipFill>
          <a:blip r:embed="rId7"/>
          <a:stretch>
            <a:fillRect/>
          </a:stretch>
        </p:blipFill>
        <p:spPr>
          <a:xfrm>
            <a:off x="5622057" y="4848061"/>
            <a:ext cx="4764882" cy="1500187"/>
          </a:xfrm>
          <a:prstGeom prst="rect">
            <a:avLst/>
          </a:prstGeom>
          <a:ln>
            <a:solidFill>
              <a:schemeClr val="accent1"/>
            </a:solidFill>
          </a:ln>
        </p:spPr>
      </p:pic>
      <p:pic>
        <p:nvPicPr>
          <p:cNvPr id="12" name="Picture 11">
            <a:extLst>
              <a:ext uri="{FF2B5EF4-FFF2-40B4-BE49-F238E27FC236}">
                <a16:creationId xmlns:a16="http://schemas.microsoft.com/office/drawing/2014/main" id="{92242228-3829-FF3E-477C-AC3F2ECAFB5F}"/>
              </a:ext>
            </a:extLst>
          </p:cNvPr>
          <p:cNvPicPr>
            <a:picLocks noChangeAspect="1"/>
          </p:cNvPicPr>
          <p:nvPr/>
        </p:nvPicPr>
        <p:blipFill>
          <a:blip r:embed="rId8"/>
          <a:stretch>
            <a:fillRect/>
          </a:stretch>
        </p:blipFill>
        <p:spPr>
          <a:xfrm>
            <a:off x="5622057" y="1188518"/>
            <a:ext cx="4863223" cy="2020233"/>
          </a:xfrm>
          <a:prstGeom prst="rect">
            <a:avLst/>
          </a:prstGeom>
          <a:ln>
            <a:solidFill>
              <a:schemeClr val="accent1"/>
            </a:solidFill>
          </a:ln>
        </p:spPr>
      </p:pic>
      <p:pic>
        <p:nvPicPr>
          <p:cNvPr id="13" name="Picture 12">
            <a:extLst>
              <a:ext uri="{FF2B5EF4-FFF2-40B4-BE49-F238E27FC236}">
                <a16:creationId xmlns:a16="http://schemas.microsoft.com/office/drawing/2014/main" id="{D190A8A8-D4E4-B4EC-6446-0CEBB55ADB5C}"/>
              </a:ext>
            </a:extLst>
          </p:cNvPr>
          <p:cNvPicPr>
            <a:picLocks noChangeAspect="1"/>
          </p:cNvPicPr>
          <p:nvPr/>
        </p:nvPicPr>
        <p:blipFill>
          <a:blip r:embed="rId9"/>
          <a:stretch>
            <a:fillRect/>
          </a:stretch>
        </p:blipFill>
        <p:spPr>
          <a:xfrm>
            <a:off x="6875734" y="3260517"/>
            <a:ext cx="4764882" cy="1393241"/>
          </a:xfrm>
          <a:prstGeom prst="rect">
            <a:avLst/>
          </a:prstGeom>
        </p:spPr>
      </p:pic>
    </p:spTree>
    <p:extLst>
      <p:ext uri="{BB962C8B-B14F-4D97-AF65-F5344CB8AC3E}">
        <p14:creationId xmlns:p14="http://schemas.microsoft.com/office/powerpoint/2010/main" val="1022732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rPr>
              <a:t>Consumer Regulation </a:t>
            </a:r>
            <a:endParaRPr lang="en-GB" dirty="0">
              <a:solidFill>
                <a:srgbClr val="000000"/>
              </a:solidFill>
            </a:endParaRPr>
          </a:p>
        </p:txBody>
      </p:sp>
      <p:sp>
        <p:nvSpPr>
          <p:cNvPr id="7" name="Rounded Rectangle 6"/>
          <p:cNvSpPr/>
          <p:nvPr/>
        </p:nvSpPr>
        <p:spPr>
          <a:xfrm>
            <a:off x="5360276" y="5013434"/>
            <a:ext cx="6280340" cy="13348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
        <p:nvSpPr>
          <p:cNvPr id="8" name="Content Placeholder 4">
            <a:extLst>
              <a:ext uri="{FF2B5EF4-FFF2-40B4-BE49-F238E27FC236}">
                <a16:creationId xmlns:a16="http://schemas.microsoft.com/office/drawing/2014/main" id="{6FF925B0-11AF-CB0F-9F57-C8A10A917D61}"/>
              </a:ext>
            </a:extLst>
          </p:cNvPr>
          <p:cNvSpPr txBox="1">
            <a:spLocks/>
          </p:cNvSpPr>
          <p:nvPr/>
        </p:nvSpPr>
        <p:spPr>
          <a:xfrm>
            <a:off x="128588" y="1125538"/>
            <a:ext cx="11934825" cy="5373687"/>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l"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013" lvl="3" indent="-342900">
              <a:buFont typeface="Arial" panose="020B0604020202020204" pitchFamily="34" charset="0"/>
              <a:buChar char="•"/>
            </a:pPr>
            <a:endParaRPr lang="en-US" sz="2000" b="1"/>
          </a:p>
          <a:p>
            <a:pPr marL="265113" lvl="3"/>
            <a:r>
              <a:rPr lang="en-GB" sz="2000" b="1"/>
              <a:t> </a:t>
            </a:r>
          </a:p>
          <a:p>
            <a:pPr marL="265113" lvl="3"/>
            <a:endParaRPr lang="en-US" sz="2000" b="1"/>
          </a:p>
          <a:p>
            <a:pPr marL="265113" lvl="3"/>
            <a:endParaRPr lang="en-US" sz="2000"/>
          </a:p>
          <a:p>
            <a:pPr lvl="1"/>
            <a:endParaRPr lang="en-US">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0A04AF3A-5983-9297-8D16-CACD86A11556}"/>
              </a:ext>
            </a:extLst>
          </p:cNvPr>
          <p:cNvSpPr txBox="1"/>
          <p:nvPr/>
        </p:nvSpPr>
        <p:spPr>
          <a:xfrm>
            <a:off x="539602" y="1293372"/>
            <a:ext cx="5173135" cy="4886325"/>
          </a:xfrm>
          <a:prstGeom prst="rect">
            <a:avLst/>
          </a:prstGeom>
          <a:solidFill>
            <a:schemeClr val="accent6"/>
          </a:solidFill>
        </p:spPr>
        <p:txBody>
          <a:bodyPr wrap="square" rtlCol="0">
            <a:noAutofit/>
          </a:bodyPr>
          <a:lstStyle/>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endPar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endParaRP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endPar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endParaRP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r>
              <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rPr>
              <a:t>Tenant Satisfaction Measures (TSMs) implemented from April. Collecting the first round of data in April 2024 </a:t>
            </a: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endPar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endParaRP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r>
              <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rPr>
              <a:t>RSH in the process of developing new consumer standards to be consulted on later this year (June?) for implementation in April 2024</a:t>
            </a: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r>
              <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rPr>
              <a:t> </a:t>
            </a: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r>
              <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rPr>
              <a:t>Continuing co-regulation – combined economic and consumer IDAs for RPs</a:t>
            </a: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r>
              <a:rPr lang="en-GB" sz="1400" dirty="0">
                <a:solidFill>
                  <a:srgbClr val="25273A"/>
                </a:solidFill>
                <a:uFill>
                  <a:solidFill>
                    <a:srgbClr val="25273A"/>
                  </a:solidFill>
                </a:uFill>
              </a:rPr>
              <a:t>Consumer standards inspections for LAs</a:t>
            </a:r>
            <a:endPar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endParaRP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endParaRPr lang="en-GB" sz="1400" dirty="0">
              <a:solidFill>
                <a:srgbClr val="25273A"/>
              </a:solidFill>
              <a:uFill>
                <a:solidFill>
                  <a:srgbClr val="25273A"/>
                </a:solidFill>
              </a:uFill>
            </a:endParaRPr>
          </a:p>
          <a:p>
            <a:pPr marL="265113" lvl="3">
              <a:lnSpc>
                <a:spcPct val="90000"/>
              </a:lnSpc>
              <a:spcAft>
                <a:spcPts val="600"/>
              </a:spcAft>
              <a:buSzPct val="100000"/>
              <a:defRPr/>
            </a:pPr>
            <a:r>
              <a:rPr lang="en-US" sz="1400" b="0" dirty="0">
                <a:latin typeface="Arial" panose="020B0604020202020204" pitchFamily="34" charset="0"/>
                <a:cs typeface="Arial" panose="020B0604020202020204" pitchFamily="34" charset="0"/>
              </a:rPr>
              <a:t>Ability to issue Code of Practice on consumer standards</a:t>
            </a:r>
            <a:endParaRPr lang="en-GB" sz="1400" b="0" dirty="0">
              <a:latin typeface="Arial" panose="020B0604020202020204" pitchFamily="34" charset="0"/>
              <a:cs typeface="Arial" panose="020B0604020202020204" pitchFamily="34" charset="0"/>
            </a:endParaRP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endPar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endParaRP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r>
              <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rPr>
              <a:t>DLUHC Consultation on mutual exchange and tenant involvement closed 30 March – RSH will be directed on this standard</a:t>
            </a:r>
          </a:p>
          <a:p>
            <a:pPr marL="265113" marR="0" lvl="3" indent="0" algn="l" defTabSz="914400" rtl="0" eaLnBrk="1" fontAlgn="auto" latinLnBrk="0" hangingPunct="1">
              <a:lnSpc>
                <a:spcPct val="90000"/>
              </a:lnSpc>
              <a:spcBef>
                <a:spcPts val="0"/>
              </a:spcBef>
              <a:spcAft>
                <a:spcPts val="600"/>
              </a:spcAft>
              <a:buClrTx/>
              <a:buSzPct val="100000"/>
              <a:buFont typeface="Wingdings" panose="05000000000000000000" pitchFamily="2" charset="2"/>
              <a:buNone/>
              <a:tabLst/>
              <a:defRPr/>
            </a:pPr>
            <a:endParaRPr kumimoji="0" lang="en-GB" sz="1400" b="0" i="0" u="none" strike="noStrike" kern="1200" cap="none" spc="0" normalizeH="0" baseline="0" noProof="0" dirty="0">
              <a:ln>
                <a:noFill/>
              </a:ln>
              <a:solidFill>
                <a:srgbClr val="25273A"/>
              </a:solidFill>
              <a:effectLst/>
              <a:uLnTx/>
              <a:uFill>
                <a:solidFill>
                  <a:srgbClr val="25273A"/>
                </a:solidFill>
              </a:uFill>
              <a:ea typeface="+mn-ea"/>
              <a:cs typeface="+mn-cs"/>
            </a:endParaRPr>
          </a:p>
        </p:txBody>
      </p:sp>
      <p:sp>
        <p:nvSpPr>
          <p:cNvPr id="10" name="TextBox 9">
            <a:extLst>
              <a:ext uri="{FF2B5EF4-FFF2-40B4-BE49-F238E27FC236}">
                <a16:creationId xmlns:a16="http://schemas.microsoft.com/office/drawing/2014/main" id="{27617E7D-3910-CE6F-3CA6-0BBE3FDFE296}"/>
              </a:ext>
            </a:extLst>
          </p:cNvPr>
          <p:cNvSpPr txBox="1"/>
          <p:nvPr/>
        </p:nvSpPr>
        <p:spPr>
          <a:xfrm>
            <a:off x="6875823" y="1293372"/>
            <a:ext cx="4976191" cy="47234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rtlCol="0">
            <a:noAutofit/>
          </a:bodyPr>
          <a:lstStyle/>
          <a:p>
            <a:pPr>
              <a:lnSpc>
                <a:spcPct val="90000"/>
              </a:lnSpc>
              <a:spcAft>
                <a:spcPts val="600"/>
              </a:spcAft>
            </a:pPr>
            <a:endParaRPr lang="en-GB" sz="1100" dirty="0">
              <a:solidFill>
                <a:schemeClr val="tx1"/>
              </a:solidFill>
            </a:endParaRPr>
          </a:p>
        </p:txBody>
      </p:sp>
    </p:spTree>
    <p:extLst>
      <p:ext uri="{BB962C8B-B14F-4D97-AF65-F5344CB8AC3E}">
        <p14:creationId xmlns:p14="http://schemas.microsoft.com/office/powerpoint/2010/main" val="3458693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rPr>
              <a:t>Future Consumer Standards</a:t>
            </a:r>
            <a:endParaRPr lang="en-GB" dirty="0">
              <a:solidFill>
                <a:srgbClr val="000000"/>
              </a:solidFill>
            </a:endParaRPr>
          </a:p>
        </p:txBody>
      </p:sp>
      <p:sp>
        <p:nvSpPr>
          <p:cNvPr id="10" name="Text Placeholder 13">
            <a:extLst>
              <a:ext uri="{FF2B5EF4-FFF2-40B4-BE49-F238E27FC236}">
                <a16:creationId xmlns:a16="http://schemas.microsoft.com/office/drawing/2014/main" id="{B8506A5C-E240-7903-F59B-898B63410098}"/>
              </a:ext>
            </a:extLst>
          </p:cNvPr>
          <p:cNvSpPr txBox="1">
            <a:spLocks/>
          </p:cNvSpPr>
          <p:nvPr/>
        </p:nvSpPr>
        <p:spPr>
          <a:xfrm>
            <a:off x="514350" y="1277786"/>
            <a:ext cx="11020425" cy="651139"/>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00"/>
              </a:spcBef>
              <a:spcAft>
                <a:spcPts val="600"/>
              </a:spcAft>
              <a:buFont typeface="Arial" panose="020B0604020202020204" pitchFamily="34" charset="0"/>
              <a:buNone/>
              <a:defRPr sz="1400" b="1" kern="1200">
                <a:solidFill>
                  <a:schemeClr val="tx1"/>
                </a:solidFill>
                <a:latin typeface="Century Gothic" panose="020B0502020202020204" pitchFamily="34" charset="0"/>
                <a:ea typeface="+mn-ea"/>
                <a:cs typeface="+mn-cs"/>
              </a:defRPr>
            </a:lvl2pPr>
            <a:lvl3pPr marL="0" indent="0" algn="l" defTabSz="914400" rtl="0" eaLnBrk="1" latinLnBrk="0" hangingPunct="1">
              <a:lnSpc>
                <a:spcPct val="110000"/>
              </a:lnSpc>
              <a:spcBef>
                <a:spcPts val="0"/>
              </a:spcBef>
              <a:spcAft>
                <a:spcPts val="800"/>
              </a:spcAft>
              <a:buFont typeface="Arial" panose="020B0604020202020204" pitchFamily="34" charset="0"/>
              <a:buNone/>
              <a:defRPr sz="1000" kern="1200">
                <a:solidFill>
                  <a:schemeClr val="accent2">
                    <a:lumMod val="75000"/>
                    <a:lumOff val="25000"/>
                  </a:schemeClr>
                </a:solidFill>
                <a:latin typeface="Century Gothic" panose="020B0502020202020204" pitchFamily="34" charset="0"/>
                <a:ea typeface="+mn-ea"/>
                <a:cs typeface="+mn-cs"/>
              </a:defRPr>
            </a:lvl3pPr>
            <a:lvl4pPr marL="171450" indent="-171450" algn="l" defTabSz="914400" rtl="0" eaLnBrk="1" latinLnBrk="0" hangingPunct="1">
              <a:lnSpc>
                <a:spcPct val="110000"/>
              </a:lnSpc>
              <a:spcBef>
                <a:spcPts val="0"/>
              </a:spcBef>
              <a:spcAft>
                <a:spcPts val="800"/>
              </a:spcAft>
              <a:buClr>
                <a:schemeClr val="accent5"/>
              </a:buClr>
              <a:buFont typeface="Arial" panose="020B0604020202020204" pitchFamily="34" charset="0"/>
              <a:buChar char="•"/>
              <a:defRPr sz="1000" kern="1200">
                <a:solidFill>
                  <a:schemeClr val="accent2">
                    <a:lumMod val="75000"/>
                    <a:lumOff val="25000"/>
                  </a:schemeClr>
                </a:solidFill>
                <a:latin typeface="Century Gothic" panose="020B0502020202020204" pitchFamily="34" charset="0"/>
                <a:ea typeface="+mn-ea"/>
                <a:cs typeface="+mn-cs"/>
              </a:defRPr>
            </a:lvl4pPr>
            <a:lvl5pPr marL="0" indent="0" algn="l" defTabSz="914400" rtl="0" eaLnBrk="1" latinLnBrk="0" hangingPunct="1">
              <a:lnSpc>
                <a:spcPct val="100000"/>
              </a:lnSpc>
              <a:spcBef>
                <a:spcPts val="200"/>
              </a:spcBef>
              <a:spcAft>
                <a:spcPts val="600"/>
              </a:spcAft>
              <a:buFont typeface="Arial" panose="020B0604020202020204" pitchFamily="34" charset="0"/>
              <a:buNone/>
              <a:defRPr sz="2000" kern="1200">
                <a:solidFill>
                  <a:schemeClr val="accent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829544" rtl="0" eaLnBrk="1" fontAlgn="auto" latinLnBrk="0" hangingPunct="1">
              <a:lnSpc>
                <a:spcPct val="100000"/>
              </a:lnSpc>
              <a:spcBef>
                <a:spcPts val="0"/>
              </a:spcBef>
              <a:spcAft>
                <a:spcPts val="1089"/>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244"/>
                </a:solidFill>
                <a:effectLst/>
                <a:uLnTx/>
                <a:uFillTx/>
                <a:latin typeface="+mn-lt"/>
                <a:ea typeface="+mn-ea"/>
                <a:cs typeface="+mn-cs"/>
              </a:rPr>
              <a:t>The RSH has set out the themes it thinks its Consumer Standards </a:t>
            </a:r>
            <a:r>
              <a:rPr lang="en-GB" sz="1400" b="0" dirty="0">
                <a:solidFill>
                  <a:srgbClr val="002244"/>
                </a:solidFill>
                <a:latin typeface="+mn-lt"/>
              </a:rPr>
              <a:t>will</a:t>
            </a:r>
            <a:r>
              <a:rPr kumimoji="0" lang="en-GB" sz="1400" b="0" i="0" u="none" strike="noStrike" kern="1200" cap="none" spc="0" normalizeH="0" baseline="0" noProof="0" dirty="0">
                <a:ln>
                  <a:noFill/>
                </a:ln>
                <a:solidFill>
                  <a:srgbClr val="002244"/>
                </a:solidFill>
                <a:effectLst/>
                <a:uLnTx/>
                <a:uFillTx/>
                <a:latin typeface="+mn-lt"/>
                <a:ea typeface="+mn-ea"/>
                <a:cs typeface="+mn-cs"/>
              </a:rPr>
              <a:t> cover. Their aim is to set out the right outcomes for landlords to deliver for tenants and </a:t>
            </a:r>
            <a:r>
              <a:rPr lang="en-GB" sz="1400" b="0" dirty="0">
                <a:solidFill>
                  <a:srgbClr val="002244"/>
                </a:solidFill>
                <a:latin typeface="+mn-lt"/>
              </a:rPr>
              <a:t>maintain</a:t>
            </a:r>
            <a:r>
              <a:rPr kumimoji="0" lang="en-GB" sz="1400" b="0" i="0" u="none" strike="noStrike" kern="1200" cap="none" spc="0" normalizeH="0" baseline="0" noProof="0" dirty="0">
                <a:ln>
                  <a:noFill/>
                </a:ln>
                <a:solidFill>
                  <a:srgbClr val="002244"/>
                </a:solidFill>
                <a:effectLst/>
                <a:uLnTx/>
                <a:uFillTx/>
                <a:latin typeface="+mn-lt"/>
                <a:ea typeface="+mn-ea"/>
                <a:cs typeface="+mn-cs"/>
              </a:rPr>
              <a:t> strong alignment with existing standards. </a:t>
            </a:r>
          </a:p>
          <a:p>
            <a:pPr marL="171450" marR="0" lvl="0" indent="-171450" algn="l" defTabSz="829544" rtl="0" eaLnBrk="1" fontAlgn="auto" latinLnBrk="0" hangingPunct="1">
              <a:lnSpc>
                <a:spcPct val="100000"/>
              </a:lnSpc>
              <a:spcBef>
                <a:spcPts val="0"/>
              </a:spcBef>
              <a:spcAft>
                <a:spcPts val="544"/>
              </a:spcAft>
              <a:buClrTx/>
              <a:buSzTx/>
              <a:buFont typeface="Arial" panose="020B0604020202020204" pitchFamily="34" charset="0"/>
              <a:buChar char="•"/>
              <a:tabLst/>
              <a:defRPr/>
            </a:pPr>
            <a:r>
              <a:rPr lang="en-GB" sz="1400" b="0" dirty="0">
                <a:solidFill>
                  <a:srgbClr val="002244"/>
                </a:solidFill>
                <a:latin typeface="+mn-lt"/>
              </a:rPr>
              <a:t>The new Tenant Satisfaction Measures, whose implementation is supported by the new TSM Standard, are aligned with the first five of these themes.  </a:t>
            </a:r>
          </a:p>
          <a:p>
            <a:pPr marL="0" marR="0" lvl="0" indent="0" algn="l" defTabSz="829544" rtl="0" eaLnBrk="1" fontAlgn="auto" latinLnBrk="0" hangingPunct="1">
              <a:lnSpc>
                <a:spcPct val="100000"/>
              </a:lnSpc>
              <a:spcBef>
                <a:spcPts val="0"/>
              </a:spcBef>
              <a:spcAft>
                <a:spcPts val="544"/>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02244"/>
              </a:solidFill>
              <a:effectLst/>
              <a:uLnTx/>
              <a:uFillTx/>
              <a:latin typeface="Century Gothic"/>
              <a:ea typeface="+mn-ea"/>
              <a:cs typeface="+mn-cs"/>
            </a:endParaRPr>
          </a:p>
          <a:p>
            <a:pPr marL="0" marR="0" lvl="0" indent="0" algn="l" defTabSz="829544"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2244"/>
              </a:solidFill>
              <a:effectLst/>
              <a:uLnTx/>
              <a:uFillTx/>
              <a:latin typeface="Century Gothic"/>
              <a:ea typeface="+mn-ea"/>
              <a:cs typeface="+mn-cs"/>
            </a:endParaRPr>
          </a:p>
        </p:txBody>
      </p:sp>
      <p:graphicFrame>
        <p:nvGraphicFramePr>
          <p:cNvPr id="11" name="Table 7">
            <a:extLst>
              <a:ext uri="{FF2B5EF4-FFF2-40B4-BE49-F238E27FC236}">
                <a16:creationId xmlns:a16="http://schemas.microsoft.com/office/drawing/2014/main" id="{3125F4A8-C283-D514-FEC0-08ADEB7210CC}"/>
              </a:ext>
            </a:extLst>
          </p:cNvPr>
          <p:cNvGraphicFramePr>
            <a:graphicFrameLocks noGrp="1"/>
          </p:cNvGraphicFramePr>
          <p:nvPr/>
        </p:nvGraphicFramePr>
        <p:xfrm>
          <a:off x="3370977" y="2385927"/>
          <a:ext cx="5589160" cy="2598631"/>
        </p:xfrm>
        <a:graphic>
          <a:graphicData uri="http://schemas.openxmlformats.org/drawingml/2006/table">
            <a:tbl>
              <a:tblPr firstRow="1" bandRow="1">
                <a:tableStyleId>{00A15C55-8517-42AA-B614-E9B94910E393}</a:tableStyleId>
              </a:tblPr>
              <a:tblGrid>
                <a:gridCol w="2809270">
                  <a:extLst>
                    <a:ext uri="{9D8B030D-6E8A-4147-A177-3AD203B41FA5}">
                      <a16:colId xmlns:a16="http://schemas.microsoft.com/office/drawing/2014/main" val="3594424978"/>
                    </a:ext>
                  </a:extLst>
                </a:gridCol>
                <a:gridCol w="2779890">
                  <a:extLst>
                    <a:ext uri="{9D8B030D-6E8A-4147-A177-3AD203B41FA5}">
                      <a16:colId xmlns:a16="http://schemas.microsoft.com/office/drawing/2014/main" val="552097762"/>
                    </a:ext>
                  </a:extLst>
                </a:gridCol>
              </a:tblGrid>
              <a:tr h="371233">
                <a:tc>
                  <a:txBody>
                    <a:bodyPr/>
                    <a:lstStyle/>
                    <a:p>
                      <a:pPr algn="ctr"/>
                      <a:r>
                        <a:rPr lang="en-US" sz="1300" dirty="0">
                          <a:solidFill>
                            <a:schemeClr val="bg1"/>
                          </a:solidFill>
                        </a:rPr>
                        <a:t>Theme</a:t>
                      </a:r>
                      <a:endParaRPr lang="en-GB" sz="1300" dirty="0">
                        <a:solidFill>
                          <a:schemeClr val="bg1"/>
                        </a:solidFill>
                      </a:endParaRPr>
                    </a:p>
                  </a:txBody>
                  <a:tcPr marL="82953" marR="82953" marT="41476" marB="41476" anchor="ctr"/>
                </a:tc>
                <a:tc>
                  <a:txBody>
                    <a:bodyPr/>
                    <a:lstStyle/>
                    <a:p>
                      <a:pPr algn="ctr"/>
                      <a:r>
                        <a:rPr lang="en-US" sz="1300" dirty="0">
                          <a:solidFill>
                            <a:schemeClr val="bg1"/>
                          </a:solidFill>
                        </a:rPr>
                        <a:t>Link to current standards</a:t>
                      </a:r>
                      <a:endParaRPr lang="en-GB" sz="1300" dirty="0">
                        <a:solidFill>
                          <a:schemeClr val="bg1"/>
                        </a:solidFill>
                      </a:endParaRPr>
                    </a:p>
                  </a:txBody>
                  <a:tcPr marL="82953" marR="82953" marT="41476" marB="41476" anchor="ctr"/>
                </a:tc>
                <a:extLst>
                  <a:ext uri="{0D108BD9-81ED-4DB2-BD59-A6C34878D82A}">
                    <a16:rowId xmlns:a16="http://schemas.microsoft.com/office/drawing/2014/main" val="215029700"/>
                  </a:ext>
                </a:extLst>
              </a:tr>
              <a:tr h="371233">
                <a:tc>
                  <a:txBody>
                    <a:bodyPr/>
                    <a:lstStyle/>
                    <a:p>
                      <a:pPr algn="ctr"/>
                      <a:r>
                        <a:rPr lang="en-US" sz="1200" dirty="0">
                          <a:solidFill>
                            <a:srgbClr val="002244"/>
                          </a:solidFill>
                          <a:latin typeface="+mn-lt"/>
                        </a:rPr>
                        <a:t>Safety</a:t>
                      </a:r>
                      <a:endParaRPr lang="en-GB" sz="1200" dirty="0">
                        <a:solidFill>
                          <a:srgbClr val="002244"/>
                        </a:solidFill>
                        <a:latin typeface="+mn-lt"/>
                      </a:endParaRPr>
                    </a:p>
                  </a:txBody>
                  <a:tcPr marL="82953" marR="82953" marT="41476" marB="41476" anchor="ctr"/>
                </a:tc>
                <a:tc rowSpan="2">
                  <a:txBody>
                    <a:bodyPr/>
                    <a:lstStyle/>
                    <a:p>
                      <a:pPr algn="ctr"/>
                      <a:r>
                        <a:rPr lang="en-US" sz="1200" dirty="0">
                          <a:solidFill>
                            <a:srgbClr val="002244"/>
                          </a:solidFill>
                          <a:latin typeface="+mn-lt"/>
                        </a:rPr>
                        <a:t>Home</a:t>
                      </a:r>
                    </a:p>
                  </a:txBody>
                  <a:tcPr marL="82953" marR="82953" marT="41476" marB="41476" anchor="ctr"/>
                </a:tc>
                <a:extLst>
                  <a:ext uri="{0D108BD9-81ED-4DB2-BD59-A6C34878D82A}">
                    <a16:rowId xmlns:a16="http://schemas.microsoft.com/office/drawing/2014/main" val="3345267057"/>
                  </a:ext>
                </a:extLst>
              </a:tr>
              <a:tr h="371233">
                <a:tc>
                  <a:txBody>
                    <a:bodyPr/>
                    <a:lstStyle/>
                    <a:p>
                      <a:pPr algn="ctr"/>
                      <a:r>
                        <a:rPr lang="en-US" sz="1200" dirty="0">
                          <a:solidFill>
                            <a:srgbClr val="002244"/>
                          </a:solidFill>
                          <a:latin typeface="+mn-lt"/>
                        </a:rPr>
                        <a:t>Quality</a:t>
                      </a:r>
                      <a:endParaRPr lang="en-GB" sz="1200" dirty="0">
                        <a:solidFill>
                          <a:srgbClr val="002244"/>
                        </a:solidFill>
                        <a:latin typeface="+mn-lt"/>
                      </a:endParaRPr>
                    </a:p>
                  </a:txBody>
                  <a:tcPr marL="82953" marR="82953" marT="41476" marB="41476" anchor="ctr"/>
                </a:tc>
                <a:tc vMerge="1">
                  <a:txBody>
                    <a:bodyPr/>
                    <a:lstStyle/>
                    <a:p>
                      <a:r>
                        <a:rPr lang="en-US" dirty="0"/>
                        <a:t>Home</a:t>
                      </a:r>
                      <a:endParaRPr lang="en-GB" dirty="0"/>
                    </a:p>
                  </a:txBody>
                  <a:tcPr/>
                </a:tc>
                <a:extLst>
                  <a:ext uri="{0D108BD9-81ED-4DB2-BD59-A6C34878D82A}">
                    <a16:rowId xmlns:a16="http://schemas.microsoft.com/office/drawing/2014/main" val="3015420025"/>
                  </a:ext>
                </a:extLst>
              </a:tr>
              <a:tr h="371233">
                <a:tc>
                  <a:txBody>
                    <a:bodyPr/>
                    <a:lstStyle/>
                    <a:p>
                      <a:pPr algn="ctr"/>
                      <a:r>
                        <a:rPr lang="en-US" sz="1200" dirty="0">
                          <a:solidFill>
                            <a:srgbClr val="002244"/>
                          </a:solidFill>
                          <a:latin typeface="+mn-lt"/>
                        </a:rPr>
                        <a:t>Neighbourhood</a:t>
                      </a:r>
                      <a:endParaRPr lang="en-GB" sz="1200" dirty="0">
                        <a:solidFill>
                          <a:srgbClr val="002244"/>
                        </a:solidFill>
                        <a:latin typeface="+mn-lt"/>
                      </a:endParaRPr>
                    </a:p>
                  </a:txBody>
                  <a:tcPr marL="82953" marR="82953" marT="41476" marB="41476" anchor="ctr"/>
                </a:tc>
                <a:tc>
                  <a:txBody>
                    <a:bodyPr/>
                    <a:lstStyle/>
                    <a:p>
                      <a:pPr algn="ctr"/>
                      <a:r>
                        <a:rPr lang="en-US" sz="1200" dirty="0">
                          <a:solidFill>
                            <a:srgbClr val="002244"/>
                          </a:solidFill>
                          <a:latin typeface="+mn-lt"/>
                        </a:rPr>
                        <a:t>Neighbourhood &amp; Community</a:t>
                      </a:r>
                      <a:endParaRPr lang="en-GB" sz="1200" dirty="0">
                        <a:solidFill>
                          <a:srgbClr val="002244"/>
                        </a:solidFill>
                        <a:latin typeface="+mn-lt"/>
                      </a:endParaRPr>
                    </a:p>
                  </a:txBody>
                  <a:tcPr marL="82953" marR="82953" marT="41476" marB="41476" anchor="ctr"/>
                </a:tc>
                <a:extLst>
                  <a:ext uri="{0D108BD9-81ED-4DB2-BD59-A6C34878D82A}">
                    <a16:rowId xmlns:a16="http://schemas.microsoft.com/office/drawing/2014/main" val="3885165118"/>
                  </a:ext>
                </a:extLst>
              </a:tr>
              <a:tr h="3712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244"/>
                          </a:solidFill>
                          <a:latin typeface="+mn-lt"/>
                        </a:rPr>
                        <a:t>Transparency</a:t>
                      </a:r>
                      <a:endParaRPr lang="en-GB" sz="1200" dirty="0">
                        <a:solidFill>
                          <a:srgbClr val="002244"/>
                        </a:solidFill>
                        <a:latin typeface="+mn-lt"/>
                      </a:endParaRPr>
                    </a:p>
                  </a:txBody>
                  <a:tcPr marL="82953" marR="82953" marT="41476" marB="41476" anchor="ctr"/>
                </a:tc>
                <a:tc rowSpan="2">
                  <a:txBody>
                    <a:bodyPr/>
                    <a:lstStyle/>
                    <a:p>
                      <a:pPr algn="ctr"/>
                      <a:r>
                        <a:rPr lang="en-US" sz="1200" dirty="0">
                          <a:solidFill>
                            <a:srgbClr val="002244"/>
                          </a:solidFill>
                          <a:latin typeface="+mn-lt"/>
                        </a:rPr>
                        <a:t>Tenant Involvement &amp; Empowerment</a:t>
                      </a:r>
                      <a:endParaRPr lang="en-GB" sz="1200" dirty="0">
                        <a:solidFill>
                          <a:srgbClr val="002244"/>
                        </a:solidFill>
                        <a:latin typeface="+mn-lt"/>
                      </a:endParaRPr>
                    </a:p>
                  </a:txBody>
                  <a:tcPr marL="82953" marR="82953" marT="41476" marB="41476" anchor="ctr"/>
                </a:tc>
                <a:extLst>
                  <a:ext uri="{0D108BD9-81ED-4DB2-BD59-A6C34878D82A}">
                    <a16:rowId xmlns:a16="http://schemas.microsoft.com/office/drawing/2014/main" val="4134495666"/>
                  </a:ext>
                </a:extLst>
              </a:tr>
              <a:tr h="3712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244"/>
                          </a:solidFill>
                          <a:latin typeface="+mn-lt"/>
                        </a:rPr>
                        <a:t>Engagement &amp; Accountability</a:t>
                      </a:r>
                      <a:endParaRPr lang="en-GB" sz="1200" dirty="0">
                        <a:solidFill>
                          <a:srgbClr val="002244"/>
                        </a:solidFill>
                        <a:latin typeface="+mn-lt"/>
                      </a:endParaRPr>
                    </a:p>
                  </a:txBody>
                  <a:tcPr marL="82953" marR="82953" marT="41476" marB="41476" anchor="ctr"/>
                </a:tc>
                <a:tc vMerge="1">
                  <a:txBody>
                    <a:bodyPr/>
                    <a:lstStyle/>
                    <a:p>
                      <a:endParaRPr lang="en-GB" dirty="0"/>
                    </a:p>
                  </a:txBody>
                  <a:tcPr/>
                </a:tc>
                <a:extLst>
                  <a:ext uri="{0D108BD9-81ED-4DB2-BD59-A6C34878D82A}">
                    <a16:rowId xmlns:a16="http://schemas.microsoft.com/office/drawing/2014/main" val="2424597031"/>
                  </a:ext>
                </a:extLst>
              </a:tr>
              <a:tr h="371233">
                <a:tc>
                  <a:txBody>
                    <a:bodyPr/>
                    <a:lstStyle/>
                    <a:p>
                      <a:pPr algn="ctr"/>
                      <a:r>
                        <a:rPr lang="en-US" sz="1200" dirty="0">
                          <a:solidFill>
                            <a:srgbClr val="002244"/>
                          </a:solidFill>
                          <a:latin typeface="+mn-lt"/>
                        </a:rPr>
                        <a:t>Tenancy</a:t>
                      </a:r>
                      <a:endParaRPr lang="en-GB" sz="1200" dirty="0">
                        <a:solidFill>
                          <a:srgbClr val="002244"/>
                        </a:solidFill>
                        <a:latin typeface="+mn-lt"/>
                      </a:endParaRPr>
                    </a:p>
                  </a:txBody>
                  <a:tcPr marL="82953" marR="82953" marT="41476" marB="41476" anchor="ctr"/>
                </a:tc>
                <a:tc>
                  <a:txBody>
                    <a:bodyPr/>
                    <a:lstStyle/>
                    <a:p>
                      <a:pPr algn="ctr"/>
                      <a:r>
                        <a:rPr lang="en-US" sz="1200" dirty="0">
                          <a:solidFill>
                            <a:srgbClr val="002244"/>
                          </a:solidFill>
                          <a:latin typeface="+mn-lt"/>
                        </a:rPr>
                        <a:t>Tenancy</a:t>
                      </a:r>
                      <a:endParaRPr lang="en-GB" sz="1200" dirty="0">
                        <a:solidFill>
                          <a:srgbClr val="002244"/>
                        </a:solidFill>
                        <a:latin typeface="+mn-lt"/>
                      </a:endParaRPr>
                    </a:p>
                  </a:txBody>
                  <a:tcPr marL="82953" marR="82953" marT="41476" marB="41476" anchor="ctr"/>
                </a:tc>
                <a:extLst>
                  <a:ext uri="{0D108BD9-81ED-4DB2-BD59-A6C34878D82A}">
                    <a16:rowId xmlns:a16="http://schemas.microsoft.com/office/drawing/2014/main" val="3828308267"/>
                  </a:ext>
                </a:extLst>
              </a:tr>
            </a:tbl>
          </a:graphicData>
        </a:graphic>
      </p:graphicFrame>
      <p:sp>
        <p:nvSpPr>
          <p:cNvPr id="12" name="TextBox 11">
            <a:extLst>
              <a:ext uri="{FF2B5EF4-FFF2-40B4-BE49-F238E27FC236}">
                <a16:creationId xmlns:a16="http://schemas.microsoft.com/office/drawing/2014/main" id="{E4E3F327-98E3-1CAA-4BCD-D3572AD3F239}"/>
              </a:ext>
            </a:extLst>
          </p:cNvPr>
          <p:cNvSpPr txBox="1"/>
          <p:nvPr/>
        </p:nvSpPr>
        <p:spPr>
          <a:xfrm>
            <a:off x="585787" y="5247423"/>
            <a:ext cx="11020425" cy="738664"/>
          </a:xfrm>
          <a:prstGeom prst="rect">
            <a:avLst/>
          </a:prstGeom>
          <a:noFill/>
        </p:spPr>
        <p:txBody>
          <a:bodyPr wrap="square" rtlCol="0">
            <a:spAutoFit/>
          </a:bodyPr>
          <a:lstStyle/>
          <a:p>
            <a:pPr defTabSz="829544">
              <a:defRPr/>
            </a:pPr>
            <a:endParaRPr lang="en-GB" sz="1400" dirty="0">
              <a:solidFill>
                <a:srgbClr val="002244"/>
              </a:solidFill>
            </a:endParaRPr>
          </a:p>
          <a:p>
            <a:pPr marL="171450" indent="-171450" defTabSz="829544">
              <a:buFont typeface="Arial" panose="020B0604020202020204" pitchFamily="34" charset="0"/>
              <a:buChar char="•"/>
              <a:defRPr/>
            </a:pPr>
            <a:r>
              <a:rPr lang="en-GB" sz="1400" dirty="0">
                <a:solidFill>
                  <a:srgbClr val="002244"/>
                </a:solidFill>
              </a:rPr>
              <a:t>Consistent message re “should prepare now” for changing </a:t>
            </a:r>
            <a:r>
              <a:rPr lang="en-GB" sz="1400" dirty="0">
                <a:solidFill>
                  <a:srgbClr val="002060"/>
                </a:solidFill>
              </a:rPr>
              <a:t>Consumer</a:t>
            </a:r>
            <a:r>
              <a:rPr lang="en-GB" sz="1400" dirty="0">
                <a:solidFill>
                  <a:srgbClr val="002244"/>
                </a:solidFill>
              </a:rPr>
              <a:t> Standards and proactive regulation </a:t>
            </a:r>
          </a:p>
          <a:p>
            <a:pPr defTabSz="829544">
              <a:defRPr/>
            </a:pPr>
            <a:endParaRPr lang="en-US" sz="1400" dirty="0">
              <a:solidFill>
                <a:srgbClr val="002244"/>
              </a:solidFill>
            </a:endParaRPr>
          </a:p>
        </p:txBody>
      </p:sp>
    </p:spTree>
    <p:extLst>
      <p:ext uri="{BB962C8B-B14F-4D97-AF65-F5344CB8AC3E}">
        <p14:creationId xmlns:p14="http://schemas.microsoft.com/office/powerpoint/2010/main" val="1603646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363E-ACB9-4405-8CE3-967D70F0027B}"/>
              </a:ext>
            </a:extLst>
          </p:cNvPr>
          <p:cNvSpPr>
            <a:spLocks noGrp="1"/>
          </p:cNvSpPr>
          <p:nvPr>
            <p:ph type="title"/>
          </p:nvPr>
        </p:nvSpPr>
        <p:spPr/>
        <p:txBody>
          <a:bodyPr/>
          <a:lstStyle/>
          <a:p>
            <a:r>
              <a:rPr lang="en-GB" dirty="0">
                <a:solidFill>
                  <a:srgbClr val="000810"/>
                </a:solidFill>
              </a:rPr>
              <a:t>Tenant Satisfaction Measures</a:t>
            </a:r>
          </a:p>
        </p:txBody>
      </p:sp>
      <p:sp>
        <p:nvSpPr>
          <p:cNvPr id="3" name="Slide Number Placeholder 2">
            <a:extLst>
              <a:ext uri="{FF2B5EF4-FFF2-40B4-BE49-F238E27FC236}">
                <a16:creationId xmlns:a16="http://schemas.microsoft.com/office/drawing/2014/main" id="{BE88B412-B5A1-4721-9330-420FF8C85CDF}"/>
              </a:ext>
            </a:extLst>
          </p:cNvPr>
          <p:cNvSpPr>
            <a:spLocks noGrp="1"/>
          </p:cNvSpPr>
          <p:nvPr>
            <p:ph type="sldNum" sz="quarter" idx="4"/>
          </p:nvPr>
        </p:nvSpPr>
        <p:spPr/>
        <p:txBody>
          <a:bodyPr/>
          <a:lstStyle/>
          <a:p>
            <a:fld id="{EC1DA28C-5BB3-474C-BABA-1B2E6B32FE7F}" type="slidenum">
              <a:rPr lang="ru-RU" smtClean="0">
                <a:solidFill>
                  <a:srgbClr val="79828C"/>
                </a:solidFill>
                <a:uFill>
                  <a:solidFill>
                    <a:srgbClr val="25273A"/>
                  </a:solidFill>
                </a:uFill>
              </a:rPr>
              <a:pPr/>
              <a:t>29</a:t>
            </a:fld>
            <a:endParaRPr lang="ru-RU" dirty="0">
              <a:solidFill>
                <a:srgbClr val="79828C"/>
              </a:solidFill>
              <a:uFill>
                <a:solidFill>
                  <a:srgbClr val="25273A"/>
                </a:solidFill>
              </a:uFill>
            </a:endParaRPr>
          </a:p>
        </p:txBody>
      </p:sp>
      <p:sp>
        <p:nvSpPr>
          <p:cNvPr id="4" name="Footer Placeholder 3">
            <a:extLst>
              <a:ext uri="{FF2B5EF4-FFF2-40B4-BE49-F238E27FC236}">
                <a16:creationId xmlns:a16="http://schemas.microsoft.com/office/drawing/2014/main" id="{1E72C92C-BC3B-409E-A2F5-F52BB43E201C}"/>
              </a:ext>
            </a:extLst>
          </p:cNvPr>
          <p:cNvSpPr>
            <a:spLocks noGrp="1"/>
          </p:cNvSpPr>
          <p:nvPr>
            <p:ph type="ftr" sz="quarter" idx="3"/>
          </p:nvPr>
        </p:nvSpPr>
        <p:spPr/>
        <p:txBody>
          <a:bodyPr/>
          <a:lstStyle/>
          <a:p>
            <a:endParaRPr lang="ru-RU" dirty="0">
              <a:solidFill>
                <a:srgbClr val="79828C"/>
              </a:solidFill>
              <a:uFill>
                <a:solidFill>
                  <a:srgbClr val="25273A"/>
                </a:solidFill>
              </a:uFill>
            </a:endParaRPr>
          </a:p>
        </p:txBody>
      </p:sp>
      <p:pic>
        <p:nvPicPr>
          <p:cNvPr id="7" name="Content Placeholder 6" descr="Diagram&#10;&#10;Description automatically generated">
            <a:extLst>
              <a:ext uri="{FF2B5EF4-FFF2-40B4-BE49-F238E27FC236}">
                <a16:creationId xmlns:a16="http://schemas.microsoft.com/office/drawing/2014/main" id="{EEBA5131-E580-4FD3-AF0D-B0411F9EA980}"/>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863763" y="2873698"/>
            <a:ext cx="5877276" cy="3571926"/>
          </a:xfrm>
        </p:spPr>
      </p:pic>
      <p:pic>
        <p:nvPicPr>
          <p:cNvPr id="8" name="Picture 7">
            <a:extLst>
              <a:ext uri="{FF2B5EF4-FFF2-40B4-BE49-F238E27FC236}">
                <a16:creationId xmlns:a16="http://schemas.microsoft.com/office/drawing/2014/main" id="{F97771F0-3F28-4FA1-817D-79FAE9307AC1}"/>
              </a:ext>
            </a:extLst>
          </p:cNvPr>
          <p:cNvPicPr>
            <a:picLocks noChangeAspect="1"/>
          </p:cNvPicPr>
          <p:nvPr/>
        </p:nvPicPr>
        <p:blipFill>
          <a:blip r:embed="rId3"/>
          <a:stretch>
            <a:fillRect/>
          </a:stretch>
        </p:blipFill>
        <p:spPr>
          <a:xfrm>
            <a:off x="11143383" y="3603337"/>
            <a:ext cx="994466" cy="941729"/>
          </a:xfrm>
          <a:prstGeom prst="rect">
            <a:avLst/>
          </a:prstGeom>
        </p:spPr>
      </p:pic>
      <p:sp>
        <p:nvSpPr>
          <p:cNvPr id="9" name="Content Placeholder 1">
            <a:extLst>
              <a:ext uri="{FF2B5EF4-FFF2-40B4-BE49-F238E27FC236}">
                <a16:creationId xmlns:a16="http://schemas.microsoft.com/office/drawing/2014/main" id="{11B34A26-E2DA-4E26-AA6F-4706FEBBF52A}"/>
              </a:ext>
            </a:extLst>
          </p:cNvPr>
          <p:cNvSpPr txBox="1">
            <a:spLocks/>
          </p:cNvSpPr>
          <p:nvPr/>
        </p:nvSpPr>
        <p:spPr>
          <a:xfrm>
            <a:off x="5730160" y="1067254"/>
            <a:ext cx="6144482" cy="1605646"/>
          </a:xfrm>
          <a:prstGeom prst="rect">
            <a:avLst/>
          </a:prstGeom>
          <a:solidFill>
            <a:schemeClr val="accent4">
              <a:lumMod val="20000"/>
              <a:lumOff val="80000"/>
            </a:schemeClr>
          </a:solidFill>
          <a:ln w="12700" cap="rnd" cmpd="sng" algn="ctr">
            <a:noFill/>
            <a:prstDash val="solid"/>
          </a:ln>
        </p:spPr>
        <p:txBody>
          <a:bodyPr vert="horz" wrap="square" lIns="90000" tIns="46800" rIns="90000" bIns="46800" rtlCol="0" anchor="t" anchorCtr="0">
            <a:noAutofit/>
          </a:bodyPr>
          <a:lst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rgbClr val="000810"/>
                </a:solidFill>
              </a:rPr>
              <a:t>Measured from April 2023 – reported from April 2024</a:t>
            </a:r>
          </a:p>
          <a:p>
            <a:r>
              <a:rPr lang="en-US" sz="1600" dirty="0">
                <a:solidFill>
                  <a:srgbClr val="000810"/>
                </a:solidFill>
              </a:rPr>
              <a:t>All social landlord providers – statutory </a:t>
            </a:r>
          </a:p>
          <a:p>
            <a:r>
              <a:rPr lang="en-US" sz="1600" dirty="0">
                <a:solidFill>
                  <a:srgbClr val="000810"/>
                </a:solidFill>
              </a:rPr>
              <a:t>Management info and… perception… </a:t>
            </a:r>
          </a:p>
          <a:p>
            <a:endParaRPr lang="en-US" sz="1600" dirty="0">
              <a:solidFill>
                <a:srgbClr val="000810"/>
              </a:solidFill>
            </a:endParaRPr>
          </a:p>
          <a:p>
            <a:r>
              <a:rPr lang="en-US" sz="1600" b="1" dirty="0">
                <a:solidFill>
                  <a:srgbClr val="000810"/>
                </a:solidFill>
              </a:rPr>
              <a:t>No hiding place?</a:t>
            </a:r>
          </a:p>
          <a:p>
            <a:endParaRPr lang="en-US" sz="1600" dirty="0">
              <a:solidFill>
                <a:srgbClr val="000810"/>
              </a:solidFill>
            </a:endParaRPr>
          </a:p>
          <a:p>
            <a:endParaRPr lang="en-GB" sz="1600" dirty="0">
              <a:solidFill>
                <a:srgbClr val="000810"/>
              </a:solidFill>
            </a:endParaRPr>
          </a:p>
        </p:txBody>
      </p:sp>
      <p:pic>
        <p:nvPicPr>
          <p:cNvPr id="11" name="Picture 10" descr="Graphical user interface, text, application&#10;&#10;Description automatically generated">
            <a:extLst>
              <a:ext uri="{FF2B5EF4-FFF2-40B4-BE49-F238E27FC236}">
                <a16:creationId xmlns:a16="http://schemas.microsoft.com/office/drawing/2014/main" id="{49536866-DE7E-4227-8FAD-ABA416882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3" y="1164938"/>
            <a:ext cx="5240113" cy="4876799"/>
          </a:xfrm>
          <a:prstGeom prst="rect">
            <a:avLst/>
          </a:prstGeom>
          <a:ln>
            <a:solidFill>
              <a:srgbClr val="FF0000"/>
            </a:solidFill>
            <a:prstDash val="sysDash"/>
          </a:ln>
        </p:spPr>
      </p:pic>
    </p:spTree>
    <p:extLst>
      <p:ext uri="{BB962C8B-B14F-4D97-AF65-F5344CB8AC3E}">
        <p14:creationId xmlns:p14="http://schemas.microsoft.com/office/powerpoint/2010/main" val="20864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ont cover image.PNG"/>
          <p:cNvPicPr>
            <a:picLocks noChangeAspect="1"/>
          </p:cNvPicPr>
          <p:nvPr/>
        </p:nvPicPr>
        <p:blipFill>
          <a:blip r:embed="rId3" cstate="print"/>
          <a:srcRect l="23369" b="2159"/>
          <a:stretch>
            <a:fillRect/>
          </a:stretch>
        </p:blipFill>
        <p:spPr>
          <a:xfrm>
            <a:off x="0" y="-27384"/>
            <a:ext cx="12216680" cy="6804000"/>
          </a:xfrm>
          <a:prstGeom prst="rect">
            <a:avLst/>
          </a:prstGeom>
        </p:spPr>
      </p:pic>
      <p:sp>
        <p:nvSpPr>
          <p:cNvPr id="2" name="Text Placeholder 1"/>
          <p:cNvSpPr>
            <a:spLocks noGrp="1"/>
          </p:cNvSpPr>
          <p:nvPr>
            <p:ph type="body" sz="quarter" idx="15"/>
          </p:nvPr>
        </p:nvSpPr>
        <p:spPr>
          <a:xfrm>
            <a:off x="10740698" y="372751"/>
            <a:ext cx="1047749" cy="1050925"/>
          </a:xfrm>
        </p:spPr>
        <p:txBody>
          <a:bodyPr/>
          <a:lstStyle/>
          <a:p>
            <a:endParaRPr lang="en-GB" dirty="0"/>
          </a:p>
        </p:txBody>
      </p:sp>
      <p:sp>
        <p:nvSpPr>
          <p:cNvPr id="3" name="Footer Placeholder 2"/>
          <p:cNvSpPr>
            <a:spLocks noGrp="1"/>
          </p:cNvSpPr>
          <p:nvPr>
            <p:ph type="ftr" sz="quarter" idx="16"/>
          </p:nvPr>
        </p:nvSpPr>
        <p:spPr/>
        <p:txBody>
          <a:bodyPr/>
          <a:lstStyle/>
          <a:p>
            <a:endParaRPr lang="en-US" dirty="0"/>
          </a:p>
        </p:txBody>
      </p:sp>
      <p:sp>
        <p:nvSpPr>
          <p:cNvPr id="8" name="Rectangle 7"/>
          <p:cNvSpPr/>
          <p:nvPr/>
        </p:nvSpPr>
        <p:spPr>
          <a:xfrm>
            <a:off x="0" y="1268760"/>
            <a:ext cx="8040216" cy="3672408"/>
          </a:xfrm>
          <a:prstGeom prst="rect">
            <a:avLst/>
          </a:prstGeom>
          <a:solidFill>
            <a:schemeClr val="accent6">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endParaRPr lang="en-GB" sz="3200" dirty="0">
              <a:solidFill>
                <a:schemeClr val="tx1"/>
              </a:solidFill>
            </a:endParaRPr>
          </a:p>
          <a:p>
            <a:pPr marL="179388"/>
            <a:r>
              <a:rPr lang="en-GB" sz="3200" b="1" dirty="0">
                <a:solidFill>
                  <a:schemeClr val="tx1"/>
                </a:solidFill>
              </a:rPr>
              <a:t>FINANCE, BUSINESS PLANNING, RTB and VIABILITY</a:t>
            </a:r>
            <a:endParaRPr lang="en-GB" b="1" dirty="0">
              <a:solidFill>
                <a:schemeClr val="tx1"/>
              </a:solidFill>
            </a:endParaRPr>
          </a:p>
          <a:p>
            <a:pPr marL="179388"/>
            <a:endParaRPr lang="en-GB" sz="3200" dirty="0">
              <a:solidFill>
                <a:schemeClr val="tx1"/>
              </a:solidFill>
            </a:endParaRPr>
          </a:p>
        </p:txBody>
      </p:sp>
    </p:spTree>
    <p:extLst>
      <p:ext uri="{BB962C8B-B14F-4D97-AF65-F5344CB8AC3E}">
        <p14:creationId xmlns:p14="http://schemas.microsoft.com/office/powerpoint/2010/main" val="350212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810"/>
                </a:solidFill>
              </a:rPr>
              <a:t>Themes of getting it wrong (where we come in…)</a:t>
            </a:r>
            <a:endParaRPr lang="en-GB" dirty="0">
              <a:solidFill>
                <a:srgbClr val="000810"/>
              </a:solidFill>
            </a:endParaRPr>
          </a:p>
        </p:txBody>
      </p:sp>
      <p:sp>
        <p:nvSpPr>
          <p:cNvPr id="3" name="Slide Number Placeholder 2"/>
          <p:cNvSpPr>
            <a:spLocks noGrp="1"/>
          </p:cNvSpPr>
          <p:nvPr>
            <p:ph type="sldNum" sz="quarter" idx="4"/>
          </p:nvPr>
        </p:nvSpPr>
        <p:spPr/>
        <p:txBody>
          <a:bodyPr/>
          <a:lstStyle/>
          <a:p>
            <a:fld id="{EC1DA28C-5BB3-474C-BABA-1B2E6B32FE7F}" type="slidenum">
              <a:rPr lang="ru-RU" smtClean="0">
                <a:solidFill>
                  <a:srgbClr val="666666"/>
                </a:solidFill>
                <a:uFill>
                  <a:solidFill>
                    <a:srgbClr val="002244"/>
                  </a:solidFill>
                </a:uFill>
              </a:rPr>
              <a:pPr/>
              <a:t>30</a:t>
            </a:fld>
            <a:endParaRPr lang="ru-RU" dirty="0">
              <a:solidFill>
                <a:srgbClr val="666666"/>
              </a:solidFill>
              <a:uFill>
                <a:solidFill>
                  <a:srgbClr val="002244"/>
                </a:solidFill>
              </a:uFill>
            </a:endParaRPr>
          </a:p>
        </p:txBody>
      </p:sp>
      <p:sp>
        <p:nvSpPr>
          <p:cNvPr id="4" name="Footer Placeholder 3"/>
          <p:cNvSpPr>
            <a:spLocks noGrp="1"/>
          </p:cNvSpPr>
          <p:nvPr>
            <p:ph type="ftr" sz="quarter" idx="3"/>
          </p:nvPr>
        </p:nvSpPr>
        <p:spPr/>
        <p:txBody>
          <a:bodyPr/>
          <a:lstStyle/>
          <a:p>
            <a:endParaRPr lang="ru-RU" dirty="0">
              <a:solidFill>
                <a:srgbClr val="666666"/>
              </a:solidFill>
              <a:uFill>
                <a:solidFill>
                  <a:srgbClr val="002244"/>
                </a:solidFill>
              </a:uFill>
            </a:endParaRPr>
          </a:p>
        </p:txBody>
      </p:sp>
      <p:sp>
        <p:nvSpPr>
          <p:cNvPr id="6" name="Content Placeholder 1"/>
          <p:cNvSpPr>
            <a:spLocks noGrp="1"/>
          </p:cNvSpPr>
          <p:nvPr>
            <p:ph idx="4294967295"/>
          </p:nvPr>
        </p:nvSpPr>
        <p:spPr>
          <a:xfrm>
            <a:off x="323002" y="1357163"/>
            <a:ext cx="11317614" cy="4622532"/>
          </a:xfrm>
          <a:prstGeom prst="rect">
            <a:avLst/>
          </a:prstGeom>
        </p:spPr>
        <p:txBody>
          <a:bodyPr/>
          <a:lstStyle/>
          <a:p>
            <a:r>
              <a:rPr lang="en-US" sz="1600" dirty="0">
                <a:solidFill>
                  <a:srgbClr val="000810"/>
                </a:solidFill>
              </a:rPr>
              <a:t>Regulatory Notices (RNs) for Serious Detriment have been issued to all types of registered providers against the consumer standards</a:t>
            </a:r>
          </a:p>
          <a:p>
            <a:endParaRPr lang="en-US" sz="1600" dirty="0">
              <a:solidFill>
                <a:srgbClr val="000810"/>
              </a:solidFill>
            </a:endParaRPr>
          </a:p>
          <a:p>
            <a:r>
              <a:rPr lang="en-US" sz="1600" dirty="0">
                <a:solidFill>
                  <a:srgbClr val="000810"/>
                </a:solidFill>
              </a:rPr>
              <a:t>Regulatory Notices to Local Authorities have generally been in relation to the </a:t>
            </a:r>
            <a:r>
              <a:rPr lang="en-US" sz="1600" b="1" dirty="0">
                <a:solidFill>
                  <a:srgbClr val="000810"/>
                </a:solidFill>
              </a:rPr>
              <a:t>Home Standard</a:t>
            </a:r>
            <a:r>
              <a:rPr lang="en-US" sz="1600" dirty="0">
                <a:solidFill>
                  <a:srgbClr val="000810"/>
                </a:solidFill>
              </a:rPr>
              <a:t>.</a:t>
            </a:r>
          </a:p>
          <a:p>
            <a:endParaRPr lang="en-US" sz="1600" dirty="0">
              <a:solidFill>
                <a:srgbClr val="000810"/>
              </a:solidFill>
            </a:endParaRPr>
          </a:p>
          <a:p>
            <a:r>
              <a:rPr lang="en-US" sz="1600" b="1" dirty="0">
                <a:solidFill>
                  <a:srgbClr val="000810"/>
                </a:solidFill>
              </a:rPr>
              <a:t>Annual Consumer Regulation Review 2020 and 2021 </a:t>
            </a:r>
            <a:r>
              <a:rPr lang="en-US" sz="1600" dirty="0">
                <a:solidFill>
                  <a:srgbClr val="000810"/>
                </a:solidFill>
              </a:rPr>
              <a:t>(published by RSH September) themes:</a:t>
            </a:r>
          </a:p>
          <a:p>
            <a:pPr marL="342900" indent="-342900">
              <a:lnSpc>
                <a:spcPct val="100000"/>
              </a:lnSpc>
              <a:spcBef>
                <a:spcPts val="1800"/>
              </a:spcBef>
              <a:spcAft>
                <a:spcPts val="0"/>
              </a:spcAft>
              <a:buClr>
                <a:srgbClr val="6499A2"/>
              </a:buClr>
              <a:buFont typeface="Arial" panose="020B0604020202020204" pitchFamily="34" charset="0"/>
              <a:buChar char="•"/>
            </a:pPr>
            <a:r>
              <a:rPr lang="en-US" sz="1600" dirty="0">
                <a:solidFill>
                  <a:srgbClr val="000810"/>
                </a:solidFill>
              </a:rPr>
              <a:t>Local authorities failing to understand what is required of them – either the legislative requirements or their role in ensuring compliance</a:t>
            </a:r>
          </a:p>
          <a:p>
            <a:pPr marL="342900" indent="-342900">
              <a:lnSpc>
                <a:spcPct val="100000"/>
              </a:lnSpc>
              <a:spcBef>
                <a:spcPts val="1800"/>
              </a:spcBef>
              <a:spcAft>
                <a:spcPts val="0"/>
              </a:spcAft>
              <a:buClr>
                <a:srgbClr val="6499A2"/>
              </a:buClr>
              <a:buFont typeface="Arial" panose="020B0604020202020204" pitchFamily="34" charset="0"/>
              <a:buChar char="•"/>
            </a:pPr>
            <a:r>
              <a:rPr lang="en-US" sz="1600" dirty="0">
                <a:solidFill>
                  <a:srgbClr val="000810"/>
                </a:solidFill>
              </a:rPr>
              <a:t>Weaknesses in housing management services delivered by a third party (e.g. where services have been </a:t>
            </a:r>
            <a:r>
              <a:rPr lang="en-US" sz="1600" i="1" dirty="0">
                <a:solidFill>
                  <a:srgbClr val="000810"/>
                </a:solidFill>
              </a:rPr>
              <a:t>contracted out </a:t>
            </a:r>
            <a:r>
              <a:rPr lang="en-US" sz="1600" dirty="0">
                <a:solidFill>
                  <a:srgbClr val="000810"/>
                </a:solidFill>
              </a:rPr>
              <a:t>to an ALMO)</a:t>
            </a:r>
          </a:p>
          <a:p>
            <a:pPr marL="342900" indent="-342900">
              <a:lnSpc>
                <a:spcPct val="100000"/>
              </a:lnSpc>
              <a:spcBef>
                <a:spcPts val="1800"/>
              </a:spcBef>
              <a:spcAft>
                <a:spcPts val="0"/>
              </a:spcAft>
              <a:buClr>
                <a:srgbClr val="6499A2"/>
              </a:buClr>
              <a:buFont typeface="Arial" panose="020B0604020202020204" pitchFamily="34" charset="0"/>
              <a:buChar char="•"/>
            </a:pPr>
            <a:r>
              <a:rPr lang="en-US" sz="1600" dirty="0">
                <a:solidFill>
                  <a:srgbClr val="000810"/>
                </a:solidFill>
              </a:rPr>
              <a:t>Not putting things right (i.e. not responding/learning from complaints)</a:t>
            </a:r>
          </a:p>
          <a:p>
            <a:pPr marL="342900" indent="-342900">
              <a:lnSpc>
                <a:spcPct val="100000"/>
              </a:lnSpc>
              <a:spcBef>
                <a:spcPts val="1800"/>
              </a:spcBef>
              <a:spcAft>
                <a:spcPts val="0"/>
              </a:spcAft>
              <a:buClr>
                <a:srgbClr val="6499A2"/>
              </a:buClr>
              <a:buFont typeface="Arial" panose="020B0604020202020204" pitchFamily="34" charset="0"/>
              <a:buChar char="•"/>
            </a:pPr>
            <a:r>
              <a:rPr lang="en-US" sz="1600" dirty="0">
                <a:solidFill>
                  <a:srgbClr val="000810"/>
                </a:solidFill>
              </a:rPr>
              <a:t>Data weaknesses are a key and common cause of problems: data about everything</a:t>
            </a:r>
            <a:endParaRPr lang="en-GB" sz="1600" dirty="0">
              <a:solidFill>
                <a:srgbClr val="000810"/>
              </a:solidFill>
            </a:endParaRPr>
          </a:p>
        </p:txBody>
      </p:sp>
    </p:spTree>
    <p:extLst>
      <p:ext uri="{BB962C8B-B14F-4D97-AF65-F5344CB8AC3E}">
        <p14:creationId xmlns:p14="http://schemas.microsoft.com/office/powerpoint/2010/main" val="3559863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Sector Risk Profile 2022</a:t>
            </a:r>
            <a:endParaRPr lang="en-GB" dirty="0">
              <a:solidFill>
                <a:srgbClr val="000810"/>
              </a:solidFill>
            </a:endParaRPr>
          </a:p>
        </p:txBody>
      </p:sp>
      <p:sp>
        <p:nvSpPr>
          <p:cNvPr id="3" name="Slide Number Placeholder 2"/>
          <p:cNvSpPr>
            <a:spLocks noGrp="1"/>
          </p:cNvSpPr>
          <p:nvPr>
            <p:ph type="sldNum" sz="quarter" idx="4"/>
          </p:nvPr>
        </p:nvSpPr>
        <p:spPr/>
        <p:txBody>
          <a:bodyPr/>
          <a:lstStyle/>
          <a:p>
            <a:fld id="{EC1DA28C-5BB3-474C-BABA-1B2E6B32FE7F}" type="slidenum">
              <a:rPr lang="ru-RU" smtClean="0">
                <a:solidFill>
                  <a:srgbClr val="666666"/>
                </a:solidFill>
                <a:uFill>
                  <a:solidFill>
                    <a:srgbClr val="002244"/>
                  </a:solidFill>
                </a:uFill>
              </a:rPr>
              <a:pPr/>
              <a:t>31</a:t>
            </a:fld>
            <a:endParaRPr lang="ru-RU" dirty="0">
              <a:solidFill>
                <a:srgbClr val="666666"/>
              </a:solidFill>
              <a:uFill>
                <a:solidFill>
                  <a:srgbClr val="002244"/>
                </a:solidFill>
              </a:uFill>
            </a:endParaRPr>
          </a:p>
        </p:txBody>
      </p:sp>
      <p:sp>
        <p:nvSpPr>
          <p:cNvPr id="4" name="Footer Placeholder 3"/>
          <p:cNvSpPr>
            <a:spLocks noGrp="1"/>
          </p:cNvSpPr>
          <p:nvPr>
            <p:ph type="ftr" sz="quarter" idx="3"/>
          </p:nvPr>
        </p:nvSpPr>
        <p:spPr/>
        <p:txBody>
          <a:bodyPr/>
          <a:lstStyle/>
          <a:p>
            <a:endParaRPr lang="ru-RU" dirty="0">
              <a:solidFill>
                <a:srgbClr val="666666"/>
              </a:solidFill>
              <a:uFill>
                <a:solidFill>
                  <a:srgbClr val="002244"/>
                </a:solidFill>
              </a:uFill>
            </a:endParaRPr>
          </a:p>
        </p:txBody>
      </p:sp>
      <p:sp>
        <p:nvSpPr>
          <p:cNvPr id="5" name="TextBox 4">
            <a:extLst>
              <a:ext uri="{FF2B5EF4-FFF2-40B4-BE49-F238E27FC236}">
                <a16:creationId xmlns:a16="http://schemas.microsoft.com/office/drawing/2014/main" id="{2523FBB6-39B0-6EDA-90F7-281E03962696}"/>
              </a:ext>
            </a:extLst>
          </p:cNvPr>
          <p:cNvSpPr txBox="1"/>
          <p:nvPr/>
        </p:nvSpPr>
        <p:spPr>
          <a:xfrm>
            <a:off x="83332" y="1095375"/>
            <a:ext cx="4981575" cy="5503422"/>
          </a:xfrm>
          <a:prstGeom prst="rect">
            <a:avLst/>
          </a:prstGeom>
          <a:solidFill>
            <a:schemeClr val="accent3">
              <a:lumMod val="20000"/>
              <a:lumOff val="80000"/>
            </a:schemeClr>
          </a:solidFill>
        </p:spPr>
        <p:txBody>
          <a:bodyPr wrap="square" rtlCol="0">
            <a:noAutofit/>
          </a:bodyPr>
          <a:lstStyle/>
          <a:p>
            <a:pPr algn="ctr">
              <a:lnSpc>
                <a:spcPct val="90000"/>
              </a:lnSpc>
              <a:spcAft>
                <a:spcPts val="600"/>
              </a:spcAft>
            </a:pPr>
            <a:r>
              <a:rPr lang="en-US" b="1" dirty="0"/>
              <a:t>Key Themes </a:t>
            </a:r>
          </a:p>
          <a:p>
            <a:pPr>
              <a:lnSpc>
                <a:spcPct val="90000"/>
              </a:lnSpc>
              <a:spcAft>
                <a:spcPts val="600"/>
              </a:spcAft>
            </a:pPr>
            <a:r>
              <a:rPr lang="en-GB" sz="1400" b="1" dirty="0"/>
              <a:t>Financial and macro economic. </a:t>
            </a:r>
          </a:p>
          <a:p>
            <a:pPr>
              <a:lnSpc>
                <a:spcPct val="90000"/>
              </a:lnSpc>
              <a:spcAft>
                <a:spcPts val="600"/>
              </a:spcAft>
            </a:pPr>
            <a:r>
              <a:rPr lang="en-GB" sz="1400" dirty="0"/>
              <a:t>Rents, inflation and interest costs, supply chain and labour.</a:t>
            </a:r>
          </a:p>
          <a:p>
            <a:pPr>
              <a:lnSpc>
                <a:spcPct val="90000"/>
              </a:lnSpc>
              <a:spcAft>
                <a:spcPts val="600"/>
              </a:spcAft>
            </a:pPr>
            <a:endParaRPr lang="en-GB" sz="1400" dirty="0"/>
          </a:p>
          <a:p>
            <a:pPr>
              <a:lnSpc>
                <a:spcPct val="90000"/>
              </a:lnSpc>
              <a:spcAft>
                <a:spcPts val="600"/>
              </a:spcAft>
            </a:pPr>
            <a:r>
              <a:rPr lang="en-GB" sz="1400" b="1" dirty="0"/>
              <a:t>Stock condition and investment </a:t>
            </a:r>
          </a:p>
          <a:p>
            <a:pPr>
              <a:lnSpc>
                <a:spcPct val="90000"/>
              </a:lnSpc>
              <a:spcAft>
                <a:spcPts val="600"/>
              </a:spcAft>
            </a:pPr>
            <a:r>
              <a:rPr lang="en-GB" sz="1400" dirty="0"/>
              <a:t>Current quality, future demands – DHS, decarbonisation, safety</a:t>
            </a:r>
          </a:p>
          <a:p>
            <a:pPr>
              <a:lnSpc>
                <a:spcPct val="90000"/>
              </a:lnSpc>
              <a:spcAft>
                <a:spcPts val="600"/>
              </a:spcAft>
            </a:pPr>
            <a:endParaRPr lang="en-GB" sz="1400" dirty="0"/>
          </a:p>
          <a:p>
            <a:pPr>
              <a:lnSpc>
                <a:spcPct val="90000"/>
              </a:lnSpc>
              <a:spcAft>
                <a:spcPts val="600"/>
              </a:spcAft>
            </a:pPr>
            <a:r>
              <a:rPr lang="en-GB" sz="1400" b="1" dirty="0"/>
              <a:t>Services to tenants</a:t>
            </a:r>
          </a:p>
          <a:p>
            <a:pPr>
              <a:lnSpc>
                <a:spcPct val="90000"/>
              </a:lnSpc>
              <a:spcAft>
                <a:spcPts val="600"/>
              </a:spcAft>
            </a:pPr>
            <a:r>
              <a:rPr lang="en-GB" sz="1400" dirty="0"/>
              <a:t>Understanding tenants needs, learning from recent experience.</a:t>
            </a:r>
          </a:p>
          <a:p>
            <a:pPr>
              <a:lnSpc>
                <a:spcPct val="90000"/>
              </a:lnSpc>
              <a:spcAft>
                <a:spcPts val="600"/>
              </a:spcAft>
            </a:pPr>
            <a:endParaRPr lang="en-GB" sz="1400" dirty="0"/>
          </a:p>
          <a:p>
            <a:pPr>
              <a:lnSpc>
                <a:spcPct val="90000"/>
              </a:lnSpc>
              <a:spcAft>
                <a:spcPts val="600"/>
              </a:spcAft>
            </a:pPr>
            <a:r>
              <a:rPr lang="en-GB" sz="1400" b="1" dirty="0"/>
              <a:t>Development and sales </a:t>
            </a:r>
          </a:p>
          <a:p>
            <a:pPr>
              <a:lnSpc>
                <a:spcPct val="90000"/>
              </a:lnSpc>
              <a:spcAft>
                <a:spcPts val="600"/>
              </a:spcAft>
            </a:pPr>
            <a:r>
              <a:rPr lang="en-GB" sz="1400" dirty="0"/>
              <a:t>Economics, supply chain, managing commitments, understanding delivery structures.  </a:t>
            </a:r>
          </a:p>
          <a:p>
            <a:pPr>
              <a:lnSpc>
                <a:spcPct val="90000"/>
              </a:lnSpc>
              <a:spcAft>
                <a:spcPts val="600"/>
              </a:spcAft>
            </a:pPr>
            <a:endParaRPr lang="en-GB" sz="1400" b="1" dirty="0">
              <a:solidFill>
                <a:schemeClr val="tx1"/>
              </a:solidFill>
            </a:endParaRPr>
          </a:p>
          <a:p>
            <a:pPr>
              <a:lnSpc>
                <a:spcPct val="90000"/>
              </a:lnSpc>
              <a:spcAft>
                <a:spcPts val="600"/>
              </a:spcAft>
            </a:pPr>
            <a:r>
              <a:rPr lang="en-GB" sz="1400" b="1" dirty="0"/>
              <a:t>Cyber and data </a:t>
            </a:r>
          </a:p>
          <a:p>
            <a:pPr>
              <a:lnSpc>
                <a:spcPct val="90000"/>
              </a:lnSpc>
              <a:spcAft>
                <a:spcPts val="600"/>
              </a:spcAft>
            </a:pPr>
            <a:r>
              <a:rPr lang="en-GB" sz="1400" dirty="0">
                <a:solidFill>
                  <a:schemeClr val="tx1"/>
                </a:solidFill>
              </a:rPr>
              <a:t>Cyberattacks, data integrity, </a:t>
            </a:r>
            <a:r>
              <a:rPr lang="en-GB" sz="1400">
                <a:solidFill>
                  <a:schemeClr val="tx1"/>
                </a:solidFill>
              </a:rPr>
              <a:t>data coverage</a:t>
            </a:r>
            <a:endParaRPr lang="en-GB" sz="1400" dirty="0"/>
          </a:p>
          <a:p>
            <a:pPr>
              <a:lnSpc>
                <a:spcPct val="90000"/>
              </a:lnSpc>
              <a:spcAft>
                <a:spcPts val="600"/>
              </a:spcAft>
            </a:pPr>
            <a:endParaRPr lang="en-GB" sz="1400" dirty="0">
              <a:solidFill>
                <a:schemeClr val="tx1"/>
              </a:solidFill>
            </a:endParaRPr>
          </a:p>
          <a:p>
            <a:pPr>
              <a:lnSpc>
                <a:spcPct val="90000"/>
              </a:lnSpc>
              <a:spcAft>
                <a:spcPts val="600"/>
              </a:spcAft>
            </a:pPr>
            <a:r>
              <a:rPr lang="en-GB" sz="1400" b="1" dirty="0"/>
              <a:t>Reputational </a:t>
            </a:r>
          </a:p>
          <a:p>
            <a:pPr>
              <a:lnSpc>
                <a:spcPct val="90000"/>
              </a:lnSpc>
              <a:spcAft>
                <a:spcPts val="600"/>
              </a:spcAft>
            </a:pPr>
            <a:r>
              <a:rPr lang="en-GB" sz="1400" dirty="0">
                <a:solidFill>
                  <a:schemeClr val="tx1"/>
                </a:solidFill>
              </a:rPr>
              <a:t>Stock co</a:t>
            </a:r>
            <a:r>
              <a:rPr lang="en-GB" sz="1400" dirty="0"/>
              <a:t>ndition, tenant relations, investment, remuneration</a:t>
            </a:r>
            <a:endParaRPr lang="en-GB" sz="1400" dirty="0">
              <a:solidFill>
                <a:schemeClr val="tx1"/>
              </a:solidFill>
            </a:endParaRPr>
          </a:p>
        </p:txBody>
      </p:sp>
      <p:graphicFrame>
        <p:nvGraphicFramePr>
          <p:cNvPr id="7" name="Content Placeholder 5">
            <a:extLst>
              <a:ext uri="{FF2B5EF4-FFF2-40B4-BE49-F238E27FC236}">
                <a16:creationId xmlns:a16="http://schemas.microsoft.com/office/drawing/2014/main" id="{3964AE1C-D4ED-7485-D408-D32BAC676D53}"/>
              </a:ext>
            </a:extLst>
          </p:cNvPr>
          <p:cNvGraphicFramePr>
            <a:graphicFrameLocks/>
          </p:cNvGraphicFramePr>
          <p:nvPr/>
        </p:nvGraphicFramePr>
        <p:xfrm>
          <a:off x="5309416" y="1078590"/>
          <a:ext cx="6753996" cy="5503422"/>
        </p:xfrm>
        <a:graphic>
          <a:graphicData uri="http://schemas.openxmlformats.org/drawingml/2006/table">
            <a:tbl>
              <a:tblPr firstRow="1" bandRow="1">
                <a:tableStyleId>{7DF18680-E054-41AD-8BC1-D1AEF772440D}</a:tableStyleId>
              </a:tblPr>
              <a:tblGrid>
                <a:gridCol w="3376998">
                  <a:extLst>
                    <a:ext uri="{9D8B030D-6E8A-4147-A177-3AD203B41FA5}">
                      <a16:colId xmlns:a16="http://schemas.microsoft.com/office/drawing/2014/main" val="20000"/>
                    </a:ext>
                  </a:extLst>
                </a:gridCol>
                <a:gridCol w="3376998">
                  <a:extLst>
                    <a:ext uri="{9D8B030D-6E8A-4147-A177-3AD203B41FA5}">
                      <a16:colId xmlns:a16="http://schemas.microsoft.com/office/drawing/2014/main" val="20001"/>
                    </a:ext>
                  </a:extLst>
                </a:gridCol>
              </a:tblGrid>
              <a:tr h="2996842">
                <a:tc>
                  <a:txBody>
                    <a:bodyPr/>
                    <a:lstStyle/>
                    <a:p>
                      <a:pPr algn="ctr"/>
                      <a:r>
                        <a:rPr lang="en-US" dirty="0"/>
                        <a:t>Strategic Risks</a:t>
                      </a:r>
                    </a:p>
                    <a:p>
                      <a:endParaRPr lang="en-GB" dirty="0"/>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1" u="none" strike="noStrike" kern="1200" cap="none" spc="0" normalizeH="0" baseline="0" noProof="0" dirty="0">
                        <a:ln>
                          <a:noFill/>
                        </a:ln>
                        <a:solidFill>
                          <a:schemeClr val="bg1"/>
                        </a:solidFill>
                        <a:effectLst/>
                        <a:uLnTx/>
                        <a:uFillTx/>
                      </a:endParaRP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200" b="1" u="none" strike="noStrike" kern="1200" cap="none" spc="0" normalizeH="0" baseline="0" noProof="0" dirty="0">
                        <a:ln>
                          <a:noFill/>
                        </a:ln>
                        <a:solidFill>
                          <a:schemeClr val="bg1"/>
                        </a:solidFill>
                        <a:effectLst/>
                        <a:uLnTx/>
                        <a:uFillTx/>
                      </a:endParaRP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Macroeconomic and financial environment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Delivering against expectations</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Diversification</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Access to </a:t>
                      </a:r>
                      <a:r>
                        <a:rPr kumimoji="0" lang="en-US" sz="1200" b="1" u="none" strike="noStrike" kern="1200" cap="none" spc="0" normalizeH="0" baseline="0" noProof="0" dirty="0" err="1">
                          <a:ln>
                            <a:noFill/>
                          </a:ln>
                          <a:solidFill>
                            <a:schemeClr val="bg1"/>
                          </a:solidFill>
                          <a:effectLst/>
                          <a:uLnTx/>
                          <a:uFillTx/>
                        </a:rPr>
                        <a:t>labour</a:t>
                      </a:r>
                      <a:r>
                        <a:rPr kumimoji="0" lang="en-US" sz="1200" b="1" u="none" strike="noStrike" kern="1200" cap="none" spc="0" normalizeH="0" baseline="0" noProof="0" dirty="0">
                          <a:ln>
                            <a:noFill/>
                          </a:ln>
                          <a:solidFill>
                            <a:schemeClr val="bg1"/>
                          </a:solidFill>
                          <a:effectLst/>
                          <a:uLnTx/>
                          <a:uFillTx/>
                        </a:rPr>
                        <a:t> and skills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Counterparty risk</a:t>
                      </a:r>
                      <a:endParaRPr kumimoji="0" lang="en-GB" sz="1200" b="1" u="none" strike="noStrike" kern="1200" cap="none" spc="0" normalizeH="0" baseline="0" noProof="0" dirty="0">
                        <a:ln>
                          <a:noFill/>
                        </a:ln>
                        <a:solidFill>
                          <a:schemeClr val="bg1"/>
                        </a:solidFill>
                        <a:effectLst/>
                        <a:uLnTx/>
                        <a:uFillTx/>
                      </a:endParaRPr>
                    </a:p>
                    <a:p>
                      <a:endParaRPr lang="en-GB" dirty="0"/>
                    </a:p>
                  </a:txBody>
                  <a:tcPr/>
                </a:tc>
                <a:tc>
                  <a:txBody>
                    <a:bodyPr/>
                    <a:lstStyle/>
                    <a:p>
                      <a:pPr algn="ctr"/>
                      <a:r>
                        <a:rPr lang="en-GB" dirty="0"/>
                        <a:t>Operational Risks: </a:t>
                      </a:r>
                    </a:p>
                    <a:p>
                      <a:pPr algn="ctr"/>
                      <a:r>
                        <a:rPr lang="en-GB" dirty="0"/>
                        <a:t>Existing Stock and Service Delivery</a:t>
                      </a:r>
                    </a:p>
                    <a:p>
                      <a:pPr algn="ctr"/>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Existing stock quality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Delivering services to tenants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Heath and 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Cost and inflation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Rent Setting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Rental income and arrears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Data security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Data integrity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bg1"/>
                          </a:solidFill>
                          <a:effectLst/>
                          <a:uLnTx/>
                          <a:uFillTx/>
                        </a:rPr>
                        <a:t>Supported Housing</a:t>
                      </a:r>
                    </a:p>
                  </a:txBody>
                  <a:tcPr/>
                </a:tc>
                <a:extLst>
                  <a:ext uri="{0D108BD9-81ED-4DB2-BD59-A6C34878D82A}">
                    <a16:rowId xmlns:a16="http://schemas.microsoft.com/office/drawing/2014/main" val="10000"/>
                  </a:ext>
                </a:extLst>
              </a:tr>
              <a:tr h="2506580">
                <a:tc>
                  <a:txBody>
                    <a:bodyPr/>
                    <a:lstStyle/>
                    <a:p>
                      <a:pPr algn="ctr"/>
                      <a:r>
                        <a:rPr lang="en-US" b="1" dirty="0">
                          <a:solidFill>
                            <a:schemeClr val="tx1"/>
                          </a:solidFill>
                        </a:rPr>
                        <a:t>Finance and Treasury Management </a:t>
                      </a:r>
                    </a:p>
                    <a:p>
                      <a:endParaRPr lang="en-US" b="1" baseline="0" dirty="0"/>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tx1"/>
                          </a:solidFill>
                          <a:effectLst/>
                          <a:uLnTx/>
                          <a:uFillTx/>
                        </a:rPr>
                        <a:t>Existing debt</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tx1"/>
                          </a:solidFill>
                          <a:effectLst/>
                          <a:uLnTx/>
                          <a:uFillTx/>
                        </a:rPr>
                        <a:t>New debt</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tx1"/>
                          </a:solidFill>
                          <a:effectLst/>
                          <a:uLnTx/>
                          <a:uFillTx/>
                        </a:rPr>
                        <a:t>Alternative funding models</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tx1"/>
                          </a:solidFill>
                          <a:effectLst/>
                          <a:uLnTx/>
                          <a:uFillTx/>
                        </a:rPr>
                        <a:t>Pensions</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tx1"/>
                          </a:solidFill>
                          <a:effectLst/>
                          <a:uLnTx/>
                          <a:uFillTx/>
                        </a:rPr>
                        <a:t>Fraud</a:t>
                      </a:r>
                      <a:endParaRPr kumimoji="0" lang="en-GB" sz="1200" b="1" u="none" strike="noStrike" kern="1200" cap="none" spc="0" normalizeH="0" baseline="0" noProof="0" dirty="0">
                        <a:ln>
                          <a:noFill/>
                        </a:ln>
                        <a:solidFill>
                          <a:schemeClr val="tx1"/>
                        </a:solidFill>
                        <a:effectLst/>
                        <a:uLnTx/>
                        <a:uFillTx/>
                      </a:endParaRPr>
                    </a:p>
                    <a:p>
                      <a:endParaRPr lang="en-GB" dirty="0"/>
                    </a:p>
                  </a:txBody>
                  <a:tcPr/>
                </a:tc>
                <a:tc>
                  <a:txBody>
                    <a:bodyPr/>
                    <a:lstStyle/>
                    <a:p>
                      <a:pPr algn="ctr"/>
                      <a:r>
                        <a:rPr lang="en-US" b="1" dirty="0">
                          <a:solidFill>
                            <a:schemeClr val="tx1"/>
                          </a:solidFill>
                        </a:rPr>
                        <a:t>Operational Risks – Development </a:t>
                      </a:r>
                    </a:p>
                    <a:p>
                      <a:endParaRPr lang="en-US" b="1" dirty="0"/>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tx1"/>
                          </a:solidFill>
                          <a:effectLst/>
                          <a:uLnTx/>
                          <a:uFillTx/>
                        </a:rPr>
                        <a:t>Low-cost home ownership and market sales</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u="none" strike="noStrike" kern="1200" cap="none" spc="0" normalizeH="0" baseline="0" noProof="0" dirty="0">
                          <a:ln>
                            <a:noFill/>
                          </a:ln>
                          <a:solidFill>
                            <a:schemeClr val="tx1"/>
                          </a:solidFill>
                          <a:effectLst/>
                          <a:uLnTx/>
                          <a:uFillTx/>
                        </a:rPr>
                        <a:t>Construction process risk</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3731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rPr>
              <a:t>Regulator messaging Q2 2023…</a:t>
            </a:r>
            <a:endParaRPr lang="en-GB" dirty="0">
              <a:solidFill>
                <a:srgbClr val="000000"/>
              </a:solidFill>
            </a:endParaRPr>
          </a:p>
        </p:txBody>
      </p:sp>
      <p:sp>
        <p:nvSpPr>
          <p:cNvPr id="6" name="TextBox 5"/>
          <p:cNvSpPr txBox="1"/>
          <p:nvPr/>
        </p:nvSpPr>
        <p:spPr>
          <a:xfrm>
            <a:off x="191344" y="1072444"/>
            <a:ext cx="11785307" cy="5447407"/>
          </a:xfrm>
          <a:prstGeom prst="rect">
            <a:avLst/>
          </a:prstGeom>
          <a:noFill/>
        </p:spPr>
        <p:txBody>
          <a:bodyPr wrap="square" rtlCol="0">
            <a:noAutofit/>
          </a:bodyPr>
          <a:lstStyle/>
          <a:p>
            <a:pPr marL="285750" indent="-285750">
              <a:lnSpc>
                <a:spcPct val="90000"/>
              </a:lnSpc>
              <a:spcAft>
                <a:spcPts val="600"/>
              </a:spcAft>
              <a:buFont typeface="Arial" panose="020B0604020202020204" pitchFamily="34" charset="0"/>
              <a:buChar char="•"/>
            </a:pPr>
            <a:r>
              <a:rPr lang="en-US" sz="1700" b="1" dirty="0">
                <a:solidFill>
                  <a:srgbClr val="000000"/>
                </a:solidFill>
              </a:rPr>
              <a:t>Progress…</a:t>
            </a:r>
          </a:p>
          <a:p>
            <a:pPr marL="742950" lvl="1" indent="-285750">
              <a:lnSpc>
                <a:spcPct val="90000"/>
              </a:lnSpc>
              <a:spcAft>
                <a:spcPts val="600"/>
              </a:spcAft>
              <a:buFont typeface="Arial" panose="020B0604020202020204" pitchFamily="34" charset="0"/>
              <a:buChar char="•"/>
            </a:pPr>
            <a:r>
              <a:rPr lang="en-US" sz="1700" dirty="0">
                <a:solidFill>
                  <a:srgbClr val="000000"/>
                </a:solidFill>
              </a:rPr>
              <a:t>TSMs and consultation on revised consumer standards imminent </a:t>
            </a:r>
          </a:p>
          <a:p>
            <a:pPr marL="742950" lvl="1" indent="-285750">
              <a:lnSpc>
                <a:spcPct val="90000"/>
              </a:lnSpc>
              <a:spcAft>
                <a:spcPts val="600"/>
              </a:spcAft>
              <a:buFont typeface="Arial" panose="020B0604020202020204" pitchFamily="34" charset="0"/>
              <a:buChar char="•"/>
            </a:pPr>
            <a:r>
              <a:rPr lang="en-US" sz="1700" dirty="0">
                <a:solidFill>
                  <a:srgbClr val="000000"/>
                </a:solidFill>
              </a:rPr>
              <a:t>Outcome – focused regulation – Code of Practice </a:t>
            </a:r>
          </a:p>
          <a:p>
            <a:pPr marL="742950" lvl="1" indent="-285750">
              <a:lnSpc>
                <a:spcPct val="90000"/>
              </a:lnSpc>
              <a:spcAft>
                <a:spcPts val="600"/>
              </a:spcAft>
              <a:buFont typeface="Arial" panose="020B0604020202020204" pitchFamily="34" charset="0"/>
              <a:buChar char="•"/>
            </a:pPr>
            <a:r>
              <a:rPr lang="en-US" dirty="0">
                <a:solidFill>
                  <a:srgbClr val="000000"/>
                </a:solidFill>
              </a:rPr>
              <a:t>Inspections to be focused on how LAs provide evidence of own assurance around compliance – this is </a:t>
            </a:r>
            <a:r>
              <a:rPr lang="en-US" i="1" dirty="0">
                <a:solidFill>
                  <a:srgbClr val="000000"/>
                </a:solidFill>
              </a:rPr>
              <a:t>Actual Assurance</a:t>
            </a:r>
            <a:r>
              <a:rPr lang="en-US" dirty="0">
                <a:solidFill>
                  <a:srgbClr val="000000"/>
                </a:solidFill>
              </a:rPr>
              <a:t>, not theoretical – but will not (e.g.) extend to property inspections</a:t>
            </a:r>
          </a:p>
          <a:p>
            <a:pPr marL="742950" lvl="1" indent="-285750">
              <a:lnSpc>
                <a:spcPct val="90000"/>
              </a:lnSpc>
              <a:spcAft>
                <a:spcPts val="600"/>
              </a:spcAft>
              <a:buFont typeface="Arial" panose="020B0604020202020204" pitchFamily="34" charset="0"/>
              <a:buChar char="•"/>
            </a:pPr>
            <a:r>
              <a:rPr lang="en-US" dirty="0">
                <a:solidFill>
                  <a:srgbClr val="000000"/>
                </a:solidFill>
              </a:rPr>
              <a:t>1st wave of pilots complete and general comfort with outcomes</a:t>
            </a:r>
          </a:p>
          <a:p>
            <a:pPr marL="742950" lvl="1" indent="-285750">
              <a:lnSpc>
                <a:spcPct val="90000"/>
              </a:lnSpc>
              <a:spcAft>
                <a:spcPts val="600"/>
              </a:spcAft>
              <a:buFont typeface="Arial" panose="020B0604020202020204" pitchFamily="34" charset="0"/>
              <a:buChar char="•"/>
            </a:pPr>
            <a:r>
              <a:rPr lang="en-US" dirty="0">
                <a:solidFill>
                  <a:srgbClr val="000000"/>
                </a:solidFill>
              </a:rPr>
              <a:t>2</a:t>
            </a:r>
            <a:r>
              <a:rPr lang="en-US" baseline="30000" dirty="0">
                <a:solidFill>
                  <a:srgbClr val="000000"/>
                </a:solidFill>
              </a:rPr>
              <a:t>nd</a:t>
            </a:r>
            <a:r>
              <a:rPr lang="en-US" dirty="0">
                <a:solidFill>
                  <a:srgbClr val="000000"/>
                </a:solidFill>
              </a:rPr>
              <a:t> wave ongoing – focus on talking to tenants, data and information triangulation</a:t>
            </a:r>
          </a:p>
          <a:p>
            <a:pPr marL="285750" indent="-285750">
              <a:lnSpc>
                <a:spcPct val="90000"/>
              </a:lnSpc>
              <a:spcAft>
                <a:spcPts val="600"/>
              </a:spcAft>
              <a:buFont typeface="Arial" panose="020B0604020202020204" pitchFamily="34" charset="0"/>
              <a:buChar char="•"/>
            </a:pPr>
            <a:r>
              <a:rPr lang="en-US" dirty="0">
                <a:solidFill>
                  <a:srgbClr val="000000"/>
                </a:solidFill>
              </a:rPr>
              <a:t>Focus on </a:t>
            </a:r>
            <a:r>
              <a:rPr lang="en-US" b="1" dirty="0">
                <a:solidFill>
                  <a:srgbClr val="000000"/>
                </a:solidFill>
              </a:rPr>
              <a:t>Culture, Data, Systems, Processes</a:t>
            </a:r>
          </a:p>
          <a:p>
            <a:pPr marL="742950" lvl="1" indent="-285750">
              <a:lnSpc>
                <a:spcPct val="90000"/>
              </a:lnSpc>
              <a:spcAft>
                <a:spcPts val="600"/>
              </a:spcAft>
              <a:buFont typeface="Arial" panose="020B0604020202020204" pitchFamily="34" charset="0"/>
              <a:buChar char="•"/>
            </a:pPr>
            <a:r>
              <a:rPr lang="en-US" b="1" dirty="0">
                <a:solidFill>
                  <a:srgbClr val="000000"/>
                </a:solidFill>
              </a:rPr>
              <a:t>Culture</a:t>
            </a:r>
            <a:r>
              <a:rPr lang="en-US" dirty="0">
                <a:solidFill>
                  <a:srgbClr val="000000"/>
                </a:solidFill>
              </a:rPr>
              <a:t> - set from the top “operational” becomes “strategic”</a:t>
            </a:r>
          </a:p>
          <a:p>
            <a:pPr marL="742950" lvl="1" indent="-285750">
              <a:lnSpc>
                <a:spcPct val="90000"/>
              </a:lnSpc>
              <a:spcAft>
                <a:spcPts val="600"/>
              </a:spcAft>
              <a:buFont typeface="Arial" panose="020B0604020202020204" pitchFamily="34" charset="0"/>
              <a:buChar char="•"/>
            </a:pPr>
            <a:r>
              <a:rPr lang="en-US" b="1" dirty="0">
                <a:solidFill>
                  <a:srgbClr val="000000"/>
                </a:solidFill>
              </a:rPr>
              <a:t>Repairs </a:t>
            </a:r>
            <a:r>
              <a:rPr lang="en-US" dirty="0">
                <a:solidFill>
                  <a:srgbClr val="000000"/>
                </a:solidFill>
              </a:rPr>
              <a:t>and </a:t>
            </a:r>
            <a:r>
              <a:rPr lang="en-US" b="1" dirty="0">
                <a:solidFill>
                  <a:srgbClr val="000000"/>
                </a:solidFill>
              </a:rPr>
              <a:t>barriers to access</a:t>
            </a:r>
          </a:p>
          <a:p>
            <a:pPr marL="742950" lvl="1" indent="-285750">
              <a:lnSpc>
                <a:spcPct val="90000"/>
              </a:lnSpc>
              <a:spcAft>
                <a:spcPts val="600"/>
              </a:spcAft>
              <a:buFont typeface="Arial" panose="020B0604020202020204" pitchFamily="34" charset="0"/>
              <a:buChar char="•"/>
            </a:pPr>
            <a:r>
              <a:rPr lang="en-US" b="1" dirty="0">
                <a:solidFill>
                  <a:srgbClr val="000000"/>
                </a:solidFill>
              </a:rPr>
              <a:t>Data</a:t>
            </a:r>
            <a:r>
              <a:rPr lang="en-US" dirty="0">
                <a:solidFill>
                  <a:srgbClr val="000000"/>
                </a:solidFill>
              </a:rPr>
              <a:t> – dashboards – triaging of issues and cases, board/council oversight, EDI focus especially on service access</a:t>
            </a:r>
          </a:p>
          <a:p>
            <a:pPr marL="285750" indent="-285750">
              <a:lnSpc>
                <a:spcPct val="90000"/>
              </a:lnSpc>
              <a:spcAft>
                <a:spcPts val="600"/>
              </a:spcAft>
              <a:buFont typeface="Arial" panose="020B0604020202020204" pitchFamily="34" charset="0"/>
              <a:buChar char="•"/>
            </a:pPr>
            <a:endParaRPr lang="en-US" dirty="0">
              <a:solidFill>
                <a:srgbClr val="000000"/>
              </a:solidFill>
            </a:endParaRPr>
          </a:p>
          <a:p>
            <a:pPr marL="285750" indent="-285750">
              <a:lnSpc>
                <a:spcPct val="90000"/>
              </a:lnSpc>
              <a:spcAft>
                <a:spcPts val="600"/>
              </a:spcAft>
              <a:buFont typeface="Arial" panose="020B0604020202020204" pitchFamily="34" charset="0"/>
              <a:buChar char="•"/>
            </a:pPr>
            <a:r>
              <a:rPr lang="en-US" b="1" dirty="0">
                <a:solidFill>
                  <a:srgbClr val="000000"/>
                </a:solidFill>
              </a:rPr>
              <a:t>Will also be a REACTIVE route </a:t>
            </a:r>
            <a:r>
              <a:rPr lang="en-US" dirty="0">
                <a:solidFill>
                  <a:srgbClr val="000000"/>
                </a:solidFill>
              </a:rPr>
              <a:t>for enforcement</a:t>
            </a:r>
          </a:p>
          <a:p>
            <a:pPr marL="285750" indent="-285750">
              <a:lnSpc>
                <a:spcPct val="90000"/>
              </a:lnSpc>
              <a:spcAft>
                <a:spcPts val="600"/>
              </a:spcAft>
              <a:buFont typeface="Arial" panose="020B0604020202020204" pitchFamily="34" charset="0"/>
              <a:buChar char="•"/>
            </a:pPr>
            <a:r>
              <a:rPr lang="en-US" dirty="0">
                <a:solidFill>
                  <a:srgbClr val="000000"/>
                </a:solidFill>
              </a:rPr>
              <a:t>Also an </a:t>
            </a:r>
            <a:r>
              <a:rPr lang="en-US" b="1" dirty="0">
                <a:solidFill>
                  <a:srgbClr val="000000"/>
                </a:solidFill>
              </a:rPr>
              <a:t>ongoing offer from the Regulator to speak </a:t>
            </a:r>
            <a:r>
              <a:rPr lang="en-US" dirty="0">
                <a:solidFill>
                  <a:srgbClr val="000000"/>
                </a:solidFill>
              </a:rPr>
              <a:t>to LAs (individually or in groups)</a:t>
            </a:r>
          </a:p>
          <a:p>
            <a:pPr marL="285750" indent="-285750">
              <a:lnSpc>
                <a:spcPct val="90000"/>
              </a:lnSpc>
              <a:spcAft>
                <a:spcPts val="600"/>
              </a:spcAft>
              <a:buFont typeface="Arial" panose="020B0604020202020204" pitchFamily="34" charset="0"/>
              <a:buChar char="•"/>
            </a:pPr>
            <a:r>
              <a:rPr lang="en-US" dirty="0">
                <a:solidFill>
                  <a:srgbClr val="000000"/>
                </a:solidFill>
              </a:rPr>
              <a:t>Inspection “grading” tbc – “ordering of inspections” also tbc – be ready!</a:t>
            </a:r>
          </a:p>
          <a:p>
            <a:pPr marL="285750" indent="-285750">
              <a:lnSpc>
                <a:spcPct val="90000"/>
              </a:lnSpc>
              <a:spcAft>
                <a:spcPts val="600"/>
              </a:spcAft>
              <a:buFont typeface="Arial" panose="020B0604020202020204" pitchFamily="34" charset="0"/>
              <a:buChar char="•"/>
            </a:pPr>
            <a:r>
              <a:rPr lang="en-US" b="1" dirty="0">
                <a:solidFill>
                  <a:srgbClr val="000000"/>
                </a:solidFill>
              </a:rPr>
              <a:t>Warning on “lack of resources” as “no excuse”…</a:t>
            </a:r>
          </a:p>
        </p:txBody>
      </p:sp>
      <p:sp>
        <p:nvSpPr>
          <p:cNvPr id="7" name="Rounded Rectangle 6"/>
          <p:cNvSpPr/>
          <p:nvPr/>
        </p:nvSpPr>
        <p:spPr>
          <a:xfrm>
            <a:off x="5360276" y="5013434"/>
            <a:ext cx="6280340" cy="13348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Tree>
    <p:extLst>
      <p:ext uri="{BB962C8B-B14F-4D97-AF65-F5344CB8AC3E}">
        <p14:creationId xmlns:p14="http://schemas.microsoft.com/office/powerpoint/2010/main" val="3142683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rPr>
              <a:t>Preparation – don’t wait for the legislation</a:t>
            </a:r>
            <a:endParaRPr lang="en-GB" dirty="0">
              <a:solidFill>
                <a:srgbClr val="000000"/>
              </a:solidFill>
            </a:endParaRPr>
          </a:p>
        </p:txBody>
      </p:sp>
      <p:sp>
        <p:nvSpPr>
          <p:cNvPr id="6" name="TextBox 5"/>
          <p:cNvSpPr txBox="1"/>
          <p:nvPr/>
        </p:nvSpPr>
        <p:spPr>
          <a:xfrm>
            <a:off x="289249" y="1072444"/>
            <a:ext cx="11819419" cy="5447407"/>
          </a:xfrm>
          <a:prstGeom prst="rect">
            <a:avLst/>
          </a:prstGeom>
          <a:noFill/>
        </p:spPr>
        <p:txBody>
          <a:bodyPr wrap="square" rtlCol="0">
            <a:noAutofit/>
          </a:bodyPr>
          <a:lstStyle/>
          <a:p>
            <a:pPr marL="457200" indent="-457200">
              <a:lnSpc>
                <a:spcPct val="90000"/>
              </a:lnSpc>
              <a:spcAft>
                <a:spcPts val="600"/>
              </a:spcAft>
              <a:buClr>
                <a:srgbClr val="6499A2"/>
              </a:buClr>
              <a:buSzPct val="100000"/>
              <a:buFont typeface="Wingdings" panose="05000000000000000000" pitchFamily="2" charset="2"/>
              <a:buChar char="Ø"/>
            </a:pPr>
            <a:endParaRPr lang="en-US" sz="1600" b="1" dirty="0">
              <a:solidFill>
                <a:srgbClr val="000000"/>
              </a:solidFill>
              <a:uFill>
                <a:solidFill>
                  <a:srgbClr val="000000"/>
                </a:solidFill>
              </a:uFill>
            </a:endParaRPr>
          </a:p>
          <a:p>
            <a:pPr marL="457200" indent="-457200">
              <a:lnSpc>
                <a:spcPct val="90000"/>
              </a:lnSpc>
              <a:spcAft>
                <a:spcPts val="600"/>
              </a:spcAft>
              <a:buClr>
                <a:srgbClr val="6499A2"/>
              </a:buClr>
              <a:buSzPct val="100000"/>
              <a:buFont typeface="Wingdings" panose="05000000000000000000" pitchFamily="2" charset="2"/>
              <a:buChar char="Ø"/>
            </a:pPr>
            <a:r>
              <a:rPr lang="en-US" sz="1600" b="1" dirty="0">
                <a:solidFill>
                  <a:srgbClr val="000000"/>
                </a:solidFill>
                <a:uFill>
                  <a:solidFill>
                    <a:srgbClr val="000000"/>
                  </a:solidFill>
                </a:uFill>
              </a:rPr>
              <a:t>Get the basics right</a:t>
            </a:r>
            <a:r>
              <a:rPr lang="en-US" sz="1600" dirty="0">
                <a:solidFill>
                  <a:srgbClr val="000000"/>
                </a:solidFill>
                <a:uFill>
                  <a:solidFill>
                    <a:srgbClr val="000000"/>
                  </a:solidFill>
                </a:uFill>
              </a:rPr>
              <a:t> - focus on the core services to tenants and ensure data is in order</a:t>
            </a:r>
          </a:p>
          <a:p>
            <a:pPr marL="457200" indent="-457200">
              <a:lnSpc>
                <a:spcPct val="90000"/>
              </a:lnSpc>
              <a:spcAft>
                <a:spcPts val="600"/>
              </a:spcAft>
              <a:buClr>
                <a:srgbClr val="6499A2"/>
              </a:buClr>
              <a:buSzPct val="100000"/>
              <a:buFont typeface="Wingdings" panose="05000000000000000000" pitchFamily="2" charset="2"/>
              <a:buChar char="Ø"/>
            </a:pPr>
            <a:r>
              <a:rPr lang="en-US" sz="1600" dirty="0">
                <a:solidFill>
                  <a:srgbClr val="000000"/>
                </a:solidFill>
                <a:uFill>
                  <a:solidFill>
                    <a:srgbClr val="000000"/>
                  </a:solidFill>
                </a:uFill>
              </a:rPr>
              <a:t>Ensure clarity </a:t>
            </a:r>
            <a:r>
              <a:rPr lang="en-US" sz="1600" b="1" dirty="0">
                <a:solidFill>
                  <a:srgbClr val="000000"/>
                </a:solidFill>
                <a:uFill>
                  <a:solidFill>
                    <a:srgbClr val="000000"/>
                  </a:solidFill>
                </a:uFill>
              </a:rPr>
              <a:t>of responsibility between ALMO and LA </a:t>
            </a:r>
            <a:r>
              <a:rPr lang="en-US" sz="1600" dirty="0">
                <a:solidFill>
                  <a:srgbClr val="000000"/>
                </a:solidFill>
                <a:uFill>
                  <a:solidFill>
                    <a:srgbClr val="000000"/>
                  </a:solidFill>
                </a:uFill>
              </a:rPr>
              <a:t>backed by effective reporting / assurance</a:t>
            </a:r>
          </a:p>
          <a:p>
            <a:pPr marL="457200" indent="-457200">
              <a:lnSpc>
                <a:spcPct val="90000"/>
              </a:lnSpc>
              <a:spcAft>
                <a:spcPts val="600"/>
              </a:spcAft>
              <a:buClr>
                <a:srgbClr val="6499A2"/>
              </a:buClr>
              <a:buSzPct val="100000"/>
              <a:buFont typeface="Wingdings" panose="05000000000000000000" pitchFamily="2" charset="2"/>
              <a:buChar char="Ø"/>
            </a:pPr>
            <a:r>
              <a:rPr lang="en-US" sz="1600" dirty="0">
                <a:solidFill>
                  <a:srgbClr val="000000"/>
                </a:solidFill>
              </a:rPr>
              <a:t>Identify a ‘</a:t>
            </a:r>
            <a:r>
              <a:rPr lang="en-US" sz="1600" b="1" dirty="0">
                <a:solidFill>
                  <a:srgbClr val="000000"/>
                </a:solidFill>
              </a:rPr>
              <a:t>responsible person</a:t>
            </a:r>
            <a:r>
              <a:rPr lang="en-US" sz="1600" dirty="0">
                <a:solidFill>
                  <a:srgbClr val="000000"/>
                </a:solidFill>
              </a:rPr>
              <a:t>’ for consumer standards compliance and clarify roles of senior staff (inc. nominated person for H&amp;S)</a:t>
            </a:r>
          </a:p>
          <a:p>
            <a:pPr marL="457200" indent="-457200">
              <a:lnSpc>
                <a:spcPct val="90000"/>
              </a:lnSpc>
              <a:spcAft>
                <a:spcPts val="600"/>
              </a:spcAft>
              <a:buClr>
                <a:srgbClr val="6499A2"/>
              </a:buClr>
              <a:buFont typeface="Wingdings" panose="05000000000000000000" pitchFamily="2" charset="2"/>
              <a:buChar char="Ø"/>
            </a:pPr>
            <a:r>
              <a:rPr lang="en-US" sz="1600" dirty="0">
                <a:solidFill>
                  <a:srgbClr val="000000"/>
                </a:solidFill>
              </a:rPr>
              <a:t>Accountability through transparency is key and can be addressed now, so have this on the agenda and think about how you will verify KPI results –prepare for the Tenant Satisfaction Measures</a:t>
            </a:r>
          </a:p>
          <a:p>
            <a:pPr marL="457200" indent="-457200">
              <a:lnSpc>
                <a:spcPct val="90000"/>
              </a:lnSpc>
              <a:spcAft>
                <a:spcPts val="600"/>
              </a:spcAft>
              <a:buClr>
                <a:srgbClr val="6499A2"/>
              </a:buClr>
              <a:buSzPct val="100000"/>
              <a:buFont typeface="Wingdings" panose="05000000000000000000" pitchFamily="2" charset="2"/>
              <a:buChar char="Ø"/>
            </a:pPr>
            <a:r>
              <a:rPr lang="en-US" sz="1600" b="1" dirty="0">
                <a:solidFill>
                  <a:srgbClr val="000000"/>
                </a:solidFill>
                <a:uFill>
                  <a:solidFill>
                    <a:srgbClr val="000000"/>
                  </a:solidFill>
                </a:uFill>
              </a:rPr>
              <a:t>Raise awareness </a:t>
            </a:r>
            <a:r>
              <a:rPr lang="en-US" sz="1600" dirty="0">
                <a:solidFill>
                  <a:srgbClr val="000000"/>
                </a:solidFill>
                <a:uFill>
                  <a:solidFill>
                    <a:srgbClr val="000000"/>
                  </a:solidFill>
                </a:uFill>
              </a:rPr>
              <a:t>of the consumer standards as proactive regulation is coming</a:t>
            </a:r>
          </a:p>
          <a:p>
            <a:pPr marL="457200" indent="-457200">
              <a:lnSpc>
                <a:spcPct val="90000"/>
              </a:lnSpc>
              <a:spcAft>
                <a:spcPts val="600"/>
              </a:spcAft>
              <a:buClr>
                <a:srgbClr val="6499A2"/>
              </a:buClr>
              <a:buSzPct val="100000"/>
              <a:buFont typeface="Wingdings" panose="05000000000000000000" pitchFamily="2" charset="2"/>
              <a:buChar char="Ø"/>
            </a:pPr>
            <a:r>
              <a:rPr lang="en-US" sz="1600" b="1" dirty="0">
                <a:solidFill>
                  <a:srgbClr val="000000"/>
                </a:solidFill>
                <a:uFill>
                  <a:solidFill>
                    <a:srgbClr val="000000"/>
                  </a:solidFill>
                </a:uFill>
              </a:rPr>
              <a:t>Review evidence of compliance with the standards</a:t>
            </a:r>
            <a:endParaRPr lang="en-US" sz="1600" dirty="0">
              <a:solidFill>
                <a:srgbClr val="000000"/>
              </a:solidFill>
              <a:uFill>
                <a:solidFill>
                  <a:srgbClr val="000000"/>
                </a:solidFill>
              </a:uFill>
            </a:endParaRPr>
          </a:p>
          <a:p>
            <a:pPr>
              <a:lnSpc>
                <a:spcPct val="90000"/>
              </a:lnSpc>
              <a:spcAft>
                <a:spcPts val="600"/>
              </a:spcAft>
              <a:buClr>
                <a:srgbClr val="6499A2"/>
              </a:buClr>
            </a:pPr>
            <a:endParaRPr lang="en-US" sz="2000" dirty="0">
              <a:solidFill>
                <a:srgbClr val="000000"/>
              </a:solidFill>
            </a:endParaRPr>
          </a:p>
          <a:p>
            <a:pPr>
              <a:lnSpc>
                <a:spcPct val="90000"/>
              </a:lnSpc>
              <a:spcAft>
                <a:spcPts val="600"/>
              </a:spcAft>
              <a:buClr>
                <a:srgbClr val="6499A2"/>
              </a:buClr>
            </a:pPr>
            <a:endParaRPr lang="en-US" sz="2000" dirty="0">
              <a:solidFill>
                <a:srgbClr val="000000"/>
              </a:solidFill>
            </a:endParaRPr>
          </a:p>
          <a:p>
            <a:pPr>
              <a:lnSpc>
                <a:spcPct val="90000"/>
              </a:lnSpc>
              <a:spcAft>
                <a:spcPts val="600"/>
              </a:spcAft>
            </a:pPr>
            <a:r>
              <a:rPr lang="en-US" sz="1700" b="1" dirty="0">
                <a:solidFill>
                  <a:srgbClr val="000000"/>
                </a:solidFill>
              </a:rPr>
              <a:t>Some themes from early Consumer Standards Reviews for LAs with ALMOs…</a:t>
            </a:r>
          </a:p>
          <a:p>
            <a:pPr marL="285750" indent="-285750">
              <a:lnSpc>
                <a:spcPct val="90000"/>
              </a:lnSpc>
              <a:spcAft>
                <a:spcPts val="600"/>
              </a:spcAft>
              <a:buFont typeface="Arial" panose="020B0604020202020204" pitchFamily="34" charset="0"/>
              <a:buChar char="•"/>
            </a:pPr>
            <a:r>
              <a:rPr lang="en-US" sz="1700" dirty="0">
                <a:solidFill>
                  <a:srgbClr val="000000"/>
                </a:solidFill>
              </a:rPr>
              <a:t>Golden thread works </a:t>
            </a:r>
            <a:r>
              <a:rPr lang="en-US" sz="1700" i="1" dirty="0">
                <a:solidFill>
                  <a:srgbClr val="000000"/>
                </a:solidFill>
              </a:rPr>
              <a:t>within </a:t>
            </a:r>
            <a:r>
              <a:rPr lang="en-US" sz="1700" dirty="0">
                <a:solidFill>
                  <a:srgbClr val="000000"/>
                </a:solidFill>
              </a:rPr>
              <a:t>the ALMO</a:t>
            </a:r>
          </a:p>
          <a:p>
            <a:pPr marL="285750" indent="-285750">
              <a:lnSpc>
                <a:spcPct val="90000"/>
              </a:lnSpc>
              <a:spcAft>
                <a:spcPts val="600"/>
              </a:spcAft>
              <a:buFont typeface="Arial" panose="020B0604020202020204" pitchFamily="34" charset="0"/>
              <a:buChar char="•"/>
            </a:pPr>
            <a:r>
              <a:rPr lang="en-US" sz="1700" dirty="0">
                <a:solidFill>
                  <a:srgbClr val="000000"/>
                </a:solidFill>
              </a:rPr>
              <a:t>“Client” management and oversight</a:t>
            </a:r>
            <a:endParaRPr lang="en-US" sz="1600" dirty="0">
              <a:solidFill>
                <a:srgbClr val="000000"/>
              </a:solidFill>
            </a:endParaRPr>
          </a:p>
          <a:p>
            <a:pPr marL="285750" indent="-285750">
              <a:lnSpc>
                <a:spcPct val="90000"/>
              </a:lnSpc>
              <a:spcAft>
                <a:spcPts val="600"/>
              </a:spcAft>
              <a:buFont typeface="Arial" panose="020B0604020202020204" pitchFamily="34" charset="0"/>
              <a:buChar char="•"/>
            </a:pPr>
            <a:r>
              <a:rPr lang="en-US" sz="1700" dirty="0">
                <a:solidFill>
                  <a:srgbClr val="000000"/>
                </a:solidFill>
              </a:rPr>
              <a:t>Member focus at Cabinet level?</a:t>
            </a:r>
          </a:p>
          <a:p>
            <a:pPr marL="285750" indent="-285750">
              <a:lnSpc>
                <a:spcPct val="90000"/>
              </a:lnSpc>
              <a:spcAft>
                <a:spcPts val="600"/>
              </a:spcAft>
              <a:buFont typeface="Arial" panose="020B0604020202020204" pitchFamily="34" charset="0"/>
              <a:buChar char="•"/>
            </a:pPr>
            <a:r>
              <a:rPr lang="en-US" sz="1700" dirty="0">
                <a:solidFill>
                  <a:srgbClr val="000000"/>
                </a:solidFill>
              </a:rPr>
              <a:t>Knowledge and assurance within the local authority?</a:t>
            </a:r>
          </a:p>
          <a:p>
            <a:pPr marL="285750" indent="-285750">
              <a:lnSpc>
                <a:spcPct val="90000"/>
              </a:lnSpc>
              <a:spcAft>
                <a:spcPts val="600"/>
              </a:spcAft>
              <a:buFont typeface="Arial" panose="020B0604020202020204" pitchFamily="34" charset="0"/>
              <a:buChar char="•"/>
            </a:pPr>
            <a:endParaRPr lang="en-US" dirty="0">
              <a:solidFill>
                <a:srgbClr val="000000"/>
              </a:solidFill>
            </a:endParaRPr>
          </a:p>
        </p:txBody>
      </p:sp>
      <p:sp>
        <p:nvSpPr>
          <p:cNvPr id="7" name="Rounded Rectangle 6"/>
          <p:cNvSpPr/>
          <p:nvPr/>
        </p:nvSpPr>
        <p:spPr>
          <a:xfrm>
            <a:off x="5360276" y="5013434"/>
            <a:ext cx="6280340" cy="13348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spTree>
    <p:extLst>
      <p:ext uri="{BB962C8B-B14F-4D97-AF65-F5344CB8AC3E}">
        <p14:creationId xmlns:p14="http://schemas.microsoft.com/office/powerpoint/2010/main" val="4124124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solidFill>
                  <a:srgbClr val="000810"/>
                </a:solidFill>
              </a:rPr>
              <a:t>Regulation Implementation Plan: current challenges</a:t>
            </a:r>
          </a:p>
        </p:txBody>
      </p:sp>
      <p:sp>
        <p:nvSpPr>
          <p:cNvPr id="5" name="Content Placeholder 6"/>
          <p:cNvSpPr txBox="1">
            <a:spLocks/>
          </p:cNvSpPr>
          <p:nvPr/>
        </p:nvSpPr>
        <p:spPr>
          <a:xfrm>
            <a:off x="191343" y="1315090"/>
            <a:ext cx="11758001" cy="5263263"/>
          </a:xfrm>
          <a:prstGeom prst="rect">
            <a:avLst/>
          </a:prstGeom>
          <a:noFill/>
          <a:ln w="12700" cap="rnd" cmpd="sng" algn="ctr">
            <a:noFill/>
            <a:prstDash val="solid"/>
          </a:ln>
        </p:spPr>
        <p:txBody>
          <a:bodyPr vert="horz" wrap="square" lIns="89984" tIns="46792" rIns="89984" bIns="46792" rtlCol="0" anchor="ctr" anchorCtr="0">
            <a:noAutofit/>
          </a:bodyPr>
          <a:lstStyle/>
          <a:p>
            <a:pPr lvl="0"/>
            <a:r>
              <a:rPr lang="en-GB" dirty="0"/>
              <a:t>Key challenges for ALMO authorities</a:t>
            </a:r>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r>
              <a:rPr lang="en-GB" dirty="0"/>
              <a:t>Designing the </a:t>
            </a:r>
            <a:r>
              <a:rPr lang="en-GB" b="1" dirty="0"/>
              <a:t>Governance and Accountability Framework</a:t>
            </a:r>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r>
              <a:rPr lang="en-GB" dirty="0"/>
              <a:t>Ensuring members and senior directors within the authority are sighted</a:t>
            </a:r>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r>
              <a:rPr lang="en-GB" dirty="0"/>
              <a:t>Relationship with the ALMO board and senior leadership</a:t>
            </a:r>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r>
              <a:rPr lang="en-GB" dirty="0"/>
              <a:t>No right or wrong way – but might there be an implication to boost the client role?  </a:t>
            </a:r>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r>
              <a:rPr lang="en-GB" dirty="0"/>
              <a:t>And if so how might that work?</a:t>
            </a:r>
          </a:p>
          <a:p>
            <a:pPr marL="342900" lvl="0" indent="-342900">
              <a:buFont typeface="Wingdings" panose="05000000000000000000" pitchFamily="2" charset="2"/>
              <a:buChar char="§"/>
            </a:pPr>
            <a:endParaRPr lang="en-GB" dirty="0"/>
          </a:p>
          <a:p>
            <a:pPr marL="800100" lvl="1" indent="-342900">
              <a:buFont typeface="Wingdings" panose="05000000000000000000" pitchFamily="2" charset="2"/>
              <a:buChar char="§"/>
            </a:pPr>
            <a:endParaRPr lang="en-GB" dirty="0"/>
          </a:p>
          <a:p>
            <a:endParaRPr lang="en-GB" dirty="0"/>
          </a:p>
          <a:p>
            <a:pPr marL="342900" lvl="0" indent="-342900">
              <a:buFont typeface="Wingdings" panose="05000000000000000000" pitchFamily="2" charset="2"/>
              <a:buChar char="§"/>
            </a:pPr>
            <a:endParaRPr lang="en-GB" dirty="0"/>
          </a:p>
          <a:p>
            <a:pPr marL="342900" lvl="0" indent="-342900">
              <a:buFont typeface="Wingdings" panose="05000000000000000000" pitchFamily="2" charset="2"/>
              <a:buChar char="§"/>
            </a:pPr>
            <a:endParaRPr lang="en-GB" dirty="0"/>
          </a:p>
        </p:txBody>
      </p:sp>
    </p:spTree>
    <p:extLst>
      <p:ext uri="{BB962C8B-B14F-4D97-AF65-F5344CB8AC3E}">
        <p14:creationId xmlns:p14="http://schemas.microsoft.com/office/powerpoint/2010/main" val="23464507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solidFill>
                  <a:srgbClr val="000810"/>
                </a:solidFill>
              </a:rPr>
              <a:t>Governance and Assurance Framework (1)</a:t>
            </a:r>
          </a:p>
        </p:txBody>
      </p:sp>
      <p:sp>
        <p:nvSpPr>
          <p:cNvPr id="5" name="Content Placeholder 6"/>
          <p:cNvSpPr txBox="1">
            <a:spLocks/>
          </p:cNvSpPr>
          <p:nvPr/>
        </p:nvSpPr>
        <p:spPr>
          <a:xfrm>
            <a:off x="191344" y="1315090"/>
            <a:ext cx="4291204" cy="4976380"/>
          </a:xfrm>
          <a:prstGeom prst="rect">
            <a:avLst/>
          </a:prstGeom>
          <a:noFill/>
          <a:ln w="12700" cap="rnd" cmpd="sng" algn="ctr">
            <a:noFill/>
            <a:prstDash val="solid"/>
          </a:ln>
        </p:spPr>
        <p:txBody>
          <a:bodyPr vert="horz" wrap="square" lIns="89984" tIns="46792" rIns="89984" bIns="46792" rtlCol="0" anchor="ctr" anchorCtr="0">
            <a:noAutofit/>
          </a:bodyPr>
          <a:lstStyle/>
          <a:p>
            <a:pPr lvl="0"/>
            <a:r>
              <a:rPr lang="en-GB" dirty="0"/>
              <a:t>“Delegated” model</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Full delegation of all services, compliance and assurance to the ALMO board</a:t>
            </a:r>
          </a:p>
          <a:p>
            <a:pPr marL="285750" lvl="0" indent="-285750">
              <a:buFont typeface="Arial" panose="020B0604020202020204" pitchFamily="34" charset="0"/>
              <a:buChar char="•"/>
            </a:pPr>
            <a:r>
              <a:rPr lang="en-GB" dirty="0"/>
              <a:t>ALMO board receives all data, performance and assurance around compliance </a:t>
            </a:r>
          </a:p>
          <a:p>
            <a:pPr marL="285750" lvl="0" indent="-285750">
              <a:buFont typeface="Arial" panose="020B0604020202020204" pitchFamily="34" charset="0"/>
              <a:buChar char="•"/>
            </a:pPr>
            <a:r>
              <a:rPr lang="en-GB" dirty="0"/>
              <a:t>Council assurance via ALMO reporting into enhanced Partnership Board</a:t>
            </a:r>
          </a:p>
          <a:p>
            <a:pPr marL="285750" lvl="0" indent="-285750">
              <a:buFont typeface="Arial" panose="020B0604020202020204" pitchFamily="34" charset="0"/>
              <a:buChar char="•"/>
            </a:pPr>
            <a:r>
              <a:rPr lang="en-GB" dirty="0"/>
              <a:t>Role of “client officers” to provide sense check/second check on information prepared by ALMO officers</a:t>
            </a:r>
          </a:p>
          <a:p>
            <a:pPr marL="342900" lvl="0" indent="-342900">
              <a:buFont typeface="Wingdings" panose="05000000000000000000" pitchFamily="2" charset="2"/>
              <a:buChar char="§"/>
            </a:pPr>
            <a:endParaRPr lang="en-GB" dirty="0"/>
          </a:p>
        </p:txBody>
      </p:sp>
      <p:sp>
        <p:nvSpPr>
          <p:cNvPr id="2" name="Rectangle: Rounded Corners 1">
            <a:extLst>
              <a:ext uri="{FF2B5EF4-FFF2-40B4-BE49-F238E27FC236}">
                <a16:creationId xmlns:a16="http://schemas.microsoft.com/office/drawing/2014/main" id="{57BB8B69-4AE7-124F-2C53-646D127FAF61}"/>
              </a:ext>
            </a:extLst>
          </p:cNvPr>
          <p:cNvSpPr/>
          <p:nvPr/>
        </p:nvSpPr>
        <p:spPr>
          <a:xfrm>
            <a:off x="9173817" y="1421296"/>
            <a:ext cx="2834282"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ALMO Board</a:t>
            </a:r>
          </a:p>
        </p:txBody>
      </p:sp>
      <p:sp>
        <p:nvSpPr>
          <p:cNvPr id="4" name="Rectangle: Rounded Corners 3">
            <a:extLst>
              <a:ext uri="{FF2B5EF4-FFF2-40B4-BE49-F238E27FC236}">
                <a16:creationId xmlns:a16="http://schemas.microsoft.com/office/drawing/2014/main" id="{FF8F66D6-9D9E-90B7-E30E-DF911A8688FF}"/>
              </a:ext>
            </a:extLst>
          </p:cNvPr>
          <p:cNvSpPr/>
          <p:nvPr/>
        </p:nvSpPr>
        <p:spPr>
          <a:xfrm>
            <a:off x="9173817" y="2534479"/>
            <a:ext cx="1411357"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Sub-board / panel (H&amp;S)</a:t>
            </a:r>
          </a:p>
        </p:txBody>
      </p:sp>
      <p:sp>
        <p:nvSpPr>
          <p:cNvPr id="6" name="Rectangle: Rounded Corners 5">
            <a:extLst>
              <a:ext uri="{FF2B5EF4-FFF2-40B4-BE49-F238E27FC236}">
                <a16:creationId xmlns:a16="http://schemas.microsoft.com/office/drawing/2014/main" id="{50B89E6A-E588-987B-BB3F-2DED78F7CD9A}"/>
              </a:ext>
            </a:extLst>
          </p:cNvPr>
          <p:cNvSpPr/>
          <p:nvPr/>
        </p:nvSpPr>
        <p:spPr>
          <a:xfrm>
            <a:off x="10608753" y="2534479"/>
            <a:ext cx="1411357"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Sub-panel – Tenant Empowerment </a:t>
            </a:r>
          </a:p>
        </p:txBody>
      </p:sp>
      <p:sp>
        <p:nvSpPr>
          <p:cNvPr id="7" name="Rectangle: Rounded Corners 6">
            <a:extLst>
              <a:ext uri="{FF2B5EF4-FFF2-40B4-BE49-F238E27FC236}">
                <a16:creationId xmlns:a16="http://schemas.microsoft.com/office/drawing/2014/main" id="{6ADB3686-AC7D-EDB8-B6F7-56DA00BB44C9}"/>
              </a:ext>
            </a:extLst>
          </p:cNvPr>
          <p:cNvSpPr/>
          <p:nvPr/>
        </p:nvSpPr>
        <p:spPr>
          <a:xfrm>
            <a:off x="9178786" y="3946721"/>
            <a:ext cx="2834282"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Compliance and Assurance reporting</a:t>
            </a:r>
          </a:p>
        </p:txBody>
      </p:sp>
      <p:sp>
        <p:nvSpPr>
          <p:cNvPr id="8" name="Rectangle: Rounded Corners 7">
            <a:extLst>
              <a:ext uri="{FF2B5EF4-FFF2-40B4-BE49-F238E27FC236}">
                <a16:creationId xmlns:a16="http://schemas.microsoft.com/office/drawing/2014/main" id="{85EDB8A7-9D22-DE20-7F81-E0294FCA7687}"/>
              </a:ext>
            </a:extLst>
          </p:cNvPr>
          <p:cNvSpPr/>
          <p:nvPr/>
        </p:nvSpPr>
        <p:spPr>
          <a:xfrm>
            <a:off x="9178785" y="5059904"/>
            <a:ext cx="2834282"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Data and service statistics</a:t>
            </a:r>
          </a:p>
        </p:txBody>
      </p:sp>
      <p:sp>
        <p:nvSpPr>
          <p:cNvPr id="9" name="Rectangle: Rounded Corners 8">
            <a:extLst>
              <a:ext uri="{FF2B5EF4-FFF2-40B4-BE49-F238E27FC236}">
                <a16:creationId xmlns:a16="http://schemas.microsoft.com/office/drawing/2014/main" id="{7B065E12-3272-B995-B890-698ACFD7C57B}"/>
              </a:ext>
            </a:extLst>
          </p:cNvPr>
          <p:cNvSpPr/>
          <p:nvPr/>
        </p:nvSpPr>
        <p:spPr>
          <a:xfrm>
            <a:off x="4986131" y="1421295"/>
            <a:ext cx="1906630"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Cabinet </a:t>
            </a:r>
          </a:p>
          <a:p>
            <a:pPr algn="ctr">
              <a:lnSpc>
                <a:spcPct val="90000"/>
              </a:lnSpc>
              <a:spcAft>
                <a:spcPts val="600"/>
              </a:spcAft>
            </a:pPr>
            <a:r>
              <a:rPr lang="en-GB" sz="1300" dirty="0"/>
              <a:t>(or cabinet committee)</a:t>
            </a:r>
          </a:p>
        </p:txBody>
      </p:sp>
      <p:sp>
        <p:nvSpPr>
          <p:cNvPr id="12" name="Rectangle: Rounded Corners 11">
            <a:extLst>
              <a:ext uri="{FF2B5EF4-FFF2-40B4-BE49-F238E27FC236}">
                <a16:creationId xmlns:a16="http://schemas.microsoft.com/office/drawing/2014/main" id="{289CF813-DBB1-5C79-211C-85D5E45DA0E9}"/>
              </a:ext>
            </a:extLst>
          </p:cNvPr>
          <p:cNvSpPr/>
          <p:nvPr/>
        </p:nvSpPr>
        <p:spPr>
          <a:xfrm>
            <a:off x="5719155" y="3629557"/>
            <a:ext cx="2834282"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Council client side officers collating data</a:t>
            </a:r>
          </a:p>
        </p:txBody>
      </p:sp>
      <p:sp>
        <p:nvSpPr>
          <p:cNvPr id="14" name="Rectangle: Rounded Corners 13">
            <a:extLst>
              <a:ext uri="{FF2B5EF4-FFF2-40B4-BE49-F238E27FC236}">
                <a16:creationId xmlns:a16="http://schemas.microsoft.com/office/drawing/2014/main" id="{E72EB9C9-1A90-D9E9-BAFD-BF9CCDE8362A}"/>
              </a:ext>
            </a:extLst>
          </p:cNvPr>
          <p:cNvSpPr/>
          <p:nvPr/>
        </p:nvSpPr>
        <p:spPr>
          <a:xfrm>
            <a:off x="7136296" y="1421296"/>
            <a:ext cx="1793986"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Partnership Board</a:t>
            </a:r>
          </a:p>
        </p:txBody>
      </p:sp>
      <p:cxnSp>
        <p:nvCxnSpPr>
          <p:cNvPr id="16" name="Straight Arrow Connector 15">
            <a:extLst>
              <a:ext uri="{FF2B5EF4-FFF2-40B4-BE49-F238E27FC236}">
                <a16:creationId xmlns:a16="http://schemas.microsoft.com/office/drawing/2014/main" id="{FA16C422-3498-6B12-DA97-3C5961E2E4C1}"/>
              </a:ext>
            </a:extLst>
          </p:cNvPr>
          <p:cNvCxnSpPr/>
          <p:nvPr/>
        </p:nvCxnSpPr>
        <p:spPr>
          <a:xfrm flipV="1">
            <a:off x="9959009" y="3518452"/>
            <a:ext cx="0" cy="2981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FAEA9B-8DAE-7219-9B62-53DF7A417F53}"/>
              </a:ext>
            </a:extLst>
          </p:cNvPr>
          <p:cNvCxnSpPr/>
          <p:nvPr/>
        </p:nvCxnSpPr>
        <p:spPr>
          <a:xfrm flipV="1">
            <a:off x="11297866" y="3518452"/>
            <a:ext cx="0" cy="2981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3A9766D-965A-DE14-B648-566A9755BE86}"/>
              </a:ext>
            </a:extLst>
          </p:cNvPr>
          <p:cNvCxnSpPr>
            <a:cxnSpLocks/>
          </p:cNvCxnSpPr>
          <p:nvPr/>
        </p:nvCxnSpPr>
        <p:spPr>
          <a:xfrm flipH="1" flipV="1">
            <a:off x="8656983" y="4076817"/>
            <a:ext cx="388013" cy="1680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9BF8A60-FD88-FD5F-EC30-17FF5FD20EBD}"/>
              </a:ext>
            </a:extLst>
          </p:cNvPr>
          <p:cNvCxnSpPr>
            <a:cxnSpLocks/>
          </p:cNvCxnSpPr>
          <p:nvPr/>
        </p:nvCxnSpPr>
        <p:spPr>
          <a:xfrm flipV="1">
            <a:off x="6106327" y="2435087"/>
            <a:ext cx="0" cy="109661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93B3A4C-F1DD-42B3-3A81-4B6232CF5134}"/>
              </a:ext>
            </a:extLst>
          </p:cNvPr>
          <p:cNvCxnSpPr>
            <a:cxnSpLocks/>
          </p:cNvCxnSpPr>
          <p:nvPr/>
        </p:nvCxnSpPr>
        <p:spPr>
          <a:xfrm flipH="1">
            <a:off x="8975423" y="1868555"/>
            <a:ext cx="128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76E1C2-9F7B-1522-07A3-687C7FE3579E}"/>
              </a:ext>
            </a:extLst>
          </p:cNvPr>
          <p:cNvCxnSpPr>
            <a:cxnSpLocks/>
            <a:stCxn id="14" idx="1"/>
            <a:endCxn id="9" idx="3"/>
          </p:cNvCxnSpPr>
          <p:nvPr/>
        </p:nvCxnSpPr>
        <p:spPr>
          <a:xfrm flipH="1" flipV="1">
            <a:off x="6892761" y="1868556"/>
            <a:ext cx="243535"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9952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solidFill>
                  <a:srgbClr val="000810"/>
                </a:solidFill>
              </a:rPr>
              <a:t>Governance and Assurance Framework (2)</a:t>
            </a:r>
          </a:p>
        </p:txBody>
      </p:sp>
      <p:sp>
        <p:nvSpPr>
          <p:cNvPr id="5" name="Content Placeholder 6"/>
          <p:cNvSpPr txBox="1">
            <a:spLocks/>
          </p:cNvSpPr>
          <p:nvPr/>
        </p:nvSpPr>
        <p:spPr>
          <a:xfrm>
            <a:off x="191344" y="1315090"/>
            <a:ext cx="4291204" cy="4976380"/>
          </a:xfrm>
          <a:prstGeom prst="rect">
            <a:avLst/>
          </a:prstGeom>
          <a:noFill/>
          <a:ln w="12700" cap="rnd" cmpd="sng" algn="ctr">
            <a:noFill/>
            <a:prstDash val="solid"/>
          </a:ln>
        </p:spPr>
        <p:txBody>
          <a:bodyPr vert="horz" wrap="square" lIns="89984" tIns="46792" rIns="89984" bIns="46792" rtlCol="0" anchor="ctr" anchorCtr="0">
            <a:noAutofit/>
          </a:bodyPr>
          <a:lstStyle/>
          <a:p>
            <a:pPr lvl="0"/>
            <a:r>
              <a:rPr lang="en-GB" dirty="0"/>
              <a:t>“Client-lead” model</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Delegation of all services to the ALMO board </a:t>
            </a:r>
          </a:p>
          <a:p>
            <a:pPr marL="285750" lvl="0" indent="-285750">
              <a:buFont typeface="Arial" panose="020B0604020202020204" pitchFamily="34" charset="0"/>
              <a:buChar char="•"/>
            </a:pPr>
            <a:r>
              <a:rPr lang="en-GB" dirty="0"/>
              <a:t>Primary responsibility for compliance reporting is with council officers</a:t>
            </a:r>
          </a:p>
          <a:p>
            <a:pPr marL="285750" lvl="0" indent="-285750">
              <a:buFont typeface="Arial" panose="020B0604020202020204" pitchFamily="34" charset="0"/>
              <a:buChar char="•"/>
            </a:pPr>
            <a:r>
              <a:rPr lang="en-GB" dirty="0"/>
              <a:t>ALMO board receives all data, performance and assurance around compliance but does not necessarily have a role reporting these to the cabinet/leadership</a:t>
            </a:r>
          </a:p>
          <a:p>
            <a:pPr marL="285750" lvl="0" indent="-285750">
              <a:buFont typeface="Arial" panose="020B0604020202020204" pitchFamily="34" charset="0"/>
              <a:buChar char="•"/>
            </a:pPr>
            <a:r>
              <a:rPr lang="en-GB" dirty="0"/>
              <a:t>Council assurance via its own officers collating and providing compliance data up to cabinet/committee</a:t>
            </a:r>
          </a:p>
          <a:p>
            <a:pPr marL="285750" lvl="0" indent="-285750">
              <a:buFont typeface="Arial" panose="020B0604020202020204" pitchFamily="34" charset="0"/>
              <a:buChar char="•"/>
            </a:pPr>
            <a:r>
              <a:rPr lang="en-GB" dirty="0"/>
              <a:t>More proactive assurance role for “client officers”</a:t>
            </a:r>
          </a:p>
          <a:p>
            <a:pPr marL="342900" lvl="0" indent="-342900">
              <a:buFont typeface="Wingdings" panose="05000000000000000000" pitchFamily="2" charset="2"/>
              <a:buChar char="§"/>
            </a:pPr>
            <a:endParaRPr lang="en-GB" dirty="0"/>
          </a:p>
        </p:txBody>
      </p:sp>
      <p:sp>
        <p:nvSpPr>
          <p:cNvPr id="2" name="Rectangle: Rounded Corners 1">
            <a:extLst>
              <a:ext uri="{FF2B5EF4-FFF2-40B4-BE49-F238E27FC236}">
                <a16:creationId xmlns:a16="http://schemas.microsoft.com/office/drawing/2014/main" id="{57BB8B69-4AE7-124F-2C53-646D127FAF61}"/>
              </a:ext>
            </a:extLst>
          </p:cNvPr>
          <p:cNvSpPr/>
          <p:nvPr/>
        </p:nvSpPr>
        <p:spPr>
          <a:xfrm>
            <a:off x="9173817" y="1421296"/>
            <a:ext cx="2834282" cy="8945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ALMO Board</a:t>
            </a:r>
          </a:p>
        </p:txBody>
      </p:sp>
      <p:sp>
        <p:nvSpPr>
          <p:cNvPr id="4" name="Rectangle: Rounded Corners 3">
            <a:extLst>
              <a:ext uri="{FF2B5EF4-FFF2-40B4-BE49-F238E27FC236}">
                <a16:creationId xmlns:a16="http://schemas.microsoft.com/office/drawing/2014/main" id="{FF8F66D6-9D9E-90B7-E30E-DF911A8688FF}"/>
              </a:ext>
            </a:extLst>
          </p:cNvPr>
          <p:cNvSpPr/>
          <p:nvPr/>
        </p:nvSpPr>
        <p:spPr>
          <a:xfrm>
            <a:off x="9173817" y="2534479"/>
            <a:ext cx="1411357" cy="894521"/>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Sub-board / panel (H&amp;S)</a:t>
            </a:r>
          </a:p>
        </p:txBody>
      </p:sp>
      <p:sp>
        <p:nvSpPr>
          <p:cNvPr id="6" name="Rectangle: Rounded Corners 5">
            <a:extLst>
              <a:ext uri="{FF2B5EF4-FFF2-40B4-BE49-F238E27FC236}">
                <a16:creationId xmlns:a16="http://schemas.microsoft.com/office/drawing/2014/main" id="{50B89E6A-E588-987B-BB3F-2DED78F7CD9A}"/>
              </a:ext>
            </a:extLst>
          </p:cNvPr>
          <p:cNvSpPr/>
          <p:nvPr/>
        </p:nvSpPr>
        <p:spPr>
          <a:xfrm>
            <a:off x="10608753" y="2534479"/>
            <a:ext cx="1411357" cy="894521"/>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Sub-panel – Tenant Empowerment </a:t>
            </a:r>
          </a:p>
        </p:txBody>
      </p:sp>
      <p:sp>
        <p:nvSpPr>
          <p:cNvPr id="7" name="Rectangle: Rounded Corners 6">
            <a:extLst>
              <a:ext uri="{FF2B5EF4-FFF2-40B4-BE49-F238E27FC236}">
                <a16:creationId xmlns:a16="http://schemas.microsoft.com/office/drawing/2014/main" id="{6ADB3686-AC7D-EDB8-B6F7-56DA00BB44C9}"/>
              </a:ext>
            </a:extLst>
          </p:cNvPr>
          <p:cNvSpPr/>
          <p:nvPr/>
        </p:nvSpPr>
        <p:spPr>
          <a:xfrm>
            <a:off x="9208604" y="4375873"/>
            <a:ext cx="2834282"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Data and performance reporting, service statistics</a:t>
            </a:r>
          </a:p>
        </p:txBody>
      </p:sp>
      <p:sp>
        <p:nvSpPr>
          <p:cNvPr id="9" name="Rectangle: Rounded Corners 8">
            <a:extLst>
              <a:ext uri="{FF2B5EF4-FFF2-40B4-BE49-F238E27FC236}">
                <a16:creationId xmlns:a16="http://schemas.microsoft.com/office/drawing/2014/main" id="{7B065E12-3272-B995-B890-698ACFD7C57B}"/>
              </a:ext>
            </a:extLst>
          </p:cNvPr>
          <p:cNvSpPr/>
          <p:nvPr/>
        </p:nvSpPr>
        <p:spPr>
          <a:xfrm>
            <a:off x="6106327" y="1421295"/>
            <a:ext cx="2123273"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Cabinet </a:t>
            </a:r>
          </a:p>
          <a:p>
            <a:pPr algn="ctr">
              <a:lnSpc>
                <a:spcPct val="90000"/>
              </a:lnSpc>
              <a:spcAft>
                <a:spcPts val="600"/>
              </a:spcAft>
            </a:pPr>
            <a:r>
              <a:rPr lang="en-GB" sz="1300" dirty="0"/>
              <a:t>(or cabinet committee)</a:t>
            </a:r>
          </a:p>
        </p:txBody>
      </p:sp>
      <p:sp>
        <p:nvSpPr>
          <p:cNvPr id="12" name="Rectangle: Rounded Corners 11">
            <a:extLst>
              <a:ext uri="{FF2B5EF4-FFF2-40B4-BE49-F238E27FC236}">
                <a16:creationId xmlns:a16="http://schemas.microsoft.com/office/drawing/2014/main" id="{289CF813-DBB1-5C79-211C-85D5E45DA0E9}"/>
              </a:ext>
            </a:extLst>
          </p:cNvPr>
          <p:cNvSpPr/>
          <p:nvPr/>
        </p:nvSpPr>
        <p:spPr>
          <a:xfrm>
            <a:off x="4981163" y="4375874"/>
            <a:ext cx="1906629"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Council client side officers preparing compliance reporting</a:t>
            </a:r>
          </a:p>
        </p:txBody>
      </p:sp>
      <p:cxnSp>
        <p:nvCxnSpPr>
          <p:cNvPr id="16" name="Straight Arrow Connector 15">
            <a:extLst>
              <a:ext uri="{FF2B5EF4-FFF2-40B4-BE49-F238E27FC236}">
                <a16:creationId xmlns:a16="http://schemas.microsoft.com/office/drawing/2014/main" id="{FA16C422-3498-6B12-DA97-3C5961E2E4C1}"/>
              </a:ext>
            </a:extLst>
          </p:cNvPr>
          <p:cNvCxnSpPr>
            <a:cxnSpLocks/>
          </p:cNvCxnSpPr>
          <p:nvPr/>
        </p:nvCxnSpPr>
        <p:spPr>
          <a:xfrm flipV="1">
            <a:off x="9959009" y="3518452"/>
            <a:ext cx="0" cy="715618"/>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FAEA9B-8DAE-7219-9B62-53DF7A417F53}"/>
              </a:ext>
            </a:extLst>
          </p:cNvPr>
          <p:cNvCxnSpPr>
            <a:cxnSpLocks/>
          </p:cNvCxnSpPr>
          <p:nvPr/>
        </p:nvCxnSpPr>
        <p:spPr>
          <a:xfrm flipV="1">
            <a:off x="11297866" y="3518452"/>
            <a:ext cx="0" cy="715618"/>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3A9766D-965A-DE14-B648-566A9755BE86}"/>
              </a:ext>
            </a:extLst>
          </p:cNvPr>
          <p:cNvCxnSpPr>
            <a:cxnSpLocks/>
          </p:cNvCxnSpPr>
          <p:nvPr/>
        </p:nvCxnSpPr>
        <p:spPr>
          <a:xfrm flipH="1" flipV="1">
            <a:off x="8975035" y="4393981"/>
            <a:ext cx="173934"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9BF8A60-FD88-FD5F-EC30-17FF5FD20EBD}"/>
              </a:ext>
            </a:extLst>
          </p:cNvPr>
          <p:cNvCxnSpPr>
            <a:cxnSpLocks/>
          </p:cNvCxnSpPr>
          <p:nvPr/>
        </p:nvCxnSpPr>
        <p:spPr>
          <a:xfrm flipV="1">
            <a:off x="7676710" y="2454965"/>
            <a:ext cx="0" cy="1361661"/>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5DDB53D5-039F-AF57-9BAC-33C4E601EE03}"/>
              </a:ext>
            </a:extLst>
          </p:cNvPr>
          <p:cNvSpPr/>
          <p:nvPr/>
        </p:nvSpPr>
        <p:spPr>
          <a:xfrm>
            <a:off x="7136296" y="3967485"/>
            <a:ext cx="1793986" cy="894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300" dirty="0"/>
              <a:t>Officer-based partnership panel</a:t>
            </a:r>
          </a:p>
        </p:txBody>
      </p:sp>
      <p:cxnSp>
        <p:nvCxnSpPr>
          <p:cNvPr id="13" name="Straight Arrow Connector 12">
            <a:extLst>
              <a:ext uri="{FF2B5EF4-FFF2-40B4-BE49-F238E27FC236}">
                <a16:creationId xmlns:a16="http://schemas.microsoft.com/office/drawing/2014/main" id="{7262E722-3F26-BEE2-222C-C0FB3AF290BD}"/>
              </a:ext>
            </a:extLst>
          </p:cNvPr>
          <p:cNvCxnSpPr>
            <a:cxnSpLocks/>
          </p:cNvCxnSpPr>
          <p:nvPr/>
        </p:nvCxnSpPr>
        <p:spPr>
          <a:xfrm flipV="1">
            <a:off x="6606596" y="2454965"/>
            <a:ext cx="0" cy="1361661"/>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0129F1F-CADF-6276-1B52-A86D921FADFF}"/>
              </a:ext>
            </a:extLst>
          </p:cNvPr>
          <p:cNvCxnSpPr>
            <a:cxnSpLocks/>
          </p:cNvCxnSpPr>
          <p:nvPr/>
        </p:nvCxnSpPr>
        <p:spPr>
          <a:xfrm flipV="1">
            <a:off x="6952394" y="4414745"/>
            <a:ext cx="134179"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683E758-569D-FA67-9A58-2269F1B8AB7E}"/>
              </a:ext>
            </a:extLst>
          </p:cNvPr>
          <p:cNvCxnSpPr>
            <a:cxnSpLocks/>
          </p:cNvCxnSpPr>
          <p:nvPr/>
        </p:nvCxnSpPr>
        <p:spPr>
          <a:xfrm flipH="1">
            <a:off x="6947427" y="5013521"/>
            <a:ext cx="218663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0894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solidFill>
                  <a:srgbClr val="000810"/>
                </a:solidFill>
              </a:rPr>
              <a:t>Governance and Assurance Framework: other considerations?</a:t>
            </a:r>
          </a:p>
        </p:txBody>
      </p:sp>
      <p:sp>
        <p:nvSpPr>
          <p:cNvPr id="5" name="Content Placeholder 6"/>
          <p:cNvSpPr txBox="1">
            <a:spLocks/>
          </p:cNvSpPr>
          <p:nvPr/>
        </p:nvSpPr>
        <p:spPr>
          <a:xfrm>
            <a:off x="191343" y="1113183"/>
            <a:ext cx="11755492" cy="5332441"/>
          </a:xfrm>
          <a:prstGeom prst="rect">
            <a:avLst/>
          </a:prstGeom>
          <a:noFill/>
          <a:ln w="12700" cap="rnd" cmpd="sng" algn="ctr">
            <a:noFill/>
            <a:prstDash val="solid"/>
          </a:ln>
        </p:spPr>
        <p:txBody>
          <a:bodyPr vert="horz" wrap="square" lIns="89984" tIns="46792" rIns="89984" bIns="46792" rtlCol="0" anchor="ctr" anchorCtr="0">
            <a:noAutofit/>
          </a:bodyPr>
          <a:lstStyle/>
          <a:p>
            <a:pPr marL="285750" lvl="0" indent="-285750">
              <a:buFont typeface="Arial" panose="020B0604020202020204" pitchFamily="34" charset="0"/>
              <a:buChar char="•"/>
            </a:pPr>
            <a:endParaRPr lang="en-GB" dirty="0"/>
          </a:p>
          <a:p>
            <a:pPr lvl="0" algn="ctr"/>
            <a:r>
              <a:rPr lang="en-GB" sz="2000" dirty="0"/>
              <a:t>“ The main challenge in ALMO authorities is that council leadership teams have not been sighted on what is going on with the landlord service – that is not a reason for getting rid of an ALMO – it is a reason for getting it right going forward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Is there a need for a new or revised cabinet panel or committee to take a member lead on receiving assurance?</a:t>
            </a:r>
          </a:p>
          <a:p>
            <a:pPr marL="285750" lvl="0" indent="-285750">
              <a:buFont typeface="Arial" panose="020B0604020202020204" pitchFamily="34" charset="0"/>
              <a:buChar char="•"/>
            </a:pPr>
            <a:r>
              <a:rPr lang="en-GB" dirty="0"/>
              <a:t>Is there a role for external independent support, tenant and resident involvement in such a panel or committee?</a:t>
            </a:r>
          </a:p>
          <a:p>
            <a:pPr marL="285750" indent="-285750">
              <a:buFont typeface="Arial" panose="020B0604020202020204" pitchFamily="34" charset="0"/>
              <a:buChar char="•"/>
            </a:pPr>
            <a:r>
              <a:rPr lang="en-GB" dirty="0"/>
              <a:t>How might such a panel fit with the Council’s constitution?</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If pursuing a “client light” fully delegated model, key to ensure robust reporting up through the ALMO chain?</a:t>
            </a:r>
          </a:p>
          <a:p>
            <a:pPr marL="285750" lvl="0" indent="-285750">
              <a:buFont typeface="Arial" panose="020B0604020202020204" pitchFamily="34" charset="0"/>
              <a:buChar char="•"/>
            </a:pPr>
            <a:r>
              <a:rPr lang="en-GB" dirty="0"/>
              <a:t>Making sure the Council has sufficient assurance that this process is robust?</a:t>
            </a:r>
          </a:p>
          <a:p>
            <a:pPr marL="285750" lvl="0" indent="-285750">
              <a:buFont typeface="Arial" panose="020B0604020202020204" pitchFamily="34" charset="0"/>
              <a:buChar char="•"/>
            </a:pPr>
            <a:r>
              <a:rPr lang="en-GB" dirty="0"/>
              <a:t>Open opportunities for council officers and members to attend ALMO processes and meetings?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If there is a Partnership Board – what is the optimal format for the Framework that you have in place?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Role of tenants and tenant empowerment in the framework</a:t>
            </a:r>
          </a:p>
          <a:p>
            <a:pPr marL="285750" lvl="0" indent="-285750">
              <a:buFont typeface="Arial" panose="020B0604020202020204" pitchFamily="34" charset="0"/>
              <a:buChar char="•"/>
            </a:pPr>
            <a:r>
              <a:rPr lang="en-GB" dirty="0"/>
              <a:t>Role of Council Scrutiny – may need a rethink in the context of the assurance framework</a:t>
            </a:r>
          </a:p>
          <a:p>
            <a:pPr marL="342900" lvl="0" indent="-342900">
              <a:buFont typeface="Wingdings" panose="05000000000000000000" pitchFamily="2" charset="2"/>
              <a:buChar char="§"/>
            </a:pPr>
            <a:endParaRPr lang="en-GB" dirty="0"/>
          </a:p>
        </p:txBody>
      </p:sp>
    </p:spTree>
    <p:extLst>
      <p:ext uri="{BB962C8B-B14F-4D97-AF65-F5344CB8AC3E}">
        <p14:creationId xmlns:p14="http://schemas.microsoft.com/office/powerpoint/2010/main" val="37139722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solidFill>
                  <a:srgbClr val="000810"/>
                </a:solidFill>
              </a:rPr>
              <a:t>Governance and Assurance Framework: discussion</a:t>
            </a:r>
          </a:p>
        </p:txBody>
      </p:sp>
      <p:sp>
        <p:nvSpPr>
          <p:cNvPr id="5" name="Content Placeholder 6"/>
          <p:cNvSpPr txBox="1">
            <a:spLocks/>
          </p:cNvSpPr>
          <p:nvPr/>
        </p:nvSpPr>
        <p:spPr>
          <a:xfrm>
            <a:off x="191343" y="1222513"/>
            <a:ext cx="11755492" cy="5068957"/>
          </a:xfrm>
          <a:prstGeom prst="rect">
            <a:avLst/>
          </a:prstGeom>
          <a:noFill/>
          <a:ln w="12700" cap="rnd" cmpd="sng" algn="ctr">
            <a:noFill/>
            <a:prstDash val="solid"/>
          </a:ln>
        </p:spPr>
        <p:txBody>
          <a:bodyPr vert="horz" wrap="square" lIns="89984" tIns="46792" rIns="89984" bIns="46792" rtlCol="0" anchor="ctr" anchorCtr="0">
            <a:noAutofit/>
          </a:bodyPr>
          <a:lstStyle/>
          <a:p>
            <a:pPr lvl="0"/>
            <a:r>
              <a:rPr lang="en-GB" sz="2000" b="1" dirty="0"/>
              <a:t>Questions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What approaches are currently in place for partnership board and panels? Do these need to change?  </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What plans are you beginning to put into place?</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What have been the challenges?</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Have you changed the way the ALMO board operates in response to the regulatory agenda?</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Does anyone think they have it sorted?</a:t>
            </a:r>
          </a:p>
          <a:p>
            <a:pPr marL="342900" lvl="0" indent="-342900">
              <a:buFont typeface="Wingdings" panose="05000000000000000000" pitchFamily="2" charset="2"/>
              <a:buChar char="§"/>
            </a:pPr>
            <a:endParaRPr lang="en-GB" sz="2000" dirty="0"/>
          </a:p>
        </p:txBody>
      </p:sp>
    </p:spTree>
    <p:extLst>
      <p:ext uri="{BB962C8B-B14F-4D97-AF65-F5344CB8AC3E}">
        <p14:creationId xmlns:p14="http://schemas.microsoft.com/office/powerpoint/2010/main" val="4099677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ont cover image.PNG"/>
          <p:cNvPicPr>
            <a:picLocks noChangeAspect="1"/>
          </p:cNvPicPr>
          <p:nvPr/>
        </p:nvPicPr>
        <p:blipFill>
          <a:blip r:embed="rId3" cstate="print"/>
          <a:srcRect l="23369" b="2159"/>
          <a:stretch>
            <a:fillRect/>
          </a:stretch>
        </p:blipFill>
        <p:spPr>
          <a:xfrm>
            <a:off x="0" y="-27384"/>
            <a:ext cx="12216680" cy="6804000"/>
          </a:xfrm>
          <a:prstGeom prst="rect">
            <a:avLst/>
          </a:prstGeom>
        </p:spPr>
      </p:pic>
      <p:sp>
        <p:nvSpPr>
          <p:cNvPr id="2" name="Text Placeholder 1"/>
          <p:cNvSpPr>
            <a:spLocks noGrp="1"/>
          </p:cNvSpPr>
          <p:nvPr>
            <p:ph type="body" sz="quarter" idx="15"/>
          </p:nvPr>
        </p:nvSpPr>
        <p:spPr>
          <a:xfrm>
            <a:off x="10740698" y="372751"/>
            <a:ext cx="1047749" cy="1050925"/>
          </a:xfrm>
        </p:spPr>
        <p:txBody>
          <a:bodyPr/>
          <a:lstStyle/>
          <a:p>
            <a:endParaRPr lang="en-GB" dirty="0"/>
          </a:p>
        </p:txBody>
      </p:sp>
      <p:sp>
        <p:nvSpPr>
          <p:cNvPr id="3" name="Footer Placeholder 2"/>
          <p:cNvSpPr>
            <a:spLocks noGrp="1"/>
          </p:cNvSpPr>
          <p:nvPr>
            <p:ph type="ftr" sz="quarter" idx="16"/>
          </p:nvPr>
        </p:nvSpPr>
        <p:spPr/>
        <p:txBody>
          <a:bodyPr/>
          <a:lstStyle/>
          <a:p>
            <a:endParaRPr lang="en-US" dirty="0"/>
          </a:p>
        </p:txBody>
      </p:sp>
      <p:sp>
        <p:nvSpPr>
          <p:cNvPr id="8" name="Rectangle 7"/>
          <p:cNvSpPr/>
          <p:nvPr/>
        </p:nvSpPr>
        <p:spPr>
          <a:xfrm>
            <a:off x="0" y="1268760"/>
            <a:ext cx="8040216" cy="3672408"/>
          </a:xfrm>
          <a:prstGeom prst="rect">
            <a:avLst/>
          </a:prstGeom>
          <a:solidFill>
            <a:schemeClr val="accent6">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endParaRPr lang="en-GB" sz="3200" dirty="0">
              <a:solidFill>
                <a:schemeClr val="tx1"/>
              </a:solidFill>
            </a:endParaRPr>
          </a:p>
          <a:p>
            <a:pPr marL="179388"/>
            <a:r>
              <a:rPr lang="en-GB" sz="3200" b="1" dirty="0">
                <a:solidFill>
                  <a:schemeClr val="tx1"/>
                </a:solidFill>
              </a:rPr>
              <a:t>HRA RING-FENCE ISSUES</a:t>
            </a:r>
            <a:endParaRPr lang="en-GB" sz="3200" dirty="0">
              <a:solidFill>
                <a:schemeClr val="tx1"/>
              </a:solidFill>
            </a:endParaRPr>
          </a:p>
        </p:txBody>
      </p:sp>
    </p:spTree>
    <p:extLst>
      <p:ext uri="{BB962C8B-B14F-4D97-AF65-F5344CB8AC3E}">
        <p14:creationId xmlns:p14="http://schemas.microsoft.com/office/powerpoint/2010/main" val="54804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477" y="204954"/>
            <a:ext cx="8075782" cy="677651"/>
          </a:xfrm>
        </p:spPr>
        <p:txBody>
          <a:bodyPr/>
          <a:lstStyle/>
          <a:p>
            <a:r>
              <a:rPr lang="en-GB" dirty="0">
                <a:solidFill>
                  <a:srgbClr val="000810"/>
                </a:solidFill>
              </a:rPr>
              <a:t>Economic pressures</a:t>
            </a:r>
            <a:endParaRPr lang="en-GB" b="1" dirty="0">
              <a:solidFill>
                <a:srgbClr val="000810"/>
              </a:solidFill>
            </a:endParaRPr>
          </a:p>
        </p:txBody>
      </p:sp>
      <p:pic>
        <p:nvPicPr>
          <p:cNvPr id="5" name="Picture 4" descr="A picture containing line, plot, font&#10;&#10;Description automatically generated">
            <a:extLst>
              <a:ext uri="{FF2B5EF4-FFF2-40B4-BE49-F238E27FC236}">
                <a16:creationId xmlns:a16="http://schemas.microsoft.com/office/drawing/2014/main" id="{98D2CB86-78C2-B1BA-14BA-812AEF385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4" y="1078153"/>
            <a:ext cx="4183740" cy="2647710"/>
          </a:xfrm>
          <a:prstGeom prst="rect">
            <a:avLst/>
          </a:prstGeom>
        </p:spPr>
      </p:pic>
      <p:pic>
        <p:nvPicPr>
          <p:cNvPr id="9" name="Picture 8" descr="A picture containing text, font, screenshot, line&#10;&#10;Description automatically generated">
            <a:extLst>
              <a:ext uri="{FF2B5EF4-FFF2-40B4-BE49-F238E27FC236}">
                <a16:creationId xmlns:a16="http://schemas.microsoft.com/office/drawing/2014/main" id="{4AEF28F3-E799-C2D5-3488-CE12C56C4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3228" y="1078153"/>
            <a:ext cx="6001257" cy="2447561"/>
          </a:xfrm>
          <a:prstGeom prst="rect">
            <a:avLst/>
          </a:prstGeom>
        </p:spPr>
      </p:pic>
      <p:pic>
        <p:nvPicPr>
          <p:cNvPr id="12" name="Picture 11" descr="A picture containing text, screenshot, font&#10;&#10;Description automatically generated">
            <a:extLst>
              <a:ext uri="{FF2B5EF4-FFF2-40B4-BE49-F238E27FC236}">
                <a16:creationId xmlns:a16="http://schemas.microsoft.com/office/drawing/2014/main" id="{9EA4370A-8B28-2016-A7AF-F51C0633C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193" y="3921411"/>
            <a:ext cx="5429392" cy="2680609"/>
          </a:xfrm>
          <a:prstGeom prst="rect">
            <a:avLst/>
          </a:prstGeom>
        </p:spPr>
      </p:pic>
      <p:graphicFrame>
        <p:nvGraphicFramePr>
          <p:cNvPr id="13" name="Chart 12">
            <a:extLst>
              <a:ext uri="{FF2B5EF4-FFF2-40B4-BE49-F238E27FC236}">
                <a16:creationId xmlns:a16="http://schemas.microsoft.com/office/drawing/2014/main" id="{DA138C03-FADD-B5A1-D74E-C31B40CC0BD1}"/>
              </a:ext>
            </a:extLst>
          </p:cNvPr>
          <p:cNvGraphicFramePr>
            <a:graphicFrameLocks/>
          </p:cNvGraphicFramePr>
          <p:nvPr>
            <p:extLst>
              <p:ext uri="{D42A27DB-BD31-4B8C-83A1-F6EECF244321}">
                <p14:modId xmlns:p14="http://schemas.microsoft.com/office/powerpoint/2010/main" val="3523571494"/>
              </p:ext>
            </p:extLst>
          </p:nvPr>
        </p:nvGraphicFramePr>
        <p:xfrm>
          <a:off x="6878899" y="3852908"/>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3888499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92EF-1369-5469-2B0F-DE4D98959CE3}"/>
              </a:ext>
            </a:extLst>
          </p:cNvPr>
          <p:cNvSpPr>
            <a:spLocks noGrp="1"/>
          </p:cNvSpPr>
          <p:nvPr>
            <p:ph type="title"/>
          </p:nvPr>
        </p:nvSpPr>
        <p:spPr>
          <a:xfrm>
            <a:off x="333387" y="320512"/>
            <a:ext cx="8307595" cy="558931"/>
          </a:xfrm>
        </p:spPr>
        <p:txBody>
          <a:bodyPr/>
          <a:lstStyle/>
          <a:p>
            <a:r>
              <a:rPr lang="en-GB" dirty="0"/>
              <a:t>The Nottingham Case</a:t>
            </a:r>
          </a:p>
        </p:txBody>
      </p:sp>
      <p:sp>
        <p:nvSpPr>
          <p:cNvPr id="4" name="Slide Number Placeholder 3">
            <a:extLst>
              <a:ext uri="{FF2B5EF4-FFF2-40B4-BE49-F238E27FC236}">
                <a16:creationId xmlns:a16="http://schemas.microsoft.com/office/drawing/2014/main" id="{5EC8258F-9B13-AD5C-A91C-9D09E48BE82E}"/>
              </a:ext>
            </a:extLst>
          </p:cNvPr>
          <p:cNvSpPr>
            <a:spLocks noGrp="1"/>
          </p:cNvSpPr>
          <p:nvPr>
            <p:ph type="sldNum" sz="quarter" idx="12"/>
          </p:nvPr>
        </p:nvSpPr>
        <p:spPr>
          <a:xfrm>
            <a:off x="1045125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40</a:t>
            </a:fld>
            <a:endParaRPr lang="en-US" dirty="0"/>
          </a:p>
        </p:txBody>
      </p:sp>
      <p:pic>
        <p:nvPicPr>
          <p:cNvPr id="6" name="Picture 5">
            <a:extLst>
              <a:ext uri="{FF2B5EF4-FFF2-40B4-BE49-F238E27FC236}">
                <a16:creationId xmlns:a16="http://schemas.microsoft.com/office/drawing/2014/main" id="{E8F5D9B4-7760-9573-ACF5-D39D47CD5E19}"/>
              </a:ext>
            </a:extLst>
          </p:cNvPr>
          <p:cNvPicPr>
            <a:picLocks noChangeAspect="1"/>
          </p:cNvPicPr>
          <p:nvPr/>
        </p:nvPicPr>
        <p:blipFill>
          <a:blip r:embed="rId3"/>
          <a:stretch>
            <a:fillRect/>
          </a:stretch>
        </p:blipFill>
        <p:spPr>
          <a:xfrm>
            <a:off x="2786391" y="1602411"/>
            <a:ext cx="7447839" cy="4753940"/>
          </a:xfrm>
          <a:prstGeom prst="rect">
            <a:avLst/>
          </a:prstGeom>
        </p:spPr>
      </p:pic>
    </p:spTree>
    <p:extLst>
      <p:ext uri="{BB962C8B-B14F-4D97-AF65-F5344CB8AC3E}">
        <p14:creationId xmlns:p14="http://schemas.microsoft.com/office/powerpoint/2010/main" val="135455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84149" y="162463"/>
            <a:ext cx="10874375" cy="678374"/>
          </a:xfrm>
        </p:spPr>
        <p:txBody>
          <a:bodyPr>
            <a:normAutofit/>
          </a:bodyPr>
          <a:lstStyle/>
          <a:p>
            <a:r>
              <a:rPr lang="en-GB" sz="3200" dirty="0"/>
              <a:t>Maintaining the integrity of the HRA Ring-Fence</a:t>
            </a:r>
            <a:endParaRPr lang="en-US" sz="3200" dirty="0"/>
          </a:p>
        </p:txBody>
      </p:sp>
      <p:sp>
        <p:nvSpPr>
          <p:cNvPr id="999427" name="Rectangle 3"/>
          <p:cNvSpPr>
            <a:spLocks noGrp="1" noChangeArrowheads="1"/>
          </p:cNvSpPr>
          <p:nvPr>
            <p:ph idx="1"/>
          </p:nvPr>
        </p:nvSpPr>
        <p:spPr>
          <a:xfrm>
            <a:off x="658811" y="1483567"/>
            <a:ext cx="10399713" cy="4872783"/>
          </a:xfrm>
        </p:spPr>
        <p:txBody>
          <a:bodyPr>
            <a:normAutofit fontScale="92500" lnSpcReduction="20000"/>
          </a:bodyPr>
          <a:lstStyle/>
          <a:p>
            <a:pPr marL="342900" indent="-342900">
              <a:buFont typeface="Arial" panose="020B0604020202020204" pitchFamily="34" charset="0"/>
              <a:buChar char="•"/>
            </a:pPr>
            <a:r>
              <a:rPr lang="en-GB" sz="2400" dirty="0"/>
              <a:t>Increasing focus on integrity of the HRA ring-fence due to the Nottingham case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More and more local authorities examining how they might have “blurred” the line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Nottingham will not be the only case that comes to light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Why is this happening?  </a:t>
            </a:r>
          </a:p>
          <a:p>
            <a:pPr marL="1028700" lvl="1" indent="-342900"/>
            <a:r>
              <a:rPr lang="en-GB" sz="2400" dirty="0"/>
              <a:t>Past and continuing financial challenges to the General Fund</a:t>
            </a:r>
          </a:p>
          <a:p>
            <a:pPr marL="1028700" lvl="1" indent="-342900"/>
            <a:r>
              <a:rPr lang="en-GB" sz="2400" dirty="0"/>
              <a:t>Decisions taken in absence of consideration of the HRA and the potential impact on the integrity of the ring-fence</a:t>
            </a:r>
          </a:p>
          <a:p>
            <a:pPr marL="1028700" lvl="1" indent="-342900"/>
            <a:r>
              <a:rPr lang="en-GB" sz="2400" dirty="0"/>
              <a:t>Failure to ensure HRA funds entrusted to an ALMO are applied wholly to HRA activities</a:t>
            </a:r>
          </a:p>
          <a:p>
            <a:pPr marL="1028700" lvl="1" indent="-342900"/>
            <a:endParaRPr lang="en-GB" sz="2400" dirty="0"/>
          </a:p>
          <a:p>
            <a:pPr marL="342900" indent="-342900">
              <a:buFont typeface="Arial" panose="020B0604020202020204" pitchFamily="34" charset="0"/>
              <a:buChar char="•"/>
            </a:pPr>
            <a:r>
              <a:rPr lang="en-GB" sz="2400" dirty="0"/>
              <a:t>DLUHC are fully aware of the issue and will take action if necessary as we have seen in Nottingham</a:t>
            </a:r>
          </a:p>
          <a:p>
            <a:pPr marL="1028700" lvl="1" indent="-342900"/>
            <a:endParaRPr lang="en-GB" dirty="0"/>
          </a:p>
          <a:p>
            <a:pPr marL="1028700" lvl="1" indent="-342900"/>
            <a:endParaRPr lang="en-GB" dirty="0"/>
          </a:p>
        </p:txBody>
      </p:sp>
      <p:sp>
        <p:nvSpPr>
          <p:cNvPr id="8" name="Slide Number Placeholder 7">
            <a:extLst>
              <a:ext uri="{FF2B5EF4-FFF2-40B4-BE49-F238E27FC236}">
                <a16:creationId xmlns:a16="http://schemas.microsoft.com/office/drawing/2014/main" id="{6A0ADC1B-203C-C1B9-66C5-DDCA4EB127E0}"/>
              </a:ext>
            </a:extLst>
          </p:cNvPr>
          <p:cNvSpPr>
            <a:spLocks noGrp="1"/>
          </p:cNvSpPr>
          <p:nvPr>
            <p:ph type="sldNum" sz="quarter" idx="12"/>
          </p:nvPr>
        </p:nvSpPr>
        <p:spPr>
          <a:xfrm>
            <a:off x="1045125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Tree>
    <p:extLst>
      <p:ext uri="{BB962C8B-B14F-4D97-AF65-F5344CB8AC3E}">
        <p14:creationId xmlns:p14="http://schemas.microsoft.com/office/powerpoint/2010/main" val="11978098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84149" y="320028"/>
            <a:ext cx="10874375" cy="678374"/>
          </a:xfrm>
        </p:spPr>
        <p:txBody>
          <a:bodyPr>
            <a:normAutofit/>
          </a:bodyPr>
          <a:lstStyle/>
          <a:p>
            <a:r>
              <a:rPr lang="en-GB" sz="3200" dirty="0"/>
              <a:t>What does the “Who Benefits” Test mean in practice?</a:t>
            </a:r>
            <a:endParaRPr lang="en-US" sz="3200" dirty="0"/>
          </a:p>
        </p:txBody>
      </p:sp>
      <p:sp>
        <p:nvSpPr>
          <p:cNvPr id="999427" name="Rectangle 3"/>
          <p:cNvSpPr>
            <a:spLocks noGrp="1" noChangeArrowheads="1"/>
          </p:cNvSpPr>
          <p:nvPr>
            <p:ph idx="1"/>
          </p:nvPr>
        </p:nvSpPr>
        <p:spPr>
          <a:xfrm>
            <a:off x="518475" y="1414021"/>
            <a:ext cx="10540050" cy="4942329"/>
          </a:xfrm>
        </p:spPr>
        <p:txBody>
          <a:bodyPr>
            <a:normAutofit/>
          </a:bodyPr>
          <a:lstStyle/>
          <a:p>
            <a:pPr marL="342900" indent="-342900">
              <a:buFont typeface="Arial" panose="020B0604020202020204" pitchFamily="34" charset="0"/>
              <a:buChar char="•"/>
            </a:pPr>
            <a:r>
              <a:rPr lang="en-GB" sz="2200" dirty="0"/>
              <a:t>Protecting “tenants’ monies” whilst also ensuring Council Tax payers are not subsidising the HRA by making sure charges to and from the HRA are:</a:t>
            </a:r>
          </a:p>
          <a:p>
            <a:pPr marL="1028700" lvl="1" indent="-342900"/>
            <a:r>
              <a:rPr lang="en-GB" sz="2200" dirty="0"/>
              <a:t>Compliant with the law and guidance</a:t>
            </a:r>
          </a:p>
          <a:p>
            <a:pPr marL="1028700" lvl="1" indent="-342900"/>
            <a:r>
              <a:rPr lang="en-GB" sz="2200" dirty="0"/>
              <a:t>Equitable</a:t>
            </a:r>
          </a:p>
          <a:p>
            <a:pPr marL="1028700" lvl="1" indent="-342900"/>
            <a:r>
              <a:rPr lang="en-GB" sz="2200" dirty="0"/>
              <a:t>Justifiable</a:t>
            </a:r>
          </a:p>
          <a:p>
            <a:pPr marL="1028700" lvl="1" indent="-342900"/>
            <a:r>
              <a:rPr lang="en-GB" sz="2200" dirty="0"/>
              <a:t>Transparent</a:t>
            </a:r>
          </a:p>
          <a:p>
            <a:pPr marL="1028700" lvl="1" indent="-342900"/>
            <a:r>
              <a:rPr lang="en-GB" sz="2200" dirty="0"/>
              <a:t>Evidenced (supported by SLAs, clear basis of calculation)</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This applies equally to HRA funds entrusted to ALMOs and other external service providers</a:t>
            </a:r>
          </a:p>
          <a:p>
            <a:pPr marL="1028700" lvl="1" indent="-342900"/>
            <a:endParaRPr lang="en-GB" sz="2200" dirty="0"/>
          </a:p>
          <a:p>
            <a:pPr marL="1028700" lvl="1" indent="-342900"/>
            <a:endParaRPr lang="en-GB" sz="2200" dirty="0"/>
          </a:p>
        </p:txBody>
      </p:sp>
      <p:sp>
        <p:nvSpPr>
          <p:cNvPr id="8" name="Slide Number Placeholder 7">
            <a:extLst>
              <a:ext uri="{FF2B5EF4-FFF2-40B4-BE49-F238E27FC236}">
                <a16:creationId xmlns:a16="http://schemas.microsoft.com/office/drawing/2014/main" id="{6A0ADC1B-203C-C1B9-66C5-DDCA4EB127E0}"/>
              </a:ext>
            </a:extLst>
          </p:cNvPr>
          <p:cNvSpPr>
            <a:spLocks noGrp="1"/>
          </p:cNvSpPr>
          <p:nvPr>
            <p:ph type="sldNum" sz="quarter" idx="12"/>
          </p:nvPr>
        </p:nvSpPr>
        <p:spPr>
          <a:xfrm>
            <a:off x="1045125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Tree>
    <p:extLst>
      <p:ext uri="{BB962C8B-B14F-4D97-AF65-F5344CB8AC3E}">
        <p14:creationId xmlns:p14="http://schemas.microsoft.com/office/powerpoint/2010/main" val="38234572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42343" y="250101"/>
            <a:ext cx="10874375" cy="678374"/>
          </a:xfrm>
        </p:spPr>
        <p:txBody>
          <a:bodyPr>
            <a:normAutofit/>
          </a:bodyPr>
          <a:lstStyle/>
          <a:p>
            <a:r>
              <a:rPr lang="en-GB" sz="3200" dirty="0"/>
              <a:t>What does the “Who Benefits” Test mean in practice?</a:t>
            </a:r>
            <a:endParaRPr lang="en-US" sz="3200" dirty="0"/>
          </a:p>
        </p:txBody>
      </p:sp>
      <p:sp>
        <p:nvSpPr>
          <p:cNvPr id="8" name="Slide Number Placeholder 7">
            <a:extLst>
              <a:ext uri="{FF2B5EF4-FFF2-40B4-BE49-F238E27FC236}">
                <a16:creationId xmlns:a16="http://schemas.microsoft.com/office/drawing/2014/main" id="{6A0ADC1B-203C-C1B9-66C5-DDCA4EB127E0}"/>
              </a:ext>
            </a:extLst>
          </p:cNvPr>
          <p:cNvSpPr>
            <a:spLocks noGrp="1"/>
          </p:cNvSpPr>
          <p:nvPr>
            <p:ph type="sldNum" sz="quarter" idx="12"/>
          </p:nvPr>
        </p:nvSpPr>
        <p:spPr>
          <a:xfrm>
            <a:off x="1045125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
        <p:nvSpPr>
          <p:cNvPr id="4" name="Rectangle 3">
            <a:extLst>
              <a:ext uri="{FF2B5EF4-FFF2-40B4-BE49-F238E27FC236}">
                <a16:creationId xmlns:a16="http://schemas.microsoft.com/office/drawing/2014/main" id="{B0E2C6E0-943D-2040-B395-667593730E2A}"/>
              </a:ext>
            </a:extLst>
          </p:cNvPr>
          <p:cNvSpPr/>
          <p:nvPr/>
        </p:nvSpPr>
        <p:spPr>
          <a:xfrm>
            <a:off x="982980" y="1737360"/>
            <a:ext cx="1520190" cy="4069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t>Council</a:t>
            </a:r>
          </a:p>
        </p:txBody>
      </p:sp>
      <p:pic>
        <p:nvPicPr>
          <p:cNvPr id="6" name="Picture 5">
            <a:extLst>
              <a:ext uri="{FF2B5EF4-FFF2-40B4-BE49-F238E27FC236}">
                <a16:creationId xmlns:a16="http://schemas.microsoft.com/office/drawing/2014/main" id="{FA393FAB-10F8-74B8-60C1-FCAEEA2CC00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12980" y="3102132"/>
            <a:ext cx="1440000" cy="1339535"/>
          </a:xfrm>
          <a:prstGeom prst="rect">
            <a:avLst/>
          </a:prstGeom>
        </p:spPr>
      </p:pic>
      <p:pic>
        <p:nvPicPr>
          <p:cNvPr id="11" name="Picture 10">
            <a:extLst>
              <a:ext uri="{FF2B5EF4-FFF2-40B4-BE49-F238E27FC236}">
                <a16:creationId xmlns:a16="http://schemas.microsoft.com/office/drawing/2014/main" id="{BD3ECB7B-3507-526A-F983-08A56EA6BC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12980" y="4488972"/>
            <a:ext cx="1440000" cy="1339535"/>
          </a:xfrm>
          <a:prstGeom prst="rect">
            <a:avLst/>
          </a:prstGeom>
          <a:solidFill>
            <a:srgbClr val="00B050"/>
          </a:solidFill>
        </p:spPr>
      </p:pic>
      <p:pic>
        <p:nvPicPr>
          <p:cNvPr id="12" name="Picture 11">
            <a:extLst>
              <a:ext uri="{FF2B5EF4-FFF2-40B4-BE49-F238E27FC236}">
                <a16:creationId xmlns:a16="http://schemas.microsoft.com/office/drawing/2014/main" id="{2217CADB-57AA-51D2-C57E-959E9201124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12980" y="1702668"/>
            <a:ext cx="1440000" cy="1339535"/>
          </a:xfrm>
          <a:prstGeom prst="rect">
            <a:avLst/>
          </a:prstGeom>
          <a:solidFill>
            <a:srgbClr val="00B050"/>
          </a:solidFill>
        </p:spPr>
      </p:pic>
      <p:sp>
        <p:nvSpPr>
          <p:cNvPr id="9" name="TextBox 8">
            <a:extLst>
              <a:ext uri="{FF2B5EF4-FFF2-40B4-BE49-F238E27FC236}">
                <a16:creationId xmlns:a16="http://schemas.microsoft.com/office/drawing/2014/main" id="{E3AAB755-5C50-005E-D04A-B8F71F080043}"/>
              </a:ext>
            </a:extLst>
          </p:cNvPr>
          <p:cNvSpPr txBox="1"/>
          <p:nvPr/>
        </p:nvSpPr>
        <p:spPr>
          <a:xfrm>
            <a:off x="10351770" y="2109545"/>
            <a:ext cx="994410" cy="400110"/>
          </a:xfrm>
          <a:prstGeom prst="rect">
            <a:avLst/>
          </a:prstGeom>
          <a:noFill/>
        </p:spPr>
        <p:txBody>
          <a:bodyPr wrap="square" rtlCol="0">
            <a:spAutoFit/>
          </a:bodyPr>
          <a:lstStyle/>
          <a:p>
            <a:r>
              <a:rPr lang="en-GB" sz="2000" dirty="0"/>
              <a:t>Tenant</a:t>
            </a:r>
          </a:p>
        </p:txBody>
      </p:sp>
      <p:sp>
        <p:nvSpPr>
          <p:cNvPr id="15" name="TextBox 14">
            <a:extLst>
              <a:ext uri="{FF2B5EF4-FFF2-40B4-BE49-F238E27FC236}">
                <a16:creationId xmlns:a16="http://schemas.microsoft.com/office/drawing/2014/main" id="{E1EA3BA3-8A7A-0BDD-BF15-6AA6816FE9D5}"/>
              </a:ext>
            </a:extLst>
          </p:cNvPr>
          <p:cNvSpPr txBox="1"/>
          <p:nvPr/>
        </p:nvSpPr>
        <p:spPr>
          <a:xfrm>
            <a:off x="10180320" y="4871795"/>
            <a:ext cx="1329690" cy="707886"/>
          </a:xfrm>
          <a:prstGeom prst="rect">
            <a:avLst/>
          </a:prstGeom>
          <a:noFill/>
        </p:spPr>
        <p:txBody>
          <a:bodyPr wrap="square" rtlCol="0">
            <a:spAutoFit/>
          </a:bodyPr>
          <a:lstStyle/>
          <a:p>
            <a:pPr algn="ctr"/>
            <a:r>
              <a:rPr lang="en-GB" sz="2000" dirty="0"/>
              <a:t>Council Tax Payer</a:t>
            </a:r>
          </a:p>
        </p:txBody>
      </p:sp>
      <p:sp>
        <p:nvSpPr>
          <p:cNvPr id="16" name="TextBox 15">
            <a:extLst>
              <a:ext uri="{FF2B5EF4-FFF2-40B4-BE49-F238E27FC236}">
                <a16:creationId xmlns:a16="http://schemas.microsoft.com/office/drawing/2014/main" id="{12843E36-DC5E-3C28-7F1B-3645068A9BA5}"/>
              </a:ext>
            </a:extLst>
          </p:cNvPr>
          <p:cNvSpPr txBox="1"/>
          <p:nvPr/>
        </p:nvSpPr>
        <p:spPr>
          <a:xfrm>
            <a:off x="10351770" y="3622115"/>
            <a:ext cx="994410" cy="400110"/>
          </a:xfrm>
          <a:prstGeom prst="rect">
            <a:avLst/>
          </a:prstGeom>
          <a:noFill/>
        </p:spPr>
        <p:txBody>
          <a:bodyPr wrap="square" rtlCol="0">
            <a:spAutoFit/>
          </a:bodyPr>
          <a:lstStyle/>
          <a:p>
            <a:r>
              <a:rPr lang="en-GB" sz="2000" dirty="0"/>
              <a:t>Person</a:t>
            </a:r>
          </a:p>
        </p:txBody>
      </p:sp>
      <p:sp>
        <p:nvSpPr>
          <p:cNvPr id="10" name="Arrow: Up 9">
            <a:extLst>
              <a:ext uri="{FF2B5EF4-FFF2-40B4-BE49-F238E27FC236}">
                <a16:creationId xmlns:a16="http://schemas.microsoft.com/office/drawing/2014/main" id="{C7D5CC65-3919-0B20-B310-046745E09BB6}"/>
              </a:ext>
            </a:extLst>
          </p:cNvPr>
          <p:cNvSpPr/>
          <p:nvPr/>
        </p:nvSpPr>
        <p:spPr>
          <a:xfrm>
            <a:off x="10709910" y="2903220"/>
            <a:ext cx="297180" cy="52578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95405BB8-70B0-67C2-DF77-C658FC955B3C}"/>
              </a:ext>
            </a:extLst>
          </p:cNvPr>
          <p:cNvSpPr/>
          <p:nvPr/>
        </p:nvSpPr>
        <p:spPr>
          <a:xfrm rot="10800000">
            <a:off x="10713720" y="4118610"/>
            <a:ext cx="297180" cy="52578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Arrow: Notched Right 12">
            <a:extLst>
              <a:ext uri="{FF2B5EF4-FFF2-40B4-BE49-F238E27FC236}">
                <a16:creationId xmlns:a16="http://schemas.microsoft.com/office/drawing/2014/main" id="{11C82B2F-C424-1A64-1AF5-795C03871B47}"/>
              </a:ext>
            </a:extLst>
          </p:cNvPr>
          <p:cNvSpPr/>
          <p:nvPr/>
        </p:nvSpPr>
        <p:spPr>
          <a:xfrm>
            <a:off x="2880360" y="1463040"/>
            <a:ext cx="6132620" cy="123444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Legitimate charges to HRA  from GF in Council’s role as Landlord</a:t>
            </a:r>
          </a:p>
        </p:txBody>
      </p:sp>
      <p:sp>
        <p:nvSpPr>
          <p:cNvPr id="20" name="Arrow: Notched Right 19">
            <a:extLst>
              <a:ext uri="{FF2B5EF4-FFF2-40B4-BE49-F238E27FC236}">
                <a16:creationId xmlns:a16="http://schemas.microsoft.com/office/drawing/2014/main" id="{C48FEF00-D857-84B1-03EA-99B494C657B6}"/>
              </a:ext>
            </a:extLst>
          </p:cNvPr>
          <p:cNvSpPr/>
          <p:nvPr/>
        </p:nvSpPr>
        <p:spPr>
          <a:xfrm>
            <a:off x="2918460" y="4244340"/>
            <a:ext cx="6132620" cy="123444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GF Services provided to all residents/Council Tax Payers irrespective of tenure</a:t>
            </a:r>
          </a:p>
        </p:txBody>
      </p:sp>
      <p:sp>
        <p:nvSpPr>
          <p:cNvPr id="19" name="Arrow: Left 18">
            <a:extLst>
              <a:ext uri="{FF2B5EF4-FFF2-40B4-BE49-F238E27FC236}">
                <a16:creationId xmlns:a16="http://schemas.microsoft.com/office/drawing/2014/main" id="{D7807E04-7551-8700-BEC5-F844C0EC074D}"/>
              </a:ext>
            </a:extLst>
          </p:cNvPr>
          <p:cNvSpPr/>
          <p:nvPr/>
        </p:nvSpPr>
        <p:spPr>
          <a:xfrm>
            <a:off x="2880360" y="2651759"/>
            <a:ext cx="6132620" cy="61602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Rent/Service Charges</a:t>
            </a:r>
          </a:p>
        </p:txBody>
      </p:sp>
      <p:sp>
        <p:nvSpPr>
          <p:cNvPr id="23" name="Arrow: Left 22">
            <a:extLst>
              <a:ext uri="{FF2B5EF4-FFF2-40B4-BE49-F238E27FC236}">
                <a16:creationId xmlns:a16="http://schemas.microsoft.com/office/drawing/2014/main" id="{99817ADB-BF8C-83BE-DD23-445F69B8300D}"/>
              </a:ext>
            </a:extLst>
          </p:cNvPr>
          <p:cNvSpPr/>
          <p:nvPr/>
        </p:nvSpPr>
        <p:spPr>
          <a:xfrm>
            <a:off x="2884170" y="5307329"/>
            <a:ext cx="6132620" cy="61602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Council Tax</a:t>
            </a:r>
          </a:p>
        </p:txBody>
      </p:sp>
      <p:pic>
        <p:nvPicPr>
          <p:cNvPr id="22" name="Picture 21">
            <a:extLst>
              <a:ext uri="{FF2B5EF4-FFF2-40B4-BE49-F238E27FC236}">
                <a16:creationId xmlns:a16="http://schemas.microsoft.com/office/drawing/2014/main" id="{E3EE6352-76BE-01EB-B98D-99659ECC347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630930" y="3249930"/>
            <a:ext cx="1080000" cy="1080000"/>
          </a:xfrm>
          <a:prstGeom prst="rect">
            <a:avLst/>
          </a:prstGeom>
        </p:spPr>
      </p:pic>
      <p:sp>
        <p:nvSpPr>
          <p:cNvPr id="26" name="TextBox 25">
            <a:extLst>
              <a:ext uri="{FF2B5EF4-FFF2-40B4-BE49-F238E27FC236}">
                <a16:creationId xmlns:a16="http://schemas.microsoft.com/office/drawing/2014/main" id="{A4010597-5A17-7B5C-20D1-13B0B4E17F25}"/>
              </a:ext>
            </a:extLst>
          </p:cNvPr>
          <p:cNvSpPr txBox="1"/>
          <p:nvPr/>
        </p:nvSpPr>
        <p:spPr>
          <a:xfrm>
            <a:off x="4732020" y="3439235"/>
            <a:ext cx="4461510" cy="707886"/>
          </a:xfrm>
          <a:prstGeom prst="rect">
            <a:avLst/>
          </a:prstGeom>
          <a:noFill/>
        </p:spPr>
        <p:txBody>
          <a:bodyPr wrap="square" rtlCol="0">
            <a:spAutoFit/>
          </a:bodyPr>
          <a:lstStyle/>
          <a:p>
            <a:pPr algn="ctr"/>
            <a:r>
              <a:rPr lang="en-GB" sz="2000" dirty="0"/>
              <a:t>GF cannot “double charge” tenants for services provided to all.  </a:t>
            </a:r>
          </a:p>
        </p:txBody>
      </p:sp>
    </p:spTree>
    <p:extLst>
      <p:ext uri="{BB962C8B-B14F-4D97-AF65-F5344CB8AC3E}">
        <p14:creationId xmlns:p14="http://schemas.microsoft.com/office/powerpoint/2010/main" val="202077036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84149" y="298634"/>
            <a:ext cx="10874375" cy="678374"/>
          </a:xfrm>
        </p:spPr>
        <p:txBody>
          <a:bodyPr>
            <a:normAutofit fontScale="90000"/>
          </a:bodyPr>
          <a:lstStyle/>
          <a:p>
            <a:r>
              <a:rPr lang="en-GB" sz="3200" dirty="0"/>
              <a:t>Undermining the integrity of the Ring-Fence: some examples</a:t>
            </a:r>
            <a:endParaRPr lang="en-US" sz="3200" dirty="0"/>
          </a:p>
        </p:txBody>
      </p:sp>
      <p:sp>
        <p:nvSpPr>
          <p:cNvPr id="999427" name="Rectangle 3"/>
          <p:cNvSpPr>
            <a:spLocks noGrp="1" noChangeArrowheads="1"/>
          </p:cNvSpPr>
          <p:nvPr>
            <p:ph idx="1"/>
          </p:nvPr>
        </p:nvSpPr>
        <p:spPr>
          <a:xfrm>
            <a:off x="484639" y="1340039"/>
            <a:ext cx="11150012" cy="4921424"/>
          </a:xfrm>
        </p:spPr>
        <p:txBody>
          <a:bodyPr>
            <a:normAutofit/>
          </a:bodyPr>
          <a:lstStyle/>
          <a:p>
            <a:pPr marL="342900" indent="-342900">
              <a:buFont typeface="Arial" panose="020B0604020202020204" pitchFamily="34" charset="0"/>
              <a:buChar char="•"/>
            </a:pPr>
            <a:r>
              <a:rPr lang="en-GB" dirty="0"/>
              <a:t>Grounds maintenance charges:</a:t>
            </a:r>
          </a:p>
          <a:p>
            <a:pPr marL="1028700" lvl="1" indent="-342900"/>
            <a:r>
              <a:rPr lang="en-GB" sz="1800" dirty="0"/>
              <a:t>No SLA</a:t>
            </a:r>
          </a:p>
          <a:p>
            <a:pPr marL="1028700" lvl="1" indent="-342900"/>
            <a:r>
              <a:rPr lang="en-GB" sz="1800" dirty="0"/>
              <a:t>No evidence as to how charge to HRA is calculated</a:t>
            </a:r>
          </a:p>
          <a:p>
            <a:pPr marL="1028700" lvl="1" indent="-342900"/>
            <a:r>
              <a:rPr lang="en-GB" sz="1800" dirty="0"/>
              <a:t>Ending of rebate to take account of RTB</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Street lighting</a:t>
            </a:r>
          </a:p>
          <a:p>
            <a:pPr marL="1028700" lvl="1" indent="-342900"/>
            <a:r>
              <a:rPr lang="en-GB" sz="1800" dirty="0"/>
              <a:t>Charging of a non-core service</a:t>
            </a:r>
          </a:p>
          <a:p>
            <a:pPr marL="1028700" lvl="1" indent="-342900"/>
            <a:r>
              <a:rPr lang="en-GB" sz="1800" dirty="0"/>
              <a:t>No justification or evidence for the basis of the charge to the HRA</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Support services (e.g. finance, HR, IT)</a:t>
            </a:r>
          </a:p>
          <a:p>
            <a:pPr marL="1028700" lvl="1" indent="-342900"/>
            <a:r>
              <a:rPr lang="en-GB" sz="1800" dirty="0"/>
              <a:t>No SLA</a:t>
            </a:r>
          </a:p>
          <a:p>
            <a:pPr marL="1028700" lvl="1" indent="-342900"/>
            <a:r>
              <a:rPr lang="en-GB" sz="1800" dirty="0"/>
              <a:t>No evidence for the basis of the charge to the HRA</a:t>
            </a:r>
          </a:p>
          <a:p>
            <a:pPr marL="1028700" lvl="1" indent="-342900"/>
            <a:r>
              <a:rPr lang="en-GB" sz="1800" dirty="0"/>
              <a:t>Evidence and working papers go back many years without update</a:t>
            </a:r>
          </a:p>
          <a:p>
            <a:pPr marL="342900" indent="-342900">
              <a:buFont typeface="Arial" panose="020B0604020202020204" pitchFamily="34" charset="0"/>
              <a:buChar char="•"/>
            </a:pPr>
            <a:endParaRPr lang="en-GB" dirty="0"/>
          </a:p>
          <a:p>
            <a:pPr marL="1028700" lvl="1" indent="-342900"/>
            <a:endParaRPr lang="en-GB" sz="1800" dirty="0"/>
          </a:p>
        </p:txBody>
      </p:sp>
      <p:sp>
        <p:nvSpPr>
          <p:cNvPr id="8" name="Slide Number Placeholder 7">
            <a:extLst>
              <a:ext uri="{FF2B5EF4-FFF2-40B4-BE49-F238E27FC236}">
                <a16:creationId xmlns:a16="http://schemas.microsoft.com/office/drawing/2014/main" id="{6A0ADC1B-203C-C1B9-66C5-DDCA4EB127E0}"/>
              </a:ext>
            </a:extLst>
          </p:cNvPr>
          <p:cNvSpPr>
            <a:spLocks noGrp="1"/>
          </p:cNvSpPr>
          <p:nvPr>
            <p:ph type="sldNum" sz="quarter" idx="12"/>
          </p:nvPr>
        </p:nvSpPr>
        <p:spPr>
          <a:xfrm>
            <a:off x="1045125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Tree>
    <p:extLst>
      <p:ext uri="{BB962C8B-B14F-4D97-AF65-F5344CB8AC3E}">
        <p14:creationId xmlns:p14="http://schemas.microsoft.com/office/powerpoint/2010/main" val="153633298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84149" y="240468"/>
            <a:ext cx="10874375" cy="678374"/>
          </a:xfrm>
        </p:spPr>
        <p:txBody>
          <a:bodyPr>
            <a:normAutofit fontScale="90000"/>
          </a:bodyPr>
          <a:lstStyle/>
          <a:p>
            <a:r>
              <a:rPr lang="en-GB" sz="3200" dirty="0"/>
              <a:t>Undermining the integrity of the Ring-Fence: some examples</a:t>
            </a:r>
            <a:endParaRPr lang="en-US" sz="3200" dirty="0"/>
          </a:p>
        </p:txBody>
      </p:sp>
      <p:sp>
        <p:nvSpPr>
          <p:cNvPr id="999427" name="Rectangle 3"/>
          <p:cNvSpPr>
            <a:spLocks noGrp="1" noChangeArrowheads="1"/>
          </p:cNvSpPr>
          <p:nvPr>
            <p:ph idx="1"/>
          </p:nvPr>
        </p:nvSpPr>
        <p:spPr>
          <a:xfrm>
            <a:off x="658811" y="1703070"/>
            <a:ext cx="10399713" cy="4653280"/>
          </a:xfrm>
        </p:spPr>
        <p:txBody>
          <a:bodyPr>
            <a:normAutofit/>
          </a:bodyPr>
          <a:lstStyle/>
          <a:p>
            <a:pPr marL="342900" indent="-342900">
              <a:buFont typeface="Arial" panose="020B0604020202020204" pitchFamily="34" charset="0"/>
              <a:buChar char="•"/>
            </a:pPr>
            <a:r>
              <a:rPr lang="en-GB" dirty="0"/>
              <a:t>Cessation of reimbursement of the HRA for HRA funded teams undertaking non-HRA activities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Income generated from an HRA asset going to the General Fund</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HRA being charged for a General Fund service provided free to people on benefits where some customers happen to be HRA tenants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ALMO unable to account for how HRA funds have been applied to HRA activities and not spent on non-HRA activities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“Dividend” from ALMO paid to General Fund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dirty="0"/>
          </a:p>
          <a:p>
            <a:pPr marL="1028700" lvl="1" indent="-342900"/>
            <a:endParaRPr lang="en-GB" dirty="0"/>
          </a:p>
        </p:txBody>
      </p:sp>
      <p:sp>
        <p:nvSpPr>
          <p:cNvPr id="8" name="Slide Number Placeholder 7">
            <a:extLst>
              <a:ext uri="{FF2B5EF4-FFF2-40B4-BE49-F238E27FC236}">
                <a16:creationId xmlns:a16="http://schemas.microsoft.com/office/drawing/2014/main" id="{6A0ADC1B-203C-C1B9-66C5-DDCA4EB127E0}"/>
              </a:ext>
            </a:extLst>
          </p:cNvPr>
          <p:cNvSpPr>
            <a:spLocks noGrp="1"/>
          </p:cNvSpPr>
          <p:nvPr>
            <p:ph type="sldNum" sz="quarter" idx="12"/>
          </p:nvPr>
        </p:nvSpPr>
        <p:spPr>
          <a:xfrm>
            <a:off x="1045125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Tree>
    <p:extLst>
      <p:ext uri="{BB962C8B-B14F-4D97-AF65-F5344CB8AC3E}">
        <p14:creationId xmlns:p14="http://schemas.microsoft.com/office/powerpoint/2010/main" val="188496112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84149" y="289206"/>
            <a:ext cx="10874375" cy="678374"/>
          </a:xfrm>
        </p:spPr>
        <p:txBody>
          <a:bodyPr>
            <a:normAutofit/>
          </a:bodyPr>
          <a:lstStyle/>
          <a:p>
            <a:r>
              <a:rPr lang="en-GB" sz="3200" dirty="0"/>
              <a:t>What do local authorities need to do?</a:t>
            </a:r>
            <a:endParaRPr lang="en-US" sz="3200" dirty="0"/>
          </a:p>
        </p:txBody>
      </p:sp>
      <p:sp>
        <p:nvSpPr>
          <p:cNvPr id="999427" name="Rectangle 3"/>
          <p:cNvSpPr>
            <a:spLocks noGrp="1" noChangeArrowheads="1"/>
          </p:cNvSpPr>
          <p:nvPr>
            <p:ph idx="1"/>
          </p:nvPr>
        </p:nvSpPr>
        <p:spPr>
          <a:xfrm>
            <a:off x="421479" y="1335325"/>
            <a:ext cx="11135783" cy="4653280"/>
          </a:xfrm>
        </p:spPr>
        <p:txBody>
          <a:bodyPr>
            <a:normAutofit/>
          </a:bodyPr>
          <a:lstStyle/>
          <a:p>
            <a:pPr marL="342900" indent="-342900">
              <a:buFont typeface="Arial" panose="020B0604020202020204" pitchFamily="34" charset="0"/>
              <a:buChar char="•"/>
            </a:pPr>
            <a:r>
              <a:rPr lang="en-GB" sz="2000" dirty="0"/>
              <a:t>Ensure members and officers (and ALMO Boards) are aware of the HRA ring-fence and that the impact on the HRA is fully considered before any decisions are made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Consider who speaks for tenants when decisions are made affecting the HRA (an “HRA champion”) and take challenges to current/proposed treatment seriously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Ensure charges to the HRA are evidenced and there is a fair basis for their calculation and also consider whether the HRA should be reimbursed for any non-HRA activities undertaken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Ensure the ALMO (and any other service providers) can properly account for how they apply/expend HRA monies </a:t>
            </a:r>
            <a:r>
              <a:rPr lang="en-GB" sz="2000" i="1" dirty="0"/>
              <a:t>entrusted </a:t>
            </a:r>
            <a:r>
              <a:rPr lang="en-GB" sz="2000" dirty="0"/>
              <a:t>to them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Any questions… anything to get a view 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1028700" lvl="1" indent="-342900"/>
            <a:endParaRPr lang="en-GB" sz="2000" dirty="0"/>
          </a:p>
        </p:txBody>
      </p:sp>
      <p:sp>
        <p:nvSpPr>
          <p:cNvPr id="8" name="Slide Number Placeholder 7">
            <a:extLst>
              <a:ext uri="{FF2B5EF4-FFF2-40B4-BE49-F238E27FC236}">
                <a16:creationId xmlns:a16="http://schemas.microsoft.com/office/drawing/2014/main" id="{6A0ADC1B-203C-C1B9-66C5-DDCA4EB127E0}"/>
              </a:ext>
            </a:extLst>
          </p:cNvPr>
          <p:cNvSpPr>
            <a:spLocks noGrp="1"/>
          </p:cNvSpPr>
          <p:nvPr>
            <p:ph type="sldNum" sz="quarter" idx="12"/>
          </p:nvPr>
        </p:nvSpPr>
        <p:spPr>
          <a:xfrm>
            <a:off x="1045125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Tree>
    <p:extLst>
      <p:ext uri="{BB962C8B-B14F-4D97-AF65-F5344CB8AC3E}">
        <p14:creationId xmlns:p14="http://schemas.microsoft.com/office/powerpoint/2010/main" val="234995728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ont cover image.PNG"/>
          <p:cNvPicPr>
            <a:picLocks noChangeAspect="1"/>
          </p:cNvPicPr>
          <p:nvPr/>
        </p:nvPicPr>
        <p:blipFill>
          <a:blip r:embed="rId3" cstate="print"/>
          <a:srcRect l="23369" b="2159"/>
          <a:stretch>
            <a:fillRect/>
          </a:stretch>
        </p:blipFill>
        <p:spPr>
          <a:xfrm>
            <a:off x="0" y="-27384"/>
            <a:ext cx="12216680" cy="6804000"/>
          </a:xfrm>
          <a:prstGeom prst="rect">
            <a:avLst/>
          </a:prstGeom>
        </p:spPr>
      </p:pic>
      <p:sp>
        <p:nvSpPr>
          <p:cNvPr id="2" name="Text Placeholder 1"/>
          <p:cNvSpPr>
            <a:spLocks noGrp="1"/>
          </p:cNvSpPr>
          <p:nvPr>
            <p:ph type="body" sz="quarter" idx="15"/>
          </p:nvPr>
        </p:nvSpPr>
        <p:spPr>
          <a:xfrm>
            <a:off x="10740698" y="372751"/>
            <a:ext cx="1047749" cy="1050925"/>
          </a:xfrm>
        </p:spPr>
        <p:txBody>
          <a:bodyPr/>
          <a:lstStyle/>
          <a:p>
            <a:endParaRPr lang="en-GB" dirty="0"/>
          </a:p>
        </p:txBody>
      </p:sp>
      <p:sp>
        <p:nvSpPr>
          <p:cNvPr id="3" name="Footer Placeholder 2"/>
          <p:cNvSpPr>
            <a:spLocks noGrp="1"/>
          </p:cNvSpPr>
          <p:nvPr>
            <p:ph type="ftr" sz="quarter" idx="16"/>
          </p:nvPr>
        </p:nvSpPr>
        <p:spPr/>
        <p:txBody>
          <a:bodyPr/>
          <a:lstStyle/>
          <a:p>
            <a:endParaRPr lang="en-US" dirty="0"/>
          </a:p>
        </p:txBody>
      </p:sp>
      <p:sp>
        <p:nvSpPr>
          <p:cNvPr id="8" name="Rectangle 7"/>
          <p:cNvSpPr/>
          <p:nvPr/>
        </p:nvSpPr>
        <p:spPr>
          <a:xfrm>
            <a:off x="0" y="1268760"/>
            <a:ext cx="8040216" cy="3672408"/>
          </a:xfrm>
          <a:prstGeom prst="rect">
            <a:avLst/>
          </a:prstGeom>
          <a:solidFill>
            <a:schemeClr val="accent6">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endParaRPr lang="en-GB" sz="3200" dirty="0">
              <a:solidFill>
                <a:schemeClr val="tx1"/>
              </a:solidFill>
            </a:endParaRPr>
          </a:p>
          <a:p>
            <a:pPr marL="179388"/>
            <a:r>
              <a:rPr lang="en-GB" sz="3200" b="1" dirty="0">
                <a:solidFill>
                  <a:schemeClr val="tx1"/>
                </a:solidFill>
              </a:rPr>
              <a:t>ALMO DIVERSIFICATION, MANAGEMENT FEE AND OTHER ISSUES</a:t>
            </a:r>
            <a:endParaRPr lang="en-GB" b="1" dirty="0">
              <a:solidFill>
                <a:schemeClr val="tx1"/>
              </a:solidFill>
            </a:endParaRPr>
          </a:p>
          <a:p>
            <a:pPr marL="179388"/>
            <a:endParaRPr lang="en-GB" sz="3200" dirty="0">
              <a:solidFill>
                <a:schemeClr val="tx1"/>
              </a:solidFill>
            </a:endParaRPr>
          </a:p>
        </p:txBody>
      </p:sp>
    </p:spTree>
    <p:extLst>
      <p:ext uri="{BB962C8B-B14F-4D97-AF65-F5344CB8AC3E}">
        <p14:creationId xmlns:p14="http://schemas.microsoft.com/office/powerpoint/2010/main" val="70643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477" y="204954"/>
            <a:ext cx="8075782" cy="677651"/>
          </a:xfrm>
        </p:spPr>
        <p:txBody>
          <a:bodyPr/>
          <a:lstStyle/>
          <a:p>
            <a:r>
              <a:rPr lang="en-GB" dirty="0">
                <a:solidFill>
                  <a:srgbClr val="000810"/>
                </a:solidFill>
              </a:rPr>
              <a:t>ALMOs – for the 2020s?</a:t>
            </a:r>
            <a:endParaRPr lang="en-GB" b="1" dirty="0">
              <a:solidFill>
                <a:srgbClr val="000810"/>
              </a:solidFill>
            </a:endParaRPr>
          </a:p>
        </p:txBody>
      </p:sp>
      <p:sp>
        <p:nvSpPr>
          <p:cNvPr id="5" name="Rectangle 3">
            <a:extLst>
              <a:ext uri="{FF2B5EF4-FFF2-40B4-BE49-F238E27FC236}">
                <a16:creationId xmlns:a16="http://schemas.microsoft.com/office/drawing/2014/main" id="{9359BAAD-499D-4BE6-91E6-0827DFE1E269}"/>
              </a:ext>
            </a:extLst>
          </p:cNvPr>
          <p:cNvSpPr txBox="1">
            <a:spLocks noChangeArrowheads="1"/>
          </p:cNvSpPr>
          <p:nvPr/>
        </p:nvSpPr>
        <p:spPr bwMode="auto">
          <a:xfrm>
            <a:off x="6498454" y="1071717"/>
            <a:ext cx="5565726" cy="551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fontAlgn="base">
              <a:spcBef>
                <a:spcPct val="20000"/>
              </a:spcBef>
              <a:spcAft>
                <a:spcPct val="0"/>
              </a:spcAft>
              <a:buFont typeface="Wingdings" pitchFamily="2" charset="2"/>
              <a:buChar char="§"/>
              <a:defRPr sz="1400">
                <a:solidFill>
                  <a:srgbClr val="333333"/>
                </a:solidFill>
                <a:latin typeface="+mn-lt"/>
              </a:defRPr>
            </a:lvl6pPr>
            <a:lvl7pPr marL="2971800" indent="-228600" algn="l" rtl="0" fontAlgn="base">
              <a:spcBef>
                <a:spcPct val="20000"/>
              </a:spcBef>
              <a:spcAft>
                <a:spcPct val="0"/>
              </a:spcAft>
              <a:buFont typeface="Wingdings" pitchFamily="2" charset="2"/>
              <a:buChar char="§"/>
              <a:defRPr sz="1400">
                <a:solidFill>
                  <a:srgbClr val="333333"/>
                </a:solidFill>
                <a:latin typeface="+mn-lt"/>
              </a:defRPr>
            </a:lvl7pPr>
            <a:lvl8pPr marL="3429000" indent="-228600" algn="l" rtl="0" fontAlgn="base">
              <a:spcBef>
                <a:spcPct val="20000"/>
              </a:spcBef>
              <a:spcAft>
                <a:spcPct val="0"/>
              </a:spcAft>
              <a:buFont typeface="Wingdings" pitchFamily="2" charset="2"/>
              <a:buChar char="§"/>
              <a:defRPr sz="1400">
                <a:solidFill>
                  <a:srgbClr val="333333"/>
                </a:solidFill>
                <a:latin typeface="+mn-lt"/>
              </a:defRPr>
            </a:lvl8pPr>
            <a:lvl9pPr marL="3886200" indent="-228600" algn="l" rtl="0" fontAlgn="base">
              <a:spcBef>
                <a:spcPct val="20000"/>
              </a:spcBef>
              <a:spcAft>
                <a:spcPct val="0"/>
              </a:spcAft>
              <a:buFont typeface="Wingdings" pitchFamily="2" charset="2"/>
              <a:buChar char="§"/>
              <a:defRPr sz="1400">
                <a:solidFill>
                  <a:srgbClr val="333333"/>
                </a:solidFill>
                <a:latin typeface="+mn-lt"/>
              </a:defRPr>
            </a:lvl9pPr>
          </a:lstStyle>
          <a:p>
            <a:pPr marL="0" lvl="0" indent="0" algn="just">
              <a:buNone/>
            </a:pPr>
            <a:r>
              <a:rPr lang="en-GB" sz="1600" b="1" i="1" dirty="0">
                <a:latin typeface="Arial" panose="020B0604020202020204" pitchFamily="34" charset="0"/>
                <a:ea typeface="Times New Roman" panose="02020603050405020304" pitchFamily="18" charset="0"/>
                <a:cs typeface="Times New Roman" panose="02020603050405020304" pitchFamily="18" charset="0"/>
              </a:rPr>
              <a:t>WHAT KIND OF ALMO IS YOUR ALMO?</a:t>
            </a:r>
            <a:endParaRPr lang="en-GB" sz="1600" b="1"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endParaRPr lang="en-GB" sz="1600" b="1" i="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600" b="1" i="1" dirty="0">
                <a:effectLst/>
                <a:latin typeface="Arial" panose="020B0604020202020204" pitchFamily="34" charset="0"/>
                <a:ea typeface="Times New Roman" panose="02020603050405020304" pitchFamily="18" charset="0"/>
                <a:cs typeface="Times New Roman" panose="02020603050405020304" pitchFamily="18" charset="0"/>
              </a:rPr>
              <a:t>ALMO as landlord provider only</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focus specifically on landlord services</a:t>
            </a:r>
          </a:p>
          <a:p>
            <a:pPr marL="342900" lvl="0" indent="-342900" algn="just">
              <a:buFont typeface="+mj-lt"/>
              <a:buAutoNum type="arabicPeriod"/>
            </a:pPr>
            <a:r>
              <a:rPr lang="en-GB" sz="1600" b="1" i="1" dirty="0">
                <a:effectLst/>
                <a:latin typeface="Arial" panose="020B0604020202020204" pitchFamily="34" charset="0"/>
                <a:ea typeface="Times New Roman" panose="02020603050405020304" pitchFamily="18" charset="0"/>
                <a:cs typeface="Times New Roman" panose="02020603050405020304" pitchFamily="18" charset="0"/>
              </a:rPr>
              <a:t>ALMO as wider service deliverer</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focus on landlord services and provide services to other council departments</a:t>
            </a:r>
            <a:endParaRPr lang="en-GB"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600" b="1" i="1" dirty="0">
                <a:effectLst/>
                <a:latin typeface="Arial" panose="020B0604020202020204" pitchFamily="34" charset="0"/>
                <a:ea typeface="Times New Roman" panose="02020603050405020304" pitchFamily="18" charset="0"/>
                <a:cs typeface="Times New Roman" panose="02020603050405020304" pitchFamily="18" charset="0"/>
              </a:rPr>
              <a:t>ALMO as landlord and strategic housing provider</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extension of services to cover General Fund housing: homelessness, maintenance of the Housing Register</a:t>
            </a:r>
          </a:p>
          <a:p>
            <a:pPr marL="342900" lvl="0" indent="-342900" algn="just">
              <a:buFont typeface="+mj-lt"/>
              <a:buAutoNum type="arabicPeriod"/>
            </a:pPr>
            <a:r>
              <a:rPr lang="en-GB" sz="1600" b="1" i="1" dirty="0">
                <a:effectLst/>
                <a:latin typeface="Arial" panose="020B0604020202020204" pitchFamily="34" charset="0"/>
                <a:ea typeface="Times New Roman" panose="02020603050405020304" pitchFamily="18" charset="0"/>
                <a:cs typeface="Times New Roman" panose="02020603050405020304" pitchFamily="18" charset="0"/>
              </a:rPr>
              <a:t>ALMO as developer of new homes</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extension of ALMO services to cover delivery of new homes in the HRA or ALMO</a:t>
            </a:r>
          </a:p>
          <a:p>
            <a:pPr marL="342900" lvl="0" indent="-342900" algn="just">
              <a:buFont typeface="+mj-lt"/>
              <a:buAutoNum type="arabicPeriod"/>
            </a:pPr>
            <a:r>
              <a:rPr lang="en-GB" sz="1600" b="1" i="1" dirty="0">
                <a:effectLst/>
                <a:latin typeface="Arial" panose="020B0604020202020204" pitchFamily="34" charset="0"/>
                <a:ea typeface="Times New Roman" panose="02020603050405020304" pitchFamily="18" charset="0"/>
                <a:cs typeface="Times New Roman" panose="02020603050405020304" pitchFamily="18" charset="0"/>
              </a:rPr>
              <a:t>ALMO as comprehensive diversified provider</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incorporation of all related services, landlord, homelessness and elements of housing strategy, maintenance to other departments and the private/RP sectors, new build in the HRA and ALMO, subsidiary companies delivering outsourced services</a:t>
            </a:r>
            <a:endParaRPr lang="en-GB"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00050">
              <a:spcBef>
                <a:spcPct val="40000"/>
              </a:spcBef>
              <a:defRPr/>
            </a:pPr>
            <a:endParaRPr lang="en-US" sz="1600" kern="0" dirty="0">
              <a:solidFill>
                <a:schemeClr val="tx1"/>
              </a:solidFill>
            </a:endParaRPr>
          </a:p>
        </p:txBody>
      </p:sp>
      <p:sp>
        <p:nvSpPr>
          <p:cNvPr id="6" name="Rectangle 3">
            <a:extLst>
              <a:ext uri="{FF2B5EF4-FFF2-40B4-BE49-F238E27FC236}">
                <a16:creationId xmlns:a16="http://schemas.microsoft.com/office/drawing/2014/main" id="{27695807-5BCF-469D-9E22-88818982B500}"/>
              </a:ext>
            </a:extLst>
          </p:cNvPr>
          <p:cNvSpPr txBox="1">
            <a:spLocks noChangeArrowheads="1"/>
          </p:cNvSpPr>
          <p:nvPr/>
        </p:nvSpPr>
        <p:spPr bwMode="auto">
          <a:xfrm>
            <a:off x="150489" y="1063620"/>
            <a:ext cx="6109833" cy="551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fontAlgn="base">
              <a:spcBef>
                <a:spcPct val="20000"/>
              </a:spcBef>
              <a:spcAft>
                <a:spcPct val="0"/>
              </a:spcAft>
              <a:buFont typeface="Wingdings" pitchFamily="2" charset="2"/>
              <a:buChar char="§"/>
              <a:defRPr sz="1400">
                <a:solidFill>
                  <a:srgbClr val="333333"/>
                </a:solidFill>
                <a:latin typeface="+mn-lt"/>
              </a:defRPr>
            </a:lvl6pPr>
            <a:lvl7pPr marL="2971800" indent="-228600" algn="l" rtl="0" fontAlgn="base">
              <a:spcBef>
                <a:spcPct val="20000"/>
              </a:spcBef>
              <a:spcAft>
                <a:spcPct val="0"/>
              </a:spcAft>
              <a:buFont typeface="Wingdings" pitchFamily="2" charset="2"/>
              <a:buChar char="§"/>
              <a:defRPr sz="1400">
                <a:solidFill>
                  <a:srgbClr val="333333"/>
                </a:solidFill>
                <a:latin typeface="+mn-lt"/>
              </a:defRPr>
            </a:lvl7pPr>
            <a:lvl8pPr marL="3429000" indent="-228600" algn="l" rtl="0" fontAlgn="base">
              <a:spcBef>
                <a:spcPct val="20000"/>
              </a:spcBef>
              <a:spcAft>
                <a:spcPct val="0"/>
              </a:spcAft>
              <a:buFont typeface="Wingdings" pitchFamily="2" charset="2"/>
              <a:buChar char="§"/>
              <a:defRPr sz="1400">
                <a:solidFill>
                  <a:srgbClr val="333333"/>
                </a:solidFill>
                <a:latin typeface="+mn-lt"/>
              </a:defRPr>
            </a:lvl8pPr>
            <a:lvl9pPr marL="3886200" indent="-228600" algn="l" rtl="0" fontAlgn="base">
              <a:spcBef>
                <a:spcPct val="20000"/>
              </a:spcBef>
              <a:spcAft>
                <a:spcPct val="0"/>
              </a:spcAft>
              <a:buFont typeface="Wingdings" pitchFamily="2" charset="2"/>
              <a:buChar char="§"/>
              <a:defRPr sz="1400">
                <a:solidFill>
                  <a:srgbClr val="333333"/>
                </a:solidFill>
                <a:latin typeface="+mn-lt"/>
              </a:defRPr>
            </a:lvl9pPr>
          </a:lstStyle>
          <a:p>
            <a:pPr marL="400050">
              <a:spcBef>
                <a:spcPct val="40000"/>
              </a:spcBef>
              <a:defRPr/>
            </a:pPr>
            <a:r>
              <a:rPr lang="en-US" kern="0" dirty="0">
                <a:solidFill>
                  <a:schemeClr val="tx1"/>
                </a:solidFill>
              </a:rPr>
              <a:t>ALMOs reducing in number – just over 20</a:t>
            </a:r>
          </a:p>
          <a:p>
            <a:pPr marL="800100" lvl="1">
              <a:spcBef>
                <a:spcPct val="40000"/>
              </a:spcBef>
              <a:defRPr/>
            </a:pPr>
            <a:r>
              <a:rPr lang="en-US" kern="0" dirty="0">
                <a:solidFill>
                  <a:schemeClr val="tx1"/>
                </a:solidFill>
              </a:rPr>
              <a:t>Trend to “in-sourcing”</a:t>
            </a:r>
          </a:p>
          <a:p>
            <a:pPr marL="800100" lvl="1">
              <a:spcBef>
                <a:spcPct val="40000"/>
              </a:spcBef>
              <a:defRPr/>
            </a:pPr>
            <a:r>
              <a:rPr lang="en-US" kern="0" dirty="0">
                <a:solidFill>
                  <a:schemeClr val="tx1"/>
                </a:solidFill>
              </a:rPr>
              <a:t>Poor performance in some cases</a:t>
            </a:r>
          </a:p>
          <a:p>
            <a:pPr marL="800100" lvl="1">
              <a:spcBef>
                <a:spcPct val="40000"/>
              </a:spcBef>
              <a:defRPr/>
            </a:pPr>
            <a:r>
              <a:rPr lang="en-US" kern="0" dirty="0">
                <a:solidFill>
                  <a:schemeClr val="tx1"/>
                </a:solidFill>
              </a:rPr>
              <a:t>Poor governance in others</a:t>
            </a:r>
          </a:p>
          <a:p>
            <a:pPr marL="400050">
              <a:spcBef>
                <a:spcPct val="40000"/>
              </a:spcBef>
              <a:defRPr/>
            </a:pPr>
            <a:r>
              <a:rPr lang="en-US" kern="0" dirty="0">
                <a:solidFill>
                  <a:schemeClr val="tx1"/>
                </a:solidFill>
              </a:rPr>
              <a:t>Relationship between Council and ALMO always tends to be the essential factor</a:t>
            </a:r>
          </a:p>
          <a:p>
            <a:pPr marL="400050">
              <a:spcBef>
                <a:spcPct val="40000"/>
              </a:spcBef>
              <a:defRPr/>
            </a:pPr>
            <a:r>
              <a:rPr lang="en-US" kern="0" dirty="0">
                <a:solidFill>
                  <a:schemeClr val="tx1"/>
                </a:solidFill>
              </a:rPr>
              <a:t>Rationale for an ALMO in the 2020s?</a:t>
            </a:r>
          </a:p>
          <a:p>
            <a:pPr marL="800100" lvl="1">
              <a:spcBef>
                <a:spcPct val="40000"/>
              </a:spcBef>
              <a:defRPr/>
            </a:pPr>
            <a:r>
              <a:rPr lang="en-US" kern="0" dirty="0">
                <a:solidFill>
                  <a:schemeClr val="tx1"/>
                </a:solidFill>
              </a:rPr>
              <a:t>Single model from 2002</a:t>
            </a:r>
          </a:p>
          <a:p>
            <a:pPr marL="800100" lvl="1">
              <a:spcBef>
                <a:spcPct val="40000"/>
              </a:spcBef>
              <a:defRPr/>
            </a:pPr>
            <a:r>
              <a:rPr lang="en-US" kern="0" dirty="0">
                <a:solidFill>
                  <a:schemeClr val="tx1"/>
                </a:solidFill>
              </a:rPr>
              <a:t>Diversified models from 2010+ including many providing GF services, and services to third parties (RPs and the private sector), new build and RP in their own right </a:t>
            </a:r>
          </a:p>
          <a:p>
            <a:pPr marL="400050">
              <a:spcBef>
                <a:spcPct val="40000"/>
              </a:spcBef>
              <a:defRPr/>
            </a:pPr>
            <a:r>
              <a:rPr lang="en-US" kern="0" dirty="0">
                <a:solidFill>
                  <a:schemeClr val="tx1"/>
                </a:solidFill>
              </a:rPr>
              <a:t>As we’ve discussed, regulation could be seen as a </a:t>
            </a:r>
            <a:r>
              <a:rPr lang="en-US" i="1" kern="0" dirty="0">
                <a:solidFill>
                  <a:schemeClr val="tx1"/>
                </a:solidFill>
              </a:rPr>
              <a:t>threat </a:t>
            </a:r>
            <a:r>
              <a:rPr lang="en-US" kern="0" dirty="0">
                <a:solidFill>
                  <a:schemeClr val="tx1"/>
                </a:solidFill>
              </a:rPr>
              <a:t>– or an </a:t>
            </a:r>
            <a:r>
              <a:rPr lang="en-US" b="1" kern="0" dirty="0">
                <a:solidFill>
                  <a:schemeClr val="tx1"/>
                </a:solidFill>
              </a:rPr>
              <a:t>opportunity – </a:t>
            </a:r>
            <a:r>
              <a:rPr lang="en-US" kern="0" dirty="0">
                <a:solidFill>
                  <a:schemeClr val="tx1"/>
                </a:solidFill>
              </a:rPr>
              <a:t>for authorities and their ALMOs?</a:t>
            </a:r>
          </a:p>
          <a:p>
            <a:pPr marL="800100" lvl="1">
              <a:spcBef>
                <a:spcPct val="40000"/>
              </a:spcBef>
              <a:defRPr/>
            </a:pPr>
            <a:r>
              <a:rPr lang="en-US" kern="0" dirty="0">
                <a:solidFill>
                  <a:schemeClr val="tx1"/>
                </a:solidFill>
              </a:rPr>
              <a:t>Regulator initially sceptical given challenges at some ALMO authorities</a:t>
            </a:r>
          </a:p>
          <a:p>
            <a:pPr marL="800100" lvl="1">
              <a:spcBef>
                <a:spcPct val="40000"/>
              </a:spcBef>
              <a:defRPr/>
            </a:pPr>
            <a:r>
              <a:rPr lang="en-US" kern="0" dirty="0">
                <a:solidFill>
                  <a:schemeClr val="tx1"/>
                </a:solidFill>
              </a:rPr>
              <a:t>Now… board and organisational focus?</a:t>
            </a:r>
          </a:p>
          <a:p>
            <a:pPr marL="400050">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800100" lvl="1">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400050">
              <a:spcBef>
                <a:spcPct val="40000"/>
              </a:spcBef>
              <a:defRPr/>
            </a:pPr>
            <a:endParaRPr lang="en-US" sz="2000" kern="0" dirty="0">
              <a:solidFill>
                <a:schemeClr val="tx1"/>
              </a:solidFill>
            </a:endParaRPr>
          </a:p>
        </p:txBody>
      </p:sp>
    </p:spTree>
    <p:extLst>
      <p:ext uri="{BB962C8B-B14F-4D97-AF65-F5344CB8AC3E}">
        <p14:creationId xmlns:p14="http://schemas.microsoft.com/office/powerpoint/2010/main" val="35204387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477" y="204954"/>
            <a:ext cx="8075782" cy="677651"/>
          </a:xfrm>
        </p:spPr>
        <p:txBody>
          <a:bodyPr/>
          <a:lstStyle/>
          <a:p>
            <a:r>
              <a:rPr lang="en-GB" dirty="0">
                <a:solidFill>
                  <a:srgbClr val="000810"/>
                </a:solidFill>
              </a:rPr>
              <a:t>For ALMOs, the challenges may be significant</a:t>
            </a:r>
            <a:endParaRPr lang="en-GB" b="1" dirty="0">
              <a:solidFill>
                <a:srgbClr val="000810"/>
              </a:solidFill>
            </a:endParaRPr>
          </a:p>
        </p:txBody>
      </p:sp>
      <p:sp>
        <p:nvSpPr>
          <p:cNvPr id="6" name="Rectangle 3">
            <a:extLst>
              <a:ext uri="{FF2B5EF4-FFF2-40B4-BE49-F238E27FC236}">
                <a16:creationId xmlns:a16="http://schemas.microsoft.com/office/drawing/2014/main" id="{27695807-5BCF-469D-9E22-88818982B500}"/>
              </a:ext>
            </a:extLst>
          </p:cNvPr>
          <p:cNvSpPr txBox="1">
            <a:spLocks noChangeArrowheads="1"/>
          </p:cNvSpPr>
          <p:nvPr/>
        </p:nvSpPr>
        <p:spPr bwMode="auto">
          <a:xfrm>
            <a:off x="150489" y="1063620"/>
            <a:ext cx="11719458" cy="551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fontAlgn="base">
              <a:spcBef>
                <a:spcPct val="20000"/>
              </a:spcBef>
              <a:spcAft>
                <a:spcPct val="0"/>
              </a:spcAft>
              <a:buFont typeface="Wingdings" pitchFamily="2" charset="2"/>
              <a:buChar char="§"/>
              <a:defRPr sz="1400">
                <a:solidFill>
                  <a:srgbClr val="333333"/>
                </a:solidFill>
                <a:latin typeface="+mn-lt"/>
              </a:defRPr>
            </a:lvl6pPr>
            <a:lvl7pPr marL="2971800" indent="-228600" algn="l" rtl="0" fontAlgn="base">
              <a:spcBef>
                <a:spcPct val="20000"/>
              </a:spcBef>
              <a:spcAft>
                <a:spcPct val="0"/>
              </a:spcAft>
              <a:buFont typeface="Wingdings" pitchFamily="2" charset="2"/>
              <a:buChar char="§"/>
              <a:defRPr sz="1400">
                <a:solidFill>
                  <a:srgbClr val="333333"/>
                </a:solidFill>
                <a:latin typeface="+mn-lt"/>
              </a:defRPr>
            </a:lvl7pPr>
            <a:lvl8pPr marL="3429000" indent="-228600" algn="l" rtl="0" fontAlgn="base">
              <a:spcBef>
                <a:spcPct val="20000"/>
              </a:spcBef>
              <a:spcAft>
                <a:spcPct val="0"/>
              </a:spcAft>
              <a:buFont typeface="Wingdings" pitchFamily="2" charset="2"/>
              <a:buChar char="§"/>
              <a:defRPr sz="1400">
                <a:solidFill>
                  <a:srgbClr val="333333"/>
                </a:solidFill>
                <a:latin typeface="+mn-lt"/>
              </a:defRPr>
            </a:lvl8pPr>
            <a:lvl9pPr marL="3886200" indent="-228600" algn="l" rtl="0" fontAlgn="base">
              <a:spcBef>
                <a:spcPct val="20000"/>
              </a:spcBef>
              <a:spcAft>
                <a:spcPct val="0"/>
              </a:spcAft>
              <a:buFont typeface="Wingdings" pitchFamily="2" charset="2"/>
              <a:buChar char="§"/>
              <a:defRPr sz="1400">
                <a:solidFill>
                  <a:srgbClr val="333333"/>
                </a:solidFill>
                <a:latin typeface="+mn-lt"/>
              </a:defRPr>
            </a:lvl9pPr>
          </a:lstStyle>
          <a:p>
            <a:pPr marL="400050">
              <a:spcBef>
                <a:spcPct val="40000"/>
              </a:spcBef>
              <a:defRPr/>
            </a:pPr>
            <a:r>
              <a:rPr lang="en-US" kern="0" dirty="0">
                <a:solidFill>
                  <a:schemeClr val="tx1"/>
                </a:solidFill>
              </a:rPr>
              <a:t>Council officer and member accountability on regulation and building safety </a:t>
            </a:r>
          </a:p>
          <a:p>
            <a:pPr marL="400050">
              <a:spcBef>
                <a:spcPct val="40000"/>
              </a:spcBef>
              <a:defRPr/>
            </a:pPr>
            <a:r>
              <a:rPr lang="en-US" kern="0" dirty="0">
                <a:solidFill>
                  <a:schemeClr val="tx1"/>
                </a:solidFill>
              </a:rPr>
              <a:t>Assurance and compliance reporting therefore must be to the cabinet/Council via corporate leadership teams</a:t>
            </a:r>
          </a:p>
          <a:p>
            <a:pPr marL="800100" lvl="1">
              <a:spcBef>
                <a:spcPct val="40000"/>
              </a:spcBef>
              <a:defRPr/>
            </a:pPr>
            <a:r>
              <a:rPr lang="en-US" kern="0" dirty="0">
                <a:solidFill>
                  <a:schemeClr val="tx1"/>
                </a:solidFill>
              </a:rPr>
              <a:t>Or some form of delegated panel or committee</a:t>
            </a:r>
          </a:p>
          <a:p>
            <a:pPr marL="400050">
              <a:spcBef>
                <a:spcPct val="40000"/>
              </a:spcBef>
              <a:defRPr/>
            </a:pPr>
            <a:endParaRPr lang="en-US" kern="0" dirty="0">
              <a:solidFill>
                <a:schemeClr val="tx1"/>
              </a:solidFill>
            </a:endParaRPr>
          </a:p>
          <a:p>
            <a:pPr marL="400050">
              <a:spcBef>
                <a:spcPct val="40000"/>
              </a:spcBef>
              <a:defRPr/>
            </a:pPr>
            <a:r>
              <a:rPr lang="en-US" kern="0" dirty="0">
                <a:solidFill>
                  <a:schemeClr val="tx1"/>
                </a:solidFill>
              </a:rPr>
              <a:t>Highlights key questions for ALMO boards in the 2020s</a:t>
            </a:r>
          </a:p>
          <a:p>
            <a:pPr marL="400050">
              <a:spcBef>
                <a:spcPct val="40000"/>
              </a:spcBef>
              <a:defRPr/>
            </a:pPr>
            <a:endParaRPr lang="en-US" kern="0" dirty="0">
              <a:solidFill>
                <a:schemeClr val="tx1"/>
              </a:solidFill>
            </a:endParaRPr>
          </a:p>
          <a:p>
            <a:pPr marL="400050">
              <a:spcBef>
                <a:spcPct val="40000"/>
              </a:spcBef>
              <a:defRPr/>
            </a:pPr>
            <a:r>
              <a:rPr lang="en-US" kern="0" dirty="0">
                <a:solidFill>
                  <a:schemeClr val="tx1"/>
                </a:solidFill>
              </a:rPr>
              <a:t>What is the added value that the ALMO and its board bring to the HRA service?</a:t>
            </a:r>
          </a:p>
          <a:p>
            <a:pPr marL="400050">
              <a:spcBef>
                <a:spcPct val="40000"/>
              </a:spcBef>
              <a:defRPr/>
            </a:pPr>
            <a:r>
              <a:rPr lang="en-US" kern="0" dirty="0">
                <a:solidFill>
                  <a:schemeClr val="tx1"/>
                </a:solidFill>
              </a:rPr>
              <a:t>What is the added value that the ALMO and its board are able to bring to wider service delivery?</a:t>
            </a:r>
          </a:p>
          <a:p>
            <a:pPr marL="400050">
              <a:spcBef>
                <a:spcPct val="40000"/>
              </a:spcBef>
              <a:defRPr/>
            </a:pPr>
            <a:r>
              <a:rPr lang="en-US" kern="0" dirty="0">
                <a:solidFill>
                  <a:schemeClr val="tx1"/>
                </a:solidFill>
              </a:rPr>
              <a:t>What are the relative strengths and weaknesses of the “delegated” model?</a:t>
            </a:r>
          </a:p>
          <a:p>
            <a:pPr marL="400050">
              <a:spcBef>
                <a:spcPct val="40000"/>
              </a:spcBef>
              <a:defRPr/>
            </a:pPr>
            <a:r>
              <a:rPr lang="en-US" kern="0" dirty="0">
                <a:solidFill>
                  <a:schemeClr val="tx1"/>
                </a:solidFill>
              </a:rPr>
              <a:t>The additional costs of delivering via an ALMO can sometimes be significant – can these be justified in the context of performance, quality and delivery?</a:t>
            </a:r>
          </a:p>
          <a:p>
            <a:pPr marL="400050">
              <a:spcBef>
                <a:spcPct val="40000"/>
              </a:spcBef>
              <a:defRPr/>
            </a:pPr>
            <a:r>
              <a:rPr lang="en-US" kern="0" dirty="0">
                <a:solidFill>
                  <a:schemeClr val="tx1"/>
                </a:solidFill>
              </a:rPr>
              <a:t>Does the length of the arm need to change as a result of changing regulatory times?</a:t>
            </a:r>
          </a:p>
          <a:p>
            <a:pPr marL="400050">
              <a:spcBef>
                <a:spcPct val="40000"/>
              </a:spcBef>
              <a:defRPr/>
            </a:pPr>
            <a:r>
              <a:rPr lang="en-US" kern="0" dirty="0">
                <a:solidFill>
                  <a:schemeClr val="tx1"/>
                </a:solidFill>
              </a:rPr>
              <a:t>What are the opportunities to offer a comprehensive extra-landlord service for the Council and generate additional value (i.e. income)?  </a:t>
            </a:r>
          </a:p>
          <a:p>
            <a:pPr marL="800100" lvl="1">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800100" lvl="1">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400050">
              <a:spcBef>
                <a:spcPct val="40000"/>
              </a:spcBef>
              <a:defRPr/>
            </a:pPr>
            <a:endParaRPr lang="en-US" sz="2000" kern="0" dirty="0">
              <a:solidFill>
                <a:schemeClr val="tx1"/>
              </a:solidFill>
            </a:endParaRPr>
          </a:p>
        </p:txBody>
      </p:sp>
    </p:spTree>
    <p:extLst>
      <p:ext uri="{BB962C8B-B14F-4D97-AF65-F5344CB8AC3E}">
        <p14:creationId xmlns:p14="http://schemas.microsoft.com/office/powerpoint/2010/main" val="20780864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b="1" dirty="0"/>
              <a:t>Introduction</a:t>
            </a:r>
            <a:r>
              <a:rPr lang="en-US" sz="2800" b="1" dirty="0"/>
              <a:t> </a:t>
            </a:r>
            <a:endParaRPr lang="en-GB" dirty="0"/>
          </a:p>
        </p:txBody>
      </p:sp>
      <p:sp>
        <p:nvSpPr>
          <p:cNvPr id="4" name="Rounded Rectangle 3"/>
          <p:cNvSpPr/>
          <p:nvPr/>
        </p:nvSpPr>
        <p:spPr>
          <a:xfrm>
            <a:off x="360782" y="5277872"/>
            <a:ext cx="3039536" cy="101014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2000" b="1" dirty="0">
                <a:solidFill>
                  <a:schemeClr val="tx1"/>
                </a:solidFill>
              </a:rPr>
              <a:t>RIGHT TO BUY</a:t>
            </a:r>
            <a:endParaRPr lang="en-GB" sz="2000" b="1" dirty="0" err="1">
              <a:solidFill>
                <a:schemeClr val="tx1"/>
              </a:solidFill>
            </a:endParaRPr>
          </a:p>
        </p:txBody>
      </p:sp>
      <p:sp>
        <p:nvSpPr>
          <p:cNvPr id="17" name="Rounded Rectangle 3">
            <a:extLst>
              <a:ext uri="{FF2B5EF4-FFF2-40B4-BE49-F238E27FC236}">
                <a16:creationId xmlns:a16="http://schemas.microsoft.com/office/drawing/2014/main" id="{8631BBBB-3120-4F37-A043-E41A3D495B04}"/>
              </a:ext>
            </a:extLst>
          </p:cNvPr>
          <p:cNvSpPr/>
          <p:nvPr/>
        </p:nvSpPr>
        <p:spPr>
          <a:xfrm>
            <a:off x="360782" y="2861469"/>
            <a:ext cx="3039536" cy="101014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2000" b="1" dirty="0">
                <a:solidFill>
                  <a:srgbClr val="25273A"/>
                </a:solidFill>
              </a:rPr>
              <a:t>INCOME AND RENTS</a:t>
            </a:r>
            <a:endParaRPr lang="en-GB" sz="2000" b="1" dirty="0" err="1">
              <a:solidFill>
                <a:srgbClr val="25273A"/>
              </a:solidFill>
            </a:endParaRPr>
          </a:p>
        </p:txBody>
      </p:sp>
      <p:sp>
        <p:nvSpPr>
          <p:cNvPr id="19" name="Rounded Rectangle 7">
            <a:extLst>
              <a:ext uri="{FF2B5EF4-FFF2-40B4-BE49-F238E27FC236}">
                <a16:creationId xmlns:a16="http://schemas.microsoft.com/office/drawing/2014/main" id="{C72FC1FD-93AB-4A33-AD26-CB67102D166C}"/>
              </a:ext>
            </a:extLst>
          </p:cNvPr>
          <p:cNvSpPr/>
          <p:nvPr/>
        </p:nvSpPr>
        <p:spPr>
          <a:xfrm>
            <a:off x="360782" y="4069671"/>
            <a:ext cx="3039536" cy="101014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2000" b="1" dirty="0">
                <a:solidFill>
                  <a:srgbClr val="25273A"/>
                </a:solidFill>
              </a:rPr>
              <a:t>EXPENDITURE</a:t>
            </a:r>
            <a:endParaRPr lang="en-GB" sz="2000" b="1" dirty="0" err="1">
              <a:solidFill>
                <a:srgbClr val="25273A"/>
              </a:solidFill>
            </a:endParaRPr>
          </a:p>
        </p:txBody>
      </p:sp>
      <p:sp>
        <p:nvSpPr>
          <p:cNvPr id="2" name="Rounded Rectangle 3">
            <a:extLst>
              <a:ext uri="{FF2B5EF4-FFF2-40B4-BE49-F238E27FC236}">
                <a16:creationId xmlns:a16="http://schemas.microsoft.com/office/drawing/2014/main" id="{66B8E5ED-E834-EEDC-8122-138BB79EAE71}"/>
              </a:ext>
            </a:extLst>
          </p:cNvPr>
          <p:cNvSpPr/>
          <p:nvPr/>
        </p:nvSpPr>
        <p:spPr>
          <a:xfrm>
            <a:off x="1918934" y="1526730"/>
            <a:ext cx="7735851" cy="10101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en-US" sz="1400" b="1" dirty="0">
                <a:solidFill>
                  <a:srgbClr val="25273A"/>
                </a:solidFill>
              </a:rPr>
              <a:t>Interlinked research - to support and inform work within trade bodies and DLUHC</a:t>
            </a:r>
          </a:p>
          <a:p>
            <a:pPr>
              <a:lnSpc>
                <a:spcPct val="90000"/>
              </a:lnSpc>
              <a:spcAft>
                <a:spcPts val="600"/>
              </a:spcAft>
            </a:pPr>
            <a:r>
              <a:rPr lang="en-US" sz="1400" b="1" dirty="0">
                <a:solidFill>
                  <a:srgbClr val="25273A"/>
                </a:solidFill>
              </a:rPr>
              <a:t>Common approach to engagement</a:t>
            </a:r>
          </a:p>
          <a:p>
            <a:pPr>
              <a:lnSpc>
                <a:spcPct val="90000"/>
              </a:lnSpc>
              <a:spcAft>
                <a:spcPts val="600"/>
              </a:spcAft>
            </a:pPr>
            <a:r>
              <a:rPr lang="en-US" sz="1400" b="1" dirty="0">
                <a:solidFill>
                  <a:srgbClr val="25273A"/>
                </a:solidFill>
              </a:rPr>
              <a:t>Constructed around a “national and regional model” for the HRA</a:t>
            </a:r>
            <a:endParaRPr lang="en-GB" sz="1400" b="1" dirty="0" err="1">
              <a:solidFill>
                <a:srgbClr val="25273A"/>
              </a:solidFill>
            </a:endParaRPr>
          </a:p>
        </p:txBody>
      </p:sp>
      <p:sp>
        <p:nvSpPr>
          <p:cNvPr id="3" name="Rounded Rectangle 3">
            <a:extLst>
              <a:ext uri="{FF2B5EF4-FFF2-40B4-BE49-F238E27FC236}">
                <a16:creationId xmlns:a16="http://schemas.microsoft.com/office/drawing/2014/main" id="{BAD13F5C-4434-9F61-7145-4888EA4EB5A9}"/>
              </a:ext>
            </a:extLst>
          </p:cNvPr>
          <p:cNvSpPr/>
          <p:nvPr/>
        </p:nvSpPr>
        <p:spPr>
          <a:xfrm>
            <a:off x="4095365" y="2861469"/>
            <a:ext cx="7735851" cy="10101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spcAft>
                <a:spcPts val="600"/>
              </a:spcAft>
              <a:buFont typeface="Arial" panose="020B0604020202020204" pitchFamily="34" charset="0"/>
              <a:buChar char="•"/>
            </a:pPr>
            <a:r>
              <a:rPr lang="en-US" sz="1400" dirty="0">
                <a:solidFill>
                  <a:srgbClr val="25273A"/>
                </a:solidFill>
              </a:rPr>
              <a:t>Work undertaken late summer/autumn to inform responses to the consultation on rent cap</a:t>
            </a:r>
          </a:p>
          <a:p>
            <a:pPr marL="285750" indent="-285750">
              <a:lnSpc>
                <a:spcPct val="90000"/>
              </a:lnSpc>
              <a:spcAft>
                <a:spcPts val="600"/>
              </a:spcAft>
              <a:buFont typeface="Arial" panose="020B0604020202020204" pitchFamily="34" charset="0"/>
              <a:buChar char="•"/>
            </a:pPr>
            <a:r>
              <a:rPr lang="en-US" sz="1400" dirty="0">
                <a:solidFill>
                  <a:srgbClr val="25273A"/>
                </a:solidFill>
              </a:rPr>
              <a:t>Focus was on rent cap policies, linked to service charges</a:t>
            </a:r>
          </a:p>
          <a:p>
            <a:pPr marL="285750" indent="-285750">
              <a:lnSpc>
                <a:spcPct val="90000"/>
              </a:lnSpc>
              <a:spcAft>
                <a:spcPts val="600"/>
              </a:spcAft>
              <a:buFont typeface="Arial" panose="020B0604020202020204" pitchFamily="34" charset="0"/>
              <a:buChar char="•"/>
            </a:pPr>
            <a:r>
              <a:rPr lang="en-US" sz="1400" dirty="0">
                <a:solidFill>
                  <a:srgbClr val="25273A"/>
                </a:solidFill>
              </a:rPr>
              <a:t>No other key and critical areas emerged</a:t>
            </a:r>
            <a:endParaRPr lang="en-GB" sz="1400" dirty="0" err="1">
              <a:solidFill>
                <a:srgbClr val="25273A"/>
              </a:solidFill>
            </a:endParaRPr>
          </a:p>
        </p:txBody>
      </p:sp>
      <p:sp>
        <p:nvSpPr>
          <p:cNvPr id="5" name="Rounded Rectangle 3">
            <a:extLst>
              <a:ext uri="{FF2B5EF4-FFF2-40B4-BE49-F238E27FC236}">
                <a16:creationId xmlns:a16="http://schemas.microsoft.com/office/drawing/2014/main" id="{9AF1813D-0771-41D1-35C0-59360B81283B}"/>
              </a:ext>
            </a:extLst>
          </p:cNvPr>
          <p:cNvSpPr/>
          <p:nvPr/>
        </p:nvSpPr>
        <p:spPr>
          <a:xfrm>
            <a:off x="4095366" y="4069671"/>
            <a:ext cx="7735851" cy="10101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spcAft>
                <a:spcPts val="600"/>
              </a:spcAft>
              <a:buFont typeface="Arial" panose="020B0604020202020204" pitchFamily="34" charset="0"/>
              <a:buChar char="•"/>
            </a:pPr>
            <a:r>
              <a:rPr lang="en-US" sz="1400" dirty="0">
                <a:solidFill>
                  <a:srgbClr val="25273A"/>
                </a:solidFill>
              </a:rPr>
              <a:t>Focus on capital expenditure pressures affecting existing stock</a:t>
            </a:r>
          </a:p>
          <a:p>
            <a:pPr marL="285750" indent="-285750">
              <a:lnSpc>
                <a:spcPct val="90000"/>
              </a:lnSpc>
              <a:spcAft>
                <a:spcPts val="600"/>
              </a:spcAft>
              <a:buFont typeface="Arial" panose="020B0604020202020204" pitchFamily="34" charset="0"/>
              <a:buChar char="•"/>
            </a:pPr>
            <a:r>
              <a:rPr lang="en-US" sz="1400" dirty="0">
                <a:solidFill>
                  <a:srgbClr val="25273A"/>
                </a:solidFill>
              </a:rPr>
              <a:t>Development and regeneration</a:t>
            </a:r>
          </a:p>
          <a:p>
            <a:pPr marL="285750" indent="-285750">
              <a:lnSpc>
                <a:spcPct val="90000"/>
              </a:lnSpc>
              <a:spcAft>
                <a:spcPts val="600"/>
              </a:spcAft>
              <a:buFont typeface="Arial" panose="020B0604020202020204" pitchFamily="34" charset="0"/>
              <a:buChar char="•"/>
            </a:pPr>
            <a:r>
              <a:rPr lang="en-US" sz="1400" dirty="0">
                <a:solidFill>
                  <a:srgbClr val="25273A"/>
                </a:solidFill>
              </a:rPr>
              <a:t>Revenue pressures (apart from the obvious around inflation) more limited</a:t>
            </a:r>
            <a:endParaRPr lang="en-GB" sz="1400" dirty="0" err="1">
              <a:solidFill>
                <a:srgbClr val="25273A"/>
              </a:solidFill>
            </a:endParaRPr>
          </a:p>
        </p:txBody>
      </p:sp>
      <p:sp>
        <p:nvSpPr>
          <p:cNvPr id="6" name="Rounded Rectangle 3">
            <a:extLst>
              <a:ext uri="{FF2B5EF4-FFF2-40B4-BE49-F238E27FC236}">
                <a16:creationId xmlns:a16="http://schemas.microsoft.com/office/drawing/2014/main" id="{0C13E2BF-F5D3-32AE-B25B-AD87543F5D9B}"/>
              </a:ext>
            </a:extLst>
          </p:cNvPr>
          <p:cNvSpPr/>
          <p:nvPr/>
        </p:nvSpPr>
        <p:spPr>
          <a:xfrm>
            <a:off x="4095366" y="5277873"/>
            <a:ext cx="7735851" cy="10101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spcAft>
                <a:spcPts val="600"/>
              </a:spcAft>
              <a:buFont typeface="Arial" panose="020B0604020202020204" pitchFamily="34" charset="0"/>
              <a:buChar char="•"/>
            </a:pPr>
            <a:r>
              <a:rPr lang="en-US" sz="1400" dirty="0">
                <a:solidFill>
                  <a:schemeClr val="tx1"/>
                </a:solidFill>
              </a:rPr>
              <a:t>Modelling sales, and replacements</a:t>
            </a:r>
          </a:p>
          <a:p>
            <a:pPr marL="285750" indent="-285750">
              <a:lnSpc>
                <a:spcPct val="90000"/>
              </a:lnSpc>
              <a:spcAft>
                <a:spcPts val="600"/>
              </a:spcAft>
              <a:buFont typeface="Arial" panose="020B0604020202020204" pitchFamily="34" charset="0"/>
              <a:buChar char="•"/>
            </a:pPr>
            <a:r>
              <a:rPr lang="en-US" sz="1400" dirty="0">
                <a:solidFill>
                  <a:schemeClr val="tx1"/>
                </a:solidFill>
              </a:rPr>
              <a:t>Modelling alternative approaches to discounts</a:t>
            </a:r>
          </a:p>
          <a:p>
            <a:pPr marL="285750" indent="-285750">
              <a:lnSpc>
                <a:spcPct val="90000"/>
              </a:lnSpc>
              <a:spcAft>
                <a:spcPts val="600"/>
              </a:spcAft>
              <a:buFont typeface="Arial" panose="020B0604020202020204" pitchFamily="34" charset="0"/>
              <a:buChar char="•"/>
            </a:pPr>
            <a:r>
              <a:rPr lang="en-US" sz="1400" dirty="0">
                <a:solidFill>
                  <a:schemeClr val="tx1"/>
                </a:solidFill>
              </a:rPr>
              <a:t>Policy options to increase sustainability   </a:t>
            </a:r>
            <a:endParaRPr lang="en-GB" sz="1400" dirty="0" err="1">
              <a:solidFill>
                <a:schemeClr val="tx1"/>
              </a:solidFill>
            </a:endParaRPr>
          </a:p>
        </p:txBody>
      </p:sp>
    </p:spTree>
    <p:extLst>
      <p:ext uri="{BB962C8B-B14F-4D97-AF65-F5344CB8AC3E}">
        <p14:creationId xmlns:p14="http://schemas.microsoft.com/office/powerpoint/2010/main" val="326678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9" grpId="0" animBg="1"/>
      <p:bldP spid="2" grpId="0" animBg="1"/>
      <p:bldP spid="3" grpId="0" animBg="1"/>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477" y="204954"/>
            <a:ext cx="8075782" cy="677651"/>
          </a:xfrm>
        </p:spPr>
        <p:txBody>
          <a:bodyPr/>
          <a:lstStyle/>
          <a:p>
            <a:r>
              <a:rPr lang="en-GB" dirty="0">
                <a:solidFill>
                  <a:srgbClr val="000810"/>
                </a:solidFill>
              </a:rPr>
              <a:t>Management fees for 2023+…</a:t>
            </a:r>
            <a:endParaRPr lang="en-GB" b="1" dirty="0">
              <a:solidFill>
                <a:srgbClr val="000810"/>
              </a:solidFill>
            </a:endParaRPr>
          </a:p>
        </p:txBody>
      </p:sp>
      <p:sp>
        <p:nvSpPr>
          <p:cNvPr id="6" name="Rectangle 3">
            <a:extLst>
              <a:ext uri="{FF2B5EF4-FFF2-40B4-BE49-F238E27FC236}">
                <a16:creationId xmlns:a16="http://schemas.microsoft.com/office/drawing/2014/main" id="{27695807-5BCF-469D-9E22-88818982B500}"/>
              </a:ext>
            </a:extLst>
          </p:cNvPr>
          <p:cNvSpPr txBox="1">
            <a:spLocks noChangeArrowheads="1"/>
          </p:cNvSpPr>
          <p:nvPr/>
        </p:nvSpPr>
        <p:spPr bwMode="auto">
          <a:xfrm>
            <a:off x="150490" y="1063620"/>
            <a:ext cx="11886000" cy="5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fontAlgn="base">
              <a:spcBef>
                <a:spcPct val="20000"/>
              </a:spcBef>
              <a:spcAft>
                <a:spcPct val="0"/>
              </a:spcAft>
              <a:buFont typeface="Wingdings" pitchFamily="2" charset="2"/>
              <a:buChar char="§"/>
              <a:defRPr sz="1400">
                <a:solidFill>
                  <a:srgbClr val="333333"/>
                </a:solidFill>
                <a:latin typeface="+mn-lt"/>
              </a:defRPr>
            </a:lvl6pPr>
            <a:lvl7pPr marL="2971800" indent="-228600" algn="l" rtl="0" fontAlgn="base">
              <a:spcBef>
                <a:spcPct val="20000"/>
              </a:spcBef>
              <a:spcAft>
                <a:spcPct val="0"/>
              </a:spcAft>
              <a:buFont typeface="Wingdings" pitchFamily="2" charset="2"/>
              <a:buChar char="§"/>
              <a:defRPr sz="1400">
                <a:solidFill>
                  <a:srgbClr val="333333"/>
                </a:solidFill>
                <a:latin typeface="+mn-lt"/>
              </a:defRPr>
            </a:lvl7pPr>
            <a:lvl8pPr marL="3429000" indent="-228600" algn="l" rtl="0" fontAlgn="base">
              <a:spcBef>
                <a:spcPct val="20000"/>
              </a:spcBef>
              <a:spcAft>
                <a:spcPct val="0"/>
              </a:spcAft>
              <a:buFont typeface="Wingdings" pitchFamily="2" charset="2"/>
              <a:buChar char="§"/>
              <a:defRPr sz="1400">
                <a:solidFill>
                  <a:srgbClr val="333333"/>
                </a:solidFill>
                <a:latin typeface="+mn-lt"/>
              </a:defRPr>
            </a:lvl8pPr>
            <a:lvl9pPr marL="3886200" indent="-228600" algn="l" rtl="0" fontAlgn="base">
              <a:spcBef>
                <a:spcPct val="20000"/>
              </a:spcBef>
              <a:spcAft>
                <a:spcPct val="0"/>
              </a:spcAft>
              <a:buFont typeface="Wingdings" pitchFamily="2" charset="2"/>
              <a:buChar char="§"/>
              <a:defRPr sz="1400">
                <a:solidFill>
                  <a:srgbClr val="333333"/>
                </a:solidFill>
                <a:latin typeface="+mn-lt"/>
              </a:defRPr>
            </a:lvl9pPr>
          </a:lstStyle>
          <a:p>
            <a:pPr marL="400050">
              <a:spcBef>
                <a:spcPct val="40000"/>
              </a:spcBef>
              <a:defRPr/>
            </a:pPr>
            <a:r>
              <a:rPr lang="en-US" kern="0" dirty="0">
                <a:solidFill>
                  <a:schemeClr val="tx1"/>
                </a:solidFill>
              </a:rPr>
              <a:t>Approaches to management fee setting</a:t>
            </a:r>
          </a:p>
          <a:p>
            <a:pPr marL="400050">
              <a:spcBef>
                <a:spcPct val="40000"/>
              </a:spcBef>
              <a:defRPr/>
            </a:pPr>
            <a:r>
              <a:rPr lang="en-US" kern="0" dirty="0">
                <a:solidFill>
                  <a:schemeClr val="tx1"/>
                </a:solidFill>
              </a:rPr>
              <a:t>Core differential in approach:</a:t>
            </a:r>
          </a:p>
          <a:p>
            <a:pPr marL="800100" lvl="1">
              <a:spcBef>
                <a:spcPct val="40000"/>
              </a:spcBef>
              <a:defRPr/>
            </a:pPr>
            <a:r>
              <a:rPr lang="en-US" kern="0" dirty="0">
                <a:solidFill>
                  <a:schemeClr val="tx1"/>
                </a:solidFill>
              </a:rPr>
              <a:t>All in including repairs</a:t>
            </a:r>
          </a:p>
          <a:p>
            <a:pPr marL="800100" lvl="1">
              <a:spcBef>
                <a:spcPct val="40000"/>
              </a:spcBef>
              <a:defRPr/>
            </a:pPr>
            <a:r>
              <a:rPr lang="en-US" kern="0" dirty="0">
                <a:solidFill>
                  <a:schemeClr val="tx1"/>
                </a:solidFill>
              </a:rPr>
              <a:t>Separate management fee and repairs management </a:t>
            </a:r>
          </a:p>
          <a:p>
            <a:pPr marL="800100" lvl="1">
              <a:spcBef>
                <a:spcPct val="40000"/>
              </a:spcBef>
              <a:defRPr/>
            </a:pPr>
            <a:r>
              <a:rPr lang="en-US" kern="0" dirty="0">
                <a:solidFill>
                  <a:schemeClr val="tx1"/>
                </a:solidFill>
              </a:rPr>
              <a:t>Capital programme management (not delegated)</a:t>
            </a:r>
          </a:p>
          <a:p>
            <a:pPr marL="800100" lvl="1">
              <a:spcBef>
                <a:spcPct val="40000"/>
              </a:spcBef>
              <a:defRPr/>
            </a:pPr>
            <a:endParaRPr lang="en-US" kern="0" dirty="0">
              <a:solidFill>
                <a:schemeClr val="tx1"/>
              </a:solidFill>
            </a:endParaRPr>
          </a:p>
          <a:p>
            <a:pPr marL="400050">
              <a:spcBef>
                <a:spcPct val="40000"/>
              </a:spcBef>
              <a:defRPr/>
            </a:pPr>
            <a:r>
              <a:rPr lang="en-US" kern="0" dirty="0">
                <a:solidFill>
                  <a:schemeClr val="tx1"/>
                </a:solidFill>
              </a:rPr>
              <a:t>Formulae or not?</a:t>
            </a:r>
          </a:p>
          <a:p>
            <a:pPr marL="800100" lvl="1">
              <a:spcBef>
                <a:spcPct val="40000"/>
              </a:spcBef>
              <a:defRPr/>
            </a:pPr>
            <a:r>
              <a:rPr lang="en-US" kern="0" dirty="0">
                <a:solidFill>
                  <a:schemeClr val="tx1"/>
                </a:solidFill>
              </a:rPr>
              <a:t>Linked to inflation and stock numbers by far the most common</a:t>
            </a:r>
          </a:p>
          <a:p>
            <a:pPr marL="800100" lvl="1">
              <a:spcBef>
                <a:spcPct val="40000"/>
              </a:spcBef>
              <a:defRPr/>
            </a:pPr>
            <a:r>
              <a:rPr lang="en-US" kern="0" dirty="0">
                <a:solidFill>
                  <a:schemeClr val="tx1"/>
                </a:solidFill>
              </a:rPr>
              <a:t>Need to separate out inflation drivers this year?</a:t>
            </a:r>
          </a:p>
          <a:p>
            <a:pPr marL="800100" lvl="1">
              <a:spcBef>
                <a:spcPct val="40000"/>
              </a:spcBef>
              <a:defRPr/>
            </a:pPr>
            <a:r>
              <a:rPr lang="en-US" kern="0" dirty="0">
                <a:solidFill>
                  <a:schemeClr val="tx1"/>
                </a:solidFill>
              </a:rPr>
              <a:t>Linked to delivery plan objectives, service improvements, specific need for efficiencies</a:t>
            </a:r>
          </a:p>
          <a:p>
            <a:pPr marL="800100" lvl="1">
              <a:spcBef>
                <a:spcPct val="40000"/>
              </a:spcBef>
              <a:defRPr/>
            </a:pPr>
            <a:r>
              <a:rPr lang="en-US" kern="0" dirty="0">
                <a:solidFill>
                  <a:schemeClr val="tx1"/>
                </a:solidFill>
              </a:rPr>
              <a:t>Interplay with rent and service charge increase – distribution of “savings and efficiencies”</a:t>
            </a:r>
          </a:p>
          <a:p>
            <a:pPr marL="800100" lvl="1">
              <a:spcBef>
                <a:spcPct val="40000"/>
              </a:spcBef>
              <a:defRPr/>
            </a:pPr>
            <a:r>
              <a:rPr lang="en-US" kern="0" dirty="0">
                <a:solidFill>
                  <a:schemeClr val="tx1"/>
                </a:solidFill>
              </a:rPr>
              <a:t>Who leads the negotiation?</a:t>
            </a:r>
          </a:p>
          <a:p>
            <a:pPr marL="800100" lvl="1">
              <a:spcBef>
                <a:spcPct val="40000"/>
              </a:spcBef>
              <a:defRPr/>
            </a:pPr>
            <a:endParaRPr lang="en-US" kern="0" dirty="0">
              <a:solidFill>
                <a:schemeClr val="tx1"/>
              </a:solidFill>
            </a:endParaRPr>
          </a:p>
          <a:p>
            <a:pPr marL="400050">
              <a:spcBef>
                <a:spcPct val="40000"/>
              </a:spcBef>
              <a:defRPr/>
            </a:pPr>
            <a:r>
              <a:rPr lang="en-US" kern="0" dirty="0">
                <a:solidFill>
                  <a:schemeClr val="tx1"/>
                </a:solidFill>
              </a:rPr>
              <a:t>With more services from the General Fund – need to ensure that fees are able to be disaggregated</a:t>
            </a:r>
          </a:p>
          <a:p>
            <a:pPr marL="400050">
              <a:spcBef>
                <a:spcPct val="40000"/>
              </a:spcBef>
              <a:defRPr/>
            </a:pPr>
            <a:r>
              <a:rPr lang="en-US" kern="0" dirty="0">
                <a:solidFill>
                  <a:schemeClr val="tx1"/>
                </a:solidFill>
              </a:rPr>
              <a:t>ALMOs must be able to demonstrate an appropriate allocation and apportionment of their overheads</a:t>
            </a:r>
          </a:p>
          <a:p>
            <a:pPr marL="400050">
              <a:spcBef>
                <a:spcPct val="40000"/>
              </a:spcBef>
              <a:defRPr/>
            </a:pPr>
            <a:endParaRPr lang="en-US" kern="0" dirty="0">
              <a:solidFill>
                <a:schemeClr val="tx1"/>
              </a:solidFill>
            </a:endParaRPr>
          </a:p>
          <a:p>
            <a:pPr marL="400050">
              <a:spcBef>
                <a:spcPct val="40000"/>
              </a:spcBef>
              <a:defRPr/>
            </a:pPr>
            <a:endParaRPr lang="en-US" sz="2000" kern="0" dirty="0">
              <a:solidFill>
                <a:schemeClr val="tx1"/>
              </a:solidFill>
            </a:endParaRPr>
          </a:p>
        </p:txBody>
      </p:sp>
    </p:spTree>
    <p:extLst>
      <p:ext uri="{BB962C8B-B14F-4D97-AF65-F5344CB8AC3E}">
        <p14:creationId xmlns:p14="http://schemas.microsoft.com/office/powerpoint/2010/main" val="56966634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477" y="204954"/>
            <a:ext cx="8075782" cy="677651"/>
          </a:xfrm>
        </p:spPr>
        <p:txBody>
          <a:bodyPr/>
          <a:lstStyle/>
          <a:p>
            <a:r>
              <a:rPr lang="en-GB" dirty="0">
                <a:solidFill>
                  <a:srgbClr val="000810"/>
                </a:solidFill>
              </a:rPr>
              <a:t>Management fee and ALMO surpluses</a:t>
            </a:r>
            <a:endParaRPr lang="en-GB" b="1" dirty="0">
              <a:solidFill>
                <a:srgbClr val="000810"/>
              </a:solidFill>
            </a:endParaRPr>
          </a:p>
        </p:txBody>
      </p:sp>
      <p:sp>
        <p:nvSpPr>
          <p:cNvPr id="6" name="Rectangle 3">
            <a:extLst>
              <a:ext uri="{FF2B5EF4-FFF2-40B4-BE49-F238E27FC236}">
                <a16:creationId xmlns:a16="http://schemas.microsoft.com/office/drawing/2014/main" id="{27695807-5BCF-469D-9E22-88818982B500}"/>
              </a:ext>
            </a:extLst>
          </p:cNvPr>
          <p:cNvSpPr txBox="1">
            <a:spLocks noChangeArrowheads="1"/>
          </p:cNvSpPr>
          <p:nvPr/>
        </p:nvSpPr>
        <p:spPr bwMode="auto">
          <a:xfrm>
            <a:off x="150490" y="1063620"/>
            <a:ext cx="11886000" cy="5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fontAlgn="base">
              <a:spcBef>
                <a:spcPct val="20000"/>
              </a:spcBef>
              <a:spcAft>
                <a:spcPct val="0"/>
              </a:spcAft>
              <a:buFont typeface="Wingdings" pitchFamily="2" charset="2"/>
              <a:buChar char="§"/>
              <a:defRPr sz="1400">
                <a:solidFill>
                  <a:srgbClr val="333333"/>
                </a:solidFill>
                <a:latin typeface="+mn-lt"/>
              </a:defRPr>
            </a:lvl6pPr>
            <a:lvl7pPr marL="2971800" indent="-228600" algn="l" rtl="0" fontAlgn="base">
              <a:spcBef>
                <a:spcPct val="20000"/>
              </a:spcBef>
              <a:spcAft>
                <a:spcPct val="0"/>
              </a:spcAft>
              <a:buFont typeface="Wingdings" pitchFamily="2" charset="2"/>
              <a:buChar char="§"/>
              <a:defRPr sz="1400">
                <a:solidFill>
                  <a:srgbClr val="333333"/>
                </a:solidFill>
                <a:latin typeface="+mn-lt"/>
              </a:defRPr>
            </a:lvl7pPr>
            <a:lvl8pPr marL="3429000" indent="-228600" algn="l" rtl="0" fontAlgn="base">
              <a:spcBef>
                <a:spcPct val="20000"/>
              </a:spcBef>
              <a:spcAft>
                <a:spcPct val="0"/>
              </a:spcAft>
              <a:buFont typeface="Wingdings" pitchFamily="2" charset="2"/>
              <a:buChar char="§"/>
              <a:defRPr sz="1400">
                <a:solidFill>
                  <a:srgbClr val="333333"/>
                </a:solidFill>
                <a:latin typeface="+mn-lt"/>
              </a:defRPr>
            </a:lvl8pPr>
            <a:lvl9pPr marL="3886200" indent="-228600" algn="l" rtl="0" fontAlgn="base">
              <a:spcBef>
                <a:spcPct val="20000"/>
              </a:spcBef>
              <a:spcAft>
                <a:spcPct val="0"/>
              </a:spcAft>
              <a:buFont typeface="Wingdings" pitchFamily="2" charset="2"/>
              <a:buChar char="§"/>
              <a:defRPr sz="1400">
                <a:solidFill>
                  <a:srgbClr val="333333"/>
                </a:solidFill>
                <a:latin typeface="+mn-lt"/>
              </a:defRPr>
            </a:lvl9pPr>
          </a:lstStyle>
          <a:p>
            <a:pPr marL="400050">
              <a:spcBef>
                <a:spcPct val="40000"/>
              </a:spcBef>
              <a:defRPr/>
            </a:pPr>
            <a:r>
              <a:rPr lang="en-US" kern="0" dirty="0">
                <a:solidFill>
                  <a:schemeClr val="tx1"/>
                </a:solidFill>
              </a:rPr>
              <a:t>Surpluses arise as ALMOs do not spend the full management fee income on service expenditure</a:t>
            </a:r>
          </a:p>
          <a:p>
            <a:pPr marL="400050">
              <a:spcBef>
                <a:spcPct val="40000"/>
              </a:spcBef>
              <a:defRPr/>
            </a:pPr>
            <a:r>
              <a:rPr lang="en-US" kern="0" dirty="0">
                <a:solidFill>
                  <a:schemeClr val="tx1"/>
                </a:solidFill>
              </a:rPr>
              <a:t>Variety of approaches to dealing with ALMO surpluses</a:t>
            </a:r>
          </a:p>
          <a:p>
            <a:pPr marL="800100" lvl="1">
              <a:spcBef>
                <a:spcPct val="40000"/>
              </a:spcBef>
              <a:defRPr/>
            </a:pPr>
            <a:r>
              <a:rPr lang="en-US" kern="0" dirty="0">
                <a:solidFill>
                  <a:schemeClr val="tx1"/>
                </a:solidFill>
              </a:rPr>
              <a:t>Typical (most common?) for Council and ALMO to discuss use of surpluses in future years as part of the delivery and business plans – ALMO surpluses are generally not derived from anything other than efficiencies or underspends</a:t>
            </a:r>
          </a:p>
          <a:p>
            <a:pPr marL="800100" lvl="1">
              <a:spcBef>
                <a:spcPct val="40000"/>
              </a:spcBef>
              <a:defRPr/>
            </a:pPr>
            <a:r>
              <a:rPr lang="en-US" kern="0" dirty="0">
                <a:solidFill>
                  <a:schemeClr val="tx1"/>
                </a:solidFill>
              </a:rPr>
              <a:t>Return of surpluses to the HRA for determination within the HRA budget process – this seems to be less typical </a:t>
            </a:r>
          </a:p>
          <a:p>
            <a:pPr marL="800100" lvl="1">
              <a:spcBef>
                <a:spcPct val="40000"/>
              </a:spcBef>
              <a:defRPr/>
            </a:pPr>
            <a:r>
              <a:rPr lang="en-US" kern="0" dirty="0">
                <a:solidFill>
                  <a:schemeClr val="tx1"/>
                </a:solidFill>
              </a:rPr>
              <a:t>What are ALMO surpluses for?  And why would they be required to be set aside?</a:t>
            </a:r>
          </a:p>
          <a:p>
            <a:pPr marL="800100" lvl="1">
              <a:spcBef>
                <a:spcPct val="40000"/>
              </a:spcBef>
              <a:defRPr/>
            </a:pPr>
            <a:endParaRPr lang="en-US" kern="0" dirty="0">
              <a:solidFill>
                <a:schemeClr val="tx1"/>
              </a:solidFill>
            </a:endParaRPr>
          </a:p>
          <a:p>
            <a:pPr marL="400050">
              <a:spcBef>
                <a:spcPct val="40000"/>
              </a:spcBef>
              <a:defRPr/>
            </a:pPr>
            <a:r>
              <a:rPr lang="en-US" kern="0" dirty="0">
                <a:solidFill>
                  <a:schemeClr val="tx1"/>
                </a:solidFill>
              </a:rPr>
              <a:t>Where ALMOs have external undertakings outside of the HRA and General Fund management fee mechanisms…</a:t>
            </a:r>
          </a:p>
          <a:p>
            <a:pPr marL="800100" lvl="1">
              <a:spcBef>
                <a:spcPct val="40000"/>
              </a:spcBef>
              <a:defRPr/>
            </a:pPr>
            <a:r>
              <a:rPr lang="en-US" kern="0" dirty="0">
                <a:solidFill>
                  <a:schemeClr val="tx1"/>
                </a:solidFill>
              </a:rPr>
              <a:t>Is there are a case for separate policy towards retention of surpluses – especially if there is stock held directly in the ALMO or if the ALMO is a RP in its own right?</a:t>
            </a:r>
          </a:p>
          <a:p>
            <a:pPr marL="800100" lvl="1">
              <a:spcBef>
                <a:spcPct val="40000"/>
              </a:spcBef>
              <a:defRPr/>
            </a:pPr>
            <a:r>
              <a:rPr lang="en-US" kern="0" dirty="0">
                <a:solidFill>
                  <a:schemeClr val="tx1"/>
                </a:solidFill>
              </a:rPr>
              <a:t>Feels essential that there is clear disaggregation of where surpluses arise - not least for tax reasons</a:t>
            </a:r>
          </a:p>
          <a:p>
            <a:pPr marL="800100" lvl="1">
              <a:spcBef>
                <a:spcPct val="40000"/>
              </a:spcBef>
              <a:defRPr/>
            </a:pPr>
            <a:endParaRPr lang="en-US" kern="0" dirty="0">
              <a:solidFill>
                <a:schemeClr val="tx1"/>
              </a:solidFill>
            </a:endParaRPr>
          </a:p>
          <a:p>
            <a:pPr marL="400050">
              <a:spcBef>
                <a:spcPct val="40000"/>
              </a:spcBef>
              <a:defRPr/>
            </a:pPr>
            <a:r>
              <a:rPr lang="en-US" kern="0" dirty="0">
                <a:solidFill>
                  <a:schemeClr val="tx1"/>
                </a:solidFill>
              </a:rPr>
              <a:t>Some ALMOs have built surpluses that appear to be quite large – a plan for dealing with these above a minimum would seem appropriate – i.e. spending or investing them</a:t>
            </a:r>
          </a:p>
          <a:p>
            <a:pPr marL="800100" lvl="1">
              <a:spcBef>
                <a:spcPct val="40000"/>
              </a:spcBef>
              <a:defRPr/>
            </a:pPr>
            <a:endParaRPr lang="en-US" kern="0" dirty="0">
              <a:solidFill>
                <a:schemeClr val="tx1"/>
              </a:solidFill>
            </a:endParaRPr>
          </a:p>
          <a:p>
            <a:pPr marL="800100" lvl="1">
              <a:spcBef>
                <a:spcPct val="40000"/>
              </a:spcBef>
              <a:defRPr/>
            </a:pPr>
            <a:endParaRPr lang="en-US" kern="0" dirty="0">
              <a:solidFill>
                <a:schemeClr val="tx1"/>
              </a:solidFill>
            </a:endParaRPr>
          </a:p>
          <a:p>
            <a:pPr marL="800100" lvl="1">
              <a:spcBef>
                <a:spcPct val="40000"/>
              </a:spcBef>
              <a:defRPr/>
            </a:pPr>
            <a:endParaRPr lang="en-US" kern="0" dirty="0">
              <a:solidFill>
                <a:schemeClr val="tx1"/>
              </a:solidFill>
            </a:endParaRPr>
          </a:p>
          <a:p>
            <a:pPr marL="800100" lvl="1">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400050">
              <a:spcBef>
                <a:spcPct val="40000"/>
              </a:spcBef>
              <a:defRPr/>
            </a:pPr>
            <a:endParaRPr lang="en-US" sz="2000" kern="0" dirty="0">
              <a:solidFill>
                <a:schemeClr val="tx1"/>
              </a:solidFill>
            </a:endParaRPr>
          </a:p>
        </p:txBody>
      </p:sp>
    </p:spTree>
    <p:extLst>
      <p:ext uri="{BB962C8B-B14F-4D97-AF65-F5344CB8AC3E}">
        <p14:creationId xmlns:p14="http://schemas.microsoft.com/office/powerpoint/2010/main" val="224674433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3573" y="2679797"/>
            <a:ext cx="8075782" cy="677651"/>
          </a:xfrm>
        </p:spPr>
        <p:txBody>
          <a:bodyPr/>
          <a:lstStyle/>
          <a:p>
            <a:r>
              <a:rPr lang="en-GB" dirty="0">
                <a:solidFill>
                  <a:srgbClr val="000810"/>
                </a:solidFill>
              </a:rPr>
              <a:t>Any final points, questions or issues?</a:t>
            </a:r>
            <a:endParaRPr lang="en-GB" b="1" dirty="0">
              <a:solidFill>
                <a:srgbClr val="000810"/>
              </a:solidFill>
            </a:endParaRPr>
          </a:p>
        </p:txBody>
      </p:sp>
      <p:sp>
        <p:nvSpPr>
          <p:cNvPr id="6" name="Rectangle 3">
            <a:extLst>
              <a:ext uri="{FF2B5EF4-FFF2-40B4-BE49-F238E27FC236}">
                <a16:creationId xmlns:a16="http://schemas.microsoft.com/office/drawing/2014/main" id="{27695807-5BCF-469D-9E22-88818982B500}"/>
              </a:ext>
            </a:extLst>
          </p:cNvPr>
          <p:cNvSpPr txBox="1">
            <a:spLocks noChangeArrowheads="1"/>
          </p:cNvSpPr>
          <p:nvPr/>
        </p:nvSpPr>
        <p:spPr bwMode="auto">
          <a:xfrm>
            <a:off x="150490" y="1063620"/>
            <a:ext cx="11886000" cy="5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fontAlgn="base">
              <a:spcBef>
                <a:spcPct val="20000"/>
              </a:spcBef>
              <a:spcAft>
                <a:spcPct val="0"/>
              </a:spcAft>
              <a:buFont typeface="Wingdings" pitchFamily="2" charset="2"/>
              <a:buChar char="§"/>
              <a:defRPr sz="1400">
                <a:solidFill>
                  <a:srgbClr val="333333"/>
                </a:solidFill>
                <a:latin typeface="+mn-lt"/>
              </a:defRPr>
            </a:lvl6pPr>
            <a:lvl7pPr marL="2971800" indent="-228600" algn="l" rtl="0" fontAlgn="base">
              <a:spcBef>
                <a:spcPct val="20000"/>
              </a:spcBef>
              <a:spcAft>
                <a:spcPct val="0"/>
              </a:spcAft>
              <a:buFont typeface="Wingdings" pitchFamily="2" charset="2"/>
              <a:buChar char="§"/>
              <a:defRPr sz="1400">
                <a:solidFill>
                  <a:srgbClr val="333333"/>
                </a:solidFill>
                <a:latin typeface="+mn-lt"/>
              </a:defRPr>
            </a:lvl7pPr>
            <a:lvl8pPr marL="3429000" indent="-228600" algn="l" rtl="0" fontAlgn="base">
              <a:spcBef>
                <a:spcPct val="20000"/>
              </a:spcBef>
              <a:spcAft>
                <a:spcPct val="0"/>
              </a:spcAft>
              <a:buFont typeface="Wingdings" pitchFamily="2" charset="2"/>
              <a:buChar char="§"/>
              <a:defRPr sz="1400">
                <a:solidFill>
                  <a:srgbClr val="333333"/>
                </a:solidFill>
                <a:latin typeface="+mn-lt"/>
              </a:defRPr>
            </a:lvl8pPr>
            <a:lvl9pPr marL="3886200" indent="-228600" algn="l" rtl="0" fontAlgn="base">
              <a:spcBef>
                <a:spcPct val="20000"/>
              </a:spcBef>
              <a:spcAft>
                <a:spcPct val="0"/>
              </a:spcAft>
              <a:buFont typeface="Wingdings" pitchFamily="2" charset="2"/>
              <a:buChar char="§"/>
              <a:defRPr sz="1400">
                <a:solidFill>
                  <a:srgbClr val="333333"/>
                </a:solidFill>
                <a:latin typeface="+mn-lt"/>
              </a:defRPr>
            </a:lvl9pPr>
          </a:lstStyle>
          <a:p>
            <a:pPr marL="400050">
              <a:spcBef>
                <a:spcPct val="40000"/>
              </a:spcBef>
              <a:defRPr/>
            </a:pPr>
            <a:endParaRPr lang="en-US" kern="0" dirty="0">
              <a:solidFill>
                <a:schemeClr val="tx1"/>
              </a:solidFill>
            </a:endParaRPr>
          </a:p>
          <a:p>
            <a:pPr marL="400050">
              <a:spcBef>
                <a:spcPct val="40000"/>
              </a:spcBef>
              <a:defRPr/>
            </a:pPr>
            <a:endParaRPr lang="en-US" kern="0" dirty="0">
              <a:solidFill>
                <a:schemeClr val="tx1"/>
              </a:solidFill>
            </a:endParaRPr>
          </a:p>
          <a:p>
            <a:pPr marL="400050">
              <a:spcBef>
                <a:spcPct val="40000"/>
              </a:spcBef>
              <a:defRPr/>
            </a:pPr>
            <a:endParaRPr lang="en-US" sz="2000" kern="0" dirty="0">
              <a:solidFill>
                <a:schemeClr val="tx1"/>
              </a:solidFill>
            </a:endParaRPr>
          </a:p>
        </p:txBody>
      </p:sp>
    </p:spTree>
    <p:extLst>
      <p:ext uri="{BB962C8B-B14F-4D97-AF65-F5344CB8AC3E}">
        <p14:creationId xmlns:p14="http://schemas.microsoft.com/office/powerpoint/2010/main" val="222358167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GB" dirty="0"/>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C1DA28C-5BB3-474C-BABA-1B2E6B32FE7F}" type="slidenum">
              <a:rPr lang="ru-RU" smtClean="0"/>
              <a:pPr/>
              <a:t>53</a:t>
            </a:fld>
            <a:endParaRPr lang="ru-RU"/>
          </a:p>
        </p:txBody>
      </p:sp>
      <p:sp>
        <p:nvSpPr>
          <p:cNvPr id="5" name="Rectangle 4"/>
          <p:cNvSpPr/>
          <p:nvPr/>
        </p:nvSpPr>
        <p:spPr>
          <a:xfrm>
            <a:off x="4325800" y="4926781"/>
            <a:ext cx="4099009" cy="646331"/>
          </a:xfrm>
          <a:prstGeom prst="rect">
            <a:avLst/>
          </a:prstGeom>
        </p:spPr>
        <p:txBody>
          <a:bodyPr wrap="square">
            <a:spAutoFit/>
          </a:bodyPr>
          <a:lstStyle/>
          <a:p>
            <a:r>
              <a:rPr lang="en-US" i="1" dirty="0">
                <a:solidFill>
                  <a:srgbClr val="FF0000"/>
                </a:solidFill>
                <a:hlinkClick r:id="rId2"/>
              </a:rPr>
              <a:t>steve.partridge@savills.com</a:t>
            </a:r>
            <a:endParaRPr lang="en-US" i="1" dirty="0">
              <a:solidFill>
                <a:srgbClr val="FF0000"/>
              </a:solidFill>
            </a:endParaRPr>
          </a:p>
          <a:p>
            <a:r>
              <a:rPr lang="en-US" i="1" dirty="0"/>
              <a:t>07968 354948</a:t>
            </a:r>
            <a:endParaRPr lang="en-GB" i="1" dirty="0"/>
          </a:p>
        </p:txBody>
      </p:sp>
    </p:spTree>
    <p:extLst>
      <p:ext uri="{BB962C8B-B14F-4D97-AF65-F5344CB8AC3E}">
        <p14:creationId xmlns:p14="http://schemas.microsoft.com/office/powerpoint/2010/main" val="179697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Rents</a:t>
            </a:r>
            <a:endParaRPr lang="en-GB" sz="2400" b="1" dirty="0"/>
          </a:p>
        </p:txBody>
      </p:sp>
      <p:sp>
        <p:nvSpPr>
          <p:cNvPr id="6" name="Slide Number Placeholder 5"/>
          <p:cNvSpPr>
            <a:spLocks noGrp="1"/>
          </p:cNvSpPr>
          <p:nvPr>
            <p:ph type="sldNum" sz="quarter" idx="4"/>
          </p:nvPr>
        </p:nvSpPr>
        <p:spPr>
          <a:xfrm>
            <a:off x="11640616" y="6534450"/>
            <a:ext cx="468052" cy="211578"/>
          </a:xfrm>
        </p:spPr>
        <p:txBody>
          <a:bodyPr/>
          <a:lstStyle/>
          <a:p>
            <a:fld id="{EC1DA28C-5BB3-474C-BABA-1B2E6B32FE7F}" type="slidenum">
              <a:rPr lang="ru-RU" smtClean="0"/>
              <a:pPr/>
              <a:t>6</a:t>
            </a:fld>
            <a:endParaRPr lang="ru-RU" dirty="0"/>
          </a:p>
        </p:txBody>
      </p:sp>
      <p:sp>
        <p:nvSpPr>
          <p:cNvPr id="7" name="Footer Placeholder 6"/>
          <p:cNvSpPr>
            <a:spLocks noGrp="1"/>
          </p:cNvSpPr>
          <p:nvPr>
            <p:ph type="ftr" sz="quarter" idx="3"/>
          </p:nvPr>
        </p:nvSpPr>
        <p:spPr>
          <a:xfrm>
            <a:off x="200024" y="6534450"/>
            <a:ext cx="4419812" cy="211578"/>
          </a:xfrm>
        </p:spPr>
        <p:txBody>
          <a:bodyPr/>
          <a:lstStyle/>
          <a:p>
            <a:endParaRPr lang="ru-RU" dirty="0"/>
          </a:p>
        </p:txBody>
      </p:sp>
      <p:sp>
        <p:nvSpPr>
          <p:cNvPr id="10" name="TextBox 9">
            <a:extLst>
              <a:ext uri="{FF2B5EF4-FFF2-40B4-BE49-F238E27FC236}">
                <a16:creationId xmlns:a16="http://schemas.microsoft.com/office/drawing/2014/main" id="{982418DA-DDF4-4DE7-83FE-55D23C3AA793}"/>
              </a:ext>
            </a:extLst>
          </p:cNvPr>
          <p:cNvSpPr txBox="1"/>
          <p:nvPr/>
        </p:nvSpPr>
        <p:spPr>
          <a:xfrm>
            <a:off x="226175" y="1212782"/>
            <a:ext cx="4682710" cy="5111016"/>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n-GB" sz="16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Range of scenarios covering all of the following (sample opposite)</a:t>
            </a:r>
          </a:p>
          <a:p>
            <a:pPr marL="285750" indent="-285750" algn="just">
              <a:spcAft>
                <a:spcPts val="800"/>
              </a:spcAft>
              <a:buFont typeface="Arial" panose="020B0604020202020204" pitchFamily="34" charset="0"/>
              <a:buChar char="•"/>
            </a:pPr>
            <a:endPar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Cap at 3%, 5%, 7% </a:t>
            </a: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Applying to service charges as well as rents</a:t>
            </a: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One year or two years</a:t>
            </a: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“Catching up” to formula rents via relets, or over 10 years</a:t>
            </a:r>
          </a:p>
          <a:p>
            <a:pPr marL="285750" indent="-285750" algn="just">
              <a:spcAft>
                <a:spcPts val="800"/>
              </a:spcAft>
              <a:buFont typeface="Arial" panose="020B0604020202020204" pitchFamily="34" charset="0"/>
              <a:buChar char="•"/>
            </a:pPr>
            <a:endPar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Disaggregating expenditure inflation between repairs, management, employees, supplies and services</a:t>
            </a: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Projecting net surpluses or deficits over a 40 year business plan period</a:t>
            </a: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Identifying revenue pressures resulting from different levels of cap</a:t>
            </a:r>
            <a:endParaRPr lang="en-GB" sz="16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6CBCCBD-A9D5-8F2E-3977-04916202A5C3}"/>
              </a:ext>
            </a:extLst>
          </p:cNvPr>
          <p:cNvSpPr/>
          <p:nvPr/>
        </p:nvSpPr>
        <p:spPr>
          <a:xfrm>
            <a:off x="5313144" y="2853727"/>
            <a:ext cx="6789419" cy="17377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600"/>
              </a:spcAft>
            </a:pPr>
            <a:endParaRPr lang="en-GB" sz="1200" dirty="0">
              <a:solidFill>
                <a:schemeClr val="tx1"/>
              </a:solidFill>
            </a:endParaRPr>
          </a:p>
        </p:txBody>
      </p:sp>
      <p:sp>
        <p:nvSpPr>
          <p:cNvPr id="3" name="Rectangle 2">
            <a:extLst>
              <a:ext uri="{FF2B5EF4-FFF2-40B4-BE49-F238E27FC236}">
                <a16:creationId xmlns:a16="http://schemas.microsoft.com/office/drawing/2014/main" id="{E4516401-1606-F381-BEAA-28ABCCEEEA94}"/>
              </a:ext>
            </a:extLst>
          </p:cNvPr>
          <p:cNvSpPr/>
          <p:nvPr/>
        </p:nvSpPr>
        <p:spPr>
          <a:xfrm>
            <a:off x="5313144" y="1052896"/>
            <a:ext cx="6789419" cy="17377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600"/>
              </a:spcAft>
            </a:pPr>
            <a:endParaRPr lang="en-GB" sz="1200" dirty="0">
              <a:solidFill>
                <a:schemeClr val="tx1"/>
              </a:solidFill>
            </a:endParaRPr>
          </a:p>
        </p:txBody>
      </p:sp>
      <p:graphicFrame>
        <p:nvGraphicFramePr>
          <p:cNvPr id="4" name="Chart 3">
            <a:extLst>
              <a:ext uri="{FF2B5EF4-FFF2-40B4-BE49-F238E27FC236}">
                <a16:creationId xmlns:a16="http://schemas.microsoft.com/office/drawing/2014/main" id="{ED5588DA-B82B-8719-20E0-172CB818FFFD}"/>
              </a:ext>
            </a:extLst>
          </p:cNvPr>
          <p:cNvGraphicFramePr>
            <a:graphicFrameLocks/>
          </p:cNvGraphicFramePr>
          <p:nvPr/>
        </p:nvGraphicFramePr>
        <p:xfrm>
          <a:off x="5313144" y="1052897"/>
          <a:ext cx="3230529" cy="16036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57AD810-9F14-9642-649A-F135D1EAC7DE}"/>
              </a:ext>
            </a:extLst>
          </p:cNvPr>
          <p:cNvGraphicFramePr>
            <a:graphicFrameLocks/>
          </p:cNvGraphicFramePr>
          <p:nvPr/>
        </p:nvGraphicFramePr>
        <p:xfrm>
          <a:off x="5313144" y="2931797"/>
          <a:ext cx="3137837" cy="1570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FD75183-E259-FE84-EE0F-9DCCDF6FCB8E}"/>
              </a:ext>
            </a:extLst>
          </p:cNvPr>
          <p:cNvGraphicFramePr>
            <a:graphicFrameLocks/>
          </p:cNvGraphicFramePr>
          <p:nvPr/>
        </p:nvGraphicFramePr>
        <p:xfrm>
          <a:off x="8735296" y="1052895"/>
          <a:ext cx="3230530" cy="16720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740437F-77CF-6225-10B5-2A4FB5351C2B}"/>
              </a:ext>
            </a:extLst>
          </p:cNvPr>
          <p:cNvGraphicFramePr>
            <a:graphicFrameLocks/>
          </p:cNvGraphicFramePr>
          <p:nvPr/>
        </p:nvGraphicFramePr>
        <p:xfrm>
          <a:off x="8735294" y="2853727"/>
          <a:ext cx="3230529" cy="1704115"/>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7F62B470-AAC0-631F-E097-CE4C90F33BD2}"/>
              </a:ext>
            </a:extLst>
          </p:cNvPr>
          <p:cNvSpPr/>
          <p:nvPr/>
        </p:nvSpPr>
        <p:spPr>
          <a:xfrm>
            <a:off x="5399774" y="4656618"/>
            <a:ext cx="6566050" cy="1827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600"/>
              </a:spcAft>
            </a:pPr>
            <a:r>
              <a:rPr lang="en-GB" sz="1400" b="1" dirty="0">
                <a:solidFill>
                  <a:schemeClr val="tx1"/>
                </a:solidFill>
              </a:rPr>
              <a:t>Where it landed…</a:t>
            </a:r>
          </a:p>
          <a:p>
            <a:pPr>
              <a:lnSpc>
                <a:spcPct val="90000"/>
              </a:lnSpc>
              <a:spcAft>
                <a:spcPts val="600"/>
              </a:spcAft>
            </a:pPr>
            <a:r>
              <a:rPr lang="en-GB" sz="1400" dirty="0">
                <a:solidFill>
                  <a:schemeClr val="tx1"/>
                </a:solidFill>
              </a:rPr>
              <a:t>One-year cap 7%, reletting at target to catch up only, projected net deficits :		</a:t>
            </a:r>
          </a:p>
          <a:p>
            <a:pPr lvl="1">
              <a:lnSpc>
                <a:spcPct val="90000"/>
              </a:lnSpc>
              <a:spcAft>
                <a:spcPts val="600"/>
              </a:spcAft>
            </a:pPr>
            <a:r>
              <a:rPr lang="en-GB" sz="1200" dirty="0">
                <a:solidFill>
                  <a:schemeClr val="tx1"/>
                </a:solidFill>
              </a:rPr>
              <a:t>1 year -&gt;	</a:t>
            </a:r>
            <a:r>
              <a:rPr lang="en-GB" sz="1200" b="1" dirty="0">
                <a:solidFill>
                  <a:schemeClr val="tx1"/>
                </a:solidFill>
              </a:rPr>
              <a:t>£321m</a:t>
            </a:r>
          </a:p>
          <a:p>
            <a:pPr lvl="1">
              <a:lnSpc>
                <a:spcPct val="90000"/>
              </a:lnSpc>
              <a:spcAft>
                <a:spcPts val="600"/>
              </a:spcAft>
            </a:pPr>
            <a:r>
              <a:rPr lang="en-GB" sz="1200" dirty="0">
                <a:solidFill>
                  <a:schemeClr val="tx1"/>
                </a:solidFill>
              </a:rPr>
              <a:t>2 years -&gt; 	</a:t>
            </a:r>
            <a:r>
              <a:rPr lang="en-GB" sz="1200" b="1" dirty="0">
                <a:solidFill>
                  <a:schemeClr val="tx1"/>
                </a:solidFill>
              </a:rPr>
              <a:t>£664m</a:t>
            </a:r>
          </a:p>
          <a:p>
            <a:pPr lvl="1">
              <a:lnSpc>
                <a:spcPct val="90000"/>
              </a:lnSpc>
              <a:spcAft>
                <a:spcPts val="600"/>
              </a:spcAft>
            </a:pPr>
            <a:r>
              <a:rPr lang="en-GB" sz="1200" dirty="0">
                <a:solidFill>
                  <a:schemeClr val="tx1"/>
                </a:solidFill>
              </a:rPr>
              <a:t>5 years -&gt; 	</a:t>
            </a:r>
            <a:r>
              <a:rPr lang="en-GB" sz="1200" b="1" dirty="0">
                <a:solidFill>
                  <a:schemeClr val="tx1"/>
                </a:solidFill>
              </a:rPr>
              <a:t>£1.71bn</a:t>
            </a:r>
          </a:p>
          <a:p>
            <a:pPr lvl="1">
              <a:lnSpc>
                <a:spcPct val="90000"/>
              </a:lnSpc>
              <a:spcAft>
                <a:spcPts val="600"/>
              </a:spcAft>
            </a:pPr>
            <a:r>
              <a:rPr lang="en-GB" sz="1200" dirty="0">
                <a:solidFill>
                  <a:schemeClr val="tx1"/>
                </a:solidFill>
              </a:rPr>
              <a:t>40 years -&gt; 	</a:t>
            </a:r>
            <a:r>
              <a:rPr lang="en-GB" sz="1200" b="1" dirty="0">
                <a:solidFill>
                  <a:schemeClr val="tx1"/>
                </a:solidFill>
              </a:rPr>
              <a:t>£15bn   --  reducing to £6bn if able to “catch up” over 10 years</a:t>
            </a:r>
          </a:p>
        </p:txBody>
      </p:sp>
    </p:spTree>
    <p:extLst>
      <p:ext uri="{BB962C8B-B14F-4D97-AF65-F5344CB8AC3E}">
        <p14:creationId xmlns:p14="http://schemas.microsoft.com/office/powerpoint/2010/main" val="415261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Rents funding costs?</a:t>
            </a:r>
            <a:endParaRPr lang="en-GB" sz="2400" b="1" dirty="0"/>
          </a:p>
        </p:txBody>
      </p:sp>
      <p:sp>
        <p:nvSpPr>
          <p:cNvPr id="6" name="Slide Number Placeholder 5"/>
          <p:cNvSpPr>
            <a:spLocks noGrp="1"/>
          </p:cNvSpPr>
          <p:nvPr>
            <p:ph type="sldNum" sz="quarter" idx="4"/>
          </p:nvPr>
        </p:nvSpPr>
        <p:spPr>
          <a:xfrm>
            <a:off x="11640616" y="6534450"/>
            <a:ext cx="468052" cy="211578"/>
          </a:xfrm>
        </p:spPr>
        <p:txBody>
          <a:bodyPr/>
          <a:lstStyle/>
          <a:p>
            <a:fld id="{EC1DA28C-5BB3-474C-BABA-1B2E6B32FE7F}" type="slidenum">
              <a:rPr lang="ru-RU" smtClean="0"/>
              <a:pPr/>
              <a:t>7</a:t>
            </a:fld>
            <a:endParaRPr lang="ru-RU" dirty="0"/>
          </a:p>
        </p:txBody>
      </p:sp>
      <p:sp>
        <p:nvSpPr>
          <p:cNvPr id="7" name="Footer Placeholder 6"/>
          <p:cNvSpPr>
            <a:spLocks noGrp="1"/>
          </p:cNvSpPr>
          <p:nvPr>
            <p:ph type="ftr" sz="quarter" idx="3"/>
          </p:nvPr>
        </p:nvSpPr>
        <p:spPr>
          <a:xfrm>
            <a:off x="200024" y="6534450"/>
            <a:ext cx="4419812" cy="211578"/>
          </a:xfrm>
        </p:spPr>
        <p:txBody>
          <a:bodyPr/>
          <a:lstStyle/>
          <a:p>
            <a:endParaRPr lang="ru-RU" dirty="0"/>
          </a:p>
        </p:txBody>
      </p:sp>
      <p:sp>
        <p:nvSpPr>
          <p:cNvPr id="10" name="TextBox 9">
            <a:extLst>
              <a:ext uri="{FF2B5EF4-FFF2-40B4-BE49-F238E27FC236}">
                <a16:creationId xmlns:a16="http://schemas.microsoft.com/office/drawing/2014/main" id="{982418DA-DDF4-4DE7-83FE-55D23C3AA793}"/>
              </a:ext>
            </a:extLst>
          </p:cNvPr>
          <p:cNvSpPr txBox="1"/>
          <p:nvPr/>
        </p:nvSpPr>
        <p:spPr>
          <a:xfrm>
            <a:off x="83332" y="1108716"/>
            <a:ext cx="6663977" cy="5365571"/>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n-GB" sz="16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Expenditure pressures disaggregated </a:t>
            </a:r>
          </a:p>
          <a:p>
            <a:pPr marL="285750" indent="-285750" algn="just">
              <a:spcAft>
                <a:spcPts val="800"/>
              </a:spcAft>
              <a:buFont typeface="Arial" panose="020B0604020202020204" pitchFamily="34" charset="0"/>
              <a:buChar char="•"/>
            </a:pPr>
            <a:r>
              <a:rPr lang="en-GB" sz="16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Employees</a:t>
            </a:r>
          </a:p>
          <a:p>
            <a:pPr marL="742950" lvl="1"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Pay award averaged across all HRAs (**)</a:t>
            </a:r>
          </a:p>
          <a:p>
            <a:pPr marL="742950" lvl="1" indent="-285750" algn="just">
              <a:spcAft>
                <a:spcPts val="800"/>
              </a:spcAft>
              <a:buFont typeface="Arial" panose="020B0604020202020204" pitchFamily="34" charset="0"/>
              <a:buChar char="•"/>
            </a:pPr>
            <a:r>
              <a:rPr lang="en-GB" sz="16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In practice offers greater pressures for some LAs than others</a:t>
            </a: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Construction and major repairs</a:t>
            </a:r>
          </a:p>
          <a:p>
            <a:pPr marL="742950" lvl="1"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BCIS record temporary increases well above CPI but longer term average for CPI</a:t>
            </a:r>
          </a:p>
          <a:p>
            <a:pPr marL="285750" indent="-285750" algn="just">
              <a:spcAft>
                <a:spcPts val="800"/>
              </a:spcAft>
              <a:buFont typeface="Arial" panose="020B0604020202020204" pitchFamily="34" charset="0"/>
              <a:buChar char="•"/>
            </a:pPr>
            <a:r>
              <a:rPr lang="en-GB" sz="16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Utilities</a:t>
            </a:r>
          </a:p>
          <a:p>
            <a:pPr marL="742950" lvl="1" indent="-285750" algn="just">
              <a:spcAft>
                <a:spcPts val="800"/>
              </a:spcAft>
              <a:buFont typeface="Arial" panose="020B0604020202020204" pitchFamily="34" charset="0"/>
              <a:buChar char="•"/>
            </a:pPr>
            <a:r>
              <a:rPr lang="en-GB" sz="1600" i="1" dirty="0">
                <a:solidFill>
                  <a:srgbClr val="002244"/>
                </a:solidFill>
                <a:latin typeface="Arial" panose="020B0604020202020204" pitchFamily="34" charset="0"/>
                <a:ea typeface="Calibri" panose="020F0502020204030204" pitchFamily="34" charset="0"/>
                <a:cs typeface="Times New Roman" panose="02020603050405020304" pitchFamily="18" charset="0"/>
              </a:rPr>
              <a:t>At the time of writing</a:t>
            </a: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 wide ranging experiences varying from 50% to over 400%</a:t>
            </a:r>
          </a:p>
          <a:p>
            <a:pPr marL="742950" lvl="1" indent="-285750" algn="just">
              <a:spcAft>
                <a:spcPts val="800"/>
              </a:spcAft>
              <a:buFont typeface="Arial" panose="020B0604020202020204" pitchFamily="34" charset="0"/>
              <a:buChar char="•"/>
            </a:pPr>
            <a:endParaRPr lang="en-GB" sz="16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Capping rents at any level leads to projected deficits </a:t>
            </a:r>
          </a:p>
          <a:p>
            <a:pPr marL="742950" lvl="1" indent="-285750" algn="just">
              <a:spcAft>
                <a:spcPts val="800"/>
              </a:spcAft>
              <a:buFont typeface="Arial" panose="020B0604020202020204" pitchFamily="34" charset="0"/>
              <a:buChar char="•"/>
            </a:pPr>
            <a:r>
              <a:rPr lang="en-GB" sz="16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7% for one year with relets onl</a:t>
            </a: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y…</a:t>
            </a:r>
          </a:p>
          <a:p>
            <a:pPr marL="742950" lvl="1" indent="-285750" algn="just">
              <a:spcAft>
                <a:spcPts val="800"/>
              </a:spcAft>
              <a:buFont typeface="Arial" panose="020B0604020202020204" pitchFamily="34" charset="0"/>
              <a:buChar char="•"/>
            </a:pPr>
            <a:r>
              <a:rPr lang="en-GB" sz="1600"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3-4% of all operating costs (including major repairs)</a:t>
            </a:r>
          </a:p>
          <a:p>
            <a:pPr marL="742950" lvl="1" indent="-285750" algn="just">
              <a:spcAft>
                <a:spcPts val="800"/>
              </a:spcAft>
              <a:buFont typeface="Arial" panose="020B0604020202020204" pitchFamily="34" charset="0"/>
              <a:buChar char="•"/>
            </a:pPr>
            <a:r>
              <a:rPr lang="en-GB" sz="1600" b="1" dirty="0">
                <a:solidFill>
                  <a:srgbClr val="002244"/>
                </a:solidFill>
                <a:latin typeface="Arial" panose="020B0604020202020204" pitchFamily="34" charset="0"/>
                <a:ea typeface="Calibri" panose="020F0502020204030204" pitchFamily="34" charset="0"/>
                <a:cs typeface="Times New Roman" panose="02020603050405020304" pitchFamily="18" charset="0"/>
              </a:rPr>
              <a:t>5-6% of management and maintenance costs</a:t>
            </a:r>
          </a:p>
          <a:p>
            <a:pPr marL="285750" indent="-285750" algn="just">
              <a:spcAft>
                <a:spcPts val="800"/>
              </a:spcAft>
              <a:buFont typeface="Arial" panose="020B0604020202020204" pitchFamily="34" charset="0"/>
              <a:buChar char="•"/>
            </a:pPr>
            <a:r>
              <a:rPr lang="en-GB" sz="16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Unable to be financed from reserves at the national level</a:t>
            </a:r>
          </a:p>
        </p:txBody>
      </p:sp>
      <p:graphicFrame>
        <p:nvGraphicFramePr>
          <p:cNvPr id="13" name="Table 3">
            <a:extLst>
              <a:ext uri="{FF2B5EF4-FFF2-40B4-BE49-F238E27FC236}">
                <a16:creationId xmlns:a16="http://schemas.microsoft.com/office/drawing/2014/main" id="{ADFEF185-8DC1-0DC1-23BD-17AFFBCA1455}"/>
              </a:ext>
            </a:extLst>
          </p:cNvPr>
          <p:cNvGraphicFramePr>
            <a:graphicFrameLocks noGrp="1"/>
          </p:cNvGraphicFramePr>
          <p:nvPr/>
        </p:nvGraphicFramePr>
        <p:xfrm>
          <a:off x="8264419" y="1108715"/>
          <a:ext cx="3610223" cy="1295400"/>
        </p:xfrm>
        <a:graphic>
          <a:graphicData uri="http://schemas.openxmlformats.org/drawingml/2006/table">
            <a:tbl>
              <a:tblPr firstRow="1" bandRow="1">
                <a:tableStyleId>{22760E81-C7A0-47F2-B41E-5F1ABE7F7DB3}</a:tableStyleId>
              </a:tblPr>
              <a:tblGrid>
                <a:gridCol w="1564331">
                  <a:extLst>
                    <a:ext uri="{9D8B030D-6E8A-4147-A177-3AD203B41FA5}">
                      <a16:colId xmlns:a16="http://schemas.microsoft.com/office/drawing/2014/main" val="902958893"/>
                    </a:ext>
                  </a:extLst>
                </a:gridCol>
                <a:gridCol w="753490">
                  <a:extLst>
                    <a:ext uri="{9D8B030D-6E8A-4147-A177-3AD203B41FA5}">
                      <a16:colId xmlns:a16="http://schemas.microsoft.com/office/drawing/2014/main" val="76882214"/>
                    </a:ext>
                  </a:extLst>
                </a:gridCol>
                <a:gridCol w="1292402">
                  <a:extLst>
                    <a:ext uri="{9D8B030D-6E8A-4147-A177-3AD203B41FA5}">
                      <a16:colId xmlns:a16="http://schemas.microsoft.com/office/drawing/2014/main" val="3768915847"/>
                    </a:ext>
                  </a:extLst>
                </a:gridCol>
              </a:tblGrid>
              <a:tr h="224736">
                <a:tc>
                  <a:txBody>
                    <a:bodyPr/>
                    <a:lstStyle/>
                    <a:p>
                      <a:pPr algn="ctr"/>
                      <a:r>
                        <a:rPr lang="en-GB" sz="1100" b="1" dirty="0">
                          <a:solidFill>
                            <a:srgbClr val="002060"/>
                          </a:solidFill>
                          <a:latin typeface="+mn-lt"/>
                        </a:rPr>
                        <a:t>Driver </a:t>
                      </a:r>
                    </a:p>
                  </a:txBody>
                  <a:tcPr>
                    <a:solidFill>
                      <a:schemeClr val="tx1">
                        <a:lumMod val="25000"/>
                        <a:lumOff val="75000"/>
                      </a:schemeClr>
                    </a:solidFill>
                  </a:tcPr>
                </a:tc>
                <a:tc>
                  <a:txBody>
                    <a:bodyPr/>
                    <a:lstStyle/>
                    <a:p>
                      <a:pPr algn="ctr"/>
                      <a:r>
                        <a:rPr lang="en-GB" sz="1100" b="1" dirty="0">
                          <a:solidFill>
                            <a:srgbClr val="002060"/>
                          </a:solidFill>
                          <a:latin typeface="+mn-lt"/>
                        </a:rPr>
                        <a:t>R&amp;M</a:t>
                      </a:r>
                    </a:p>
                  </a:txBody>
                  <a:tcPr>
                    <a:solidFill>
                      <a:schemeClr val="tx1">
                        <a:lumMod val="25000"/>
                        <a:lumOff val="75000"/>
                      </a:schemeClr>
                    </a:solidFill>
                  </a:tcPr>
                </a:tc>
                <a:tc>
                  <a:txBody>
                    <a:bodyPr/>
                    <a:lstStyle/>
                    <a:p>
                      <a:pPr algn="ctr"/>
                      <a:r>
                        <a:rPr lang="en-GB" sz="1100" b="1" dirty="0">
                          <a:solidFill>
                            <a:srgbClr val="002060"/>
                          </a:solidFill>
                          <a:latin typeface="+mn-lt"/>
                        </a:rPr>
                        <a:t>Management</a:t>
                      </a:r>
                    </a:p>
                  </a:txBody>
                  <a:tcPr>
                    <a:solidFill>
                      <a:schemeClr val="tx1">
                        <a:lumMod val="25000"/>
                        <a:lumOff val="75000"/>
                      </a:schemeClr>
                    </a:solidFill>
                  </a:tcPr>
                </a:tc>
                <a:extLst>
                  <a:ext uri="{0D108BD9-81ED-4DB2-BD59-A6C34878D82A}">
                    <a16:rowId xmlns:a16="http://schemas.microsoft.com/office/drawing/2014/main" val="1148370357"/>
                  </a:ext>
                </a:extLst>
              </a:tr>
              <a:tr h="253311">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mn-lt"/>
                          <a:ea typeface="+mn-ea"/>
                          <a:cs typeface="+mn-cs"/>
                        </a:rPr>
                        <a:t>Employee/pay</a:t>
                      </a:r>
                    </a:p>
                  </a:txBody>
                  <a:tcPr>
                    <a:solidFill>
                      <a:schemeClr val="tx1">
                        <a:lumMod val="25000"/>
                        <a:lumOff val="75000"/>
                      </a:schemeClr>
                    </a:solidFill>
                  </a:tcPr>
                </a:tc>
                <a:tc>
                  <a:txBody>
                    <a:bodyPr/>
                    <a:lstStyle/>
                    <a:p>
                      <a:pPr algn="ctr"/>
                      <a:r>
                        <a:rPr lang="en-GB" sz="1100" dirty="0">
                          <a:solidFill>
                            <a:srgbClr val="002060"/>
                          </a:solidFill>
                          <a:latin typeface="+mn-lt"/>
                        </a:rPr>
                        <a:t>25%</a:t>
                      </a:r>
                    </a:p>
                  </a:txBody>
                  <a:tcPr>
                    <a:solidFill>
                      <a:schemeClr val="tx1">
                        <a:lumMod val="25000"/>
                        <a:lumOff val="75000"/>
                      </a:schemeClr>
                    </a:solidFill>
                  </a:tcPr>
                </a:tc>
                <a:tc>
                  <a:txBody>
                    <a:bodyPr/>
                    <a:lstStyle/>
                    <a:p>
                      <a:pPr algn="ctr"/>
                      <a:r>
                        <a:rPr lang="en-GB" sz="1100" dirty="0">
                          <a:solidFill>
                            <a:srgbClr val="002060"/>
                          </a:solidFill>
                          <a:latin typeface="+mn-lt"/>
                        </a:rPr>
                        <a:t>65%</a:t>
                      </a:r>
                    </a:p>
                  </a:txBody>
                  <a:tcPr>
                    <a:solidFill>
                      <a:schemeClr val="tx1">
                        <a:lumMod val="25000"/>
                        <a:lumOff val="75000"/>
                      </a:schemeClr>
                    </a:solidFill>
                  </a:tcPr>
                </a:tc>
                <a:extLst>
                  <a:ext uri="{0D108BD9-81ED-4DB2-BD59-A6C34878D82A}">
                    <a16:rowId xmlns:a16="http://schemas.microsoft.com/office/drawing/2014/main" val="993592765"/>
                  </a:ext>
                </a:extLst>
              </a:tr>
              <a:tr h="253311">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mn-lt"/>
                          <a:ea typeface="+mn-ea"/>
                          <a:cs typeface="+mn-cs"/>
                        </a:rPr>
                        <a:t>Contractor</a:t>
                      </a:r>
                    </a:p>
                  </a:txBody>
                  <a:tcPr>
                    <a:solidFill>
                      <a:schemeClr val="tx1">
                        <a:lumMod val="25000"/>
                        <a:lumOff val="75000"/>
                      </a:schemeClr>
                    </a:solidFill>
                  </a:tcPr>
                </a:tc>
                <a:tc>
                  <a:txBody>
                    <a:bodyPr/>
                    <a:lstStyle/>
                    <a:p>
                      <a:pPr algn="ctr"/>
                      <a:r>
                        <a:rPr lang="en-GB" sz="1100" dirty="0">
                          <a:solidFill>
                            <a:srgbClr val="002060"/>
                          </a:solidFill>
                          <a:latin typeface="+mn-lt"/>
                        </a:rPr>
                        <a:t>50%</a:t>
                      </a:r>
                    </a:p>
                  </a:txBody>
                  <a:tcPr>
                    <a:solidFill>
                      <a:schemeClr val="tx1">
                        <a:lumMod val="25000"/>
                        <a:lumOff val="75000"/>
                      </a:schemeClr>
                    </a:solidFill>
                  </a:tcPr>
                </a:tc>
                <a:tc>
                  <a:txBody>
                    <a:bodyPr/>
                    <a:lstStyle/>
                    <a:p>
                      <a:pPr algn="ctr"/>
                      <a:r>
                        <a:rPr lang="en-GB" sz="1100" dirty="0">
                          <a:solidFill>
                            <a:srgbClr val="002060"/>
                          </a:solidFill>
                          <a:latin typeface="+mn-lt"/>
                        </a:rPr>
                        <a:t>15%</a:t>
                      </a:r>
                    </a:p>
                  </a:txBody>
                  <a:tcPr>
                    <a:solidFill>
                      <a:schemeClr val="tx1">
                        <a:lumMod val="25000"/>
                        <a:lumOff val="75000"/>
                      </a:schemeClr>
                    </a:solidFill>
                  </a:tcPr>
                </a:tc>
                <a:extLst>
                  <a:ext uri="{0D108BD9-81ED-4DB2-BD59-A6C34878D82A}">
                    <a16:rowId xmlns:a16="http://schemas.microsoft.com/office/drawing/2014/main" val="4021459060"/>
                  </a:ext>
                </a:extLst>
              </a:tr>
              <a:tr h="253311">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mn-lt"/>
                          <a:ea typeface="+mn-ea"/>
                          <a:cs typeface="+mn-cs"/>
                        </a:rPr>
                        <a:t>Supplies/materials</a:t>
                      </a:r>
                    </a:p>
                  </a:txBody>
                  <a:tcPr>
                    <a:solidFill>
                      <a:schemeClr val="tx1">
                        <a:lumMod val="25000"/>
                        <a:lumOff val="75000"/>
                      </a:schemeClr>
                    </a:solidFill>
                  </a:tcPr>
                </a:tc>
                <a:tc>
                  <a:txBody>
                    <a:bodyPr/>
                    <a:lstStyle/>
                    <a:p>
                      <a:pPr algn="ctr"/>
                      <a:r>
                        <a:rPr lang="en-GB" sz="1100" dirty="0">
                          <a:solidFill>
                            <a:srgbClr val="002060"/>
                          </a:solidFill>
                          <a:latin typeface="+mn-lt"/>
                        </a:rPr>
                        <a:t>25%</a:t>
                      </a:r>
                    </a:p>
                  </a:txBody>
                  <a:tcPr>
                    <a:solidFill>
                      <a:schemeClr val="tx1">
                        <a:lumMod val="25000"/>
                        <a:lumOff val="75000"/>
                      </a:schemeClr>
                    </a:solidFill>
                  </a:tcPr>
                </a:tc>
                <a:tc>
                  <a:txBody>
                    <a:bodyPr/>
                    <a:lstStyle/>
                    <a:p>
                      <a:pPr algn="ctr"/>
                      <a:r>
                        <a:rPr lang="en-GB" sz="1100" dirty="0">
                          <a:solidFill>
                            <a:srgbClr val="002060"/>
                          </a:solidFill>
                          <a:latin typeface="+mn-lt"/>
                        </a:rPr>
                        <a:t>10%</a:t>
                      </a:r>
                    </a:p>
                  </a:txBody>
                  <a:tcPr>
                    <a:solidFill>
                      <a:schemeClr val="tx1">
                        <a:lumMod val="25000"/>
                        <a:lumOff val="75000"/>
                      </a:schemeClr>
                    </a:solidFill>
                  </a:tcPr>
                </a:tc>
                <a:extLst>
                  <a:ext uri="{0D108BD9-81ED-4DB2-BD59-A6C34878D82A}">
                    <a16:rowId xmlns:a16="http://schemas.microsoft.com/office/drawing/2014/main" val="1992509884"/>
                  </a:ext>
                </a:extLst>
              </a:tr>
              <a:tr h="253311">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mn-lt"/>
                          <a:ea typeface="+mn-ea"/>
                          <a:cs typeface="+mn-cs"/>
                        </a:rPr>
                        <a:t>Utilities</a:t>
                      </a:r>
                    </a:p>
                  </a:txBody>
                  <a:tcPr>
                    <a:solidFill>
                      <a:schemeClr val="tx1">
                        <a:lumMod val="25000"/>
                        <a:lumOff val="75000"/>
                      </a:schemeClr>
                    </a:solidFill>
                  </a:tcPr>
                </a:tc>
                <a:tc>
                  <a:txBody>
                    <a:bodyPr/>
                    <a:lstStyle/>
                    <a:p>
                      <a:pPr algn="ctr"/>
                      <a:endParaRPr lang="en-GB" sz="1100" dirty="0">
                        <a:solidFill>
                          <a:srgbClr val="002060"/>
                        </a:solidFill>
                        <a:latin typeface="+mn-lt"/>
                      </a:endParaRPr>
                    </a:p>
                  </a:txBody>
                  <a:tcPr>
                    <a:solidFill>
                      <a:schemeClr val="tx1">
                        <a:lumMod val="25000"/>
                        <a:lumOff val="75000"/>
                      </a:schemeClr>
                    </a:solidFill>
                  </a:tcPr>
                </a:tc>
                <a:tc>
                  <a:txBody>
                    <a:bodyPr/>
                    <a:lstStyle/>
                    <a:p>
                      <a:pPr algn="ctr"/>
                      <a:r>
                        <a:rPr lang="en-GB" sz="1100" dirty="0">
                          <a:solidFill>
                            <a:srgbClr val="002060"/>
                          </a:solidFill>
                          <a:latin typeface="+mn-lt"/>
                        </a:rPr>
                        <a:t>10%</a:t>
                      </a:r>
                    </a:p>
                  </a:txBody>
                  <a:tcPr>
                    <a:solidFill>
                      <a:schemeClr val="tx1">
                        <a:lumMod val="25000"/>
                        <a:lumOff val="75000"/>
                      </a:schemeClr>
                    </a:solidFill>
                  </a:tcPr>
                </a:tc>
                <a:extLst>
                  <a:ext uri="{0D108BD9-81ED-4DB2-BD59-A6C34878D82A}">
                    <a16:rowId xmlns:a16="http://schemas.microsoft.com/office/drawing/2014/main" val="2548116102"/>
                  </a:ext>
                </a:extLst>
              </a:tr>
            </a:tbl>
          </a:graphicData>
        </a:graphic>
      </p:graphicFrame>
      <p:graphicFrame>
        <p:nvGraphicFramePr>
          <p:cNvPr id="15" name="Table 14">
            <a:extLst>
              <a:ext uri="{FF2B5EF4-FFF2-40B4-BE49-F238E27FC236}">
                <a16:creationId xmlns:a16="http://schemas.microsoft.com/office/drawing/2014/main" id="{3AEC86E5-0A9C-B12B-47FA-D25EC348D9DE}"/>
              </a:ext>
            </a:extLst>
          </p:cNvPr>
          <p:cNvGraphicFramePr>
            <a:graphicFrameLocks noGrp="1"/>
          </p:cNvGraphicFramePr>
          <p:nvPr/>
        </p:nvGraphicFramePr>
        <p:xfrm>
          <a:off x="7064518" y="2572145"/>
          <a:ext cx="4810124" cy="1713709"/>
        </p:xfrm>
        <a:graphic>
          <a:graphicData uri="http://schemas.openxmlformats.org/drawingml/2006/table">
            <a:tbl>
              <a:tblPr>
                <a:tableStyleId>{22760E81-C7A0-47F2-B41E-5F1ABE7F7DB3}</a:tableStyleId>
              </a:tblPr>
              <a:tblGrid>
                <a:gridCol w="1528952">
                  <a:extLst>
                    <a:ext uri="{9D8B030D-6E8A-4147-A177-3AD203B41FA5}">
                      <a16:colId xmlns:a16="http://schemas.microsoft.com/office/drawing/2014/main" val="667310244"/>
                    </a:ext>
                  </a:extLst>
                </a:gridCol>
                <a:gridCol w="546862">
                  <a:extLst>
                    <a:ext uri="{9D8B030D-6E8A-4147-A177-3AD203B41FA5}">
                      <a16:colId xmlns:a16="http://schemas.microsoft.com/office/drawing/2014/main" val="3540681488"/>
                    </a:ext>
                  </a:extLst>
                </a:gridCol>
                <a:gridCol w="546862">
                  <a:extLst>
                    <a:ext uri="{9D8B030D-6E8A-4147-A177-3AD203B41FA5}">
                      <a16:colId xmlns:a16="http://schemas.microsoft.com/office/drawing/2014/main" val="1689990033"/>
                    </a:ext>
                  </a:extLst>
                </a:gridCol>
                <a:gridCol w="546862">
                  <a:extLst>
                    <a:ext uri="{9D8B030D-6E8A-4147-A177-3AD203B41FA5}">
                      <a16:colId xmlns:a16="http://schemas.microsoft.com/office/drawing/2014/main" val="4215707895"/>
                    </a:ext>
                  </a:extLst>
                </a:gridCol>
                <a:gridCol w="546862">
                  <a:extLst>
                    <a:ext uri="{9D8B030D-6E8A-4147-A177-3AD203B41FA5}">
                      <a16:colId xmlns:a16="http://schemas.microsoft.com/office/drawing/2014/main" val="2591930860"/>
                    </a:ext>
                  </a:extLst>
                </a:gridCol>
                <a:gridCol w="546862">
                  <a:extLst>
                    <a:ext uri="{9D8B030D-6E8A-4147-A177-3AD203B41FA5}">
                      <a16:colId xmlns:a16="http://schemas.microsoft.com/office/drawing/2014/main" val="2500952354"/>
                    </a:ext>
                  </a:extLst>
                </a:gridCol>
                <a:gridCol w="546862">
                  <a:extLst>
                    <a:ext uri="{9D8B030D-6E8A-4147-A177-3AD203B41FA5}">
                      <a16:colId xmlns:a16="http://schemas.microsoft.com/office/drawing/2014/main" val="1212429776"/>
                    </a:ext>
                  </a:extLst>
                </a:gridCol>
              </a:tblGrid>
              <a:tr h="162910">
                <a:tc>
                  <a:txBody>
                    <a:bodyPr/>
                    <a:lstStyle/>
                    <a:p>
                      <a:pPr algn="l" fontAlgn="b"/>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r" fontAlgn="b"/>
                      <a:r>
                        <a:rPr lang="en-GB" sz="1100" b="0" i="0" u="none" strike="noStrike" dirty="0">
                          <a:solidFill>
                            <a:srgbClr val="002060"/>
                          </a:solidFill>
                          <a:effectLst/>
                          <a:latin typeface="+mn-lt"/>
                        </a:rPr>
                        <a:t>2022.23</a:t>
                      </a:r>
                    </a:p>
                  </a:txBody>
                  <a:tcPr marL="0" marR="0" marT="0" marB="0" anchor="b">
                    <a:solidFill>
                      <a:schemeClr val="tx1">
                        <a:lumMod val="25000"/>
                        <a:lumOff val="75000"/>
                      </a:schemeClr>
                    </a:solidFill>
                  </a:tcPr>
                </a:tc>
                <a:tc>
                  <a:txBody>
                    <a:bodyPr/>
                    <a:lstStyle/>
                    <a:p>
                      <a:pPr algn="r" fontAlgn="b"/>
                      <a:r>
                        <a:rPr lang="en-GB" sz="1100" u="none" strike="noStrike" dirty="0">
                          <a:solidFill>
                            <a:srgbClr val="002060"/>
                          </a:solidFill>
                          <a:effectLst/>
                          <a:latin typeface="+mn-lt"/>
                        </a:rPr>
                        <a:t>2023.24</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r" fontAlgn="b"/>
                      <a:r>
                        <a:rPr lang="en-GB" sz="1100" u="none" strike="noStrike" dirty="0">
                          <a:solidFill>
                            <a:srgbClr val="002060"/>
                          </a:solidFill>
                          <a:effectLst/>
                          <a:latin typeface="+mn-lt"/>
                        </a:rPr>
                        <a:t>2024.25</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r" fontAlgn="b"/>
                      <a:r>
                        <a:rPr lang="en-GB" sz="1100" u="none" strike="noStrike" dirty="0">
                          <a:solidFill>
                            <a:srgbClr val="002060"/>
                          </a:solidFill>
                          <a:effectLst/>
                          <a:latin typeface="+mn-lt"/>
                        </a:rPr>
                        <a:t>2025.26</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r" fontAlgn="b"/>
                      <a:r>
                        <a:rPr lang="en-GB" sz="1100" u="none" strike="noStrike" dirty="0">
                          <a:solidFill>
                            <a:srgbClr val="002060"/>
                          </a:solidFill>
                          <a:effectLst/>
                          <a:latin typeface="+mn-lt"/>
                        </a:rPr>
                        <a:t>2026.27</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r" fontAlgn="b"/>
                      <a:r>
                        <a:rPr lang="en-GB" sz="1100" u="none" strike="noStrike" dirty="0">
                          <a:solidFill>
                            <a:srgbClr val="002060"/>
                          </a:solidFill>
                          <a:effectLst/>
                          <a:latin typeface="+mn-lt"/>
                        </a:rPr>
                        <a:t>2027.28</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extLst>
                  <a:ext uri="{0D108BD9-81ED-4DB2-BD59-A6C34878D82A}">
                    <a16:rowId xmlns:a16="http://schemas.microsoft.com/office/drawing/2014/main" val="4281923633"/>
                  </a:ext>
                </a:extLst>
              </a:tr>
              <a:tr h="220867">
                <a:tc>
                  <a:txBody>
                    <a:bodyPr/>
                    <a:lstStyle/>
                    <a:p>
                      <a:pPr algn="l" fontAlgn="b"/>
                      <a:r>
                        <a:rPr lang="en-GB" sz="1100" u="none" strike="noStrike" dirty="0">
                          <a:solidFill>
                            <a:srgbClr val="002060"/>
                          </a:solidFill>
                          <a:effectLst/>
                          <a:latin typeface="+mn-lt"/>
                        </a:rPr>
                        <a:t>General CPI</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10.00%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6.00%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4.00%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2.00%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2.00%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extLst>
                  <a:ext uri="{0D108BD9-81ED-4DB2-BD59-A6C34878D82A}">
                    <a16:rowId xmlns:a16="http://schemas.microsoft.com/office/drawing/2014/main" val="3292545162"/>
                  </a:ext>
                </a:extLst>
              </a:tr>
              <a:tr h="220867">
                <a:tc>
                  <a:txBody>
                    <a:bodyPr/>
                    <a:lstStyle/>
                    <a:p>
                      <a:pPr algn="l" fontAlgn="b"/>
                      <a:r>
                        <a:rPr lang="en-GB" sz="1100" u="none" strike="noStrike" dirty="0">
                          <a:solidFill>
                            <a:srgbClr val="002060"/>
                          </a:solidFill>
                          <a:effectLst/>
                          <a:latin typeface="+mn-lt"/>
                        </a:rPr>
                        <a:t>Pay award **</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5.00%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6.00%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4.50%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extLst>
                  <a:ext uri="{0D108BD9-81ED-4DB2-BD59-A6C34878D82A}">
                    <a16:rowId xmlns:a16="http://schemas.microsoft.com/office/drawing/2014/main" val="1896240477"/>
                  </a:ext>
                </a:extLst>
              </a:tr>
              <a:tr h="220867">
                <a:tc>
                  <a:txBody>
                    <a:bodyPr/>
                    <a:lstStyle/>
                    <a:p>
                      <a:pPr algn="l" fontAlgn="b"/>
                      <a:r>
                        <a:rPr lang="en-GB" sz="1100" u="none" strike="noStrike" dirty="0">
                          <a:solidFill>
                            <a:srgbClr val="002060"/>
                          </a:solidFill>
                          <a:effectLst/>
                          <a:latin typeface="+mn-lt"/>
                        </a:rPr>
                        <a:t>Contractors</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8.00%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10.00%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7.00%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4.00%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extLst>
                  <a:ext uri="{0D108BD9-81ED-4DB2-BD59-A6C34878D82A}">
                    <a16:rowId xmlns:a16="http://schemas.microsoft.com/office/drawing/2014/main" val="1645320918"/>
                  </a:ext>
                </a:extLst>
              </a:tr>
              <a:tr h="220867">
                <a:tc>
                  <a:txBody>
                    <a:bodyPr/>
                    <a:lstStyle/>
                    <a:p>
                      <a:pPr algn="l" fontAlgn="b"/>
                      <a:r>
                        <a:rPr lang="en-GB" sz="1100" u="none" strike="noStrike" dirty="0">
                          <a:solidFill>
                            <a:srgbClr val="002060"/>
                          </a:solidFill>
                          <a:effectLst/>
                          <a:latin typeface="+mn-lt"/>
                        </a:rPr>
                        <a:t>Supplies/materials</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8.00%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10.00%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7.00%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4.00%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extLst>
                  <a:ext uri="{0D108BD9-81ED-4DB2-BD59-A6C34878D82A}">
                    <a16:rowId xmlns:a16="http://schemas.microsoft.com/office/drawing/2014/main" val="593648456"/>
                  </a:ext>
                </a:extLst>
              </a:tr>
              <a:tr h="220867">
                <a:tc>
                  <a:txBody>
                    <a:bodyPr/>
                    <a:lstStyle/>
                    <a:p>
                      <a:pPr algn="l" fontAlgn="b"/>
                      <a:r>
                        <a:rPr lang="en-GB" sz="1100" u="none" strike="noStrike" dirty="0">
                          <a:solidFill>
                            <a:srgbClr val="002060"/>
                          </a:solidFill>
                          <a:effectLst/>
                          <a:latin typeface="+mn-lt"/>
                        </a:rPr>
                        <a:t>Utilities costs</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30%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100%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50%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5%</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extLst>
                  <a:ext uri="{0D108BD9-81ED-4DB2-BD59-A6C34878D82A}">
                    <a16:rowId xmlns:a16="http://schemas.microsoft.com/office/drawing/2014/main" val="1893210604"/>
                  </a:ext>
                </a:extLst>
              </a:tr>
              <a:tr h="220867">
                <a:tc>
                  <a:txBody>
                    <a:bodyPr/>
                    <a:lstStyle/>
                    <a:p>
                      <a:pPr algn="l" fontAlgn="b"/>
                      <a:r>
                        <a:rPr lang="en-GB" sz="1100" u="none" strike="noStrike" dirty="0">
                          <a:solidFill>
                            <a:srgbClr val="002060"/>
                          </a:solidFill>
                          <a:effectLst/>
                          <a:latin typeface="+mn-lt"/>
                        </a:rPr>
                        <a:t>Construction </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7.00%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10.00%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10.00%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b="1" u="none" strike="noStrike" dirty="0">
                          <a:solidFill>
                            <a:srgbClr val="FF0000"/>
                          </a:solidFill>
                          <a:effectLst/>
                          <a:latin typeface="+mn-lt"/>
                        </a:rPr>
                        <a:t>5.00%</a:t>
                      </a:r>
                      <a:endParaRPr lang="en-GB" sz="1100" b="1" i="0" u="none" strike="noStrike" dirty="0">
                        <a:solidFill>
                          <a:srgbClr val="FF000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3.00%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extLst>
                  <a:ext uri="{0D108BD9-81ED-4DB2-BD59-A6C34878D82A}">
                    <a16:rowId xmlns:a16="http://schemas.microsoft.com/office/drawing/2014/main" val="261991040"/>
                  </a:ext>
                </a:extLst>
              </a:tr>
              <a:tr h="220867">
                <a:tc>
                  <a:txBody>
                    <a:bodyPr/>
                    <a:lstStyle/>
                    <a:p>
                      <a:pPr algn="l" fontAlgn="b"/>
                      <a:r>
                        <a:rPr lang="en-GB" sz="1100" u="none" strike="noStrike" dirty="0">
                          <a:solidFill>
                            <a:srgbClr val="002060"/>
                          </a:solidFill>
                          <a:effectLst/>
                          <a:latin typeface="+mn-lt"/>
                        </a:rPr>
                        <a:t>Real rents from 2025</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l" fontAlgn="b"/>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l" fontAlgn="b"/>
                      <a:r>
                        <a:rPr lang="en-GB" sz="1100" u="none" strike="noStrike" dirty="0">
                          <a:solidFill>
                            <a:srgbClr val="002060"/>
                          </a:solidFill>
                          <a:effectLst/>
                          <a:latin typeface="+mn-lt"/>
                        </a:rPr>
                        <a:t> </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l" fontAlgn="b"/>
                      <a:r>
                        <a:rPr lang="en-GB" sz="1100" u="none" strike="noStrike" dirty="0">
                          <a:solidFill>
                            <a:srgbClr val="002060"/>
                          </a:solidFill>
                          <a:effectLst/>
                          <a:latin typeface="+mn-lt"/>
                        </a:rPr>
                        <a:t> </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1.00%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 1.00%</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tc>
                  <a:txBody>
                    <a:bodyPr/>
                    <a:lstStyle/>
                    <a:p>
                      <a:pPr algn="ctr" fontAlgn="b"/>
                      <a:r>
                        <a:rPr lang="en-GB" sz="1100" u="none" strike="noStrike" dirty="0">
                          <a:solidFill>
                            <a:srgbClr val="002060"/>
                          </a:solidFill>
                          <a:effectLst/>
                          <a:latin typeface="+mn-lt"/>
                        </a:rPr>
                        <a:t>1.00% </a:t>
                      </a:r>
                      <a:endParaRPr lang="en-GB" sz="1100" b="0" i="0" u="none" strike="noStrike" dirty="0">
                        <a:solidFill>
                          <a:srgbClr val="002060"/>
                        </a:solidFill>
                        <a:effectLst/>
                        <a:latin typeface="+mn-lt"/>
                      </a:endParaRPr>
                    </a:p>
                  </a:txBody>
                  <a:tcPr marL="0" marR="0" marT="0" marB="0" anchor="b">
                    <a:solidFill>
                      <a:schemeClr val="tx1">
                        <a:lumMod val="25000"/>
                        <a:lumOff val="75000"/>
                      </a:schemeClr>
                    </a:solidFill>
                  </a:tcPr>
                </a:tc>
                <a:extLst>
                  <a:ext uri="{0D108BD9-81ED-4DB2-BD59-A6C34878D82A}">
                    <a16:rowId xmlns:a16="http://schemas.microsoft.com/office/drawing/2014/main" val="98811225"/>
                  </a:ext>
                </a:extLst>
              </a:tr>
            </a:tbl>
          </a:graphicData>
        </a:graphic>
      </p:graphicFrame>
      <p:sp>
        <p:nvSpPr>
          <p:cNvPr id="16" name="TextBox 15">
            <a:extLst>
              <a:ext uri="{FF2B5EF4-FFF2-40B4-BE49-F238E27FC236}">
                <a16:creationId xmlns:a16="http://schemas.microsoft.com/office/drawing/2014/main" id="{639F0154-B1C3-EFDC-1D18-E02DE298D5A1}"/>
              </a:ext>
            </a:extLst>
          </p:cNvPr>
          <p:cNvSpPr txBox="1"/>
          <p:nvPr/>
        </p:nvSpPr>
        <p:spPr>
          <a:xfrm>
            <a:off x="7064518" y="4420536"/>
            <a:ext cx="5044150" cy="2123658"/>
          </a:xfrm>
          <a:prstGeom prst="rect">
            <a:avLst/>
          </a:prstGeom>
          <a:noFill/>
        </p:spPr>
        <p:txBody>
          <a:bodyPr wrap="square">
            <a:spAutoFit/>
          </a:bodyPr>
          <a:lstStyle/>
          <a:p>
            <a:pPr algn="just">
              <a:spcAft>
                <a:spcPts val="800"/>
              </a:spcAft>
            </a:pPr>
            <a:r>
              <a:rPr lang="en-GB" sz="1600" b="1"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Service charges </a:t>
            </a: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Wider range of experiences – ranging from capping to full cost recovery</a:t>
            </a: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Any voluntary cap represent (re)introduction of rent pooling</a:t>
            </a:r>
          </a:p>
          <a:p>
            <a:pPr marL="285750" indent="-285750" algn="just">
              <a:spcAft>
                <a:spcPts val="800"/>
              </a:spcAft>
              <a:buFont typeface="Arial" panose="020B0604020202020204" pitchFamily="34" charset="0"/>
              <a:buChar char="•"/>
            </a:pPr>
            <a:r>
              <a:rPr lang="en-GB" sz="1600" dirty="0">
                <a:solidFill>
                  <a:srgbClr val="002244"/>
                </a:solidFill>
                <a:latin typeface="Arial" panose="020B0604020202020204" pitchFamily="34" charset="0"/>
                <a:ea typeface="Calibri" panose="020F0502020204030204" pitchFamily="34" charset="0"/>
                <a:cs typeface="Times New Roman" panose="02020603050405020304" pitchFamily="18" charset="0"/>
              </a:rPr>
              <a:t>Estimated 15-20p on all rents across the entire stock if capped at 7%</a:t>
            </a:r>
          </a:p>
        </p:txBody>
      </p:sp>
    </p:spTree>
    <p:extLst>
      <p:ext uri="{BB962C8B-B14F-4D97-AF65-F5344CB8AC3E}">
        <p14:creationId xmlns:p14="http://schemas.microsoft.com/office/powerpoint/2010/main" val="65667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More of a challenge than that…</a:t>
            </a:r>
            <a:endParaRPr lang="en-GB" sz="2400" b="1" dirty="0"/>
          </a:p>
        </p:txBody>
      </p:sp>
      <p:sp>
        <p:nvSpPr>
          <p:cNvPr id="6" name="Slide Number Placeholder 5"/>
          <p:cNvSpPr>
            <a:spLocks noGrp="1"/>
          </p:cNvSpPr>
          <p:nvPr>
            <p:ph type="sldNum" sz="quarter" idx="4"/>
          </p:nvPr>
        </p:nvSpPr>
        <p:spPr>
          <a:xfrm>
            <a:off x="11640616" y="6534450"/>
            <a:ext cx="468052" cy="211578"/>
          </a:xfrm>
        </p:spPr>
        <p:txBody>
          <a:bodyPr/>
          <a:lstStyle/>
          <a:p>
            <a:fld id="{EC1DA28C-5BB3-474C-BABA-1B2E6B32FE7F}" type="slidenum">
              <a:rPr lang="ru-RU" smtClean="0"/>
              <a:pPr/>
              <a:t>8</a:t>
            </a:fld>
            <a:endParaRPr lang="ru-RU" dirty="0"/>
          </a:p>
        </p:txBody>
      </p:sp>
      <p:sp>
        <p:nvSpPr>
          <p:cNvPr id="7" name="Footer Placeholder 6"/>
          <p:cNvSpPr>
            <a:spLocks noGrp="1"/>
          </p:cNvSpPr>
          <p:nvPr>
            <p:ph type="ftr" sz="quarter" idx="3"/>
          </p:nvPr>
        </p:nvSpPr>
        <p:spPr>
          <a:xfrm>
            <a:off x="200024" y="6534450"/>
            <a:ext cx="4419812" cy="211578"/>
          </a:xfrm>
        </p:spPr>
        <p:txBody>
          <a:bodyPr/>
          <a:lstStyle/>
          <a:p>
            <a:endParaRPr lang="ru-RU" dirty="0"/>
          </a:p>
        </p:txBody>
      </p:sp>
      <p:sp>
        <p:nvSpPr>
          <p:cNvPr id="10" name="TextBox 9">
            <a:extLst>
              <a:ext uri="{FF2B5EF4-FFF2-40B4-BE49-F238E27FC236}">
                <a16:creationId xmlns:a16="http://schemas.microsoft.com/office/drawing/2014/main" id="{982418DA-DDF4-4DE7-83FE-55D23C3AA793}"/>
              </a:ext>
            </a:extLst>
          </p:cNvPr>
          <p:cNvSpPr txBox="1"/>
          <p:nvPr/>
        </p:nvSpPr>
        <p:spPr>
          <a:xfrm>
            <a:off x="83332" y="1108715"/>
            <a:ext cx="6230841" cy="5375831"/>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Additional capital pressures have an impact on revenue if required to be financed within the HRA business plan</a:t>
            </a:r>
          </a:p>
          <a:p>
            <a:pPr marL="285750" indent="-285750" algn="just">
              <a:spcAft>
                <a:spcPts val="800"/>
              </a:spcAft>
              <a:buFont typeface="Arial" panose="020B0604020202020204" pitchFamily="34" charset="0"/>
              <a:buChar char="•"/>
            </a:pPr>
            <a:endPar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Illustratively (for example)…</a:t>
            </a:r>
          </a:p>
          <a:p>
            <a:pPr marL="285750" indent="-285750" algn="just">
              <a:spcAft>
                <a:spcPts val="800"/>
              </a:spcAft>
              <a:buFont typeface="Arial" panose="020B0604020202020204" pitchFamily="34" charset="0"/>
              <a:buChar char="•"/>
            </a:pPr>
            <a:endPar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Fire &amp; Building safety over 5-7 years</a:t>
            </a:r>
          </a:p>
          <a:p>
            <a:pPr marL="285750"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Estimated £7.7billion programme]</a:t>
            </a:r>
          </a:p>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Part-financed revenue 15%</a:t>
            </a:r>
          </a:p>
          <a:p>
            <a:pPr marL="285750" indent="-285750" algn="just">
              <a:spcAft>
                <a:spcPts val="800"/>
              </a:spcAft>
              <a:buFont typeface="Arial" panose="020B0604020202020204" pitchFamily="34" charset="0"/>
              <a:buChar char="•"/>
            </a:pPr>
            <a:r>
              <a:rPr lang="en-GB" dirty="0">
                <a:solidFill>
                  <a:srgbClr val="002244"/>
                </a:solidFill>
                <a:latin typeface="Arial" panose="020B0604020202020204" pitchFamily="34" charset="0"/>
                <a:ea typeface="Calibri" panose="020F0502020204030204" pitchFamily="34" charset="0"/>
                <a:cs typeface="Times New Roman" panose="02020603050405020304" pitchFamily="18" charset="0"/>
              </a:rPr>
              <a:t>Part-financed borrowing 85% (assuming below sensible prudential borrowing limits)</a:t>
            </a: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rPr>
              <a:t>Borrowing implications are significant – nationally c£300m pa </a:t>
            </a:r>
          </a:p>
          <a:p>
            <a:pPr marL="28575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800"/>
              </a:spcAft>
            </a:pPr>
            <a:endParaRPr lang="en-GB"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2218AC0E-9524-49AC-BE0E-2989CD4DD773}"/>
              </a:ext>
            </a:extLst>
          </p:cNvPr>
          <p:cNvGraphicFramePr>
            <a:graphicFrameLocks/>
          </p:cNvGraphicFramePr>
          <p:nvPr/>
        </p:nvGraphicFramePr>
        <p:xfrm>
          <a:off x="6803243" y="1236695"/>
          <a:ext cx="5305425" cy="3171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741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2400" b="1" dirty="0"/>
              <a:t>Building Safety (1)</a:t>
            </a:r>
            <a:endParaRPr lang="en-GB" sz="24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9</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8" name="Rectangle 17">
            <a:extLst>
              <a:ext uri="{FF2B5EF4-FFF2-40B4-BE49-F238E27FC236}">
                <a16:creationId xmlns:a16="http://schemas.microsoft.com/office/drawing/2014/main" id="{851C066B-1C04-4E1C-A558-31A750F10BD4}"/>
              </a:ext>
            </a:extLst>
          </p:cNvPr>
          <p:cNvSpPr/>
          <p:nvPr/>
        </p:nvSpPr>
        <p:spPr>
          <a:xfrm>
            <a:off x="5896948" y="1073512"/>
            <a:ext cx="6221052" cy="509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600"/>
              </a:spcAft>
            </a:pPr>
            <a:r>
              <a:rPr lang="en-GB" sz="1500" b="1" dirty="0">
                <a:solidFill>
                  <a:schemeClr val="tx1"/>
                </a:solidFill>
              </a:rPr>
              <a:t>Core assumptions applying to the modelling</a:t>
            </a:r>
          </a:p>
          <a:p>
            <a:pPr marL="742950" lvl="1"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Number of units in tall buildings estimated @ 1/4/23 227,941</a:t>
            </a:r>
          </a:p>
          <a:p>
            <a:pPr marL="285750" indent="-285750">
              <a:buFont typeface="Arial" panose="020B0604020202020204" pitchFamily="34" charset="0"/>
              <a:buChar char="•"/>
            </a:pPr>
            <a:r>
              <a:rPr lang="en-US" sz="1500" dirty="0">
                <a:solidFill>
                  <a:schemeClr val="tx1"/>
                </a:solidFill>
              </a:rPr>
              <a:t>Number of units sheltered/vulnerable person housing @ 1/4/23 290,170</a:t>
            </a: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Represents</a:t>
            </a:r>
          </a:p>
          <a:p>
            <a:pPr marL="742950" lvl="1" indent="-285750">
              <a:buFont typeface="Arial" panose="020B0604020202020204" pitchFamily="34" charset="0"/>
              <a:buChar char="•"/>
            </a:pPr>
            <a:r>
              <a:rPr lang="en-US" sz="1500" dirty="0">
                <a:solidFill>
                  <a:schemeClr val="tx1"/>
                </a:solidFill>
              </a:rPr>
              <a:t>4% reduction in tall building units since 2019</a:t>
            </a:r>
          </a:p>
          <a:p>
            <a:pPr marL="742950" lvl="1" indent="-285750">
              <a:buFont typeface="Arial" panose="020B0604020202020204" pitchFamily="34" charset="0"/>
              <a:buChar char="•"/>
            </a:pPr>
            <a:r>
              <a:rPr lang="en-US" sz="1500" dirty="0">
                <a:solidFill>
                  <a:schemeClr val="tx1"/>
                </a:solidFill>
              </a:rPr>
              <a:t>2% reduction in sheltered units since 2019</a:t>
            </a:r>
          </a:p>
          <a:p>
            <a:pPr marL="742950" lvl="1"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Number of tall blocks 3,300 average dwellings 58 per block</a:t>
            </a:r>
          </a:p>
          <a:p>
            <a:pPr marL="285750" indent="-285750">
              <a:buFont typeface="Arial" panose="020B0604020202020204" pitchFamily="34" charset="0"/>
              <a:buChar char="•"/>
            </a:pPr>
            <a:r>
              <a:rPr lang="en-US" sz="1500" dirty="0">
                <a:solidFill>
                  <a:schemeClr val="tx1"/>
                </a:solidFill>
              </a:rPr>
              <a:t>Cross-ref to DLUHC statistics – out of est. 6,000 blocks LA/RP</a:t>
            </a: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Maximum compliance with fire and building safety standards: unit costs</a:t>
            </a:r>
          </a:p>
          <a:p>
            <a:pPr marL="285750" indent="-285750">
              <a:buFont typeface="Arial" panose="020B0604020202020204" pitchFamily="34" charset="0"/>
              <a:buChar char="•"/>
            </a:pPr>
            <a:endParaRPr lang="en-US" sz="1500" dirty="0">
              <a:solidFill>
                <a:schemeClr val="tx1"/>
              </a:solidFill>
            </a:endParaRPr>
          </a:p>
          <a:p>
            <a:pPr marL="285750" indent="-285750">
              <a:buFont typeface="Arial" panose="020B0604020202020204" pitchFamily="34" charset="0"/>
              <a:buChar char="•"/>
            </a:pPr>
            <a:r>
              <a:rPr lang="en-US" sz="1500" dirty="0">
                <a:solidFill>
                  <a:schemeClr val="tx1"/>
                </a:solidFill>
              </a:rPr>
              <a:t>Unit cost pressures add 20% since 2019</a:t>
            </a:r>
          </a:p>
          <a:p>
            <a:pPr marL="285750" indent="-285750">
              <a:buFont typeface="Arial" panose="020B0604020202020204" pitchFamily="34" charset="0"/>
              <a:buChar char="•"/>
            </a:pPr>
            <a:r>
              <a:rPr lang="en-US" sz="1500" dirty="0">
                <a:solidFill>
                  <a:schemeClr val="tx1"/>
                </a:solidFill>
              </a:rPr>
              <a:t>Estimated 15% of the work complete on tall buildings</a:t>
            </a:r>
          </a:p>
          <a:p>
            <a:pPr marL="285750" indent="-285750">
              <a:buFont typeface="Arial" panose="020B0604020202020204" pitchFamily="34" charset="0"/>
              <a:buChar char="•"/>
            </a:pPr>
            <a:r>
              <a:rPr lang="en-US" sz="1500" dirty="0">
                <a:solidFill>
                  <a:schemeClr val="tx1"/>
                </a:solidFill>
              </a:rPr>
              <a:t>Estimated &lt;3% completed on sheltered blocks </a:t>
            </a:r>
          </a:p>
          <a:p>
            <a:pPr marL="285750" indent="-285750">
              <a:buFont typeface="Arial" panose="020B0604020202020204" pitchFamily="34" charset="0"/>
              <a:buChar char="•"/>
            </a:pPr>
            <a:r>
              <a:rPr lang="en-US" sz="1500" dirty="0">
                <a:solidFill>
                  <a:schemeClr val="tx1"/>
                </a:solidFill>
              </a:rPr>
              <a:t>Work to be completed over 7 years from 2023</a:t>
            </a:r>
            <a:endParaRPr lang="en-GB" sz="1500" dirty="0">
              <a:solidFill>
                <a:schemeClr val="tx1"/>
              </a:solidFill>
            </a:endParaRPr>
          </a:p>
        </p:txBody>
      </p:sp>
      <p:graphicFrame>
        <p:nvGraphicFramePr>
          <p:cNvPr id="2" name="Table 1">
            <a:extLst>
              <a:ext uri="{FF2B5EF4-FFF2-40B4-BE49-F238E27FC236}">
                <a16:creationId xmlns:a16="http://schemas.microsoft.com/office/drawing/2014/main" id="{669B83ED-0258-4966-AEED-2FD05E4E0AC4}"/>
              </a:ext>
            </a:extLst>
          </p:cNvPr>
          <p:cNvGraphicFramePr>
            <a:graphicFrameLocks noGrp="1"/>
          </p:cNvGraphicFramePr>
          <p:nvPr/>
        </p:nvGraphicFramePr>
        <p:xfrm>
          <a:off x="638551" y="1393927"/>
          <a:ext cx="4633246" cy="3831216"/>
        </p:xfrm>
        <a:graphic>
          <a:graphicData uri="http://schemas.openxmlformats.org/drawingml/2006/table">
            <a:tbl>
              <a:tblPr>
                <a:tableStyleId>{22760E81-C7A0-47F2-B41E-5F1ABE7F7DB3}</a:tableStyleId>
              </a:tblPr>
              <a:tblGrid>
                <a:gridCol w="2590632">
                  <a:extLst>
                    <a:ext uri="{9D8B030D-6E8A-4147-A177-3AD203B41FA5}">
                      <a16:colId xmlns:a16="http://schemas.microsoft.com/office/drawing/2014/main" val="1206273675"/>
                    </a:ext>
                  </a:extLst>
                </a:gridCol>
                <a:gridCol w="597838">
                  <a:extLst>
                    <a:ext uri="{9D8B030D-6E8A-4147-A177-3AD203B41FA5}">
                      <a16:colId xmlns:a16="http://schemas.microsoft.com/office/drawing/2014/main" val="789399745"/>
                    </a:ext>
                  </a:extLst>
                </a:gridCol>
                <a:gridCol w="722388">
                  <a:extLst>
                    <a:ext uri="{9D8B030D-6E8A-4147-A177-3AD203B41FA5}">
                      <a16:colId xmlns:a16="http://schemas.microsoft.com/office/drawing/2014/main" val="1505670712"/>
                    </a:ext>
                  </a:extLst>
                </a:gridCol>
                <a:gridCol w="722388">
                  <a:extLst>
                    <a:ext uri="{9D8B030D-6E8A-4147-A177-3AD203B41FA5}">
                      <a16:colId xmlns:a16="http://schemas.microsoft.com/office/drawing/2014/main" val="2155165887"/>
                    </a:ext>
                  </a:extLst>
                </a:gridCol>
              </a:tblGrid>
              <a:tr h="240832">
                <a:tc>
                  <a:txBody>
                    <a:bodyPr/>
                    <a:lstStyle/>
                    <a:p>
                      <a:pPr algn="l" fontAlgn="ctr"/>
                      <a:endParaRPr lang="en-GB" sz="1400" b="1" i="0" u="none" strike="noStrike" dirty="0">
                        <a:solidFill>
                          <a:srgbClr val="000000"/>
                        </a:solidFill>
                        <a:effectLst/>
                        <a:latin typeface="+mj-lt"/>
                      </a:endParaRPr>
                    </a:p>
                  </a:txBody>
                  <a:tcPr marL="9525" marR="9525" marT="9525" marB="0" anchor="ctr"/>
                </a:tc>
                <a:tc>
                  <a:txBody>
                    <a:bodyPr/>
                    <a:lstStyle/>
                    <a:p>
                      <a:pPr algn="l" fontAlgn="b"/>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1" u="none" strike="noStrike" dirty="0">
                          <a:effectLst/>
                          <a:latin typeface="+mj-lt"/>
                        </a:rPr>
                        <a:t>TALL</a:t>
                      </a:r>
                      <a:endParaRPr lang="en-GB" sz="1400" b="1" i="0" u="none" strike="noStrike" dirty="0">
                        <a:solidFill>
                          <a:srgbClr val="000000"/>
                        </a:solidFill>
                        <a:effectLst/>
                        <a:latin typeface="+mj-lt"/>
                      </a:endParaRPr>
                    </a:p>
                  </a:txBody>
                  <a:tcPr marL="9525" marR="9525" marT="9525" marB="0" anchor="b"/>
                </a:tc>
                <a:tc>
                  <a:txBody>
                    <a:bodyPr/>
                    <a:lstStyle/>
                    <a:p>
                      <a:pPr algn="ctr" fontAlgn="b"/>
                      <a:r>
                        <a:rPr lang="en-GB" sz="1400" b="1" i="0" u="none" strike="noStrike" dirty="0">
                          <a:solidFill>
                            <a:srgbClr val="000000"/>
                          </a:solidFill>
                          <a:effectLst/>
                          <a:latin typeface="+mj-lt"/>
                        </a:rPr>
                        <a:t>SHELT</a:t>
                      </a:r>
                    </a:p>
                  </a:txBody>
                  <a:tcPr marL="9525" marR="9525" marT="9525" marB="0" anchor="b"/>
                </a:tc>
                <a:extLst>
                  <a:ext uri="{0D108BD9-81ED-4DB2-BD59-A6C34878D82A}">
                    <a16:rowId xmlns:a16="http://schemas.microsoft.com/office/drawing/2014/main" val="2236360598"/>
                  </a:ext>
                </a:extLst>
              </a:tr>
              <a:tr h="240832">
                <a:tc>
                  <a:txBody>
                    <a:bodyPr/>
                    <a:lstStyle/>
                    <a:p>
                      <a:pPr algn="l" fontAlgn="ctr"/>
                      <a:r>
                        <a:rPr lang="en-GB" sz="1400" u="none" strike="noStrike" dirty="0">
                          <a:effectLst/>
                          <a:latin typeface="+mj-lt"/>
                        </a:rPr>
                        <a:t>Fire Safety Measures</a:t>
                      </a:r>
                      <a:endParaRPr lang="en-GB" sz="1400" b="1" i="0" u="none" strike="noStrike" dirty="0">
                        <a:solidFill>
                          <a:srgbClr val="000000"/>
                        </a:solidFill>
                        <a:effectLst/>
                        <a:latin typeface="+mj-lt"/>
                      </a:endParaRPr>
                    </a:p>
                  </a:txBody>
                  <a:tcPr marL="9525" marR="9525" marT="9525" marB="0" anchor="ctr"/>
                </a:tc>
                <a:tc>
                  <a:txBody>
                    <a:bodyPr/>
                    <a:lstStyle/>
                    <a:p>
                      <a:pPr algn="l" fontAlgn="b"/>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dirty="0">
                          <a:solidFill>
                            <a:srgbClr val="000000"/>
                          </a:solidFill>
                          <a:effectLst/>
                          <a:latin typeface="+mj-lt"/>
                        </a:rPr>
                        <a:t>Unit </a:t>
                      </a:r>
                    </a:p>
                  </a:txBody>
                  <a:tcPr marL="9525" marR="9525" marT="9525" marB="0" anchor="b"/>
                </a:tc>
                <a:tc>
                  <a:txBody>
                    <a:bodyPr/>
                    <a:lstStyle/>
                    <a:p>
                      <a:pPr algn="ctr" fontAlgn="b"/>
                      <a:r>
                        <a:rPr lang="en-GB" sz="1400" b="0" i="0" u="none" strike="noStrike" dirty="0">
                          <a:solidFill>
                            <a:srgbClr val="000000"/>
                          </a:solidFill>
                          <a:effectLst/>
                          <a:latin typeface="+mj-lt"/>
                        </a:rPr>
                        <a:t>Unit</a:t>
                      </a:r>
                    </a:p>
                  </a:txBody>
                  <a:tcPr marL="9525" marR="9525" marT="9525" marB="0" anchor="b"/>
                </a:tc>
                <a:extLst>
                  <a:ext uri="{0D108BD9-81ED-4DB2-BD59-A6C34878D82A}">
                    <a16:rowId xmlns:a16="http://schemas.microsoft.com/office/drawing/2014/main" val="1481721743"/>
                  </a:ext>
                </a:extLst>
              </a:tr>
              <a:tr h="240832">
                <a:tc>
                  <a:txBody>
                    <a:bodyPr/>
                    <a:lstStyle/>
                    <a:p>
                      <a:pPr algn="l" fontAlgn="ctr"/>
                      <a:r>
                        <a:rPr lang="en-GB" sz="1400" u="none" strike="noStrike" dirty="0">
                          <a:effectLst/>
                          <a:latin typeface="+mj-lt"/>
                        </a:rPr>
                        <a:t>Install sprinklers</a:t>
                      </a:r>
                      <a:endParaRPr lang="en-GB" sz="1400" b="0" i="0" u="none" strike="noStrike" dirty="0">
                        <a:solidFill>
                          <a:srgbClr val="000000"/>
                        </a:solidFill>
                        <a:effectLst/>
                        <a:latin typeface="+mj-lt"/>
                      </a:endParaRPr>
                    </a:p>
                  </a:txBody>
                  <a:tcPr marL="9525" marR="9525" marT="9525" marB="0" anchor="ctr"/>
                </a:tc>
                <a:tc>
                  <a:txBody>
                    <a:bodyPr/>
                    <a:lstStyle/>
                    <a:p>
                      <a:pPr algn="l" fontAlgn="b"/>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u="none" strike="noStrike">
                          <a:effectLst/>
                          <a:latin typeface="+mj-lt"/>
                        </a:rPr>
                        <a:t>7,500</a:t>
                      </a:r>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b="0" i="0" u="none" strike="noStrike">
                          <a:solidFill>
                            <a:srgbClr val="000000"/>
                          </a:solidFill>
                          <a:effectLst/>
                          <a:latin typeface="+mj-lt"/>
                        </a:rPr>
                        <a:t>5,998</a:t>
                      </a:r>
                    </a:p>
                  </a:txBody>
                  <a:tcPr marL="9525" marR="9525" marT="9525" marB="0" anchor="b"/>
                </a:tc>
                <a:extLst>
                  <a:ext uri="{0D108BD9-81ED-4DB2-BD59-A6C34878D82A}">
                    <a16:rowId xmlns:a16="http://schemas.microsoft.com/office/drawing/2014/main" val="2437733507"/>
                  </a:ext>
                </a:extLst>
              </a:tr>
              <a:tr h="240832">
                <a:tc>
                  <a:txBody>
                    <a:bodyPr/>
                    <a:lstStyle/>
                    <a:p>
                      <a:pPr algn="l" fontAlgn="ctr"/>
                      <a:r>
                        <a:rPr lang="en-GB" sz="1400" u="none" strike="noStrike">
                          <a:effectLst/>
                          <a:latin typeface="+mj-lt"/>
                        </a:rPr>
                        <a:t>Replace fire doors</a:t>
                      </a:r>
                      <a:endParaRPr lang="en-GB" sz="1400" b="0" i="0" u="none" strike="noStrike">
                        <a:solidFill>
                          <a:srgbClr val="000000"/>
                        </a:solidFill>
                        <a:effectLst/>
                        <a:latin typeface="+mj-lt"/>
                      </a:endParaRPr>
                    </a:p>
                  </a:txBody>
                  <a:tcPr marL="9525" marR="9525" marT="9525" marB="0" anchor="ctr"/>
                </a:tc>
                <a:tc>
                  <a:txBody>
                    <a:bodyPr/>
                    <a:lstStyle/>
                    <a:p>
                      <a:pPr algn="l" fontAlgn="b"/>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u="none" strike="noStrike" dirty="0">
                          <a:effectLst/>
                          <a:latin typeface="+mj-lt"/>
                        </a:rPr>
                        <a:t>1,440</a:t>
                      </a:r>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a:solidFill>
                            <a:srgbClr val="000000"/>
                          </a:solidFill>
                          <a:effectLst/>
                          <a:latin typeface="+mj-lt"/>
                        </a:rPr>
                        <a:t>1,439</a:t>
                      </a:r>
                    </a:p>
                  </a:txBody>
                  <a:tcPr marL="9525" marR="9525" marT="9525" marB="0" anchor="b"/>
                </a:tc>
                <a:extLst>
                  <a:ext uri="{0D108BD9-81ED-4DB2-BD59-A6C34878D82A}">
                    <a16:rowId xmlns:a16="http://schemas.microsoft.com/office/drawing/2014/main" val="3511604930"/>
                  </a:ext>
                </a:extLst>
              </a:tr>
              <a:tr h="240832">
                <a:tc>
                  <a:txBody>
                    <a:bodyPr/>
                    <a:lstStyle/>
                    <a:p>
                      <a:pPr algn="l" fontAlgn="ctr"/>
                      <a:r>
                        <a:rPr lang="en-GB" sz="1400" u="none" strike="noStrike">
                          <a:effectLst/>
                          <a:latin typeface="+mj-lt"/>
                        </a:rPr>
                        <a:t>Compartmentation works</a:t>
                      </a:r>
                      <a:endParaRPr lang="en-GB" sz="1400" b="0" i="0" u="none" strike="noStrike">
                        <a:solidFill>
                          <a:srgbClr val="000000"/>
                        </a:solidFill>
                        <a:effectLst/>
                        <a:latin typeface="+mj-lt"/>
                      </a:endParaRPr>
                    </a:p>
                  </a:txBody>
                  <a:tcPr marL="9525" marR="9525" marT="9525" marB="0" anchor="ctr"/>
                </a:tc>
                <a:tc>
                  <a:txBody>
                    <a:bodyPr/>
                    <a:lstStyle/>
                    <a:p>
                      <a:pPr algn="l" fontAlgn="b"/>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u="none" strike="noStrike" dirty="0">
                          <a:effectLst/>
                          <a:latin typeface="+mj-lt"/>
                        </a:rPr>
                        <a:t>960</a:t>
                      </a:r>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a:solidFill>
                            <a:srgbClr val="000000"/>
                          </a:solidFill>
                          <a:effectLst/>
                          <a:latin typeface="+mj-lt"/>
                        </a:rPr>
                        <a:t>961</a:t>
                      </a:r>
                    </a:p>
                  </a:txBody>
                  <a:tcPr marL="9525" marR="9525" marT="9525" marB="0" anchor="b"/>
                </a:tc>
                <a:extLst>
                  <a:ext uri="{0D108BD9-81ED-4DB2-BD59-A6C34878D82A}">
                    <a16:rowId xmlns:a16="http://schemas.microsoft.com/office/drawing/2014/main" val="4135469929"/>
                  </a:ext>
                </a:extLst>
              </a:tr>
              <a:tr h="240832">
                <a:tc>
                  <a:txBody>
                    <a:bodyPr/>
                    <a:lstStyle/>
                    <a:p>
                      <a:pPr algn="l" fontAlgn="ctr"/>
                      <a:r>
                        <a:rPr lang="en-GB" sz="1400" u="none" strike="noStrike">
                          <a:effectLst/>
                          <a:latin typeface="+mj-lt"/>
                        </a:rPr>
                        <a:t>Improve fire alarm system</a:t>
                      </a:r>
                      <a:endParaRPr lang="en-GB" sz="1400" b="0" i="0" u="none" strike="noStrike">
                        <a:solidFill>
                          <a:srgbClr val="000000"/>
                        </a:solidFill>
                        <a:effectLst/>
                        <a:latin typeface="+mj-lt"/>
                      </a:endParaRPr>
                    </a:p>
                  </a:txBody>
                  <a:tcPr marL="9525" marR="9525" marT="9525" marB="0" anchor="ctr"/>
                </a:tc>
                <a:tc>
                  <a:txBody>
                    <a:bodyPr/>
                    <a:lstStyle/>
                    <a:p>
                      <a:pPr algn="l" fontAlgn="b"/>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u="none" strike="noStrike" dirty="0">
                          <a:effectLst/>
                          <a:latin typeface="+mj-lt"/>
                        </a:rPr>
                        <a:t>419</a:t>
                      </a:r>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a:solidFill>
                            <a:srgbClr val="000000"/>
                          </a:solidFill>
                          <a:effectLst/>
                          <a:latin typeface="+mj-lt"/>
                        </a:rPr>
                        <a:t>478</a:t>
                      </a:r>
                    </a:p>
                  </a:txBody>
                  <a:tcPr marL="9525" marR="9525" marT="9525" marB="0" anchor="b"/>
                </a:tc>
                <a:extLst>
                  <a:ext uri="{0D108BD9-81ED-4DB2-BD59-A6C34878D82A}">
                    <a16:rowId xmlns:a16="http://schemas.microsoft.com/office/drawing/2014/main" val="3624859420"/>
                  </a:ext>
                </a:extLst>
              </a:tr>
              <a:tr h="240832">
                <a:tc>
                  <a:txBody>
                    <a:bodyPr/>
                    <a:lstStyle/>
                    <a:p>
                      <a:pPr algn="l" fontAlgn="ctr"/>
                      <a:r>
                        <a:rPr lang="en-GB" sz="1400" u="none" strike="noStrike">
                          <a:effectLst/>
                          <a:latin typeface="+mj-lt"/>
                        </a:rPr>
                        <a:t>Replace cladding</a:t>
                      </a:r>
                      <a:endParaRPr lang="en-GB" sz="1400" b="0" i="0" u="none" strike="noStrike">
                        <a:solidFill>
                          <a:srgbClr val="000000"/>
                        </a:solidFill>
                        <a:effectLst/>
                        <a:latin typeface="+mj-lt"/>
                      </a:endParaRPr>
                    </a:p>
                  </a:txBody>
                  <a:tcPr marL="9525" marR="9525" marT="9525" marB="0" anchor="ctr"/>
                </a:tc>
                <a:tc>
                  <a:txBody>
                    <a:bodyPr/>
                    <a:lstStyle/>
                    <a:p>
                      <a:pPr algn="l" fontAlgn="b"/>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u="none" strike="noStrike" dirty="0">
                          <a:effectLst/>
                          <a:latin typeface="+mj-lt"/>
                        </a:rPr>
                        <a:t>9,451</a:t>
                      </a:r>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a:solidFill>
                            <a:srgbClr val="000000"/>
                          </a:solidFill>
                          <a:effectLst/>
                          <a:latin typeface="+mj-lt"/>
                        </a:rPr>
                        <a:t>527</a:t>
                      </a:r>
                    </a:p>
                  </a:txBody>
                  <a:tcPr marL="9525" marR="9525" marT="9525" marB="0" anchor="b"/>
                </a:tc>
                <a:extLst>
                  <a:ext uri="{0D108BD9-81ED-4DB2-BD59-A6C34878D82A}">
                    <a16:rowId xmlns:a16="http://schemas.microsoft.com/office/drawing/2014/main" val="2046966370"/>
                  </a:ext>
                </a:extLst>
              </a:tr>
              <a:tr h="240832">
                <a:tc>
                  <a:txBody>
                    <a:bodyPr/>
                    <a:lstStyle/>
                    <a:p>
                      <a:pPr algn="l" fontAlgn="ctr"/>
                      <a:r>
                        <a:rPr lang="en-GB" sz="1400" b="1" u="none" strike="noStrike" dirty="0">
                          <a:effectLst/>
                          <a:latin typeface="+mj-lt"/>
                        </a:rPr>
                        <a:t>TOTALS</a:t>
                      </a:r>
                      <a:endParaRPr lang="en-GB" sz="1400" b="1" i="0" u="none" strike="noStrike" dirty="0">
                        <a:solidFill>
                          <a:srgbClr val="000000"/>
                        </a:solidFill>
                        <a:effectLst/>
                        <a:latin typeface="+mj-lt"/>
                      </a:endParaRPr>
                    </a:p>
                  </a:txBody>
                  <a:tcPr marL="9525" marR="9525" marT="9525" marB="0" anchor="ctr"/>
                </a:tc>
                <a:tc>
                  <a:txBody>
                    <a:bodyPr/>
                    <a:lstStyle/>
                    <a:p>
                      <a:pPr algn="l" fontAlgn="b"/>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1" u="none" strike="noStrike" dirty="0">
                          <a:effectLst/>
                          <a:latin typeface="+mj-lt"/>
                        </a:rPr>
                        <a:t>19,771</a:t>
                      </a:r>
                      <a:endParaRPr lang="en-GB" sz="1400" b="1" i="0" u="none" strike="noStrike" dirty="0">
                        <a:solidFill>
                          <a:srgbClr val="000000"/>
                        </a:solidFill>
                        <a:effectLst/>
                        <a:latin typeface="+mj-lt"/>
                      </a:endParaRPr>
                    </a:p>
                  </a:txBody>
                  <a:tcPr marL="9525" marR="9525" marT="9525" marB="0" anchor="b"/>
                </a:tc>
                <a:tc>
                  <a:txBody>
                    <a:bodyPr/>
                    <a:lstStyle/>
                    <a:p>
                      <a:pPr algn="ctr" fontAlgn="b"/>
                      <a:r>
                        <a:rPr lang="en-GB" sz="1400" b="1" i="0" u="none" strike="noStrike">
                          <a:solidFill>
                            <a:srgbClr val="000000"/>
                          </a:solidFill>
                          <a:effectLst/>
                          <a:latin typeface="+mj-lt"/>
                        </a:rPr>
                        <a:t>9,402</a:t>
                      </a:r>
                    </a:p>
                  </a:txBody>
                  <a:tcPr marL="9525" marR="9525" marT="9525" marB="0" anchor="b"/>
                </a:tc>
                <a:extLst>
                  <a:ext uri="{0D108BD9-81ED-4DB2-BD59-A6C34878D82A}">
                    <a16:rowId xmlns:a16="http://schemas.microsoft.com/office/drawing/2014/main" val="3526234457"/>
                  </a:ext>
                </a:extLst>
              </a:tr>
              <a:tr h="470616">
                <a:tc>
                  <a:txBody>
                    <a:bodyPr/>
                    <a:lstStyle/>
                    <a:p>
                      <a:pPr algn="l" fontAlgn="ctr"/>
                      <a:r>
                        <a:rPr lang="en-GB" sz="1400" u="none" strike="noStrike" dirty="0">
                          <a:effectLst/>
                          <a:latin typeface="+mj-lt"/>
                        </a:rPr>
                        <a:t>Ongoing  management measures</a:t>
                      </a:r>
                      <a:endParaRPr lang="en-GB" sz="1400" b="1" i="0" u="none" strike="noStrike" dirty="0">
                        <a:solidFill>
                          <a:srgbClr val="000000"/>
                        </a:solidFill>
                        <a:effectLst/>
                        <a:latin typeface="+mj-lt"/>
                      </a:endParaRPr>
                    </a:p>
                  </a:txBody>
                  <a:tcPr marL="9525" marR="9525" marT="9525" marB="0" anchor="ctr"/>
                </a:tc>
                <a:tc>
                  <a:txBody>
                    <a:bodyPr/>
                    <a:lstStyle/>
                    <a:p>
                      <a:pPr algn="l" fontAlgn="b"/>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u="none" strike="noStrike" dirty="0">
                          <a:effectLst/>
                          <a:latin typeface="+mj-lt"/>
                        </a:rPr>
                        <a:t>pupa</a:t>
                      </a:r>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dirty="0">
                          <a:solidFill>
                            <a:srgbClr val="000000"/>
                          </a:solidFill>
                          <a:effectLst/>
                          <a:latin typeface="+mj-lt"/>
                        </a:rPr>
                        <a:t>pupa</a:t>
                      </a:r>
                    </a:p>
                  </a:txBody>
                  <a:tcPr marL="9525" marR="9525" marT="9525" marB="0" anchor="b"/>
                </a:tc>
                <a:extLst>
                  <a:ext uri="{0D108BD9-81ED-4DB2-BD59-A6C34878D82A}">
                    <a16:rowId xmlns:a16="http://schemas.microsoft.com/office/drawing/2014/main" val="2854166791"/>
                  </a:ext>
                </a:extLst>
              </a:tr>
              <a:tr h="470616">
                <a:tc>
                  <a:txBody>
                    <a:bodyPr/>
                    <a:lstStyle/>
                    <a:p>
                      <a:pPr algn="l" fontAlgn="ctr"/>
                      <a:r>
                        <a:rPr lang="en-GB" sz="1400" u="none" strike="noStrike" dirty="0">
                          <a:effectLst/>
                          <a:latin typeface="+mj-lt"/>
                        </a:rPr>
                        <a:t>Building management resources</a:t>
                      </a:r>
                      <a:endParaRPr lang="en-GB" sz="1400" b="0" i="0" u="none" strike="noStrike" dirty="0">
                        <a:solidFill>
                          <a:srgbClr val="C65911"/>
                        </a:solidFill>
                        <a:effectLst/>
                        <a:latin typeface="+mj-lt"/>
                      </a:endParaRPr>
                    </a:p>
                  </a:txBody>
                  <a:tcPr marL="9525" marR="9525" marT="9525" marB="0" anchor="ctr"/>
                </a:tc>
                <a:tc>
                  <a:txBody>
                    <a:bodyPr/>
                    <a:lstStyle/>
                    <a:p>
                      <a:pPr algn="l" fontAlgn="b"/>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u="none" strike="noStrike" dirty="0">
                          <a:effectLst/>
                          <a:latin typeface="+mj-lt"/>
                        </a:rPr>
                        <a:t>283</a:t>
                      </a:r>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a:solidFill>
                            <a:srgbClr val="000000"/>
                          </a:solidFill>
                          <a:effectLst/>
                          <a:latin typeface="+mj-lt"/>
                        </a:rPr>
                        <a:t>243</a:t>
                      </a:r>
                    </a:p>
                  </a:txBody>
                  <a:tcPr marL="9525" marR="9525" marT="9525" marB="0" anchor="b"/>
                </a:tc>
                <a:extLst>
                  <a:ext uri="{0D108BD9-81ED-4DB2-BD59-A6C34878D82A}">
                    <a16:rowId xmlns:a16="http://schemas.microsoft.com/office/drawing/2014/main" val="2586879026"/>
                  </a:ext>
                </a:extLst>
              </a:tr>
              <a:tr h="240832">
                <a:tc>
                  <a:txBody>
                    <a:bodyPr/>
                    <a:lstStyle/>
                    <a:p>
                      <a:pPr algn="l" fontAlgn="ctr"/>
                      <a:r>
                        <a:rPr lang="en-GB" sz="1400" u="none" strike="noStrike" dirty="0">
                          <a:effectLst/>
                          <a:latin typeface="+mj-lt"/>
                        </a:rPr>
                        <a:t>Additional compliance servicing</a:t>
                      </a:r>
                      <a:endParaRPr lang="en-GB" sz="1400" b="0" i="0" u="none" strike="noStrike" dirty="0">
                        <a:solidFill>
                          <a:srgbClr val="C65911"/>
                        </a:solidFill>
                        <a:effectLst/>
                        <a:latin typeface="+mj-lt"/>
                      </a:endParaRPr>
                    </a:p>
                  </a:txBody>
                  <a:tcPr marL="9525" marR="9525" marT="9525" marB="0" anchor="ctr"/>
                </a:tc>
                <a:tc>
                  <a:txBody>
                    <a:bodyPr/>
                    <a:lstStyle/>
                    <a:p>
                      <a:pPr algn="l" fontAlgn="b"/>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u="none" strike="noStrike" dirty="0">
                          <a:effectLst/>
                          <a:latin typeface="+mj-lt"/>
                        </a:rPr>
                        <a:t>152</a:t>
                      </a:r>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a:solidFill>
                            <a:srgbClr val="000000"/>
                          </a:solidFill>
                          <a:effectLst/>
                          <a:latin typeface="+mj-lt"/>
                        </a:rPr>
                        <a:t>150</a:t>
                      </a:r>
                    </a:p>
                  </a:txBody>
                  <a:tcPr marL="9525" marR="9525" marT="9525" marB="0" anchor="b"/>
                </a:tc>
                <a:extLst>
                  <a:ext uri="{0D108BD9-81ED-4DB2-BD59-A6C34878D82A}">
                    <a16:rowId xmlns:a16="http://schemas.microsoft.com/office/drawing/2014/main" val="4037134883"/>
                  </a:ext>
                </a:extLst>
              </a:tr>
              <a:tr h="240832">
                <a:tc>
                  <a:txBody>
                    <a:bodyPr/>
                    <a:lstStyle/>
                    <a:p>
                      <a:pPr algn="l" fontAlgn="ctr"/>
                      <a:r>
                        <a:rPr lang="en-GB" sz="1400" u="none" strike="noStrike" dirty="0">
                          <a:effectLst/>
                          <a:latin typeface="+mj-lt"/>
                        </a:rPr>
                        <a:t>Intrusive surveys</a:t>
                      </a:r>
                      <a:endParaRPr lang="en-GB" sz="1400" b="0" i="0" u="none" strike="noStrike" dirty="0">
                        <a:solidFill>
                          <a:srgbClr val="000000"/>
                        </a:solidFill>
                        <a:effectLst/>
                        <a:latin typeface="+mj-lt"/>
                      </a:endParaRPr>
                    </a:p>
                  </a:txBody>
                  <a:tcPr marL="9525" marR="9525" marT="9525" marB="0" anchor="ctr"/>
                </a:tc>
                <a:tc>
                  <a:txBody>
                    <a:bodyPr/>
                    <a:lstStyle/>
                    <a:p>
                      <a:pPr algn="l" fontAlgn="b"/>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u="none" strike="noStrike" dirty="0">
                          <a:effectLst/>
                          <a:latin typeface="+mj-lt"/>
                        </a:rPr>
                        <a:t>11</a:t>
                      </a:r>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a:solidFill>
                            <a:srgbClr val="000000"/>
                          </a:solidFill>
                          <a:effectLst/>
                          <a:latin typeface="+mj-lt"/>
                        </a:rPr>
                        <a:t>6</a:t>
                      </a:r>
                    </a:p>
                  </a:txBody>
                  <a:tcPr marL="9525" marR="9525" marT="9525" marB="0" anchor="b"/>
                </a:tc>
                <a:extLst>
                  <a:ext uri="{0D108BD9-81ED-4DB2-BD59-A6C34878D82A}">
                    <a16:rowId xmlns:a16="http://schemas.microsoft.com/office/drawing/2014/main" val="4093405499"/>
                  </a:ext>
                </a:extLst>
              </a:tr>
              <a:tr h="240832">
                <a:tc>
                  <a:txBody>
                    <a:bodyPr/>
                    <a:lstStyle/>
                    <a:p>
                      <a:pPr algn="l" fontAlgn="ctr"/>
                      <a:r>
                        <a:rPr lang="en-GB" sz="1400" u="none" strike="noStrike" dirty="0">
                          <a:effectLst/>
                          <a:latin typeface="+mj-lt"/>
                        </a:rPr>
                        <a:t>BIM</a:t>
                      </a:r>
                      <a:endParaRPr lang="en-GB" sz="1400" b="0" i="0" u="none" strike="noStrike" dirty="0">
                        <a:solidFill>
                          <a:srgbClr val="000000"/>
                        </a:solidFill>
                        <a:effectLst/>
                        <a:latin typeface="+mj-lt"/>
                      </a:endParaRPr>
                    </a:p>
                  </a:txBody>
                  <a:tcPr marL="9525" marR="9525" marT="9525" marB="0" anchor="ctr"/>
                </a:tc>
                <a:tc>
                  <a:txBody>
                    <a:bodyPr/>
                    <a:lstStyle/>
                    <a:p>
                      <a:pPr algn="l" fontAlgn="b"/>
                      <a:endParaRPr lang="en-GB" sz="1400" b="0" i="0" u="none" strike="noStrike">
                        <a:solidFill>
                          <a:srgbClr val="000000"/>
                        </a:solidFill>
                        <a:effectLst/>
                        <a:latin typeface="+mj-lt"/>
                      </a:endParaRPr>
                    </a:p>
                  </a:txBody>
                  <a:tcPr marL="9525" marR="9525" marT="9525" marB="0" anchor="b"/>
                </a:tc>
                <a:tc>
                  <a:txBody>
                    <a:bodyPr/>
                    <a:lstStyle/>
                    <a:p>
                      <a:pPr algn="ctr" fontAlgn="b"/>
                      <a:r>
                        <a:rPr lang="en-GB" sz="1400" u="none" strike="noStrike" dirty="0">
                          <a:effectLst/>
                          <a:latin typeface="+mj-lt"/>
                        </a:rPr>
                        <a:t>14</a:t>
                      </a:r>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0" i="0" u="none" strike="noStrike">
                          <a:solidFill>
                            <a:srgbClr val="000000"/>
                          </a:solidFill>
                          <a:effectLst/>
                          <a:latin typeface="+mj-lt"/>
                        </a:rPr>
                        <a:t>12</a:t>
                      </a:r>
                    </a:p>
                  </a:txBody>
                  <a:tcPr marL="9525" marR="9525" marT="9525" marB="0" anchor="b"/>
                </a:tc>
                <a:extLst>
                  <a:ext uri="{0D108BD9-81ED-4DB2-BD59-A6C34878D82A}">
                    <a16:rowId xmlns:a16="http://schemas.microsoft.com/office/drawing/2014/main" val="1294652254"/>
                  </a:ext>
                </a:extLst>
              </a:tr>
              <a:tr h="240832">
                <a:tc>
                  <a:txBody>
                    <a:bodyPr/>
                    <a:lstStyle/>
                    <a:p>
                      <a:pPr algn="l" fontAlgn="ctr"/>
                      <a:r>
                        <a:rPr lang="en-GB" sz="1400" b="1" u="none" strike="noStrike" dirty="0">
                          <a:effectLst/>
                          <a:latin typeface="+mj-lt"/>
                        </a:rPr>
                        <a:t>TOTALS</a:t>
                      </a:r>
                      <a:endParaRPr lang="en-GB" sz="1400" b="1" i="0" u="none" strike="noStrike" dirty="0">
                        <a:solidFill>
                          <a:srgbClr val="000000"/>
                        </a:solidFill>
                        <a:effectLst/>
                        <a:latin typeface="+mj-lt"/>
                      </a:endParaRPr>
                    </a:p>
                  </a:txBody>
                  <a:tcPr marL="9525" marR="9525" marT="9525" marB="0" anchor="ctr"/>
                </a:tc>
                <a:tc>
                  <a:txBody>
                    <a:bodyPr/>
                    <a:lstStyle/>
                    <a:p>
                      <a:pPr algn="l" fontAlgn="b"/>
                      <a:endParaRPr lang="en-GB" sz="1400" b="0" i="0" u="none" strike="noStrike" dirty="0">
                        <a:solidFill>
                          <a:srgbClr val="000000"/>
                        </a:solidFill>
                        <a:effectLst/>
                        <a:latin typeface="+mj-lt"/>
                      </a:endParaRPr>
                    </a:p>
                  </a:txBody>
                  <a:tcPr marL="9525" marR="9525" marT="9525" marB="0" anchor="b"/>
                </a:tc>
                <a:tc>
                  <a:txBody>
                    <a:bodyPr/>
                    <a:lstStyle/>
                    <a:p>
                      <a:pPr algn="ctr" fontAlgn="b"/>
                      <a:r>
                        <a:rPr lang="en-GB" sz="1400" b="1" u="none" strike="noStrike" dirty="0">
                          <a:effectLst/>
                          <a:latin typeface="+mj-lt"/>
                        </a:rPr>
                        <a:t>459</a:t>
                      </a:r>
                      <a:endParaRPr lang="en-GB" sz="1400" b="1" i="0" u="none" strike="noStrike" dirty="0">
                        <a:solidFill>
                          <a:srgbClr val="000000"/>
                        </a:solidFill>
                        <a:effectLst/>
                        <a:latin typeface="+mj-lt"/>
                      </a:endParaRPr>
                    </a:p>
                  </a:txBody>
                  <a:tcPr marL="9525" marR="9525" marT="9525" marB="0" anchor="b"/>
                </a:tc>
                <a:tc>
                  <a:txBody>
                    <a:bodyPr/>
                    <a:lstStyle/>
                    <a:p>
                      <a:pPr algn="ctr" fontAlgn="b"/>
                      <a:r>
                        <a:rPr lang="en-GB" sz="1400" b="1" i="0" u="none" strike="noStrike" dirty="0">
                          <a:solidFill>
                            <a:srgbClr val="000000"/>
                          </a:solidFill>
                          <a:effectLst/>
                          <a:latin typeface="+mj-lt"/>
                        </a:rPr>
                        <a:t>411</a:t>
                      </a:r>
                    </a:p>
                  </a:txBody>
                  <a:tcPr marL="9525" marR="9525" marT="9525" marB="0" anchor="b"/>
                </a:tc>
                <a:extLst>
                  <a:ext uri="{0D108BD9-81ED-4DB2-BD59-A6C34878D82A}">
                    <a16:rowId xmlns:a16="http://schemas.microsoft.com/office/drawing/2014/main" val="877798721"/>
                  </a:ext>
                </a:extLst>
              </a:tr>
            </a:tbl>
          </a:graphicData>
        </a:graphic>
      </p:graphicFrame>
    </p:spTree>
    <p:extLst>
      <p:ext uri="{BB962C8B-B14F-4D97-AF65-F5344CB8AC3E}">
        <p14:creationId xmlns:p14="http://schemas.microsoft.com/office/powerpoint/2010/main" val="25127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Savills Template">
  <a:themeElements>
    <a:clrScheme name="Office Theme">
      <a:dk1>
        <a:srgbClr val="002244"/>
      </a:dk1>
      <a:lt1>
        <a:srgbClr val="FFFFFF"/>
      </a:lt1>
      <a:dk2>
        <a:srgbClr val="666666"/>
      </a:dk2>
      <a:lt2>
        <a:srgbClr val="EAE4DA"/>
      </a:lt2>
      <a:accent1>
        <a:srgbClr val="002244"/>
      </a:accent1>
      <a:accent2>
        <a:srgbClr val="006470"/>
      </a:accent2>
      <a:accent3>
        <a:srgbClr val="673154"/>
      </a:accent3>
      <a:accent4>
        <a:srgbClr val="A1A7C0"/>
      </a:accent4>
      <a:accent5>
        <a:srgbClr val="9E1F5E"/>
      </a:accent5>
      <a:accent6>
        <a:srgbClr val="FFE850"/>
      </a:accent6>
      <a:hlink>
        <a:srgbClr val="15B253"/>
      </a:hlink>
      <a:folHlink>
        <a:srgbClr val="A1A7C0"/>
      </a:folHlink>
    </a:clrScheme>
    <a:fontScheme name="Office Them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lin ang="5400000" scaled="0"/>
        </a:gradFill>
        <a:gradFill rotWithShape="1">
          <a:gsLst>
            <a:gs pos="0">
              <a:schemeClr val="phClr">
                <a:tint val="80000"/>
              </a:schemeClr>
            </a:gs>
            <a:gs pos="100000">
              <a:schemeClr val="phClr">
                <a:shade val="3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outerShdw blurRad="50800" dist="12700" dir="5400000" algn="ctr" rotWithShape="0">
              <a:srgbClr val="000000">
                <a:alpha val="63000"/>
              </a:srgbClr>
            </a:outerShdw>
          </a:effectLst>
          <a:scene3d>
            <a:camera prst="orthographicFront" fov="0">
              <a:rot lat="0" lon="0" rev="0"/>
            </a:camera>
            <a:lightRig rig="threePt" dir="tl"/>
          </a:scene3d>
          <a:sp3d>
            <a:bevelT w="0" h="0"/>
          </a:sp3d>
        </a:effectStyle>
      </a:effectStyleLst>
      <a:bgFillStyleLst>
        <a:solidFill>
          <a:schemeClr val="phClr"/>
        </a:solidFill>
        <a:solidFill>
          <a:schemeClr val="phClr"/>
        </a:solidFill>
        <a:gradFill rotWithShape="1">
          <a:gsLst>
            <a:gs pos="0">
              <a:schemeClr val="phClr">
                <a:tint val="80000"/>
              </a:schemeClr>
            </a:gs>
            <a:gs pos="100000">
              <a:schemeClr val="phClr">
                <a:shade val="30000"/>
              </a:schemeClr>
            </a:gs>
          </a:gsLst>
          <a:lin ang="5400000" scaled="0"/>
        </a:gradFill>
      </a:bgFillStyleLst>
    </a:fmtScheme>
  </a:themeElements>
  <a:objectDefaults>
    <a:spDef>
      <a:spPr>
        <a:solidFill>
          <a:schemeClr val="accent1"/>
        </a:solidFill>
        <a:ln>
          <a:noFill/>
        </a:ln>
      </a:spPr>
      <a:bodyPr rtlCol="0" anchor="ctr"/>
      <a:lstStyle>
        <a:defPPr algn="ctr">
          <a:lnSpc>
            <a:spcPct val="90000"/>
          </a:lnSpc>
          <a:spcAft>
            <a:spcPts val="600"/>
          </a:spcAft>
          <a:defRPr sz="11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Aft>
            <a:spcPts val="600"/>
          </a:spcAft>
          <a:defRPr sz="1100" dirty="0" err="1" smtClean="0">
            <a:solidFill>
              <a:schemeClr val="tx1"/>
            </a:solidFill>
          </a:defRPr>
        </a:defPPr>
      </a:lstStyle>
    </a:txDef>
  </a:objectDefaults>
  <a:extraClrSchemeLst/>
  <a:extLst>
    <a:ext uri="{05A4C25C-085E-4340-85A3-A5531E510DB2}">
      <thm15:themeFamily xmlns:thm15="http://schemas.microsoft.com/office/thememl/2012/main" name="Savills Review Template.potx" id="{6B723D6D-3389-45A0-A9CB-91BA397FAB80}" vid="{6A0D6773-C0FE-4A37-BD4E-3185E661A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Savills Template</Template>
  <TotalTime>16251</TotalTime>
  <Words>6112</Words>
  <Application>Microsoft Office PowerPoint</Application>
  <PresentationFormat>Widescreen</PresentationFormat>
  <Paragraphs>1198</Paragraphs>
  <Slides>53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Century Gothic</vt:lpstr>
      <vt:lpstr>Helvetica Neue</vt:lpstr>
      <vt:lpstr>Wingdings</vt:lpstr>
      <vt:lpstr>Savills Template</vt:lpstr>
      <vt:lpstr>PowerPoint Presentation</vt:lpstr>
      <vt:lpstr>Introduction</vt:lpstr>
      <vt:lpstr>PowerPoint Presentation</vt:lpstr>
      <vt:lpstr>Economic pressures</vt:lpstr>
      <vt:lpstr>Introduction </vt:lpstr>
      <vt:lpstr>Rents</vt:lpstr>
      <vt:lpstr>Rents funding costs?</vt:lpstr>
      <vt:lpstr>More of a challenge than that…</vt:lpstr>
      <vt:lpstr>Building Safety (1)</vt:lpstr>
      <vt:lpstr>Building Safety (2)</vt:lpstr>
      <vt:lpstr>Energy efficiency and Net Zero Carbon</vt:lpstr>
      <vt:lpstr>Other revenue pressures: cost of living arrears risk</vt:lpstr>
      <vt:lpstr>Other revenue pressures</vt:lpstr>
      <vt:lpstr>New build / development</vt:lpstr>
      <vt:lpstr>RTB headlines: sales volumes and replacements</vt:lpstr>
      <vt:lpstr>RTB headlines: regional patterns</vt:lpstr>
      <vt:lpstr>RTB headlines: projected replacements to 2030</vt:lpstr>
      <vt:lpstr>RTB headlines: some policy thoughts</vt:lpstr>
      <vt:lpstr>Summary: Future consultations </vt:lpstr>
      <vt:lpstr>HRA Business Planning Environment</vt:lpstr>
      <vt:lpstr>HRA Viability: discussion </vt:lpstr>
      <vt:lpstr>PowerPoint Presentation</vt:lpstr>
      <vt:lpstr>Changing Regulation Landscape</vt:lpstr>
      <vt:lpstr>Consumer Regulation for Local Authorities</vt:lpstr>
      <vt:lpstr>Fire and Building Safety</vt:lpstr>
      <vt:lpstr>Headlines</vt:lpstr>
      <vt:lpstr>Consumer Regulation </vt:lpstr>
      <vt:lpstr>Future Consumer Standards</vt:lpstr>
      <vt:lpstr>Tenant Satisfaction Measures</vt:lpstr>
      <vt:lpstr>Themes of getting it wrong (where we come in…)</vt:lpstr>
      <vt:lpstr>Sector Risk Profile 2022</vt:lpstr>
      <vt:lpstr>Regulator messaging Q2 2023…</vt:lpstr>
      <vt:lpstr>Preparation – don’t wait for the legislation</vt:lpstr>
      <vt:lpstr>Regulation Implementation Plan: current challenges</vt:lpstr>
      <vt:lpstr>Governance and Assurance Framework (1)</vt:lpstr>
      <vt:lpstr>Governance and Assurance Framework (2)</vt:lpstr>
      <vt:lpstr>Governance and Assurance Framework: other considerations?</vt:lpstr>
      <vt:lpstr>Governance and Assurance Framework: discussion</vt:lpstr>
      <vt:lpstr>PowerPoint Presentation</vt:lpstr>
      <vt:lpstr>The Nottingham Case</vt:lpstr>
      <vt:lpstr>Maintaining the integrity of the HRA Ring-Fence</vt:lpstr>
      <vt:lpstr>What does the “Who Benefits” Test mean in practice?</vt:lpstr>
      <vt:lpstr>What does the “Who Benefits” Test mean in practice?</vt:lpstr>
      <vt:lpstr>Undermining the integrity of the Ring-Fence: some examples</vt:lpstr>
      <vt:lpstr>Undermining the integrity of the Ring-Fence: some examples</vt:lpstr>
      <vt:lpstr>What do local authorities need to do?</vt:lpstr>
      <vt:lpstr>PowerPoint Presentation</vt:lpstr>
      <vt:lpstr>ALMOs – for the 2020s?</vt:lpstr>
      <vt:lpstr>For ALMOs, the challenges may be significant</vt:lpstr>
      <vt:lpstr>Management fees for 2023+…</vt:lpstr>
      <vt:lpstr>Management fee and ALMO surpluses</vt:lpstr>
      <vt:lpstr>Any final points, questions or issues?</vt:lpstr>
      <vt:lpstr>PowerPoint Presentation</vt:lpstr>
    </vt:vector>
  </TitlesOfParts>
  <Company>Savills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Housing Partners</dc:title>
  <dc:creator>Gwen Mansfield</dc:creator>
  <cp:lastModifiedBy>Alison Freeman</cp:lastModifiedBy>
  <cp:revision>436</cp:revision>
  <dcterms:created xsi:type="dcterms:W3CDTF">2017-03-24T10:42:36Z</dcterms:created>
  <dcterms:modified xsi:type="dcterms:W3CDTF">2023-06-07T14:05:28Z</dcterms:modified>
</cp:coreProperties>
</file>